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A8D63-2111-4612-93CF-C51BDE773FB0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BEBD3-20D4-4AA8-B999-81E2169265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575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A8D63-2111-4612-93CF-C51BDE773FB0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BEBD3-20D4-4AA8-B999-81E2169265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445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A8D63-2111-4612-93CF-C51BDE773FB0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BEBD3-20D4-4AA8-B999-81E2169265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718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A8D63-2111-4612-93CF-C51BDE773FB0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BEBD3-20D4-4AA8-B999-81E2169265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339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A8D63-2111-4612-93CF-C51BDE773FB0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BEBD3-20D4-4AA8-B999-81E2169265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762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A8D63-2111-4612-93CF-C51BDE773FB0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BEBD3-20D4-4AA8-B999-81E2169265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974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A8D63-2111-4612-93CF-C51BDE773FB0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BEBD3-20D4-4AA8-B999-81E2169265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852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A8D63-2111-4612-93CF-C51BDE773FB0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BEBD3-20D4-4AA8-B999-81E2169265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362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A8D63-2111-4612-93CF-C51BDE773FB0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BEBD3-20D4-4AA8-B999-81E2169265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741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A8D63-2111-4612-93CF-C51BDE773FB0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BEBD3-20D4-4AA8-B999-81E2169265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837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A8D63-2111-4612-93CF-C51BDE773FB0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BEBD3-20D4-4AA8-B999-81E2169265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686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A8D63-2111-4612-93CF-C51BDE773FB0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5BEBD3-20D4-4AA8-B999-81E2169265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427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03.12.2024&amp;date_to=03.12.2024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7653503"/>
              </p:ext>
            </p:extLst>
          </p:nvPr>
        </p:nvGraphicFramePr>
        <p:xfrm>
          <a:off x="1280162" y="755375"/>
          <a:ext cx="9581320" cy="5253526"/>
        </p:xfrm>
        <a:graphic>
          <a:graphicData uri="http://schemas.openxmlformats.org/drawingml/2006/table">
            <a:tbl>
              <a:tblPr/>
              <a:tblGrid>
                <a:gridCol w="1916264">
                  <a:extLst>
                    <a:ext uri="{9D8B030D-6E8A-4147-A177-3AD203B41FA5}">
                      <a16:colId xmlns:a16="http://schemas.microsoft.com/office/drawing/2014/main" val="1310806859"/>
                    </a:ext>
                  </a:extLst>
                </a:gridCol>
                <a:gridCol w="4079017">
                  <a:extLst>
                    <a:ext uri="{9D8B030D-6E8A-4147-A177-3AD203B41FA5}">
                      <a16:colId xmlns:a16="http://schemas.microsoft.com/office/drawing/2014/main" val="2753649312"/>
                    </a:ext>
                  </a:extLst>
                </a:gridCol>
                <a:gridCol w="596348">
                  <a:extLst>
                    <a:ext uri="{9D8B030D-6E8A-4147-A177-3AD203B41FA5}">
                      <a16:colId xmlns:a16="http://schemas.microsoft.com/office/drawing/2014/main" val="4147667550"/>
                    </a:ext>
                  </a:extLst>
                </a:gridCol>
                <a:gridCol w="1073427">
                  <a:extLst>
                    <a:ext uri="{9D8B030D-6E8A-4147-A177-3AD203B41FA5}">
                      <a16:colId xmlns:a16="http://schemas.microsoft.com/office/drawing/2014/main" val="1062384563"/>
                    </a:ext>
                  </a:extLst>
                </a:gridCol>
                <a:gridCol w="1916264">
                  <a:extLst>
                    <a:ext uri="{9D8B030D-6E8A-4147-A177-3AD203B41FA5}">
                      <a16:colId xmlns:a16="http://schemas.microsoft.com/office/drawing/2014/main" val="2297694773"/>
                    </a:ext>
                  </a:extLst>
                </a:gridCol>
              </a:tblGrid>
              <a:tr h="155254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8430641"/>
                  </a:ext>
                </a:extLst>
              </a:tr>
              <a:tr h="181466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03.12.2024 - 03.12.2024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8800334"/>
                  </a:ext>
                </a:extLst>
              </a:tr>
              <a:tr h="155254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2295171"/>
                  </a:ext>
                </a:extLst>
              </a:tr>
              <a:tr h="155254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30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3 949 223,95 лв.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3810839"/>
                  </a:ext>
                </a:extLst>
              </a:tr>
              <a:tr h="289701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1 355,10 лв.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1122345"/>
                  </a:ext>
                </a:extLst>
              </a:tr>
              <a:tr h="155254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13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6 297,46 лв.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3148258"/>
                  </a:ext>
                </a:extLst>
              </a:tr>
              <a:tr h="155254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Стипендии, пенсии, помощи и текущи трансфери за домакинства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3 918 882,00 лв.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706099"/>
                  </a:ext>
                </a:extLst>
              </a:tr>
              <a:tr h="155254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15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22 689,39 лв.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9266751"/>
                  </a:ext>
                </a:extLst>
              </a:tr>
              <a:tr h="155254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8801780"/>
                  </a:ext>
                </a:extLst>
              </a:tr>
              <a:tr h="155254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2519886"/>
                  </a:ext>
                </a:extLst>
              </a:tr>
              <a:tr h="155254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6729955"/>
                  </a:ext>
                </a:extLst>
              </a:tr>
              <a:tr h="181466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*******)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03.12.2024 - 03.12.2024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37630"/>
                  </a:ext>
                </a:extLst>
              </a:tr>
              <a:tr h="155254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9973784"/>
                  </a:ext>
                </a:extLst>
              </a:tr>
              <a:tr h="155254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3159459"/>
                  </a:ext>
                </a:extLst>
              </a:tr>
              <a:tr h="155254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1040911"/>
                  </a:ext>
                </a:extLst>
              </a:tr>
              <a:tr h="181466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03.12.2024 - 03.12.2024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7226044"/>
                  </a:ext>
                </a:extLst>
              </a:tr>
              <a:tr h="155254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5151697"/>
                  </a:ext>
                </a:extLst>
              </a:tr>
              <a:tr h="155254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22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3 942 998,81 лв.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9682982"/>
                  </a:ext>
                </a:extLst>
              </a:tr>
              <a:tr h="155254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1 427,42 лв.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4430100"/>
                  </a:ext>
                </a:extLst>
              </a:tr>
              <a:tr h="155254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 xxxx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Стипендии, пенсии, помощи и текущи трансфери за домакинства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3 918 882,00 лв.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88460"/>
                  </a:ext>
                </a:extLst>
              </a:tr>
              <a:tr h="155254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15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22 689,39 лв.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4688983"/>
                  </a:ext>
                </a:extLst>
              </a:tr>
              <a:tr h="155254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9189817"/>
                  </a:ext>
                </a:extLst>
              </a:tr>
              <a:tr h="155254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03.12.2024 - 03.12.2024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6767170"/>
                  </a:ext>
                </a:extLst>
              </a:tr>
              <a:tr h="155254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433386"/>
                  </a:ext>
                </a:extLst>
              </a:tr>
              <a:tr h="155254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4781964"/>
                  </a:ext>
                </a:extLst>
              </a:tr>
              <a:tr h="155254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452105"/>
                  </a:ext>
                </a:extLst>
              </a:tr>
              <a:tr h="155254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03.12.2024 - 03.12.2024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8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9882542"/>
                  </a:ext>
                </a:extLst>
              </a:tr>
              <a:tr h="155254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3218040"/>
                  </a:ext>
                </a:extLst>
              </a:tr>
              <a:tr h="155254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6 225,14 лв.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986876"/>
                  </a:ext>
                </a:extLst>
              </a:tr>
              <a:tr h="289701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xxxx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1 355,10 лв.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4089801"/>
                  </a:ext>
                </a:extLst>
              </a:tr>
              <a:tr h="155254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4 870,04 лв.</a:t>
                      </a: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226" marR="21226" marT="10613" marB="1061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20385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61062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259</Words>
  <Application>Microsoft Office PowerPoint</Application>
  <PresentationFormat>Widescreen</PresentationFormat>
  <Paragraphs>90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2</cp:revision>
  <dcterms:created xsi:type="dcterms:W3CDTF">2024-12-04T06:38:49Z</dcterms:created>
  <dcterms:modified xsi:type="dcterms:W3CDTF">2024-12-04T06:43:14Z</dcterms:modified>
</cp:coreProperties>
</file>