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E3C74-88B9-4FAA-8F98-128A026C9653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E4FA7-235E-4B6F-8B25-A2B796439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568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E3C74-88B9-4FAA-8F98-128A026C9653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E4FA7-235E-4B6F-8B25-A2B796439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732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E3C74-88B9-4FAA-8F98-128A026C9653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E4FA7-235E-4B6F-8B25-A2B796439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08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E3C74-88B9-4FAA-8F98-128A026C9653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E4FA7-235E-4B6F-8B25-A2B796439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988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E3C74-88B9-4FAA-8F98-128A026C9653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E4FA7-235E-4B6F-8B25-A2B796439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468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E3C74-88B9-4FAA-8F98-128A026C9653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E4FA7-235E-4B6F-8B25-A2B796439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742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E3C74-88B9-4FAA-8F98-128A026C9653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E4FA7-235E-4B6F-8B25-A2B796439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74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E3C74-88B9-4FAA-8F98-128A026C9653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E4FA7-235E-4B6F-8B25-A2B796439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367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E3C74-88B9-4FAA-8F98-128A026C9653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E4FA7-235E-4B6F-8B25-A2B796439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040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E3C74-88B9-4FAA-8F98-128A026C9653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E4FA7-235E-4B6F-8B25-A2B796439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910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E3C74-88B9-4FAA-8F98-128A026C9653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E4FA7-235E-4B6F-8B25-A2B796439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845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E3C74-88B9-4FAA-8F98-128A026C9653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E4FA7-235E-4B6F-8B25-A2B796439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19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18.11.2024&amp;date_to=18.11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91869"/>
              </p:ext>
            </p:extLst>
          </p:nvPr>
        </p:nvGraphicFramePr>
        <p:xfrm>
          <a:off x="1192695" y="890543"/>
          <a:ext cx="9605175" cy="4761394"/>
        </p:xfrm>
        <a:graphic>
          <a:graphicData uri="http://schemas.openxmlformats.org/drawingml/2006/table">
            <a:tbl>
              <a:tblPr/>
              <a:tblGrid>
                <a:gridCol w="1921035">
                  <a:extLst>
                    <a:ext uri="{9D8B030D-6E8A-4147-A177-3AD203B41FA5}">
                      <a16:colId xmlns:a16="http://schemas.microsoft.com/office/drawing/2014/main" val="1094111423"/>
                    </a:ext>
                  </a:extLst>
                </a:gridCol>
                <a:gridCol w="3730455">
                  <a:extLst>
                    <a:ext uri="{9D8B030D-6E8A-4147-A177-3AD203B41FA5}">
                      <a16:colId xmlns:a16="http://schemas.microsoft.com/office/drawing/2014/main" val="3205089485"/>
                    </a:ext>
                  </a:extLst>
                </a:gridCol>
                <a:gridCol w="111615">
                  <a:extLst>
                    <a:ext uri="{9D8B030D-6E8A-4147-A177-3AD203B41FA5}">
                      <a16:colId xmlns:a16="http://schemas.microsoft.com/office/drawing/2014/main" val="2986293484"/>
                    </a:ext>
                  </a:extLst>
                </a:gridCol>
                <a:gridCol w="737287">
                  <a:extLst>
                    <a:ext uri="{9D8B030D-6E8A-4147-A177-3AD203B41FA5}">
                      <a16:colId xmlns:a16="http://schemas.microsoft.com/office/drawing/2014/main" val="3493036794"/>
                    </a:ext>
                  </a:extLst>
                </a:gridCol>
                <a:gridCol w="1183748">
                  <a:extLst>
                    <a:ext uri="{9D8B030D-6E8A-4147-A177-3AD203B41FA5}">
                      <a16:colId xmlns:a16="http://schemas.microsoft.com/office/drawing/2014/main" val="3836920516"/>
                    </a:ext>
                  </a:extLst>
                </a:gridCol>
                <a:gridCol w="1921035">
                  <a:extLst>
                    <a:ext uri="{9D8B030D-6E8A-4147-A177-3AD203B41FA5}">
                      <a16:colId xmlns:a16="http://schemas.microsoft.com/office/drawing/2014/main" val="3963754756"/>
                    </a:ext>
                  </a:extLst>
                </a:gridCol>
              </a:tblGrid>
              <a:tr h="145865">
                <a:tc gridSpan="6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9636480"/>
                  </a:ext>
                </a:extLst>
              </a:tr>
              <a:tr h="14586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18.11.2024 - 18.11.2024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4880835"/>
                  </a:ext>
                </a:extLst>
              </a:tr>
              <a:tr h="145865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263871"/>
                  </a:ext>
                </a:extLst>
              </a:tr>
              <a:tr h="14586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29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bg-BG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29 885,96 лв.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986551"/>
                  </a:ext>
                </a:extLst>
              </a:tr>
              <a:tr h="14586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22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bg-BG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28 652,14 лв.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457365"/>
                  </a:ext>
                </a:extLst>
              </a:tr>
              <a:tr h="14586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bg-BG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1 473,82 лв.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5709079"/>
                  </a:ext>
                </a:extLst>
              </a:tr>
              <a:tr h="14586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операции в БНБ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bg-BG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-240,00 лв.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303740"/>
                  </a:ext>
                </a:extLst>
              </a:tr>
              <a:tr h="145865">
                <a:tc gridSpan="6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3033146"/>
                  </a:ext>
                </a:extLst>
              </a:tr>
              <a:tr h="145865">
                <a:tc gridSpan="6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0160695"/>
                  </a:ext>
                </a:extLst>
              </a:tr>
              <a:tr h="145865">
                <a:tc gridSpan="6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1207873"/>
                  </a:ext>
                </a:extLst>
              </a:tr>
              <a:tr h="145865">
                <a:tc gridSpan="3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18.11.2024 - 18.11.2024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4149121"/>
                  </a:ext>
                </a:extLst>
              </a:tr>
              <a:tr h="145865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245330"/>
                  </a:ext>
                </a:extLst>
              </a:tr>
              <a:tr h="14586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4109049"/>
                  </a:ext>
                </a:extLst>
              </a:tr>
              <a:tr h="145865">
                <a:tc gridSpan="6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5876279"/>
                  </a:ext>
                </a:extLst>
              </a:tr>
              <a:tr h="145865">
                <a:tc gridSpan="3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18.11.2024 - 18.11.2024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4342607"/>
                  </a:ext>
                </a:extLst>
              </a:tr>
              <a:tr h="14586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3214919"/>
                  </a:ext>
                </a:extLst>
              </a:tr>
              <a:tr h="14586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27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7 666,92 лв.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688471"/>
                  </a:ext>
                </a:extLst>
              </a:tr>
              <a:tr h="14586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20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6 433,10 лв.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104374"/>
                  </a:ext>
                </a:extLst>
              </a:tr>
              <a:tr h="14586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1 473,82 лв.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2391321"/>
                  </a:ext>
                </a:extLst>
              </a:tr>
              <a:tr h="14586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xxxx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операции в БНБ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-240,00 лв.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166414"/>
                  </a:ext>
                </a:extLst>
              </a:tr>
              <a:tr h="145865">
                <a:tc gridSpan="6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690471"/>
                  </a:ext>
                </a:extLst>
              </a:tr>
              <a:tr h="145865">
                <a:tc gridSpan="3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18.11.2024 - 18.11.2024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518360"/>
                  </a:ext>
                </a:extLst>
              </a:tr>
              <a:tr h="14586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834841"/>
                  </a:ext>
                </a:extLst>
              </a:tr>
              <a:tr h="14586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762351"/>
                  </a:ext>
                </a:extLst>
              </a:tr>
              <a:tr h="145865">
                <a:tc gridSpan="6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890139"/>
                  </a:ext>
                </a:extLst>
              </a:tr>
              <a:tr h="145865">
                <a:tc gridSpan="3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18.11.2024 - 18.11.2024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8357152"/>
                  </a:ext>
                </a:extLst>
              </a:tr>
              <a:tr h="14586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638610"/>
                  </a:ext>
                </a:extLst>
              </a:tr>
              <a:tr h="14586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22 219,04 лв.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170959"/>
                  </a:ext>
                </a:extLst>
              </a:tr>
              <a:tr h="14586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22 219,04 лв.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284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0207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202</Words>
  <Application>Microsoft Office PowerPoint</Application>
  <PresentationFormat>Widescreen</PresentationFormat>
  <Paragraphs>82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2024-11-19T08:03:54Z</dcterms:created>
  <dcterms:modified xsi:type="dcterms:W3CDTF">2024-11-19T08:06:50Z</dcterms:modified>
</cp:coreProperties>
</file>