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120" y="2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137A1-524E-450F-BB0B-E5E1A8269A6C}" type="datetimeFigureOut">
              <a:rPr lang="en-US" smtClean="0"/>
              <a:t>11/4/2024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128814-F9DD-442E-8D0C-BE841C5103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46545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137A1-524E-450F-BB0B-E5E1A8269A6C}" type="datetimeFigureOut">
              <a:rPr lang="en-US" smtClean="0"/>
              <a:t>11/4/2024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128814-F9DD-442E-8D0C-BE841C5103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50990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137A1-524E-450F-BB0B-E5E1A8269A6C}" type="datetimeFigureOut">
              <a:rPr lang="en-US" smtClean="0"/>
              <a:t>11/4/2024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128814-F9DD-442E-8D0C-BE841C5103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52548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137A1-524E-450F-BB0B-E5E1A8269A6C}" type="datetimeFigureOut">
              <a:rPr lang="en-US" smtClean="0"/>
              <a:t>11/4/2024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128814-F9DD-442E-8D0C-BE841C5103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29432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137A1-524E-450F-BB0B-E5E1A8269A6C}" type="datetimeFigureOut">
              <a:rPr lang="en-US" smtClean="0"/>
              <a:t>11/4/2024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128814-F9DD-442E-8D0C-BE841C5103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59854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137A1-524E-450F-BB0B-E5E1A8269A6C}" type="datetimeFigureOut">
              <a:rPr lang="en-US" smtClean="0"/>
              <a:t>11/4/2024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128814-F9DD-442E-8D0C-BE841C5103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48936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137A1-524E-450F-BB0B-E5E1A8269A6C}" type="datetimeFigureOut">
              <a:rPr lang="en-US" smtClean="0"/>
              <a:t>11/4/2024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128814-F9DD-442E-8D0C-BE841C5103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65118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137A1-524E-450F-BB0B-E5E1A8269A6C}" type="datetimeFigureOut">
              <a:rPr lang="en-US" smtClean="0"/>
              <a:t>11/4/2024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128814-F9DD-442E-8D0C-BE841C5103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64192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137A1-524E-450F-BB0B-E5E1A8269A6C}" type="datetimeFigureOut">
              <a:rPr lang="en-US" smtClean="0"/>
              <a:t>11/4/2024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128814-F9DD-442E-8D0C-BE841C5103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18446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137A1-524E-450F-BB0B-E5E1A8269A6C}" type="datetimeFigureOut">
              <a:rPr lang="en-US" smtClean="0"/>
              <a:t>11/4/2024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128814-F9DD-442E-8D0C-BE841C5103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67326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137A1-524E-450F-BB0B-E5E1A8269A6C}" type="datetimeFigureOut">
              <a:rPr lang="en-US" smtClean="0"/>
              <a:t>11/4/2024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128814-F9DD-442E-8D0C-BE841C5103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71063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C137A1-524E-450F-BB0B-E5E1A8269A6C}" type="datetimeFigureOut">
              <a:rPr lang="en-US" smtClean="0"/>
              <a:t>11/4/2024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128814-F9DD-442E-8D0C-BE841C5103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698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212.122.164.250/sebra/dwh/done_payments_old.jsp?bo_code=074*******&amp;date_from=01.11.2024&amp;date_to=01.11.2024&amp;execute=yes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1984733"/>
              </p:ext>
            </p:extLst>
          </p:nvPr>
        </p:nvGraphicFramePr>
        <p:xfrm>
          <a:off x="1296063" y="747417"/>
          <a:ext cx="9517710" cy="5494268"/>
        </p:xfrm>
        <a:graphic>
          <a:graphicData uri="http://schemas.openxmlformats.org/drawingml/2006/table">
            <a:tbl>
              <a:tblPr/>
              <a:tblGrid>
                <a:gridCol w="1903542">
                  <a:extLst>
                    <a:ext uri="{9D8B030D-6E8A-4147-A177-3AD203B41FA5}">
                      <a16:colId xmlns:a16="http://schemas.microsoft.com/office/drawing/2014/main" val="128106380"/>
                    </a:ext>
                  </a:extLst>
                </a:gridCol>
                <a:gridCol w="1903542">
                  <a:extLst>
                    <a:ext uri="{9D8B030D-6E8A-4147-A177-3AD203B41FA5}">
                      <a16:colId xmlns:a16="http://schemas.microsoft.com/office/drawing/2014/main" val="2276818045"/>
                    </a:ext>
                  </a:extLst>
                </a:gridCol>
                <a:gridCol w="1671364">
                  <a:extLst>
                    <a:ext uri="{9D8B030D-6E8A-4147-A177-3AD203B41FA5}">
                      <a16:colId xmlns:a16="http://schemas.microsoft.com/office/drawing/2014/main" val="2311106980"/>
                    </a:ext>
                  </a:extLst>
                </a:gridCol>
                <a:gridCol w="232178">
                  <a:extLst>
                    <a:ext uri="{9D8B030D-6E8A-4147-A177-3AD203B41FA5}">
                      <a16:colId xmlns:a16="http://schemas.microsoft.com/office/drawing/2014/main" val="1531981275"/>
                    </a:ext>
                  </a:extLst>
                </a:gridCol>
                <a:gridCol w="729930">
                  <a:extLst>
                    <a:ext uri="{9D8B030D-6E8A-4147-A177-3AD203B41FA5}">
                      <a16:colId xmlns:a16="http://schemas.microsoft.com/office/drawing/2014/main" val="3188095620"/>
                    </a:ext>
                  </a:extLst>
                </a:gridCol>
                <a:gridCol w="1173612">
                  <a:extLst>
                    <a:ext uri="{9D8B030D-6E8A-4147-A177-3AD203B41FA5}">
                      <a16:colId xmlns:a16="http://schemas.microsoft.com/office/drawing/2014/main" val="3955556611"/>
                    </a:ext>
                  </a:extLst>
                </a:gridCol>
                <a:gridCol w="1903542">
                  <a:extLst>
                    <a:ext uri="{9D8B030D-6E8A-4147-A177-3AD203B41FA5}">
                      <a16:colId xmlns:a16="http://schemas.microsoft.com/office/drawing/2014/main" val="2070561997"/>
                    </a:ext>
                  </a:extLst>
                </a:gridCol>
              </a:tblGrid>
              <a:tr h="108051">
                <a:tc gridSpan="7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Обобщено</a:t>
                      </a:r>
                    </a:p>
                  </a:txBody>
                  <a:tcPr marL="21648" marR="21648" marT="10824" marB="108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59471795"/>
                  </a:ext>
                </a:extLst>
              </a:tr>
              <a:tr h="189088">
                <a:tc gridSpan="3">
                  <a:txBody>
                    <a:bodyPr/>
                    <a:lstStyle/>
                    <a:p>
                      <a:pPr algn="l"/>
                      <a:r>
                        <a:rPr lang="ru-RU" sz="900" u="none" strike="noStrike" dirty="0">
                          <a:solidFill>
                            <a:srgbClr val="8B008B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2"/>
                        </a:rPr>
                        <a:t>М-во на иновациите и растежа ( 074******* )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648" marR="21648" marT="10824" marB="108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bg-BG" sz="900" dirty="0">
                        <a:solidFill>
                          <a:srgbClr val="4B008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648" marR="21648" marT="10824" marB="108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3F3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01.11.2024 - 01.11.2024</a:t>
                      </a:r>
                    </a:p>
                  </a:txBody>
                  <a:tcPr marL="21648" marR="21648" marT="10824" marB="108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0260896"/>
                  </a:ext>
                </a:extLst>
              </a:tr>
              <a:tr h="108051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1648" marR="21648" marT="10824" marB="108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1648" marR="21648" marT="10824" marB="108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648" marR="21648" marT="10824" marB="108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1648" marR="21648" marT="10824" marB="108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bg-BG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648" marR="21648" marT="10824" marB="108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1648" marR="21648" marT="10824" marB="108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648" marR="21648" marT="10824" marB="108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0122481"/>
                  </a:ext>
                </a:extLst>
              </a:tr>
              <a:tr h="108051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648" marR="21648" marT="10824" marB="108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1648" marR="21648" marT="10824" marB="108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648" marR="21648" marT="10824" marB="108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41</a:t>
                      </a:r>
                    </a:p>
                  </a:txBody>
                  <a:tcPr marL="21648" marR="21648" marT="10824" marB="108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bg-BG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648" marR="21648" marT="10824" marB="108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23 874 268,28 лв.</a:t>
                      </a:r>
                    </a:p>
                  </a:txBody>
                  <a:tcPr marL="21648" marR="21648" marT="10824" marB="108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648" marR="21648" marT="10824" marB="108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4074833"/>
                  </a:ext>
                </a:extLst>
              </a:tr>
              <a:tr h="225040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 </a:t>
                      </a:r>
                      <a:r>
                        <a:rPr lang="en-US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xxxx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648" marR="21648" marT="10824" marB="108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21648" marR="21648" marT="10824" marB="108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648" marR="21648" marT="10824" marB="108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</a:t>
                      </a:r>
                    </a:p>
                  </a:txBody>
                  <a:tcPr marL="21648" marR="21648" marT="10824" marB="108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bg-BG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648" marR="21648" marT="10824" marB="108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2 867,50 лв.</a:t>
                      </a:r>
                    </a:p>
                  </a:txBody>
                  <a:tcPr marL="21648" marR="21648" marT="10824" marB="108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648" marR="21648" marT="10824" marB="108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3661836"/>
                  </a:ext>
                </a:extLst>
              </a:tr>
              <a:tr h="108051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</a:t>
                      </a:r>
                      <a:r>
                        <a:rPr lang="en-US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xxxx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648" marR="21648" marT="10824" marB="108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Издръжка</a:t>
                      </a:r>
                    </a:p>
                  </a:txBody>
                  <a:tcPr marL="21648" marR="21648" marT="10824" marB="108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648" marR="21648" marT="10824" marB="108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12</a:t>
                      </a:r>
                    </a:p>
                  </a:txBody>
                  <a:tcPr marL="21648" marR="21648" marT="10824" marB="108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bg-BG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648" marR="21648" marT="10824" marB="108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17 793,91 лв.</a:t>
                      </a:r>
                    </a:p>
                  </a:txBody>
                  <a:tcPr marL="21648" marR="21648" marT="10824" marB="108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648" marR="21648" marT="10824" marB="108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0780486"/>
                  </a:ext>
                </a:extLst>
              </a:tr>
              <a:tr h="175780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 </a:t>
                      </a:r>
                      <a:r>
                        <a:rPr lang="en-US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xxxx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648" marR="21648" marT="10824" marB="108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Стипендии, пенсии, помощи и текущи трансфери за домакинства</a:t>
                      </a:r>
                    </a:p>
                  </a:txBody>
                  <a:tcPr marL="21648" marR="21648" marT="10824" marB="108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648" marR="21648" marT="10824" marB="108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</a:t>
                      </a:r>
                    </a:p>
                  </a:txBody>
                  <a:tcPr marL="21648" marR="21648" marT="10824" marB="108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648" marR="21648" marT="10824" marB="108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23 850 000,00 лв.</a:t>
                      </a:r>
                    </a:p>
                  </a:txBody>
                  <a:tcPr marL="21648" marR="21648" marT="10824" marB="108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648" marR="21648" marT="10824" marB="108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3863762"/>
                  </a:ext>
                </a:extLst>
              </a:tr>
              <a:tr h="119270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 </a:t>
                      </a:r>
                      <a:r>
                        <a:rPr lang="en-US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xxxx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648" marR="21648" marT="10824" marB="108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на разпореждане</a:t>
                      </a:r>
                    </a:p>
                  </a:txBody>
                  <a:tcPr marL="21648" marR="21648" marT="10824" marB="108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648" marR="21648" marT="10824" marB="108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27</a:t>
                      </a:r>
                    </a:p>
                  </a:txBody>
                  <a:tcPr marL="21648" marR="21648" marT="10824" marB="108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648" marR="21648" marT="10824" marB="108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3 606,87 лв.</a:t>
                      </a:r>
                    </a:p>
                  </a:txBody>
                  <a:tcPr marL="21648" marR="21648" marT="10824" marB="108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648" marR="21648" marT="10824" marB="108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6085564"/>
                  </a:ext>
                </a:extLst>
              </a:tr>
              <a:tr h="108051">
                <a:tc gridSpan="7">
                  <a:txBody>
                    <a:bodyPr/>
                    <a:lstStyle/>
                    <a:p>
                      <a:r>
                        <a:rPr lang="en-US" sz="9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648" marR="21648" marT="10824" marB="108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93506836"/>
                  </a:ext>
                </a:extLst>
              </a:tr>
              <a:tr h="108051">
                <a:tc gridSpan="7">
                  <a:txBody>
                    <a:bodyPr/>
                    <a:lstStyle/>
                    <a:p>
                      <a:r>
                        <a:rPr lang="en-US" sz="9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648" marR="21648" marT="10824" marB="108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7430897"/>
                  </a:ext>
                </a:extLst>
              </a:tr>
              <a:tr h="108051">
                <a:tc gridSpan="7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 бюджетни организации</a:t>
                      </a:r>
                    </a:p>
                  </a:txBody>
                  <a:tcPr marL="21648" marR="21648" marT="10824" marB="108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20801761"/>
                  </a:ext>
                </a:extLst>
              </a:tr>
              <a:tr h="189088">
                <a:tc gridSpan="3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М-во на иновациите и растежа ( 074******* )</a:t>
                      </a:r>
                    </a:p>
                  </a:txBody>
                  <a:tcPr marL="21648" marR="21648" marT="10824" marB="108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bg-BG" sz="900" dirty="0">
                        <a:solidFill>
                          <a:srgbClr val="4B008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648" marR="21648" marT="10824" marB="108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3F3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01.11.2024 - 01.11.2024</a:t>
                      </a:r>
                    </a:p>
                  </a:txBody>
                  <a:tcPr marL="21648" marR="21648" marT="10824" marB="108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36448320"/>
                  </a:ext>
                </a:extLst>
              </a:tr>
              <a:tr h="108051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1648" marR="21648" marT="10824" marB="108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1648" marR="21648" marT="10824" marB="108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bg-BG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648" marR="21648" marT="10824" marB="108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1648" marR="21648" marT="10824" marB="108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648" marR="21648" marT="10824" marB="108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1648" marR="21648" marT="10824" marB="108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648" marR="21648" marT="10824" marB="108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8674498"/>
                  </a:ext>
                </a:extLst>
              </a:tr>
              <a:tr h="108051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648" marR="21648" marT="10824" marB="108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1648" marR="21648" marT="10824" marB="108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648" marR="21648" marT="10824" marB="108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648" marR="21648" marT="10824" marB="108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648" marR="21648" marT="10824" marB="108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648" marR="21648" marT="10824" marB="108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648" marR="21648" marT="10824" marB="108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208790"/>
                  </a:ext>
                </a:extLst>
              </a:tr>
              <a:tr h="108051">
                <a:tc gridSpan="7">
                  <a:txBody>
                    <a:bodyPr/>
                    <a:lstStyle/>
                    <a:p>
                      <a:pPr algn="ctr"/>
                      <a:endParaRPr lang="en-US" sz="900" b="1" dirty="0">
                        <a:solidFill>
                          <a:srgbClr val="4B008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648" marR="21648" marT="10824" marB="108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1172882"/>
                  </a:ext>
                </a:extLst>
              </a:tr>
              <a:tr h="189088">
                <a:tc gridSpan="3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М-во на иновациите и растежа-ЦУ ( </a:t>
                      </a:r>
                      <a:r>
                        <a:rPr lang="ru-RU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074***** </a:t>
                      </a: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21648" marR="21648" marT="10824" marB="108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bg-BG" sz="900" dirty="0">
                        <a:solidFill>
                          <a:srgbClr val="4B008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648" marR="21648" marT="10824" marB="108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3F3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01.11.2024 - 01.11.2024</a:t>
                      </a:r>
                    </a:p>
                  </a:txBody>
                  <a:tcPr marL="21648" marR="21648" marT="10824" marB="108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3656432"/>
                  </a:ext>
                </a:extLst>
              </a:tr>
              <a:tr h="108051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1648" marR="21648" marT="10824" marB="108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1648" marR="21648" marT="10824" marB="108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bg-BG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648" marR="21648" marT="10824" marB="108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1648" marR="21648" marT="10824" marB="108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648" marR="21648" marT="10824" marB="108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1648" marR="21648" marT="10824" marB="108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648" marR="21648" marT="10824" marB="108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800463"/>
                  </a:ext>
                </a:extLst>
              </a:tr>
              <a:tr h="108051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648" marR="21648" marT="10824" marB="108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1648" marR="21648" marT="10824" marB="108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648" marR="21648" marT="10824" marB="108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41</a:t>
                      </a:r>
                    </a:p>
                  </a:txBody>
                  <a:tcPr marL="21648" marR="21648" marT="10824" marB="108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648" marR="21648" marT="10824" marB="108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23 874 268,28 лв.</a:t>
                      </a:r>
                    </a:p>
                  </a:txBody>
                  <a:tcPr marL="21648" marR="21648" marT="10824" marB="108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648" marR="21648" marT="10824" marB="108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1340634"/>
                  </a:ext>
                </a:extLst>
              </a:tr>
              <a:tr h="284181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 xxxx</a:t>
                      </a:r>
                    </a:p>
                  </a:txBody>
                  <a:tcPr marL="21648" marR="21648" marT="10824" marB="108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21648" marR="21648" marT="10824" marB="108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648" marR="21648" marT="10824" marB="108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</a:t>
                      </a:r>
                    </a:p>
                  </a:txBody>
                  <a:tcPr marL="21648" marR="21648" marT="10824" marB="108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648" marR="21648" marT="10824" marB="108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2 867,50 лв.</a:t>
                      </a:r>
                    </a:p>
                  </a:txBody>
                  <a:tcPr marL="21648" marR="21648" marT="10824" marB="108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648" marR="21648" marT="10824" marB="108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4347733"/>
                  </a:ext>
                </a:extLst>
              </a:tr>
              <a:tr h="108051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xxxx</a:t>
                      </a:r>
                    </a:p>
                  </a:txBody>
                  <a:tcPr marL="21648" marR="21648" marT="10824" marB="108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Издръжка</a:t>
                      </a:r>
                    </a:p>
                  </a:txBody>
                  <a:tcPr marL="21648" marR="21648" marT="10824" marB="108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648" marR="21648" marT="10824" marB="108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12</a:t>
                      </a:r>
                    </a:p>
                  </a:txBody>
                  <a:tcPr marL="21648" marR="21648" marT="10824" marB="108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648" marR="21648" marT="10824" marB="108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17 793,91 лв.</a:t>
                      </a:r>
                    </a:p>
                  </a:txBody>
                  <a:tcPr marL="21648" marR="21648" marT="10824" marB="108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648" marR="21648" marT="10824" marB="108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9898928"/>
                  </a:ext>
                </a:extLst>
              </a:tr>
              <a:tr h="155409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 xxxx</a:t>
                      </a:r>
                    </a:p>
                  </a:txBody>
                  <a:tcPr marL="21648" marR="21648" marT="10824" marB="108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Стипендии, пенсии, помощи и текущи трансфери за домакинства</a:t>
                      </a:r>
                    </a:p>
                  </a:txBody>
                  <a:tcPr marL="21648" marR="21648" marT="10824" marB="108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648" marR="21648" marT="10824" marB="108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</a:t>
                      </a:r>
                    </a:p>
                  </a:txBody>
                  <a:tcPr marL="21648" marR="21648" marT="10824" marB="108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648" marR="21648" marT="10824" marB="108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23 850 000,00 лв.</a:t>
                      </a:r>
                    </a:p>
                  </a:txBody>
                  <a:tcPr marL="21648" marR="21648" marT="10824" marB="108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648" marR="21648" marT="10824" marB="108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5584959"/>
                  </a:ext>
                </a:extLst>
              </a:tr>
              <a:tr h="189088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 xxxx</a:t>
                      </a:r>
                    </a:p>
                  </a:txBody>
                  <a:tcPr marL="21648" marR="21648" marT="10824" marB="108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на разпореждане</a:t>
                      </a:r>
                    </a:p>
                  </a:txBody>
                  <a:tcPr marL="21648" marR="21648" marT="10824" marB="108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648" marR="21648" marT="10824" marB="108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27</a:t>
                      </a:r>
                    </a:p>
                  </a:txBody>
                  <a:tcPr marL="21648" marR="21648" marT="10824" marB="108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bg-BG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648" marR="21648" marT="10824" marB="108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3 606,87 лв.</a:t>
                      </a:r>
                    </a:p>
                  </a:txBody>
                  <a:tcPr marL="21648" marR="21648" marT="10824" marB="108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648" marR="21648" marT="10824" marB="108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1925679"/>
                  </a:ext>
                </a:extLst>
              </a:tr>
              <a:tr h="108051">
                <a:tc gridSpan="7">
                  <a:txBody>
                    <a:bodyPr/>
                    <a:lstStyle/>
                    <a:p>
                      <a:pPr algn="ctr"/>
                      <a:endParaRPr lang="en-US" sz="900" b="1" dirty="0">
                        <a:solidFill>
                          <a:srgbClr val="4B008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648" marR="21648" marT="10824" marB="108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63125873"/>
                  </a:ext>
                </a:extLst>
              </a:tr>
              <a:tr h="108051">
                <a:tc gridSpan="2"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БАИ ( </a:t>
                      </a:r>
                      <a:r>
                        <a:rPr lang="bg-BG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074******)</a:t>
                      </a:r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648" marR="21648" marT="10824" marB="108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01.11.2024 - 01.11.2024</a:t>
                      </a:r>
                    </a:p>
                  </a:txBody>
                  <a:tcPr marL="21648" marR="21648" marT="10824" marB="108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43653265"/>
                  </a:ext>
                </a:extLst>
              </a:tr>
              <a:tr h="108051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1648" marR="21648" marT="10824" marB="108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1648" marR="21648" marT="10824" marB="108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1648" marR="21648" marT="10824" marB="108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1648" marR="21648" marT="10824" marB="108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648" marR="21648" marT="10824" marB="108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8400692"/>
                  </a:ext>
                </a:extLst>
              </a:tr>
              <a:tr h="108051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648" marR="21648" marT="10824" marB="108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1648" marR="21648" marT="10824" marB="108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648" marR="21648" marT="10824" marB="108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648" marR="21648" marT="10824" marB="108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648" marR="21648" marT="10824" marB="108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1974189"/>
                  </a:ext>
                </a:extLst>
              </a:tr>
              <a:tr h="108051">
                <a:tc gridSpan="7">
                  <a:txBody>
                    <a:bodyPr/>
                    <a:lstStyle/>
                    <a:p>
                      <a:r>
                        <a:rPr lang="en-US" sz="9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648" marR="21648" marT="10824" marB="108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11218635"/>
                  </a:ext>
                </a:extLst>
              </a:tr>
              <a:tr h="108051">
                <a:tc gridSpan="7">
                  <a:txBody>
                    <a:bodyPr/>
                    <a:lstStyle/>
                    <a:p>
                      <a:r>
                        <a:rPr lang="en-US" sz="9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648" marR="21648" marT="10824" marB="108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62303304"/>
                  </a:ext>
                </a:extLst>
              </a:tr>
              <a:tr h="108051">
                <a:tc gridSpan="7">
                  <a:txBody>
                    <a:bodyPr/>
                    <a:lstStyle/>
                    <a:p>
                      <a:pPr algn="ctr"/>
                      <a:endParaRPr lang="en-US" sz="900" b="1" dirty="0">
                        <a:solidFill>
                          <a:srgbClr val="4B008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648" marR="21648" marT="10824" marB="108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13968670"/>
                  </a:ext>
                </a:extLst>
              </a:tr>
              <a:tr h="108051">
                <a:tc gridSpan="2"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ИАНМСП ( </a:t>
                      </a:r>
                      <a:r>
                        <a:rPr lang="bg-BG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074******* </a:t>
                      </a:r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21648" marR="21648" marT="10824" marB="108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01.11.2024 - 01.11.2024</a:t>
                      </a:r>
                    </a:p>
                  </a:txBody>
                  <a:tcPr marL="21648" marR="21648" marT="10824" marB="108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3294397"/>
                  </a:ext>
                </a:extLst>
              </a:tr>
              <a:tr h="108051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1648" marR="21648" marT="10824" marB="108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1648" marR="21648" marT="10824" marB="108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1648" marR="21648" marT="10824" marB="108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1648" marR="21648" marT="10824" marB="108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648" marR="21648" marT="10824" marB="108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5474337"/>
                  </a:ext>
                </a:extLst>
              </a:tr>
              <a:tr h="108051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648" marR="21648" marT="10824" marB="108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1648" marR="21648" marT="10824" marB="108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648" marR="21648" marT="10824" marB="108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648" marR="21648" marT="10824" marB="108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648" marR="21648" marT="10824" marB="108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01736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385813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249</Words>
  <Application>Microsoft Office PowerPoint</Application>
  <PresentationFormat>Widescreen</PresentationFormat>
  <Paragraphs>88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>SARI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Gergana Koleva</dc:creator>
  <cp:lastModifiedBy>Gergana Koleva</cp:lastModifiedBy>
  <cp:revision>1</cp:revision>
  <dcterms:created xsi:type="dcterms:W3CDTF">2024-11-04T07:01:56Z</dcterms:created>
  <dcterms:modified xsi:type="dcterms:W3CDTF">2024-11-04T07:05:22Z</dcterms:modified>
</cp:coreProperties>
</file>