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120" y="2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8BA8C-50B2-4492-9443-55264FAFD4E9}" type="datetimeFigureOut">
              <a:rPr lang="en-US" smtClean="0"/>
              <a:t>10/11/2024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D91A0-0825-497C-A1E8-F5A58E7115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91940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8BA8C-50B2-4492-9443-55264FAFD4E9}" type="datetimeFigureOut">
              <a:rPr lang="en-US" smtClean="0"/>
              <a:t>10/11/2024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D91A0-0825-497C-A1E8-F5A58E7115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2464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8BA8C-50B2-4492-9443-55264FAFD4E9}" type="datetimeFigureOut">
              <a:rPr lang="en-US" smtClean="0"/>
              <a:t>10/11/2024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D91A0-0825-497C-A1E8-F5A58E7115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92274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8BA8C-50B2-4492-9443-55264FAFD4E9}" type="datetimeFigureOut">
              <a:rPr lang="en-US" smtClean="0"/>
              <a:t>10/11/2024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D91A0-0825-497C-A1E8-F5A58E7115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50125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8BA8C-50B2-4492-9443-55264FAFD4E9}" type="datetimeFigureOut">
              <a:rPr lang="en-US" smtClean="0"/>
              <a:t>10/11/2024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D91A0-0825-497C-A1E8-F5A58E7115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51031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8BA8C-50B2-4492-9443-55264FAFD4E9}" type="datetimeFigureOut">
              <a:rPr lang="en-US" smtClean="0"/>
              <a:t>10/11/2024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D91A0-0825-497C-A1E8-F5A58E7115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78971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8BA8C-50B2-4492-9443-55264FAFD4E9}" type="datetimeFigureOut">
              <a:rPr lang="en-US" smtClean="0"/>
              <a:t>10/11/2024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D91A0-0825-497C-A1E8-F5A58E7115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81509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8BA8C-50B2-4492-9443-55264FAFD4E9}" type="datetimeFigureOut">
              <a:rPr lang="en-US" smtClean="0"/>
              <a:t>10/11/2024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D91A0-0825-497C-A1E8-F5A58E7115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91398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8BA8C-50B2-4492-9443-55264FAFD4E9}" type="datetimeFigureOut">
              <a:rPr lang="en-US" smtClean="0"/>
              <a:t>10/11/2024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D91A0-0825-497C-A1E8-F5A58E7115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8889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8BA8C-50B2-4492-9443-55264FAFD4E9}" type="datetimeFigureOut">
              <a:rPr lang="en-US" smtClean="0"/>
              <a:t>10/11/2024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D91A0-0825-497C-A1E8-F5A58E7115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5637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8BA8C-50B2-4492-9443-55264FAFD4E9}" type="datetimeFigureOut">
              <a:rPr lang="en-US" smtClean="0"/>
              <a:t>10/11/2024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D91A0-0825-497C-A1E8-F5A58E7115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96198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88BA8C-50B2-4492-9443-55264FAFD4E9}" type="datetimeFigureOut">
              <a:rPr lang="en-US" smtClean="0"/>
              <a:t>10/11/2024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7D91A0-0825-497C-A1E8-F5A58E7115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36892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212.122.164.250/sebra/dwh/done_payments_old.jsp?bo_code=074*******&amp;date_from=10.10.2024&amp;date_to=10.10.2024&amp;execute=yes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2573873"/>
              </p:ext>
            </p:extLst>
          </p:nvPr>
        </p:nvGraphicFramePr>
        <p:xfrm>
          <a:off x="1113182" y="755362"/>
          <a:ext cx="9962985" cy="5367582"/>
        </p:xfrm>
        <a:graphic>
          <a:graphicData uri="http://schemas.openxmlformats.org/drawingml/2006/table">
            <a:tbl>
              <a:tblPr/>
              <a:tblGrid>
                <a:gridCol w="1992597">
                  <a:extLst>
                    <a:ext uri="{9D8B030D-6E8A-4147-A177-3AD203B41FA5}">
                      <a16:colId xmlns:a16="http://schemas.microsoft.com/office/drawing/2014/main" val="1555175683"/>
                    </a:ext>
                  </a:extLst>
                </a:gridCol>
                <a:gridCol w="1992597">
                  <a:extLst>
                    <a:ext uri="{9D8B030D-6E8A-4147-A177-3AD203B41FA5}">
                      <a16:colId xmlns:a16="http://schemas.microsoft.com/office/drawing/2014/main" val="3426718426"/>
                    </a:ext>
                  </a:extLst>
                </a:gridCol>
                <a:gridCol w="1230862">
                  <a:extLst>
                    <a:ext uri="{9D8B030D-6E8A-4147-A177-3AD203B41FA5}">
                      <a16:colId xmlns:a16="http://schemas.microsoft.com/office/drawing/2014/main" val="240088193"/>
                    </a:ext>
                  </a:extLst>
                </a:gridCol>
                <a:gridCol w="1256306">
                  <a:extLst>
                    <a:ext uri="{9D8B030D-6E8A-4147-A177-3AD203B41FA5}">
                      <a16:colId xmlns:a16="http://schemas.microsoft.com/office/drawing/2014/main" val="132804002"/>
                    </a:ext>
                  </a:extLst>
                </a:gridCol>
                <a:gridCol w="1498026">
                  <a:extLst>
                    <a:ext uri="{9D8B030D-6E8A-4147-A177-3AD203B41FA5}">
                      <a16:colId xmlns:a16="http://schemas.microsoft.com/office/drawing/2014/main" val="3486420812"/>
                    </a:ext>
                  </a:extLst>
                </a:gridCol>
                <a:gridCol w="1992597">
                  <a:extLst>
                    <a:ext uri="{9D8B030D-6E8A-4147-A177-3AD203B41FA5}">
                      <a16:colId xmlns:a16="http://schemas.microsoft.com/office/drawing/2014/main" val="1927086314"/>
                    </a:ext>
                  </a:extLst>
                </a:gridCol>
              </a:tblGrid>
              <a:tr h="117082">
                <a:tc gridSpan="6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Обобщено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8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7898795"/>
                  </a:ext>
                </a:extLst>
              </a:tr>
              <a:tr h="206661">
                <a:tc gridSpan="3">
                  <a:txBody>
                    <a:bodyPr/>
                    <a:lstStyle/>
                    <a:p>
                      <a:pPr algn="l"/>
                      <a:r>
                        <a:rPr lang="ru-RU" sz="900" u="none" strike="noStrike" dirty="0">
                          <a:solidFill>
                            <a:srgbClr val="8B008B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2"/>
                        </a:rPr>
                        <a:t>М-во на иновациите и растежа ( 074******* )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8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bg-BG" sz="500">
                        <a:solidFill>
                          <a:srgbClr val="4B0082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8F4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10.10.2024 - 10.10.2024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8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54084753"/>
                  </a:ext>
                </a:extLst>
              </a:tr>
              <a:tr h="117082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bg-BG" sz="500">
                        <a:effectLst/>
                      </a:endParaRP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500">
                        <a:effectLst/>
                      </a:endParaRP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4844539"/>
                  </a:ext>
                </a:extLst>
              </a:tr>
              <a:tr h="117082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en-US" sz="500">
                        <a:effectLst/>
                      </a:endParaRP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16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2 632 273,03 лв.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500">
                        <a:effectLst/>
                      </a:endParaRP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7762060"/>
                  </a:ext>
                </a:extLst>
              </a:tr>
              <a:tr h="157722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 </a:t>
                      </a:r>
                      <a:r>
                        <a:rPr lang="en-US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xxxx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en-US" sz="500">
                        <a:effectLst/>
                      </a:endParaRP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2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2 451 209,44 лв.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500">
                        <a:effectLst/>
                      </a:endParaRP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3541833"/>
                  </a:ext>
                </a:extLst>
              </a:tr>
              <a:tr h="117082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xxxx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Издръжка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en-US" sz="500">
                        <a:effectLst/>
                      </a:endParaRP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8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178 242,55 лв.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500">
                        <a:effectLst/>
                      </a:endParaRP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0522088"/>
                  </a:ext>
                </a:extLst>
              </a:tr>
              <a:tr h="206661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 xxxx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на разпореждане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en-US" sz="500">
                        <a:effectLst/>
                      </a:endParaRP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6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2 821,04 лв.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500">
                        <a:effectLst/>
                      </a:endParaRP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7794611"/>
                  </a:ext>
                </a:extLst>
              </a:tr>
              <a:tr h="117082">
                <a:tc gridSpan="6">
                  <a:txBody>
                    <a:bodyPr/>
                    <a:lstStyle/>
                    <a:p>
                      <a:r>
                        <a:rPr lang="en-US" sz="9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8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75812685"/>
                  </a:ext>
                </a:extLst>
              </a:tr>
              <a:tr h="117082">
                <a:tc gridSpan="6">
                  <a:txBody>
                    <a:bodyPr/>
                    <a:lstStyle/>
                    <a:p>
                      <a:r>
                        <a:rPr lang="en-US" sz="9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8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64468884"/>
                  </a:ext>
                </a:extLst>
              </a:tr>
              <a:tr h="122647">
                <a:tc gridSpan="6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 бюджетни организации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8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2175871"/>
                  </a:ext>
                </a:extLst>
              </a:tr>
              <a:tr h="206661">
                <a:tc gridSpan="3"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М-во на иновациите и растежа ( 074******* )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8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bg-BG" sz="500">
                        <a:solidFill>
                          <a:srgbClr val="4B0082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8F4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10.10.2024 - 10.10.2024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8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99544367"/>
                  </a:ext>
                </a:extLst>
              </a:tr>
              <a:tr h="117082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bg-BG" sz="500">
                        <a:effectLst/>
                      </a:endParaRP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500">
                        <a:effectLst/>
                      </a:endParaRP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4364415"/>
                  </a:ext>
                </a:extLst>
              </a:tr>
              <a:tr h="117082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en-US" sz="500">
                        <a:effectLst/>
                      </a:endParaRP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500">
                        <a:effectLst/>
                      </a:endParaRP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8659286"/>
                  </a:ext>
                </a:extLst>
              </a:tr>
              <a:tr h="117082">
                <a:tc gridSpan="6">
                  <a:txBody>
                    <a:bodyPr/>
                    <a:lstStyle/>
                    <a:p>
                      <a:pPr algn="ctr"/>
                      <a:endParaRPr lang="en-US" sz="900" b="1" dirty="0">
                        <a:solidFill>
                          <a:srgbClr val="4B008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8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0029054"/>
                  </a:ext>
                </a:extLst>
              </a:tr>
              <a:tr h="206661">
                <a:tc gridSpan="3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М-во на иновациите и растежа-ЦУ ( </a:t>
                      </a:r>
                      <a:r>
                        <a:rPr lang="ru-RU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074***** </a:t>
                      </a: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8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bg-BG" sz="500">
                        <a:solidFill>
                          <a:srgbClr val="4B0082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8F4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10.10.2024 - 10.10.2024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8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15922972"/>
                  </a:ext>
                </a:extLst>
              </a:tr>
              <a:tr h="117082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bg-BG" sz="500">
                        <a:effectLst/>
                      </a:endParaRP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500">
                        <a:effectLst/>
                      </a:endParaRP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9242749"/>
                  </a:ext>
                </a:extLst>
              </a:tr>
              <a:tr h="117082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en-US" sz="500">
                        <a:effectLst/>
                      </a:endParaRP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6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2 451 477,04 лв.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500">
                        <a:effectLst/>
                      </a:endParaRP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477158"/>
                  </a:ext>
                </a:extLst>
              </a:tr>
              <a:tr h="159454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 xxxx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en-US" sz="500">
                        <a:effectLst/>
                      </a:endParaRP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2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2 451 209,44 лв.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500" dirty="0">
                        <a:effectLst/>
                      </a:endParaRP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1418500"/>
                  </a:ext>
                </a:extLst>
              </a:tr>
              <a:tr h="117082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xxxx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Издръжка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en-US" sz="500">
                        <a:effectLst/>
                      </a:endParaRP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2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40,00 лв.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500" dirty="0">
                        <a:effectLst/>
                      </a:endParaRP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4798631"/>
                  </a:ext>
                </a:extLst>
              </a:tr>
              <a:tr h="206661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 xxxx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на разпореждане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en-US" sz="500">
                        <a:effectLst/>
                      </a:endParaRP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2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227,60 лв.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500" dirty="0">
                        <a:effectLst/>
                      </a:endParaRP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1178121"/>
                  </a:ext>
                </a:extLst>
              </a:tr>
              <a:tr h="117082">
                <a:tc gridSpan="6">
                  <a:txBody>
                    <a:bodyPr/>
                    <a:lstStyle/>
                    <a:p>
                      <a:pPr algn="ctr"/>
                      <a:endParaRPr lang="en-US" sz="900" b="1" dirty="0">
                        <a:solidFill>
                          <a:srgbClr val="4B008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8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21816679"/>
                  </a:ext>
                </a:extLst>
              </a:tr>
              <a:tr h="117082">
                <a:tc gridSpan="2"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БАИ ( </a:t>
                      </a:r>
                      <a:r>
                        <a:rPr lang="bg-BG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074*******)</a:t>
                      </a:r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8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10.10.2024 - 10.10.2024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8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4855638"/>
                  </a:ext>
                </a:extLst>
              </a:tr>
              <a:tr h="117082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500">
                          <a:effectLst/>
                        </a:rPr>
                        <a:t>Описание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500">
                        <a:effectLst/>
                      </a:endParaRP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6749649"/>
                  </a:ext>
                </a:extLst>
              </a:tr>
              <a:tr h="117082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500">
                          <a:effectLst/>
                        </a:rPr>
                        <a:t>Общо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500">
                        <a:effectLst/>
                      </a:endParaRP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144182"/>
                  </a:ext>
                </a:extLst>
              </a:tr>
              <a:tr h="117082">
                <a:tc gridSpan="6">
                  <a:txBody>
                    <a:bodyPr/>
                    <a:lstStyle/>
                    <a:p>
                      <a:pPr algn="ctr"/>
                      <a:endParaRPr lang="en-US" sz="900" b="1" dirty="0">
                        <a:solidFill>
                          <a:srgbClr val="4B008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8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32317416"/>
                  </a:ext>
                </a:extLst>
              </a:tr>
              <a:tr h="117082">
                <a:tc gridSpan="2"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ИАНМСП ( </a:t>
                      </a:r>
                      <a:r>
                        <a:rPr lang="bg-BG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074***** </a:t>
                      </a:r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8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10.10.2024 - 10.10.2024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8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00766069"/>
                  </a:ext>
                </a:extLst>
              </a:tr>
              <a:tr h="117082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500">
                          <a:effectLst/>
                        </a:rPr>
                        <a:t>Описание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500">
                        <a:effectLst/>
                      </a:endParaRP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5686826"/>
                  </a:ext>
                </a:extLst>
              </a:tr>
              <a:tr h="117082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500">
                          <a:effectLst/>
                        </a:rPr>
                        <a:t>Общо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10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180 795,99 лв.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500">
                        <a:effectLst/>
                      </a:endParaRP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2358877"/>
                  </a:ext>
                </a:extLst>
              </a:tr>
              <a:tr h="117082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xxxx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500">
                          <a:effectLst/>
                        </a:rPr>
                        <a:t>Издръжка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6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178 202,55 лв.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500" dirty="0">
                        <a:effectLst/>
                      </a:endParaRP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8045109"/>
                  </a:ext>
                </a:extLst>
              </a:tr>
              <a:tr h="206661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 </a:t>
                      </a:r>
                      <a:r>
                        <a:rPr lang="en-US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xxxx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500">
                          <a:effectLst/>
                        </a:rPr>
                        <a:t>Средства на разпореждане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4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2 593,44 лв.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500" dirty="0">
                        <a:effectLst/>
                      </a:endParaRP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48980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559654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234</Words>
  <Application>Microsoft Office PowerPoint</Application>
  <PresentationFormat>Widescreen</PresentationFormat>
  <Paragraphs>86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>SARI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Gergana Koleva</dc:creator>
  <cp:lastModifiedBy>Gergana Koleva</cp:lastModifiedBy>
  <cp:revision>1</cp:revision>
  <dcterms:created xsi:type="dcterms:W3CDTF">2024-10-11T05:47:29Z</dcterms:created>
  <dcterms:modified xsi:type="dcterms:W3CDTF">2024-10-11T05:51:35Z</dcterms:modified>
</cp:coreProperties>
</file>