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A11-8846-4FE4-A39B-6F4B875B6B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C6A5-D86A-4B66-95C3-69E548A0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98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A11-8846-4FE4-A39B-6F4B875B6B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C6A5-D86A-4B66-95C3-69E548A0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624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A11-8846-4FE4-A39B-6F4B875B6B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C6A5-D86A-4B66-95C3-69E548A0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24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A11-8846-4FE4-A39B-6F4B875B6B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C6A5-D86A-4B66-95C3-69E548A0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38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A11-8846-4FE4-A39B-6F4B875B6B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C6A5-D86A-4B66-95C3-69E548A0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53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A11-8846-4FE4-A39B-6F4B875B6B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C6A5-D86A-4B66-95C3-69E548A0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271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A11-8846-4FE4-A39B-6F4B875B6B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C6A5-D86A-4B66-95C3-69E548A0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7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A11-8846-4FE4-A39B-6F4B875B6B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C6A5-D86A-4B66-95C3-69E548A0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727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A11-8846-4FE4-A39B-6F4B875B6B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C6A5-D86A-4B66-95C3-69E548A0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235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A11-8846-4FE4-A39B-6F4B875B6B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C6A5-D86A-4B66-95C3-69E548A0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506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2EA11-8846-4FE4-A39B-6F4B875B6B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CC6A5-D86A-4B66-95C3-69E548A0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3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2EA11-8846-4FE4-A39B-6F4B875B6BBC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CC6A5-D86A-4B66-95C3-69E548A08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760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04.10.2024&amp;date_to=04.10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019247"/>
              </p:ext>
            </p:extLst>
          </p:nvPr>
        </p:nvGraphicFramePr>
        <p:xfrm>
          <a:off x="1431236" y="576043"/>
          <a:ext cx="9462050" cy="5920410"/>
        </p:xfrm>
        <a:graphic>
          <a:graphicData uri="http://schemas.openxmlformats.org/drawingml/2006/table">
            <a:tbl>
              <a:tblPr/>
              <a:tblGrid>
                <a:gridCol w="1892410">
                  <a:extLst>
                    <a:ext uri="{9D8B030D-6E8A-4147-A177-3AD203B41FA5}">
                      <a16:colId xmlns:a16="http://schemas.microsoft.com/office/drawing/2014/main" val="41321747"/>
                    </a:ext>
                  </a:extLst>
                </a:gridCol>
                <a:gridCol w="2536465">
                  <a:extLst>
                    <a:ext uri="{9D8B030D-6E8A-4147-A177-3AD203B41FA5}">
                      <a16:colId xmlns:a16="http://schemas.microsoft.com/office/drawing/2014/main" val="3230598242"/>
                    </a:ext>
                  </a:extLst>
                </a:gridCol>
                <a:gridCol w="1542553">
                  <a:extLst>
                    <a:ext uri="{9D8B030D-6E8A-4147-A177-3AD203B41FA5}">
                      <a16:colId xmlns:a16="http://schemas.microsoft.com/office/drawing/2014/main" val="1843874620"/>
                    </a:ext>
                  </a:extLst>
                </a:gridCol>
                <a:gridCol w="1598212">
                  <a:extLst>
                    <a:ext uri="{9D8B030D-6E8A-4147-A177-3AD203B41FA5}">
                      <a16:colId xmlns:a16="http://schemas.microsoft.com/office/drawing/2014/main" val="851240621"/>
                    </a:ext>
                  </a:extLst>
                </a:gridCol>
                <a:gridCol w="1892410">
                  <a:extLst>
                    <a:ext uri="{9D8B030D-6E8A-4147-A177-3AD203B41FA5}">
                      <a16:colId xmlns:a16="http://schemas.microsoft.com/office/drawing/2014/main" val="3792369552"/>
                    </a:ext>
                  </a:extLst>
                </a:gridCol>
              </a:tblGrid>
              <a:tr h="13921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189546"/>
                  </a:ext>
                </a:extLst>
              </a:tr>
              <a:tr h="13921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04.10.2024 - 04.10.2024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7464446"/>
                  </a:ext>
                </a:extLst>
              </a:tr>
              <a:tr h="13921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227675"/>
                  </a:ext>
                </a:extLst>
              </a:tr>
              <a:tr h="13921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45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1 089 011,36 лв.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77976"/>
                  </a:ext>
                </a:extLst>
              </a:tr>
              <a:tr h="13921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4 250,03 лв.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6794"/>
                  </a:ext>
                </a:extLst>
              </a:tr>
              <a:tr h="13921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124,02 лв.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984534"/>
                  </a:ext>
                </a:extLst>
              </a:tr>
              <a:tr h="13921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 субсидии за предприятия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150 591,41 лв.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980019"/>
                  </a:ext>
                </a:extLst>
              </a:tr>
              <a:tr h="13921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25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288 962,90 лв.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8848050"/>
                  </a:ext>
                </a:extLst>
              </a:tr>
              <a:tr h="26052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645 083,00 лв.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312297"/>
                  </a:ext>
                </a:extLst>
              </a:tr>
              <a:tr h="139212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72086"/>
                  </a:ext>
                </a:extLst>
              </a:tr>
              <a:tr h="139212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332081"/>
                  </a:ext>
                </a:extLst>
              </a:tr>
              <a:tr h="13921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819744"/>
                  </a:ext>
                </a:extLst>
              </a:tr>
              <a:tr h="13921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04.10.2024 - 04.10.2024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705316"/>
                  </a:ext>
                </a:extLst>
              </a:tr>
              <a:tr h="13921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8086639"/>
                  </a:ext>
                </a:extLst>
              </a:tr>
              <a:tr h="13921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0,00 лв.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596643"/>
                  </a:ext>
                </a:extLst>
              </a:tr>
              <a:tr h="26052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0,00 лв.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0750"/>
                  </a:ext>
                </a:extLst>
              </a:tr>
              <a:tr h="13921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799934"/>
                  </a:ext>
                </a:extLst>
              </a:tr>
              <a:tr h="13921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04.10.2024 - 04.10.2024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907786"/>
                  </a:ext>
                </a:extLst>
              </a:tr>
              <a:tr h="13921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8988664"/>
                  </a:ext>
                </a:extLst>
              </a:tr>
              <a:tr h="13921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35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649 474,80 лв.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511223"/>
                  </a:ext>
                </a:extLst>
              </a:tr>
              <a:tr h="13921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3 307,78 лв.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1085486"/>
                  </a:ext>
                </a:extLst>
              </a:tr>
              <a:tr h="13921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124,02 лв.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903449"/>
                  </a:ext>
                </a:extLst>
              </a:tr>
              <a:tr h="13921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960,00 лв.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212486"/>
                  </a:ext>
                </a:extLst>
              </a:tr>
              <a:tr h="26052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Закупуване на валута в брой, по сметка и за директен превод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645 083,00 лв.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8960956"/>
                  </a:ext>
                </a:extLst>
              </a:tr>
              <a:tr h="13921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4457297"/>
                  </a:ext>
                </a:extLst>
              </a:tr>
              <a:tr h="13921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04.10.2024 - 04.10.2024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5246159"/>
                  </a:ext>
                </a:extLst>
              </a:tr>
              <a:tr h="13921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451744"/>
                  </a:ext>
                </a:extLst>
              </a:tr>
              <a:tr h="13921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084122"/>
                  </a:ext>
                </a:extLst>
              </a:tr>
              <a:tr h="13921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233479"/>
                  </a:ext>
                </a:extLst>
              </a:tr>
              <a:tr h="13921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04.10.2024 - 04.10.2024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975728"/>
                  </a:ext>
                </a:extLst>
              </a:tr>
              <a:tr h="13921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985169"/>
                  </a:ext>
                </a:extLst>
              </a:tr>
              <a:tr h="13921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439 536,56 лв.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487768"/>
                  </a:ext>
                </a:extLst>
              </a:tr>
              <a:tr h="13921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942,25 лв.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341454"/>
                  </a:ext>
                </a:extLst>
              </a:tr>
              <a:tr h="13921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xxxx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Текущи субсидии за предприятия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150 591,41 лв.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9342683"/>
                  </a:ext>
                </a:extLst>
              </a:tr>
              <a:tr h="13921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288 002,90 лв.</a:t>
                      </a: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39" marR="20239" marT="10119" marB="1011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1178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0618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300</Words>
  <Application>Microsoft Office PowerPoint</Application>
  <PresentationFormat>Widescreen</PresentationFormat>
  <Paragraphs>106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2024-10-07T06:22:16Z</dcterms:created>
  <dcterms:modified xsi:type="dcterms:W3CDTF">2024-10-07T06:27:15Z</dcterms:modified>
</cp:coreProperties>
</file>