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7AE6-5B0D-4A81-A0BE-A6C12E5654A3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EDF4-191D-4EF6-B15D-C4D0300AD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616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7AE6-5B0D-4A81-A0BE-A6C12E5654A3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EDF4-191D-4EF6-B15D-C4D0300AD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087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7AE6-5B0D-4A81-A0BE-A6C12E5654A3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EDF4-191D-4EF6-B15D-C4D0300AD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17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7AE6-5B0D-4A81-A0BE-A6C12E5654A3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EDF4-191D-4EF6-B15D-C4D0300AD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120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7AE6-5B0D-4A81-A0BE-A6C12E5654A3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EDF4-191D-4EF6-B15D-C4D0300AD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588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7AE6-5B0D-4A81-A0BE-A6C12E5654A3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EDF4-191D-4EF6-B15D-C4D0300AD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99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7AE6-5B0D-4A81-A0BE-A6C12E5654A3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EDF4-191D-4EF6-B15D-C4D0300AD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424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7AE6-5B0D-4A81-A0BE-A6C12E5654A3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EDF4-191D-4EF6-B15D-C4D0300AD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522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7AE6-5B0D-4A81-A0BE-A6C12E5654A3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EDF4-191D-4EF6-B15D-C4D0300AD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169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7AE6-5B0D-4A81-A0BE-A6C12E5654A3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EDF4-191D-4EF6-B15D-C4D0300AD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538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7AE6-5B0D-4A81-A0BE-A6C12E5654A3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EDF4-191D-4EF6-B15D-C4D0300AD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174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37AE6-5B0D-4A81-A0BE-A6C12E5654A3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4EDF4-191D-4EF6-B15D-C4D0300AD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544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85784"/>
              </p:ext>
            </p:extLst>
          </p:nvPr>
        </p:nvGraphicFramePr>
        <p:xfrm>
          <a:off x="906010" y="503340"/>
          <a:ext cx="10712740" cy="5832602"/>
        </p:xfrm>
        <a:graphic>
          <a:graphicData uri="http://schemas.openxmlformats.org/drawingml/2006/table">
            <a:tbl>
              <a:tblPr/>
              <a:tblGrid>
                <a:gridCol w="2142548">
                  <a:extLst>
                    <a:ext uri="{9D8B030D-6E8A-4147-A177-3AD203B41FA5}">
                      <a16:colId xmlns:a16="http://schemas.microsoft.com/office/drawing/2014/main" val="3950064376"/>
                    </a:ext>
                  </a:extLst>
                </a:gridCol>
                <a:gridCol w="2142548">
                  <a:extLst>
                    <a:ext uri="{9D8B030D-6E8A-4147-A177-3AD203B41FA5}">
                      <a16:colId xmlns:a16="http://schemas.microsoft.com/office/drawing/2014/main" val="3201064884"/>
                    </a:ext>
                  </a:extLst>
                </a:gridCol>
                <a:gridCol w="2142548">
                  <a:extLst>
                    <a:ext uri="{9D8B030D-6E8A-4147-A177-3AD203B41FA5}">
                      <a16:colId xmlns:a16="http://schemas.microsoft.com/office/drawing/2014/main" val="416474352"/>
                    </a:ext>
                  </a:extLst>
                </a:gridCol>
                <a:gridCol w="2142548">
                  <a:extLst>
                    <a:ext uri="{9D8B030D-6E8A-4147-A177-3AD203B41FA5}">
                      <a16:colId xmlns:a16="http://schemas.microsoft.com/office/drawing/2014/main" val="1300544866"/>
                    </a:ext>
                  </a:extLst>
                </a:gridCol>
                <a:gridCol w="2142548">
                  <a:extLst>
                    <a:ext uri="{9D8B030D-6E8A-4147-A177-3AD203B41FA5}">
                      <a16:colId xmlns:a16="http://schemas.microsoft.com/office/drawing/2014/main" val="2340922894"/>
                    </a:ext>
                  </a:extLst>
                </a:gridCol>
              </a:tblGrid>
              <a:tr h="17639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D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6118525"/>
                  </a:ext>
                </a:extLst>
              </a:tr>
              <a:tr h="30965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D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19.09.2024 - 19.09.2024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D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717140"/>
                  </a:ext>
                </a:extLst>
              </a:tr>
              <a:tr h="17639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443473"/>
                  </a:ext>
                </a:extLst>
              </a:tr>
              <a:tr h="84268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Заплати, </a:t>
                      </a:r>
                      <a:r>
                        <a:rPr lang="ru-RU" sz="900" dirty="0" err="1">
                          <a:effectLst/>
                        </a:rPr>
                        <a:t>възнаграждения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други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плащания</a:t>
                      </a:r>
                      <a:r>
                        <a:rPr lang="ru-RU" sz="900" dirty="0">
                          <a:effectLst/>
                        </a:rPr>
                        <a:t> за персонала - </a:t>
                      </a:r>
                      <a:r>
                        <a:rPr lang="ru-RU" sz="900" dirty="0" err="1">
                          <a:effectLst/>
                        </a:rPr>
                        <a:t>нетна</a:t>
                      </a:r>
                      <a:r>
                        <a:rPr lang="ru-RU" sz="900" dirty="0">
                          <a:effectLst/>
                        </a:rPr>
                        <a:t> сума за </a:t>
                      </a:r>
                      <a:r>
                        <a:rPr lang="ru-RU" sz="900" dirty="0" err="1">
                          <a:effectLst/>
                        </a:rPr>
                        <a:t>изплащане</a:t>
                      </a:r>
                      <a:endParaRPr lang="ru-RU" sz="900" dirty="0">
                        <a:effectLst/>
                      </a:endParaRP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1 076,27 лв.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266548"/>
                  </a:ext>
                </a:extLst>
              </a:tr>
              <a:tr h="17639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11 047,64 лв.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897403"/>
                  </a:ext>
                </a:extLst>
              </a:tr>
              <a:tr h="17639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12 123,91 лв.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469772"/>
                  </a:ext>
                </a:extLst>
              </a:tr>
              <a:tr h="176396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D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0068446"/>
                  </a:ext>
                </a:extLst>
              </a:tr>
              <a:tr h="17639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D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3163673"/>
                  </a:ext>
                </a:extLst>
              </a:tr>
              <a:tr h="17639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D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380322"/>
                  </a:ext>
                </a:extLst>
              </a:tr>
              <a:tr h="176396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D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8431211"/>
                  </a:ext>
                </a:extLst>
              </a:tr>
              <a:tr h="17639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D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915230"/>
                  </a:ext>
                </a:extLst>
              </a:tr>
              <a:tr h="30965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D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19.09.2024 - 19.09.2024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D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930276"/>
                  </a:ext>
                </a:extLst>
              </a:tr>
              <a:tr h="17639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456757"/>
                  </a:ext>
                </a:extLst>
              </a:tr>
              <a:tr h="17639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1 768,07 лв.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1202543"/>
                  </a:ext>
                </a:extLst>
              </a:tr>
              <a:tr h="17639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1 768,07 лв.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593717"/>
                  </a:ext>
                </a:extLst>
              </a:tr>
              <a:tr h="176396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D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6469103"/>
                  </a:ext>
                </a:extLst>
              </a:tr>
              <a:tr h="17639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D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304582"/>
                  </a:ext>
                </a:extLst>
              </a:tr>
              <a:tr h="176396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ИАНМСП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D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19.09.2024 - 19.09.2024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D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601829"/>
                  </a:ext>
                </a:extLst>
              </a:tr>
              <a:tr h="17639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65320"/>
                  </a:ext>
                </a:extLst>
              </a:tr>
              <a:tr h="84268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1 076,27 лв.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452357"/>
                  </a:ext>
                </a:extLst>
              </a:tr>
              <a:tr h="17639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9 279,57 лв.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2173928"/>
                  </a:ext>
                </a:extLst>
              </a:tr>
              <a:tr h="17639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10 355,84 лв.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299785"/>
                  </a:ext>
                </a:extLst>
              </a:tr>
              <a:tr h="17639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D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6696453"/>
                  </a:ext>
                </a:extLst>
              </a:tr>
              <a:tr h="17639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4534" marR="34534" marT="17267" marB="172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D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1757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9277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</Words>
  <Application>Microsoft Office PowerPoint</Application>
  <PresentationFormat>Widescreen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2024-09-20T05:18:01Z</dcterms:created>
  <dcterms:modified xsi:type="dcterms:W3CDTF">2024-09-20T05:18:54Z</dcterms:modified>
</cp:coreProperties>
</file>