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8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10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76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878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80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893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371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31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472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224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672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95BEF-189C-4F28-8148-C46A00EFF72E}" type="datetimeFigureOut">
              <a:rPr lang="en-US" smtClean="0"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91F8C-7CA8-4B50-AEC5-DAF60F899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348645"/>
              </p:ext>
            </p:extLst>
          </p:nvPr>
        </p:nvGraphicFramePr>
        <p:xfrm>
          <a:off x="796952" y="478162"/>
          <a:ext cx="10662410" cy="5807142"/>
        </p:xfrm>
        <a:graphic>
          <a:graphicData uri="http://schemas.openxmlformats.org/drawingml/2006/table">
            <a:tbl>
              <a:tblPr/>
              <a:tblGrid>
                <a:gridCol w="2132482">
                  <a:extLst>
                    <a:ext uri="{9D8B030D-6E8A-4147-A177-3AD203B41FA5}">
                      <a16:colId xmlns:a16="http://schemas.microsoft.com/office/drawing/2014/main" val="3996672680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205646141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4003749040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2942276858"/>
                    </a:ext>
                  </a:extLst>
                </a:gridCol>
                <a:gridCol w="2132482">
                  <a:extLst>
                    <a:ext uri="{9D8B030D-6E8A-4147-A177-3AD203B41FA5}">
                      <a16:colId xmlns:a16="http://schemas.microsoft.com/office/drawing/2014/main" val="2584462912"/>
                    </a:ext>
                  </a:extLst>
                </a:gridCol>
              </a:tblGrid>
              <a:tr h="1628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1265887"/>
                  </a:ext>
                </a:extLst>
              </a:tr>
              <a:tr h="28494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10.09.2024 - 10.09.2024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334103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247839"/>
                  </a:ext>
                </a:extLst>
              </a:tr>
              <a:tr h="65129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Заплати, </a:t>
                      </a:r>
                      <a:r>
                        <a:rPr lang="ru-RU" sz="900" dirty="0" err="1">
                          <a:effectLst/>
                        </a:rPr>
                        <a:t>възнаграждения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други</a:t>
                      </a:r>
                      <a:r>
                        <a:rPr lang="ru-RU" sz="900" dirty="0">
                          <a:effectLst/>
                        </a:rPr>
                        <a:t> </a:t>
                      </a:r>
                      <a:r>
                        <a:rPr lang="ru-RU" sz="900" dirty="0" err="1">
                          <a:effectLst/>
                        </a:rPr>
                        <a:t>плащания</a:t>
                      </a:r>
                      <a:r>
                        <a:rPr lang="ru-RU" sz="900" dirty="0">
                          <a:effectLst/>
                        </a:rPr>
                        <a:t> за персонала - </a:t>
                      </a:r>
                      <a:r>
                        <a:rPr lang="ru-RU" sz="900" dirty="0" err="1">
                          <a:effectLst/>
                        </a:rPr>
                        <a:t>нетна</a:t>
                      </a:r>
                      <a:r>
                        <a:rPr lang="ru-RU" sz="900" dirty="0">
                          <a:effectLst/>
                        </a:rPr>
                        <a:t> сума за </a:t>
                      </a:r>
                      <a:r>
                        <a:rPr lang="ru-RU" sz="900" dirty="0" err="1">
                          <a:effectLst/>
                        </a:rPr>
                        <a:t>изплащане</a:t>
                      </a:r>
                      <a:endParaRPr lang="ru-RU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515190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20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16 665,69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566728"/>
                  </a:ext>
                </a:extLst>
              </a:tr>
              <a:tr h="2849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29 710,36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09111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49 396,05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892585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2747934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587574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075609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2942338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6754360"/>
                  </a:ext>
                </a:extLst>
              </a:tr>
              <a:tr h="284940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10.09.2024 - 10.09.2024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2434518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110862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5 055,22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58418"/>
                  </a:ext>
                </a:extLst>
              </a:tr>
              <a:tr h="284940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29 710,36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9537925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34 765,58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546031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7859659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5747128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 </a:t>
                      </a:r>
                      <a:r>
                        <a:rPr lang="bg-BG" sz="900">
                          <a:effectLst/>
                        </a:rPr>
                        <a:t>)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10.09.2024 - 10.09.2024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5701119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0946366"/>
                  </a:ext>
                </a:extLst>
              </a:tr>
              <a:tr h="651291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3 020,00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345466"/>
                  </a:ext>
                </a:extLst>
              </a:tr>
              <a:tr h="16282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11 610,47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1486468"/>
                  </a:ext>
                </a:extLst>
              </a:tr>
              <a:tr h="162823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14 630,47 лв.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286872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24396"/>
                  </a:ext>
                </a:extLst>
              </a:tr>
              <a:tr h="162823">
                <a:tc gridSpan="5">
                  <a:txBody>
                    <a:bodyPr/>
                    <a:lstStyle/>
                    <a:p>
                      <a:r>
                        <a:rPr lang="en-US" sz="900" dirty="0"/>
                        <a:t> </a:t>
                      </a:r>
                    </a:p>
                  </a:txBody>
                  <a:tcPr marL="31081" marR="31081" marT="15540" marB="1554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6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9630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73491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</Words>
  <Application>Microsoft Office PowerPoint</Application>
  <PresentationFormat>Widescreen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2024-09-11T05:14:35Z</dcterms:created>
  <dcterms:modified xsi:type="dcterms:W3CDTF">2024-09-11T05:15:28Z</dcterms:modified>
</cp:coreProperties>
</file>