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02309-9A5C-49E8-ABFA-09D8C0E02DE0}" type="datetimeFigureOut">
              <a:rPr lang="en-US" smtClean="0"/>
              <a:t>8/26/2024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07724-DDB2-47D3-867E-4844AD6CBB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40423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02309-9A5C-49E8-ABFA-09D8C0E02DE0}" type="datetimeFigureOut">
              <a:rPr lang="en-US" smtClean="0"/>
              <a:t>8/26/2024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07724-DDB2-47D3-867E-4844AD6CBB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35294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02309-9A5C-49E8-ABFA-09D8C0E02DE0}" type="datetimeFigureOut">
              <a:rPr lang="en-US" smtClean="0"/>
              <a:t>8/26/2024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07724-DDB2-47D3-867E-4844AD6CBB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41476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02309-9A5C-49E8-ABFA-09D8C0E02DE0}" type="datetimeFigureOut">
              <a:rPr lang="en-US" smtClean="0"/>
              <a:t>8/26/2024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07724-DDB2-47D3-867E-4844AD6CBB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53325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02309-9A5C-49E8-ABFA-09D8C0E02DE0}" type="datetimeFigureOut">
              <a:rPr lang="en-US" smtClean="0"/>
              <a:t>8/26/2024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07724-DDB2-47D3-867E-4844AD6CBB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72856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02309-9A5C-49E8-ABFA-09D8C0E02DE0}" type="datetimeFigureOut">
              <a:rPr lang="en-US" smtClean="0"/>
              <a:t>8/26/2024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07724-DDB2-47D3-867E-4844AD6CBB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8423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02309-9A5C-49E8-ABFA-09D8C0E02DE0}" type="datetimeFigureOut">
              <a:rPr lang="en-US" smtClean="0"/>
              <a:t>8/26/2024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07724-DDB2-47D3-867E-4844AD6CBB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4660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02309-9A5C-49E8-ABFA-09D8C0E02DE0}" type="datetimeFigureOut">
              <a:rPr lang="en-US" smtClean="0"/>
              <a:t>8/26/2024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07724-DDB2-47D3-867E-4844AD6CBB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05949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02309-9A5C-49E8-ABFA-09D8C0E02DE0}" type="datetimeFigureOut">
              <a:rPr lang="en-US" smtClean="0"/>
              <a:t>8/26/2024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07724-DDB2-47D3-867E-4844AD6CBB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8064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02309-9A5C-49E8-ABFA-09D8C0E02DE0}" type="datetimeFigureOut">
              <a:rPr lang="en-US" smtClean="0"/>
              <a:t>8/26/2024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07724-DDB2-47D3-867E-4844AD6CBB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42016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02309-9A5C-49E8-ABFA-09D8C0E02DE0}" type="datetimeFigureOut">
              <a:rPr lang="en-US" smtClean="0"/>
              <a:t>8/26/2024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07724-DDB2-47D3-867E-4844AD6CBB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26072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802309-9A5C-49E8-ABFA-09D8C0E02DE0}" type="datetimeFigureOut">
              <a:rPr lang="en-US" smtClean="0"/>
              <a:t>8/26/2024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607724-DDB2-47D3-867E-4844AD6CBB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1943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81701"/>
              </p:ext>
            </p:extLst>
          </p:nvPr>
        </p:nvGraphicFramePr>
        <p:xfrm>
          <a:off x="1073793" y="486560"/>
          <a:ext cx="10427515" cy="5803544"/>
        </p:xfrm>
        <a:graphic>
          <a:graphicData uri="http://schemas.openxmlformats.org/drawingml/2006/table">
            <a:tbl>
              <a:tblPr/>
              <a:tblGrid>
                <a:gridCol w="2085503">
                  <a:extLst>
                    <a:ext uri="{9D8B030D-6E8A-4147-A177-3AD203B41FA5}">
                      <a16:colId xmlns:a16="http://schemas.microsoft.com/office/drawing/2014/main" val="784205054"/>
                    </a:ext>
                  </a:extLst>
                </a:gridCol>
                <a:gridCol w="2085503">
                  <a:extLst>
                    <a:ext uri="{9D8B030D-6E8A-4147-A177-3AD203B41FA5}">
                      <a16:colId xmlns:a16="http://schemas.microsoft.com/office/drawing/2014/main" val="2781411968"/>
                    </a:ext>
                  </a:extLst>
                </a:gridCol>
                <a:gridCol w="2085503">
                  <a:extLst>
                    <a:ext uri="{9D8B030D-6E8A-4147-A177-3AD203B41FA5}">
                      <a16:colId xmlns:a16="http://schemas.microsoft.com/office/drawing/2014/main" val="2630555279"/>
                    </a:ext>
                  </a:extLst>
                </a:gridCol>
                <a:gridCol w="2085503">
                  <a:extLst>
                    <a:ext uri="{9D8B030D-6E8A-4147-A177-3AD203B41FA5}">
                      <a16:colId xmlns:a16="http://schemas.microsoft.com/office/drawing/2014/main" val="2887014581"/>
                    </a:ext>
                  </a:extLst>
                </a:gridCol>
                <a:gridCol w="2085503">
                  <a:extLst>
                    <a:ext uri="{9D8B030D-6E8A-4147-A177-3AD203B41FA5}">
                      <a16:colId xmlns:a16="http://schemas.microsoft.com/office/drawing/2014/main" val="3786058494"/>
                    </a:ext>
                  </a:extLst>
                </a:gridCol>
              </a:tblGrid>
              <a:tr h="162583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C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6010"/>
                  </a:ext>
                </a:extLst>
              </a:tr>
              <a:tr h="284520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</a:t>
                      </a:r>
                      <a:r>
                        <a:rPr lang="ru-RU" sz="900" dirty="0" err="1">
                          <a:effectLst/>
                        </a:rPr>
                        <a:t>иновациите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растежа</a:t>
                      </a:r>
                      <a:r>
                        <a:rPr lang="ru-RU" sz="900" dirty="0">
                          <a:effectLst/>
                        </a:rPr>
                        <a:t> ( 074******* )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C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23.08.2024 - 23.08.2024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C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3274646"/>
                  </a:ext>
                </a:extLst>
              </a:tr>
              <a:tr h="162583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</a:rPr>
                        <a:t>Брой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430319"/>
                  </a:ext>
                </a:extLst>
              </a:tr>
              <a:tr h="650332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01 xxxx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</a:rPr>
                        <a:t>3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120 489,13 лв.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5034488"/>
                  </a:ext>
                </a:extLst>
              </a:tr>
              <a:tr h="162583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11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2 510,15 лв.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8236741"/>
                  </a:ext>
                </a:extLst>
              </a:tr>
              <a:tr h="284520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11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851,91 лв.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</a:endParaRP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8528393"/>
                  </a:ext>
                </a:extLst>
              </a:tr>
              <a:tr h="162583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25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123 851,19 лв.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</a:endParaRP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6085694"/>
                  </a:ext>
                </a:extLst>
              </a:tr>
              <a:tr h="162583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C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3896643"/>
                  </a:ext>
                </a:extLst>
              </a:tr>
              <a:tr h="162583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C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1476565"/>
                  </a:ext>
                </a:extLst>
              </a:tr>
              <a:tr h="162583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C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0325970"/>
                  </a:ext>
                </a:extLst>
              </a:tr>
              <a:tr h="162583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C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9153300"/>
                  </a:ext>
                </a:extLst>
              </a:tr>
              <a:tr h="162583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C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5460709"/>
                  </a:ext>
                </a:extLst>
              </a:tr>
              <a:tr h="284520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</a:t>
                      </a:r>
                      <a:r>
                        <a:rPr lang="ru-RU" sz="900" dirty="0" err="1">
                          <a:effectLst/>
                        </a:rPr>
                        <a:t>иновациите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растежа</a:t>
                      </a:r>
                      <a:r>
                        <a:rPr lang="ru-RU" sz="900" dirty="0">
                          <a:effectLst/>
                        </a:rPr>
                        <a:t>-ЦУ ( </a:t>
                      </a:r>
                      <a:r>
                        <a:rPr lang="ru-RU" sz="900" dirty="0" smtClean="0">
                          <a:effectLst/>
                        </a:rPr>
                        <a:t>074 </a:t>
                      </a:r>
                      <a:r>
                        <a:rPr lang="ru-RU" sz="900" dirty="0">
                          <a:effectLst/>
                        </a:rPr>
                        <a:t>)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C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23.08.2024 - 23.08.2024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C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5422064"/>
                  </a:ext>
                </a:extLst>
              </a:tr>
              <a:tr h="162583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</a:endParaRP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064978"/>
                  </a:ext>
                </a:extLst>
              </a:tr>
              <a:tr h="162583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8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713,20 лв.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4795067"/>
                  </a:ext>
                </a:extLst>
              </a:tr>
              <a:tr h="284520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11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851,91 лв.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8330376"/>
                  </a:ext>
                </a:extLst>
              </a:tr>
              <a:tr h="162583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19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1 565,11 лв.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7592629"/>
                  </a:ext>
                </a:extLst>
              </a:tr>
              <a:tr h="162583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C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7555854"/>
                  </a:ext>
                </a:extLst>
              </a:tr>
              <a:tr h="162583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C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6645103"/>
                  </a:ext>
                </a:extLst>
              </a:tr>
              <a:tr h="162583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ИАНМСП </a:t>
                      </a:r>
                      <a:r>
                        <a:rPr lang="bg-BG" sz="900">
                          <a:effectLst/>
                        </a:rPr>
                        <a:t>( </a:t>
                      </a:r>
                      <a:r>
                        <a:rPr lang="bg-BG" sz="900" smtClean="0">
                          <a:effectLst/>
                        </a:rPr>
                        <a:t>074 </a:t>
                      </a:r>
                      <a:r>
                        <a:rPr lang="bg-BG" sz="900">
                          <a:effectLst/>
                        </a:rPr>
                        <a:t>)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C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23.08.2024 - 23.08.2024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C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0542720"/>
                  </a:ext>
                </a:extLst>
              </a:tr>
              <a:tr h="162583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</a:endParaRP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4877883"/>
                  </a:ext>
                </a:extLst>
              </a:tr>
              <a:tr h="650332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01 xxxx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3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120 489,13 лв.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745065"/>
                  </a:ext>
                </a:extLst>
              </a:tr>
              <a:tr h="162583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3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1 796,95 лв.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1254622"/>
                  </a:ext>
                </a:extLst>
              </a:tr>
              <a:tr h="162583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6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122 286,08 лв.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4031719"/>
                  </a:ext>
                </a:extLst>
              </a:tr>
              <a:tr h="162583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C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3032055"/>
                  </a:ext>
                </a:extLst>
              </a:tr>
              <a:tr h="162583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C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4755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201859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154</Words>
  <Application>Microsoft Office PowerPoint</Application>
  <PresentationFormat>Widescreen</PresentationFormat>
  <Paragraphs>65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2024-08-26T05:18:17Z</dcterms:created>
  <dcterms:modified xsi:type="dcterms:W3CDTF">2024-08-26T05:20:27Z</dcterms:modified>
</cp:coreProperties>
</file>