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20EB-11E9-40B5-A8C1-0712062712A4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38C7-5A14-4479-8CDE-43E1A0430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503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20EB-11E9-40B5-A8C1-0712062712A4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38C7-5A14-4479-8CDE-43E1A0430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495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20EB-11E9-40B5-A8C1-0712062712A4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38C7-5A14-4479-8CDE-43E1A0430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20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20EB-11E9-40B5-A8C1-0712062712A4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38C7-5A14-4479-8CDE-43E1A0430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061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20EB-11E9-40B5-A8C1-0712062712A4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38C7-5A14-4479-8CDE-43E1A0430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118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20EB-11E9-40B5-A8C1-0712062712A4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38C7-5A14-4479-8CDE-43E1A0430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821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20EB-11E9-40B5-A8C1-0712062712A4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38C7-5A14-4479-8CDE-43E1A0430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719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20EB-11E9-40B5-A8C1-0712062712A4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38C7-5A14-4479-8CDE-43E1A0430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923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20EB-11E9-40B5-A8C1-0712062712A4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38C7-5A14-4479-8CDE-43E1A0430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808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20EB-11E9-40B5-A8C1-0712062712A4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38C7-5A14-4479-8CDE-43E1A0430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937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120EB-11E9-40B5-A8C1-0712062712A4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D38C7-5A14-4479-8CDE-43E1A0430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620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120EB-11E9-40B5-A8C1-0712062712A4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D38C7-5A14-4479-8CDE-43E1A0430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329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968519"/>
              </p:ext>
            </p:extLst>
          </p:nvPr>
        </p:nvGraphicFramePr>
        <p:xfrm>
          <a:off x="671118" y="218114"/>
          <a:ext cx="10972800" cy="6499886"/>
        </p:xfrm>
        <a:graphic>
          <a:graphicData uri="http://schemas.openxmlformats.org/drawingml/2006/table">
            <a:tbl>
              <a:tblPr/>
              <a:tblGrid>
                <a:gridCol w="2194560">
                  <a:extLst>
                    <a:ext uri="{9D8B030D-6E8A-4147-A177-3AD203B41FA5}">
                      <a16:colId xmlns:a16="http://schemas.microsoft.com/office/drawing/2014/main" val="3773136585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3675676305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577540714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680452975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3981173191"/>
                    </a:ext>
                  </a:extLst>
                </a:gridCol>
              </a:tblGrid>
              <a:tr h="15500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209492"/>
                  </a:ext>
                </a:extLst>
              </a:tr>
              <a:tr h="17608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21.06.2024 - 21.06.2024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8023959"/>
                  </a:ext>
                </a:extLst>
              </a:tr>
              <a:tr h="15500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364145"/>
                  </a:ext>
                </a:extLst>
              </a:tr>
              <a:tr h="55850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</a:t>
                      </a:r>
                      <a:r>
                        <a:rPr lang="ru-RU" sz="900" dirty="0" err="1">
                          <a:effectLst/>
                        </a:rPr>
                        <a:t>възнаграждения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други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плащания</a:t>
                      </a:r>
                      <a:r>
                        <a:rPr lang="ru-RU" sz="900" dirty="0">
                          <a:effectLst/>
                        </a:rPr>
                        <a:t> за персонала - </a:t>
                      </a:r>
                      <a:r>
                        <a:rPr lang="ru-RU" sz="900" dirty="0" err="1">
                          <a:effectLst/>
                        </a:rPr>
                        <a:t>нетна</a:t>
                      </a:r>
                      <a:r>
                        <a:rPr lang="ru-RU" sz="900" dirty="0">
                          <a:effectLst/>
                        </a:rPr>
                        <a:t> сума за </a:t>
                      </a:r>
                      <a:r>
                        <a:rPr lang="ru-RU" sz="900" dirty="0" err="1">
                          <a:effectLst/>
                        </a:rPr>
                        <a:t>изплащане</a:t>
                      </a:r>
                      <a:endParaRPr lang="ru-RU" sz="900" dirty="0">
                        <a:effectLst/>
                      </a:endParaRP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6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920 171,39 лв.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794310"/>
                  </a:ext>
                </a:extLst>
              </a:tr>
              <a:tr h="15500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7 824,20 лв.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0985768"/>
                  </a:ext>
                </a:extLst>
              </a:tr>
              <a:tr h="17608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802 448,61 лв.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4459927"/>
                  </a:ext>
                </a:extLst>
              </a:tr>
              <a:tr h="32905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93 xxxx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1 290 166,04 лв.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035551"/>
                  </a:ext>
                </a:extLst>
              </a:tr>
              <a:tr h="15500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21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3 020 610,24 лв.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980489"/>
                  </a:ext>
                </a:extLst>
              </a:tr>
              <a:tr h="155005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0840532"/>
                  </a:ext>
                </a:extLst>
              </a:tr>
              <a:tr h="15500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1541707"/>
                  </a:ext>
                </a:extLst>
              </a:tr>
              <a:tr h="155005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9475459"/>
                  </a:ext>
                </a:extLst>
              </a:tr>
              <a:tr h="15500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611138"/>
                  </a:ext>
                </a:extLst>
              </a:tr>
              <a:tr h="15500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0189866"/>
                  </a:ext>
                </a:extLst>
              </a:tr>
              <a:tr h="17608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Операции с неуточнен код на бюджетно предприятие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21.06.2024 - 21.06.2024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3433813"/>
                  </a:ext>
                </a:extLst>
              </a:tr>
              <a:tr h="15500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852150"/>
                  </a:ext>
                </a:extLst>
              </a:tr>
              <a:tr h="32905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93 xxxx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 err="1">
                          <a:effectLst/>
                        </a:rPr>
                        <a:t>Закупуване</a:t>
                      </a:r>
                      <a:r>
                        <a:rPr lang="ru-RU" sz="900" dirty="0">
                          <a:effectLst/>
                        </a:rPr>
                        <a:t> на </a:t>
                      </a:r>
                      <a:r>
                        <a:rPr lang="ru-RU" sz="900">
                          <a:effectLst/>
                        </a:rPr>
                        <a:t>валута</a:t>
                      </a:r>
                      <a:r>
                        <a:rPr lang="ru-RU" sz="900" dirty="0">
                          <a:effectLst/>
                        </a:rPr>
                        <a:t> в </a:t>
                      </a:r>
                      <a:r>
                        <a:rPr lang="ru-RU" sz="900" dirty="0" err="1">
                          <a:effectLst/>
                        </a:rPr>
                        <a:t>брой</a:t>
                      </a:r>
                      <a:r>
                        <a:rPr lang="ru-RU" sz="900" dirty="0">
                          <a:effectLst/>
                        </a:rPr>
                        <a:t>, по сметка и за </a:t>
                      </a:r>
                      <a:r>
                        <a:rPr lang="ru-RU" sz="900" dirty="0" err="1">
                          <a:effectLst/>
                        </a:rPr>
                        <a:t>директен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превод</a:t>
                      </a:r>
                      <a:endParaRPr lang="ru-RU" sz="900" dirty="0">
                        <a:effectLst/>
                      </a:endParaRP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1 290 166,04 лв.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322804"/>
                  </a:ext>
                </a:extLst>
              </a:tr>
              <a:tr h="15500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1 290 166,04 лв.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311399"/>
                  </a:ext>
                </a:extLst>
              </a:tr>
              <a:tr h="15500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409984"/>
                  </a:ext>
                </a:extLst>
              </a:tr>
              <a:tr h="15500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8037459"/>
                  </a:ext>
                </a:extLst>
              </a:tr>
              <a:tr h="17608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21.06.2024 - 21.06.2024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424087"/>
                  </a:ext>
                </a:extLst>
              </a:tr>
              <a:tr h="15500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287863"/>
                  </a:ext>
                </a:extLst>
              </a:tr>
              <a:tr h="55850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920 171,39 лв.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920855"/>
                  </a:ext>
                </a:extLst>
              </a:tr>
              <a:tr h="15500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3 260,00 лв.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849705"/>
                  </a:ext>
                </a:extLst>
              </a:tr>
              <a:tr h="17608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802 448,61 лв.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297850"/>
                  </a:ext>
                </a:extLst>
              </a:tr>
              <a:tr h="15500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18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1 725 880,00 лв.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900426"/>
                  </a:ext>
                </a:extLst>
              </a:tr>
              <a:tr h="15500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923543"/>
                  </a:ext>
                </a:extLst>
              </a:tr>
              <a:tr h="15500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7852867"/>
                  </a:ext>
                </a:extLst>
              </a:tr>
              <a:tr h="15500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21.06.2024 - 21.06.2024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409020"/>
                  </a:ext>
                </a:extLst>
              </a:tr>
              <a:tr h="15500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305853"/>
                  </a:ext>
                </a:extLst>
              </a:tr>
              <a:tr h="15500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4 564,20 лв.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527300"/>
                  </a:ext>
                </a:extLst>
              </a:tr>
              <a:tr h="15500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4 564,20 лв.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283725"/>
                  </a:ext>
                </a:extLst>
              </a:tr>
              <a:tr h="15500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120648"/>
                  </a:ext>
                </a:extLst>
              </a:tr>
              <a:tr h="15500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3023" marR="23023" marT="11511" marB="1151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7253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6817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223</Words>
  <Application>Microsoft Office PowerPoint</Application>
  <PresentationFormat>Widescreen</PresentationFormat>
  <Paragraphs>84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2024-06-24T05:22:49Z</dcterms:created>
  <dcterms:modified xsi:type="dcterms:W3CDTF">2024-06-24T05:24:28Z</dcterms:modified>
</cp:coreProperties>
</file>