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834D9-5D8F-4CC9-BA97-0A160DEF09CB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B0A7-FF35-4671-81BE-F0EE397B8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712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834D9-5D8F-4CC9-BA97-0A160DEF09CB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B0A7-FF35-4671-81BE-F0EE397B8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271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834D9-5D8F-4CC9-BA97-0A160DEF09CB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B0A7-FF35-4671-81BE-F0EE397B8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264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834D9-5D8F-4CC9-BA97-0A160DEF09CB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B0A7-FF35-4671-81BE-F0EE397B8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383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834D9-5D8F-4CC9-BA97-0A160DEF09CB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B0A7-FF35-4671-81BE-F0EE397B8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786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834D9-5D8F-4CC9-BA97-0A160DEF09CB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B0A7-FF35-4671-81BE-F0EE397B8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66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834D9-5D8F-4CC9-BA97-0A160DEF09CB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B0A7-FF35-4671-81BE-F0EE397B8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358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834D9-5D8F-4CC9-BA97-0A160DEF09CB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B0A7-FF35-4671-81BE-F0EE397B8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571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834D9-5D8F-4CC9-BA97-0A160DEF09CB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B0A7-FF35-4671-81BE-F0EE397B8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976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834D9-5D8F-4CC9-BA97-0A160DEF09CB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B0A7-FF35-4671-81BE-F0EE397B8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245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834D9-5D8F-4CC9-BA97-0A160DEF09CB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B0A7-FF35-4671-81BE-F0EE397B8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47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834D9-5D8F-4CC9-BA97-0A160DEF09CB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9B0A7-FF35-4671-81BE-F0EE397B8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090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8169971"/>
              </p:ext>
            </p:extLst>
          </p:nvPr>
        </p:nvGraphicFramePr>
        <p:xfrm>
          <a:off x="922713" y="673330"/>
          <a:ext cx="9833956" cy="4713310"/>
        </p:xfrm>
        <a:graphic>
          <a:graphicData uri="http://schemas.openxmlformats.org/drawingml/2006/table">
            <a:tbl>
              <a:tblPr/>
              <a:tblGrid>
                <a:gridCol w="1966792">
                  <a:extLst>
                    <a:ext uri="{9D8B030D-6E8A-4147-A177-3AD203B41FA5}">
                      <a16:colId xmlns:a16="http://schemas.microsoft.com/office/drawing/2014/main" val="2185400900"/>
                    </a:ext>
                  </a:extLst>
                </a:gridCol>
                <a:gridCol w="3686932">
                  <a:extLst>
                    <a:ext uri="{9D8B030D-6E8A-4147-A177-3AD203B41FA5}">
                      <a16:colId xmlns:a16="http://schemas.microsoft.com/office/drawing/2014/main" val="160132405"/>
                    </a:ext>
                  </a:extLst>
                </a:gridCol>
                <a:gridCol w="864876">
                  <a:extLst>
                    <a:ext uri="{9D8B030D-6E8A-4147-A177-3AD203B41FA5}">
                      <a16:colId xmlns:a16="http://schemas.microsoft.com/office/drawing/2014/main" val="24873975"/>
                    </a:ext>
                  </a:extLst>
                </a:gridCol>
                <a:gridCol w="2066091">
                  <a:extLst>
                    <a:ext uri="{9D8B030D-6E8A-4147-A177-3AD203B41FA5}">
                      <a16:colId xmlns:a16="http://schemas.microsoft.com/office/drawing/2014/main" val="858168526"/>
                    </a:ext>
                  </a:extLst>
                </a:gridCol>
                <a:gridCol w="1249265">
                  <a:extLst>
                    <a:ext uri="{9D8B030D-6E8A-4147-A177-3AD203B41FA5}">
                      <a16:colId xmlns:a16="http://schemas.microsoft.com/office/drawing/2014/main" val="3650819517"/>
                    </a:ext>
                  </a:extLst>
                </a:gridCol>
              </a:tblGrid>
              <a:tr h="159013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026077"/>
                  </a:ext>
                </a:extLst>
              </a:tr>
              <a:tr h="159013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12.06.2024 - 12.06.2024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096874"/>
                  </a:ext>
                </a:extLst>
              </a:tr>
              <a:tr h="202172"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9876235"/>
                  </a:ext>
                </a:extLst>
              </a:tr>
              <a:tr h="202172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2 200,00 лв.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198266"/>
                  </a:ext>
                </a:extLst>
              </a:tr>
              <a:tr h="202172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7 161,63 лв.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4666385"/>
                  </a:ext>
                </a:extLst>
              </a:tr>
              <a:tr h="202172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</a:t>
                      </a:r>
                      <a:r>
                        <a:rPr lang="en-US" sz="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операции в БНБ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-10 096,40 лв.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23488"/>
                  </a:ext>
                </a:extLst>
              </a:tr>
              <a:tr h="202172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Общо: 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-734,77 лв.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6069739"/>
                  </a:ext>
                </a:extLst>
              </a:tr>
              <a:tr h="159013">
                <a:tc gridSpan="5">
                  <a:txBody>
                    <a:bodyPr/>
                    <a:lstStyle/>
                    <a:p>
                      <a:r>
                        <a:rPr lang="en-US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286627"/>
                  </a:ext>
                </a:extLst>
              </a:tr>
              <a:tr h="159013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2160283"/>
                  </a:ext>
                </a:extLst>
              </a:tr>
              <a:tr h="159013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Операции с неуточнен код на бюджетно предприятие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12.06.2024 - 12.06.2024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8810575"/>
                  </a:ext>
                </a:extLst>
              </a:tr>
              <a:tr h="202172"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5458538"/>
                  </a:ext>
                </a:extLst>
              </a:tr>
              <a:tr h="202172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</a:t>
                      </a:r>
                      <a:r>
                        <a:rPr lang="en-US" sz="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операции в БНБ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 лв.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9674404"/>
                  </a:ext>
                </a:extLst>
              </a:tr>
              <a:tr h="202172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Общо: 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 лв.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6379590"/>
                  </a:ext>
                </a:extLst>
              </a:tr>
              <a:tr h="159013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 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12.06.2024 - 12.06.2024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179749"/>
                  </a:ext>
                </a:extLst>
              </a:tr>
              <a:tr h="202172"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31055"/>
                  </a:ext>
                </a:extLst>
              </a:tr>
              <a:tr h="236531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2 200,00 лв.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826232"/>
                  </a:ext>
                </a:extLst>
              </a:tr>
              <a:tr h="202172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765,40 лв.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578235"/>
                  </a:ext>
                </a:extLst>
              </a:tr>
              <a:tr h="202172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xxxx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операции в БНБ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-10 096,40 лв.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198684"/>
                  </a:ext>
                </a:extLst>
              </a:tr>
              <a:tr h="202172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Общо: 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-7 131,00 лв.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281307"/>
                  </a:ext>
                </a:extLst>
              </a:tr>
              <a:tr h="159013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074******** </a:t>
                      </a:r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12.06.2024 - 12.06.2024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0137236"/>
                  </a:ext>
                </a:extLst>
              </a:tr>
              <a:tr h="202172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1811977"/>
                  </a:ext>
                </a:extLst>
              </a:tr>
              <a:tr h="202172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6 396,23 лв.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4031648"/>
                  </a:ext>
                </a:extLst>
              </a:tr>
              <a:tr h="202172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Общо: 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6 396,23 лв.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964007"/>
                  </a:ext>
                </a:extLst>
              </a:tr>
              <a:tr h="165554">
                <a:tc gridSpan="5">
                  <a:txBody>
                    <a:bodyPr/>
                    <a:lstStyle/>
                    <a:p>
                      <a:r>
                        <a:rPr lang="en-US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4226948"/>
                  </a:ext>
                </a:extLst>
              </a:tr>
              <a:tr h="165554">
                <a:tc gridSpan="5">
                  <a:txBody>
                    <a:bodyPr/>
                    <a:lstStyle/>
                    <a:p>
                      <a:r>
                        <a:rPr lang="en-US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596" marR="25596" marT="12798" marB="127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79243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230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202</Words>
  <Application>Microsoft Office PowerPoint</Application>
  <PresentationFormat>Widescreen</PresentationFormat>
  <Paragraphs>73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2024-06-13T12:13:01Z</dcterms:created>
  <dcterms:modified xsi:type="dcterms:W3CDTF">2024-06-13T12:21:18Z</dcterms:modified>
</cp:coreProperties>
</file>