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4DCC9-D3DB-4DD4-B442-84B8166F6028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499E0-EEC9-46BC-9DCA-80475444B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253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4DCC9-D3DB-4DD4-B442-84B8166F6028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499E0-EEC9-46BC-9DCA-80475444B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494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4DCC9-D3DB-4DD4-B442-84B8166F6028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499E0-EEC9-46BC-9DCA-80475444B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029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4DCC9-D3DB-4DD4-B442-84B8166F6028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499E0-EEC9-46BC-9DCA-80475444B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598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4DCC9-D3DB-4DD4-B442-84B8166F6028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499E0-EEC9-46BC-9DCA-80475444B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387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4DCC9-D3DB-4DD4-B442-84B8166F6028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499E0-EEC9-46BC-9DCA-80475444B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999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4DCC9-D3DB-4DD4-B442-84B8166F6028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499E0-EEC9-46BC-9DCA-80475444B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679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4DCC9-D3DB-4DD4-B442-84B8166F6028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499E0-EEC9-46BC-9DCA-80475444B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12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4DCC9-D3DB-4DD4-B442-84B8166F6028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499E0-EEC9-46BC-9DCA-80475444B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804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4DCC9-D3DB-4DD4-B442-84B8166F6028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499E0-EEC9-46BC-9DCA-80475444B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706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4DCC9-D3DB-4DD4-B442-84B8166F6028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499E0-EEC9-46BC-9DCA-80475444B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704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64DCC9-D3DB-4DD4-B442-84B8166F6028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499E0-EEC9-46BC-9DCA-80475444B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308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6362197"/>
              </p:ext>
            </p:extLst>
          </p:nvPr>
        </p:nvGraphicFramePr>
        <p:xfrm>
          <a:off x="444615" y="251659"/>
          <a:ext cx="11249640" cy="6384028"/>
        </p:xfrm>
        <a:graphic>
          <a:graphicData uri="http://schemas.openxmlformats.org/drawingml/2006/table">
            <a:tbl>
              <a:tblPr/>
              <a:tblGrid>
                <a:gridCol w="2249928">
                  <a:extLst>
                    <a:ext uri="{9D8B030D-6E8A-4147-A177-3AD203B41FA5}">
                      <a16:colId xmlns:a16="http://schemas.microsoft.com/office/drawing/2014/main" val="4005402256"/>
                    </a:ext>
                  </a:extLst>
                </a:gridCol>
                <a:gridCol w="2249928">
                  <a:extLst>
                    <a:ext uri="{9D8B030D-6E8A-4147-A177-3AD203B41FA5}">
                      <a16:colId xmlns:a16="http://schemas.microsoft.com/office/drawing/2014/main" val="133761319"/>
                    </a:ext>
                  </a:extLst>
                </a:gridCol>
                <a:gridCol w="2249928">
                  <a:extLst>
                    <a:ext uri="{9D8B030D-6E8A-4147-A177-3AD203B41FA5}">
                      <a16:colId xmlns:a16="http://schemas.microsoft.com/office/drawing/2014/main" val="4105482278"/>
                    </a:ext>
                  </a:extLst>
                </a:gridCol>
                <a:gridCol w="2249928">
                  <a:extLst>
                    <a:ext uri="{9D8B030D-6E8A-4147-A177-3AD203B41FA5}">
                      <a16:colId xmlns:a16="http://schemas.microsoft.com/office/drawing/2014/main" val="1997063924"/>
                    </a:ext>
                  </a:extLst>
                </a:gridCol>
                <a:gridCol w="2249928">
                  <a:extLst>
                    <a:ext uri="{9D8B030D-6E8A-4147-A177-3AD203B41FA5}">
                      <a16:colId xmlns:a16="http://schemas.microsoft.com/office/drawing/2014/main" val="165914940"/>
                    </a:ext>
                  </a:extLst>
                </a:gridCol>
              </a:tblGrid>
              <a:tr h="156798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0138403"/>
                  </a:ext>
                </a:extLst>
              </a:tr>
              <a:tr h="225282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07.06.2024 - 07.06.2024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2769400"/>
                  </a:ext>
                </a:extLst>
              </a:tr>
              <a:tr h="15679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Описание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7937789"/>
                  </a:ext>
                </a:extLst>
              </a:tr>
              <a:tr h="51493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Заплати, </a:t>
                      </a:r>
                      <a:r>
                        <a:rPr lang="ru-RU" sz="900" dirty="0" err="1">
                          <a:effectLst/>
                        </a:rPr>
                        <a:t>възнаграждения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други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  <a:r>
                        <a:rPr lang="ru-RU" sz="900" dirty="0" err="1">
                          <a:effectLst/>
                        </a:rPr>
                        <a:t>плащания</a:t>
                      </a:r>
                      <a:r>
                        <a:rPr lang="ru-RU" sz="900" dirty="0">
                          <a:effectLst/>
                        </a:rPr>
                        <a:t> за персонала - </a:t>
                      </a:r>
                      <a:r>
                        <a:rPr lang="ru-RU" sz="900" dirty="0" err="1">
                          <a:effectLst/>
                        </a:rPr>
                        <a:t>нетна</a:t>
                      </a:r>
                      <a:r>
                        <a:rPr lang="ru-RU" sz="900" dirty="0">
                          <a:effectLst/>
                        </a:rPr>
                        <a:t> сума за </a:t>
                      </a:r>
                      <a:r>
                        <a:rPr lang="ru-RU" sz="900" dirty="0" err="1">
                          <a:effectLst/>
                        </a:rPr>
                        <a:t>изплащане</a:t>
                      </a:r>
                      <a:endParaRPr lang="ru-RU" sz="900" dirty="0">
                        <a:effectLst/>
                      </a:endParaRP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3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2 006,92 лв.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2582647"/>
                  </a:ext>
                </a:extLst>
              </a:tr>
              <a:tr h="15679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24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18 613,16 лв.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157155"/>
                  </a:ext>
                </a:extLst>
              </a:tr>
              <a:tr h="22528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8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305 757,38 лв.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1659832"/>
                  </a:ext>
                </a:extLst>
              </a:tr>
              <a:tr h="156798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35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326 377,46 лв.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9476266"/>
                  </a:ext>
                </a:extLst>
              </a:tr>
              <a:tr h="156798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870782"/>
                  </a:ext>
                </a:extLst>
              </a:tr>
              <a:tr h="156798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6284472"/>
                  </a:ext>
                </a:extLst>
              </a:tr>
              <a:tr h="156798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9325242"/>
                  </a:ext>
                </a:extLst>
              </a:tr>
              <a:tr h="156798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2547614"/>
                  </a:ext>
                </a:extLst>
              </a:tr>
              <a:tr h="156798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838874"/>
                  </a:ext>
                </a:extLst>
              </a:tr>
              <a:tr h="225282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>
                          <a:effectLst/>
                        </a:rPr>
                        <a:t>-ЦУ </a:t>
                      </a:r>
                      <a:r>
                        <a:rPr lang="ru-RU" sz="900">
                          <a:effectLst/>
                        </a:rPr>
                        <a:t>( </a:t>
                      </a:r>
                      <a:r>
                        <a:rPr lang="ru-RU" sz="900" smtClean="0">
                          <a:effectLst/>
                        </a:rPr>
                        <a:t>074 </a:t>
                      </a:r>
                      <a:r>
                        <a:rPr lang="ru-RU" sz="900">
                          <a:effectLst/>
                        </a:rPr>
                        <a:t>)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07.06.2024 - 07.06.2024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7809502"/>
                  </a:ext>
                </a:extLst>
              </a:tr>
              <a:tr h="15679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3901696"/>
                  </a:ext>
                </a:extLst>
              </a:tr>
              <a:tr h="15679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14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6 348,40 лв.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552077"/>
                  </a:ext>
                </a:extLst>
              </a:tr>
              <a:tr h="22528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7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20 757,38 лв.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4300559"/>
                  </a:ext>
                </a:extLst>
              </a:tr>
              <a:tr h="156798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21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27 105,78 лв.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053888"/>
                  </a:ext>
                </a:extLst>
              </a:tr>
              <a:tr h="156798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5769165"/>
                  </a:ext>
                </a:extLst>
              </a:tr>
              <a:tr h="156798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0836516"/>
                  </a:ext>
                </a:extLst>
              </a:tr>
              <a:tr h="156798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07.06.2024 - 07.06.2024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1862353"/>
                  </a:ext>
                </a:extLst>
              </a:tr>
              <a:tr h="15679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Сума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0482475"/>
                  </a:ext>
                </a:extLst>
              </a:tr>
              <a:tr h="15679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2 780,95 лв.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7457455"/>
                  </a:ext>
                </a:extLst>
              </a:tr>
              <a:tr h="156798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2 780,95 лв.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6112067"/>
                  </a:ext>
                </a:extLst>
              </a:tr>
              <a:tr h="156798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1995618"/>
                  </a:ext>
                </a:extLst>
              </a:tr>
              <a:tr h="156798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9336196"/>
                  </a:ext>
                </a:extLst>
              </a:tr>
              <a:tr h="156798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07.06.2024 - 07.06.2024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200348"/>
                  </a:ext>
                </a:extLst>
              </a:tr>
              <a:tr h="15679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3727115"/>
                  </a:ext>
                </a:extLst>
              </a:tr>
              <a:tr h="51493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2 006,92 лв.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6641006"/>
                  </a:ext>
                </a:extLst>
              </a:tr>
              <a:tr h="15679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8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9 483,81 лв.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78311"/>
                  </a:ext>
                </a:extLst>
              </a:tr>
              <a:tr h="22528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285 000,00 лв.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1309707"/>
                  </a:ext>
                </a:extLst>
              </a:tr>
              <a:tr h="156798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12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296 490,73 лв.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1039349"/>
                  </a:ext>
                </a:extLst>
              </a:tr>
              <a:tr h="156798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8063166"/>
                  </a:ext>
                </a:extLst>
              </a:tr>
              <a:tr h="156798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10253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25821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195</Words>
  <Application>Microsoft Office PowerPoint</Application>
  <PresentationFormat>Widescreen</PresentationFormat>
  <Paragraphs>84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2024-06-10T05:29:22Z</dcterms:created>
  <dcterms:modified xsi:type="dcterms:W3CDTF">2024-06-10T05:31:00Z</dcterms:modified>
</cp:coreProperties>
</file>