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5ADA-B9BD-4653-B5E6-596F6F7AC882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62D3C-99EE-4B89-828A-DBFBCD9E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191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5ADA-B9BD-4653-B5E6-596F6F7AC882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62D3C-99EE-4B89-828A-DBFBCD9E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80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5ADA-B9BD-4653-B5E6-596F6F7AC882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62D3C-99EE-4B89-828A-DBFBCD9E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70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5ADA-B9BD-4653-B5E6-596F6F7AC882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62D3C-99EE-4B89-828A-DBFBCD9E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290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5ADA-B9BD-4653-B5E6-596F6F7AC882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62D3C-99EE-4B89-828A-DBFBCD9E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8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5ADA-B9BD-4653-B5E6-596F6F7AC882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62D3C-99EE-4B89-828A-DBFBCD9E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22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5ADA-B9BD-4653-B5E6-596F6F7AC882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62D3C-99EE-4B89-828A-DBFBCD9E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47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5ADA-B9BD-4653-B5E6-596F6F7AC882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62D3C-99EE-4B89-828A-DBFBCD9E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346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5ADA-B9BD-4653-B5E6-596F6F7AC882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62D3C-99EE-4B89-828A-DBFBCD9E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02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5ADA-B9BD-4653-B5E6-596F6F7AC882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62D3C-99EE-4B89-828A-DBFBCD9E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67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715ADA-B9BD-4653-B5E6-596F6F7AC882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162D3C-99EE-4B89-828A-DBFBCD9E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759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715ADA-B9BD-4653-B5E6-596F6F7AC882}" type="datetimeFigureOut">
              <a:rPr lang="en-US" smtClean="0"/>
              <a:t>5/31/2024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62D3C-99EE-4B89-828A-DBFBCD9E0C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91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1119733"/>
              </p:ext>
            </p:extLst>
          </p:nvPr>
        </p:nvGraphicFramePr>
        <p:xfrm>
          <a:off x="461391" y="411057"/>
          <a:ext cx="11241250" cy="5765906"/>
        </p:xfrm>
        <a:graphic>
          <a:graphicData uri="http://schemas.openxmlformats.org/drawingml/2006/table">
            <a:tbl>
              <a:tblPr/>
              <a:tblGrid>
                <a:gridCol w="2248250">
                  <a:extLst>
                    <a:ext uri="{9D8B030D-6E8A-4147-A177-3AD203B41FA5}">
                      <a16:colId xmlns:a16="http://schemas.microsoft.com/office/drawing/2014/main" val="2559635503"/>
                    </a:ext>
                  </a:extLst>
                </a:gridCol>
                <a:gridCol w="2248250">
                  <a:extLst>
                    <a:ext uri="{9D8B030D-6E8A-4147-A177-3AD203B41FA5}">
                      <a16:colId xmlns:a16="http://schemas.microsoft.com/office/drawing/2014/main" val="3534235743"/>
                    </a:ext>
                  </a:extLst>
                </a:gridCol>
                <a:gridCol w="2248250">
                  <a:extLst>
                    <a:ext uri="{9D8B030D-6E8A-4147-A177-3AD203B41FA5}">
                      <a16:colId xmlns:a16="http://schemas.microsoft.com/office/drawing/2014/main" val="2956517402"/>
                    </a:ext>
                  </a:extLst>
                </a:gridCol>
                <a:gridCol w="2248250">
                  <a:extLst>
                    <a:ext uri="{9D8B030D-6E8A-4147-A177-3AD203B41FA5}">
                      <a16:colId xmlns:a16="http://schemas.microsoft.com/office/drawing/2014/main" val="1139006070"/>
                    </a:ext>
                  </a:extLst>
                </a:gridCol>
                <a:gridCol w="2248250">
                  <a:extLst>
                    <a:ext uri="{9D8B030D-6E8A-4147-A177-3AD203B41FA5}">
                      <a16:colId xmlns:a16="http://schemas.microsoft.com/office/drawing/2014/main" val="753976510"/>
                    </a:ext>
                  </a:extLst>
                </a:gridCol>
              </a:tblGrid>
              <a:tr h="198824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604255"/>
                  </a:ext>
                </a:extLst>
              </a:tr>
              <a:tr h="347943">
                <a:tc gridSpan="2"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30.05.2024 - 30.05.2024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486263"/>
                  </a:ext>
                </a:extLst>
              </a:tr>
              <a:tr h="198824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4823702"/>
                  </a:ext>
                </a:extLst>
              </a:tr>
              <a:tr h="795299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01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6 555,60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764178"/>
                  </a:ext>
                </a:extLst>
              </a:tr>
              <a:tr h="198824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1 347,82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372285"/>
                  </a:ext>
                </a:extLst>
              </a:tr>
              <a:tr h="347943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5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405,00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7432630"/>
                  </a:ext>
                </a:extLst>
              </a:tr>
              <a:tr h="198824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10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8 308,42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136786"/>
                  </a:ext>
                </a:extLst>
              </a:tr>
              <a:tr h="198824">
                <a:tc gridSpan="5">
                  <a:txBody>
                    <a:bodyPr/>
                    <a:lstStyle/>
                    <a:p>
                      <a:r>
                        <a:rPr lang="en-US" sz="7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2138815"/>
                  </a:ext>
                </a:extLst>
              </a:tr>
              <a:tr h="198824">
                <a:tc gridSpan="5">
                  <a:txBody>
                    <a:bodyPr/>
                    <a:lstStyle/>
                    <a:p>
                      <a:r>
                        <a:rPr lang="en-US" sz="7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934460"/>
                  </a:ext>
                </a:extLst>
              </a:tr>
              <a:tr h="198824">
                <a:tc gridSpan="5">
                  <a:txBody>
                    <a:bodyPr/>
                    <a:lstStyle/>
                    <a:p>
                      <a:r>
                        <a:rPr lang="en-US" sz="7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3767693"/>
                  </a:ext>
                </a:extLst>
              </a:tr>
              <a:tr h="198824">
                <a:tc gridSpan="5">
                  <a:txBody>
                    <a:bodyPr/>
                    <a:lstStyle/>
                    <a:p>
                      <a:r>
                        <a:rPr lang="en-US" sz="7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047519"/>
                  </a:ext>
                </a:extLst>
              </a:tr>
              <a:tr h="198824">
                <a:tc gridSpan="5">
                  <a:txBody>
                    <a:bodyPr/>
                    <a:lstStyle/>
                    <a:p>
                      <a:pPr algn="ctr"/>
                      <a:r>
                        <a:rPr lang="bg-BG" sz="7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806396"/>
                  </a:ext>
                </a:extLst>
              </a:tr>
              <a:tr h="347943">
                <a:tc gridSpan="2">
                  <a:txBody>
                    <a:bodyPr/>
                    <a:lstStyle/>
                    <a:p>
                      <a:pPr algn="l"/>
                      <a:r>
                        <a:rPr lang="ru-RU" sz="700" dirty="0">
                          <a:effectLst/>
                        </a:rPr>
                        <a:t>М-во на </a:t>
                      </a:r>
                      <a:r>
                        <a:rPr lang="ru-RU" sz="700" dirty="0" err="1">
                          <a:effectLst/>
                        </a:rPr>
                        <a:t>иновациите</a:t>
                      </a:r>
                      <a:r>
                        <a:rPr lang="ru-RU" sz="700" dirty="0">
                          <a:effectLst/>
                        </a:rPr>
                        <a:t> и </a:t>
                      </a:r>
                      <a:r>
                        <a:rPr lang="ru-RU" sz="700" dirty="0" err="1">
                          <a:effectLst/>
                        </a:rPr>
                        <a:t>растежа</a:t>
                      </a:r>
                      <a:r>
                        <a:rPr lang="ru-RU" sz="700">
                          <a:effectLst/>
                        </a:rPr>
                        <a:t>-ЦУ </a:t>
                      </a:r>
                      <a:r>
                        <a:rPr lang="ru-RU" sz="700">
                          <a:effectLst/>
                        </a:rPr>
                        <a:t>( </a:t>
                      </a:r>
                      <a:r>
                        <a:rPr lang="ru-RU" sz="700" smtClean="0">
                          <a:effectLst/>
                        </a:rPr>
                        <a:t>074 </a:t>
                      </a:r>
                      <a:r>
                        <a:rPr lang="ru-RU" sz="700">
                          <a:effectLst/>
                        </a:rPr>
                        <a:t>)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7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30.05.2024 - 30.05.2024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866795"/>
                  </a:ext>
                </a:extLst>
              </a:tr>
              <a:tr h="198824"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Код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Описание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Брой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700">
                          <a:effectLst/>
                        </a:rPr>
                        <a:t>Сума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70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863021"/>
                  </a:ext>
                </a:extLst>
              </a:tr>
              <a:tr h="795299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01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7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6 555,60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118043"/>
                  </a:ext>
                </a:extLst>
              </a:tr>
              <a:tr h="198824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10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Издръжка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4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1 347,82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676391"/>
                  </a:ext>
                </a:extLst>
              </a:tr>
              <a:tr h="347943">
                <a:tc>
                  <a:txBody>
                    <a:bodyPr/>
                    <a:lstStyle/>
                    <a:p>
                      <a:pPr algn="ctr"/>
                      <a:r>
                        <a:rPr lang="en-US" sz="700">
                          <a:effectLst/>
                        </a:rPr>
                        <a:t>88 xxxx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7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5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405,00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747517"/>
                  </a:ext>
                </a:extLst>
              </a:tr>
              <a:tr h="198824">
                <a:tc gridSpan="2"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Общо: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700">
                          <a:effectLst/>
                        </a:rPr>
                        <a:t>10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700">
                          <a:effectLst/>
                        </a:rPr>
                        <a:t>8 308,42 лв.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700" dirty="0">
                        <a:effectLst/>
                      </a:endParaRP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2158611"/>
                  </a:ext>
                </a:extLst>
              </a:tr>
              <a:tr h="198824">
                <a:tc gridSpan="5">
                  <a:txBody>
                    <a:bodyPr/>
                    <a:lstStyle/>
                    <a:p>
                      <a:r>
                        <a:rPr lang="en-US" sz="70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463365"/>
                  </a:ext>
                </a:extLst>
              </a:tr>
              <a:tr h="198824">
                <a:tc gridSpan="5">
                  <a:txBody>
                    <a:bodyPr/>
                    <a:lstStyle/>
                    <a:p>
                      <a:r>
                        <a:rPr lang="en-US" sz="700" dirty="0"/>
                        <a:t> </a:t>
                      </a:r>
                    </a:p>
                  </a:txBody>
                  <a:tcPr marL="37512" marR="37512" marT="18756" marB="1875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95930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255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127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2024-05-31T05:25:57Z</dcterms:created>
  <dcterms:modified xsi:type="dcterms:W3CDTF">2024-05-31T05:27:50Z</dcterms:modified>
</cp:coreProperties>
</file>