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9CBDD-6D60-4D1A-8C29-015D25D251F8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F70A-E506-40B1-8117-1E78E2EEA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619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9CBDD-6D60-4D1A-8C29-015D25D251F8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F70A-E506-40B1-8117-1E78E2EEA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512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9CBDD-6D60-4D1A-8C29-015D25D251F8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F70A-E506-40B1-8117-1E78E2EEA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808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9CBDD-6D60-4D1A-8C29-015D25D251F8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F70A-E506-40B1-8117-1E78E2EEA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801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9CBDD-6D60-4D1A-8C29-015D25D251F8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F70A-E506-40B1-8117-1E78E2EEA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457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9CBDD-6D60-4D1A-8C29-015D25D251F8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F70A-E506-40B1-8117-1E78E2EEA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585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9CBDD-6D60-4D1A-8C29-015D25D251F8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F70A-E506-40B1-8117-1E78E2EEA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765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9CBDD-6D60-4D1A-8C29-015D25D251F8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F70A-E506-40B1-8117-1E78E2EEA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866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9CBDD-6D60-4D1A-8C29-015D25D251F8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F70A-E506-40B1-8117-1E78E2EEA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247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9CBDD-6D60-4D1A-8C29-015D25D251F8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F70A-E506-40B1-8117-1E78E2EEA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052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9CBDD-6D60-4D1A-8C29-015D25D251F8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F70A-E506-40B1-8117-1E78E2EEA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367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9CBDD-6D60-4D1A-8C29-015D25D251F8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EF70A-E506-40B1-8117-1E78E2EEA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944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4681348"/>
              </p:ext>
            </p:extLst>
          </p:nvPr>
        </p:nvGraphicFramePr>
        <p:xfrm>
          <a:off x="780175" y="629178"/>
          <a:ext cx="10805020" cy="6003848"/>
        </p:xfrm>
        <a:graphic>
          <a:graphicData uri="http://schemas.openxmlformats.org/drawingml/2006/table">
            <a:tbl>
              <a:tblPr/>
              <a:tblGrid>
                <a:gridCol w="2161004">
                  <a:extLst>
                    <a:ext uri="{9D8B030D-6E8A-4147-A177-3AD203B41FA5}">
                      <a16:colId xmlns:a16="http://schemas.microsoft.com/office/drawing/2014/main" val="3341119825"/>
                    </a:ext>
                  </a:extLst>
                </a:gridCol>
                <a:gridCol w="2161004">
                  <a:extLst>
                    <a:ext uri="{9D8B030D-6E8A-4147-A177-3AD203B41FA5}">
                      <a16:colId xmlns:a16="http://schemas.microsoft.com/office/drawing/2014/main" val="1863638497"/>
                    </a:ext>
                  </a:extLst>
                </a:gridCol>
                <a:gridCol w="2161004">
                  <a:extLst>
                    <a:ext uri="{9D8B030D-6E8A-4147-A177-3AD203B41FA5}">
                      <a16:colId xmlns:a16="http://schemas.microsoft.com/office/drawing/2014/main" val="708881202"/>
                    </a:ext>
                  </a:extLst>
                </a:gridCol>
                <a:gridCol w="2161004">
                  <a:extLst>
                    <a:ext uri="{9D8B030D-6E8A-4147-A177-3AD203B41FA5}">
                      <a16:colId xmlns:a16="http://schemas.microsoft.com/office/drawing/2014/main" val="142849419"/>
                    </a:ext>
                  </a:extLst>
                </a:gridCol>
                <a:gridCol w="2161004">
                  <a:extLst>
                    <a:ext uri="{9D8B030D-6E8A-4147-A177-3AD203B41FA5}">
                      <a16:colId xmlns:a16="http://schemas.microsoft.com/office/drawing/2014/main" val="3313245488"/>
                    </a:ext>
                  </a:extLst>
                </a:gridCol>
              </a:tblGrid>
              <a:tr h="142251">
                <a:tc gridSpan="5">
                  <a:txBody>
                    <a:bodyPr/>
                    <a:lstStyle/>
                    <a:p>
                      <a:pPr algn="ctr"/>
                      <a:endParaRPr lang="bg-BG" sz="900" b="1" dirty="0">
                        <a:solidFill>
                          <a:srgbClr val="4B008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4529140"/>
                  </a:ext>
                </a:extLst>
              </a:tr>
              <a:tr h="248939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24.04.2024 - 24.04.2024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6009845"/>
                  </a:ext>
                </a:extLst>
              </a:tr>
              <a:tr h="14225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Описание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9109702"/>
                  </a:ext>
                </a:extLst>
              </a:tr>
              <a:tr h="56900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Заплати, </a:t>
                      </a:r>
                      <a:r>
                        <a:rPr lang="ru-RU" sz="900" dirty="0" err="1">
                          <a:effectLst/>
                        </a:rPr>
                        <a:t>възнаграждения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други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  <a:r>
                        <a:rPr lang="ru-RU" sz="900" dirty="0" err="1">
                          <a:effectLst/>
                        </a:rPr>
                        <a:t>плащания</a:t>
                      </a:r>
                      <a:r>
                        <a:rPr lang="ru-RU" sz="900" dirty="0">
                          <a:effectLst/>
                        </a:rPr>
                        <a:t> за персонала - </a:t>
                      </a:r>
                      <a:r>
                        <a:rPr lang="ru-RU" sz="900" dirty="0" err="1">
                          <a:effectLst/>
                        </a:rPr>
                        <a:t>нетна</a:t>
                      </a:r>
                      <a:r>
                        <a:rPr lang="ru-RU" sz="900" dirty="0">
                          <a:effectLst/>
                        </a:rPr>
                        <a:t> сума за </a:t>
                      </a:r>
                      <a:r>
                        <a:rPr lang="ru-RU" sz="900" dirty="0" err="1">
                          <a:effectLst/>
                        </a:rPr>
                        <a:t>изплащане</a:t>
                      </a:r>
                      <a:endParaRPr lang="ru-RU" sz="900" dirty="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8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949 448,93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7388488"/>
                  </a:ext>
                </a:extLst>
              </a:tr>
              <a:tr h="14225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10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5 391,88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521250"/>
                  </a:ext>
                </a:extLst>
              </a:tr>
              <a:tr h="24893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9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352,00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7765594"/>
                  </a:ext>
                </a:extLst>
              </a:tr>
              <a:tr h="142251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27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955 192,81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0379135"/>
                  </a:ext>
                </a:extLst>
              </a:tr>
              <a:tr h="142251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2784857"/>
                  </a:ext>
                </a:extLst>
              </a:tr>
              <a:tr h="142251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6547726"/>
                  </a:ext>
                </a:extLst>
              </a:tr>
              <a:tr h="142251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5661023"/>
                  </a:ext>
                </a:extLst>
              </a:tr>
              <a:tr h="142251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1873615"/>
                  </a:ext>
                </a:extLst>
              </a:tr>
              <a:tr h="142251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7989549"/>
                  </a:ext>
                </a:extLst>
              </a:tr>
              <a:tr h="248939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24.04.2024 - 24.04.2024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5362327"/>
                  </a:ext>
                </a:extLst>
              </a:tr>
              <a:tr h="14225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Сума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0361713"/>
                  </a:ext>
                </a:extLst>
              </a:tr>
              <a:tr h="56900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835 340,47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091613"/>
                  </a:ext>
                </a:extLst>
              </a:tr>
              <a:tr h="14225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6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4 768,62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294064"/>
                  </a:ext>
                </a:extLst>
              </a:tr>
              <a:tr h="24893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9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352,00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605227"/>
                  </a:ext>
                </a:extLst>
              </a:tr>
              <a:tr h="142251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20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840 461,09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2274113"/>
                  </a:ext>
                </a:extLst>
              </a:tr>
              <a:tr h="142251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250552"/>
                  </a:ext>
                </a:extLst>
              </a:tr>
              <a:tr h="142251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9718469"/>
                  </a:ext>
                </a:extLst>
              </a:tr>
              <a:tr h="142251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</a:rPr>
                        <a:t>074</a:t>
                      </a:r>
                      <a:r>
                        <a:rPr lang="en-US" sz="900" smtClean="0">
                          <a:effectLst/>
                        </a:rPr>
                        <a:t> </a:t>
                      </a:r>
                      <a:r>
                        <a:rPr lang="bg-BG" sz="900" smtClean="0">
                          <a:effectLst/>
                        </a:rPr>
                        <a:t>)</a:t>
                      </a:r>
                      <a:endParaRPr lang="bg-BG" sz="90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24.04.2024 - 24.04.2024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1272073"/>
                  </a:ext>
                </a:extLst>
              </a:tr>
              <a:tr h="14225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0214267"/>
                  </a:ext>
                </a:extLst>
              </a:tr>
              <a:tr h="56900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114 108,46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2149533"/>
                  </a:ext>
                </a:extLst>
              </a:tr>
              <a:tr h="14225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623,26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0487016"/>
                  </a:ext>
                </a:extLst>
              </a:tr>
              <a:tr h="142251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7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114 731,72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865112"/>
                  </a:ext>
                </a:extLst>
              </a:tr>
              <a:tr h="142251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3506409"/>
                  </a:ext>
                </a:extLst>
              </a:tr>
              <a:tr h="142251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A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70118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5337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173</Words>
  <Application>Microsoft Office PowerPoint</Application>
  <PresentationFormat>Widescreen</PresentationFormat>
  <Paragraphs>68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2024-04-25T05:21:31Z</dcterms:created>
  <dcterms:modified xsi:type="dcterms:W3CDTF">2024-04-25T05:22:16Z</dcterms:modified>
</cp:coreProperties>
</file>