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A60D1-5F27-416F-99AF-919627468391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3A3CC-D075-4AD9-BF9E-FCBEC19445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881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A60D1-5F27-416F-99AF-919627468391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3A3CC-D075-4AD9-BF9E-FCBEC19445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688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A60D1-5F27-416F-99AF-919627468391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3A3CC-D075-4AD9-BF9E-FCBEC19445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92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A60D1-5F27-416F-99AF-919627468391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3A3CC-D075-4AD9-BF9E-FCBEC19445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756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A60D1-5F27-416F-99AF-919627468391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3A3CC-D075-4AD9-BF9E-FCBEC19445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375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A60D1-5F27-416F-99AF-919627468391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3A3CC-D075-4AD9-BF9E-FCBEC19445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704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A60D1-5F27-416F-99AF-919627468391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3A3CC-D075-4AD9-BF9E-FCBEC19445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428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A60D1-5F27-416F-99AF-919627468391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3A3CC-D075-4AD9-BF9E-FCBEC19445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939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A60D1-5F27-416F-99AF-919627468391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3A3CC-D075-4AD9-BF9E-FCBEC19445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366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A60D1-5F27-416F-99AF-919627468391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3A3CC-D075-4AD9-BF9E-FCBEC19445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197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A60D1-5F27-416F-99AF-919627468391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3A3CC-D075-4AD9-BF9E-FCBEC19445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153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0A60D1-5F27-416F-99AF-919627468391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43A3CC-D075-4AD9-BF9E-FCBEC19445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796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1535372"/>
              </p:ext>
            </p:extLst>
          </p:nvPr>
        </p:nvGraphicFramePr>
        <p:xfrm>
          <a:off x="721452" y="562054"/>
          <a:ext cx="10972800" cy="5780121"/>
        </p:xfrm>
        <a:graphic>
          <a:graphicData uri="http://schemas.openxmlformats.org/drawingml/2006/table">
            <a:tbl>
              <a:tblPr/>
              <a:tblGrid>
                <a:gridCol w="2194560">
                  <a:extLst>
                    <a:ext uri="{9D8B030D-6E8A-4147-A177-3AD203B41FA5}">
                      <a16:colId xmlns:a16="http://schemas.microsoft.com/office/drawing/2014/main" val="2008675542"/>
                    </a:ext>
                  </a:extLst>
                </a:gridCol>
                <a:gridCol w="2194560">
                  <a:extLst>
                    <a:ext uri="{9D8B030D-6E8A-4147-A177-3AD203B41FA5}">
                      <a16:colId xmlns:a16="http://schemas.microsoft.com/office/drawing/2014/main" val="4097300986"/>
                    </a:ext>
                  </a:extLst>
                </a:gridCol>
                <a:gridCol w="2194560">
                  <a:extLst>
                    <a:ext uri="{9D8B030D-6E8A-4147-A177-3AD203B41FA5}">
                      <a16:colId xmlns:a16="http://schemas.microsoft.com/office/drawing/2014/main" val="3415274064"/>
                    </a:ext>
                  </a:extLst>
                </a:gridCol>
                <a:gridCol w="2194560">
                  <a:extLst>
                    <a:ext uri="{9D8B030D-6E8A-4147-A177-3AD203B41FA5}">
                      <a16:colId xmlns:a16="http://schemas.microsoft.com/office/drawing/2014/main" val="2621788534"/>
                    </a:ext>
                  </a:extLst>
                </a:gridCol>
                <a:gridCol w="2194560">
                  <a:extLst>
                    <a:ext uri="{9D8B030D-6E8A-4147-A177-3AD203B41FA5}">
                      <a16:colId xmlns:a16="http://schemas.microsoft.com/office/drawing/2014/main" val="2787459201"/>
                    </a:ext>
                  </a:extLst>
                </a:gridCol>
              </a:tblGrid>
              <a:tr h="161580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9127980"/>
                  </a:ext>
                </a:extLst>
              </a:tr>
              <a:tr h="282765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 ( 074******* )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22.04.2024 - 22.04.2024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0289357"/>
                  </a:ext>
                </a:extLst>
              </a:tr>
              <a:tr h="161580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Код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8600428"/>
                  </a:ext>
                </a:extLst>
              </a:tr>
              <a:tr h="16158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22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27 896,89 лв.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4633861"/>
                  </a:ext>
                </a:extLst>
              </a:tr>
              <a:tr h="282765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Средства на разпореждане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20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140 775,00 лв.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5006606"/>
                  </a:ext>
                </a:extLst>
              </a:tr>
              <a:tr h="161580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Общо: 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42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168 671,89 лв.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1541802"/>
                  </a:ext>
                </a:extLst>
              </a:tr>
              <a:tr h="161580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8653591"/>
                  </a:ext>
                </a:extLst>
              </a:tr>
              <a:tr h="161580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0210980"/>
                  </a:ext>
                </a:extLst>
              </a:tr>
              <a:tr h="161580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8357799"/>
                  </a:ext>
                </a:extLst>
              </a:tr>
              <a:tr h="161580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7490445"/>
                  </a:ext>
                </a:extLst>
              </a:tr>
              <a:tr h="161580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5722341"/>
                  </a:ext>
                </a:extLst>
              </a:tr>
              <a:tr h="282765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-ЦУ ( </a:t>
                      </a:r>
                      <a:r>
                        <a:rPr lang="ru-RU" sz="900" dirty="0" smtClean="0">
                          <a:effectLst/>
                        </a:rPr>
                        <a:t>074 </a:t>
                      </a:r>
                      <a:r>
                        <a:rPr lang="ru-RU" sz="900" dirty="0">
                          <a:effectLst/>
                        </a:rPr>
                        <a:t>)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22.04.2024 - 22.04.2024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925507"/>
                  </a:ext>
                </a:extLst>
              </a:tr>
              <a:tr h="161580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Сума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4603920"/>
                  </a:ext>
                </a:extLst>
              </a:tr>
              <a:tr h="16158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10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2 619,08 лв.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8103863"/>
                  </a:ext>
                </a:extLst>
              </a:tr>
              <a:tr h="282765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18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2 705,00 лв.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5810519"/>
                  </a:ext>
                </a:extLst>
              </a:tr>
              <a:tr h="161580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28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5 324,08 лв.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1621366"/>
                  </a:ext>
                </a:extLst>
              </a:tr>
              <a:tr h="161580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0003305"/>
                  </a:ext>
                </a:extLst>
              </a:tr>
              <a:tr h="161580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2831102"/>
                  </a:ext>
                </a:extLst>
              </a:tr>
              <a:tr h="161580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</a:rPr>
                        <a:t>074 </a:t>
                      </a:r>
                      <a:r>
                        <a:rPr lang="bg-BG" sz="900" dirty="0">
                          <a:effectLst/>
                        </a:rPr>
                        <a:t>)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22.04.2024 - 22.04.2024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0060352"/>
                  </a:ext>
                </a:extLst>
              </a:tr>
              <a:tr h="161580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Сума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1820134"/>
                  </a:ext>
                </a:extLst>
              </a:tr>
              <a:tr h="16158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8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3 957,82 лв.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2944718"/>
                  </a:ext>
                </a:extLst>
              </a:tr>
              <a:tr h="161580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8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3 957,82 лв.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9693945"/>
                  </a:ext>
                </a:extLst>
              </a:tr>
              <a:tr h="161580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7573324"/>
                  </a:ext>
                </a:extLst>
              </a:tr>
              <a:tr h="161580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8588300"/>
                  </a:ext>
                </a:extLst>
              </a:tr>
              <a:tr h="161580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ИАНМСП </a:t>
                      </a:r>
                      <a:r>
                        <a:rPr lang="bg-BG" sz="900">
                          <a:effectLst/>
                        </a:rPr>
                        <a:t>( </a:t>
                      </a:r>
                      <a:r>
                        <a:rPr lang="bg-BG" sz="900" smtClean="0">
                          <a:effectLst/>
                        </a:rPr>
                        <a:t>074 </a:t>
                      </a:r>
                      <a:r>
                        <a:rPr lang="bg-BG" sz="900">
                          <a:effectLst/>
                        </a:rPr>
                        <a:t>)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22.04.2024 - 22.04.2024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1945090"/>
                  </a:ext>
                </a:extLst>
              </a:tr>
              <a:tr h="161580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4180707"/>
                  </a:ext>
                </a:extLst>
              </a:tr>
              <a:tr h="16158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4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21 319,99 лв.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0168434"/>
                  </a:ext>
                </a:extLst>
              </a:tr>
              <a:tr h="282765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138 070,00 лв.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7685122"/>
                  </a:ext>
                </a:extLst>
              </a:tr>
              <a:tr h="161580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6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159 389,99 лв.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2670403"/>
                  </a:ext>
                </a:extLst>
              </a:tr>
              <a:tr h="161580">
                <a:tc gridSpan="5"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7733361"/>
                  </a:ext>
                </a:extLst>
              </a:tr>
              <a:tr h="161580">
                <a:tc gridSpan="5">
                  <a:txBody>
                    <a:bodyPr/>
                    <a:lstStyle/>
                    <a:p>
                      <a:r>
                        <a:rPr lang="en-US" sz="600" dirty="0"/>
                        <a:t> 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61558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03780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155</Words>
  <Application>Microsoft Office PowerPoint</Application>
  <PresentationFormat>Widescreen</PresentationFormat>
  <Paragraphs>75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2024-04-23T05:31:59Z</dcterms:created>
  <dcterms:modified xsi:type="dcterms:W3CDTF">2024-04-23T05:33:54Z</dcterms:modified>
</cp:coreProperties>
</file>