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84FDD-7536-45CA-96BB-38962F8169EA}" type="datetimeFigureOut">
              <a:rPr lang="en-US" smtClean="0"/>
              <a:t>4/12/2024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7CD60-63B3-4A99-BB71-A512F3382C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5536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84FDD-7536-45CA-96BB-38962F8169EA}" type="datetimeFigureOut">
              <a:rPr lang="en-US" smtClean="0"/>
              <a:t>4/12/2024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7CD60-63B3-4A99-BB71-A512F3382C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52250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84FDD-7536-45CA-96BB-38962F8169EA}" type="datetimeFigureOut">
              <a:rPr lang="en-US" smtClean="0"/>
              <a:t>4/12/2024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7CD60-63B3-4A99-BB71-A512F3382C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3007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84FDD-7536-45CA-96BB-38962F8169EA}" type="datetimeFigureOut">
              <a:rPr lang="en-US" smtClean="0"/>
              <a:t>4/12/2024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7CD60-63B3-4A99-BB71-A512F3382C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04678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84FDD-7536-45CA-96BB-38962F8169EA}" type="datetimeFigureOut">
              <a:rPr lang="en-US" smtClean="0"/>
              <a:t>4/12/2024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7CD60-63B3-4A99-BB71-A512F3382C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11861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84FDD-7536-45CA-96BB-38962F8169EA}" type="datetimeFigureOut">
              <a:rPr lang="en-US" smtClean="0"/>
              <a:t>4/12/2024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7CD60-63B3-4A99-BB71-A512F3382C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6507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84FDD-7536-45CA-96BB-38962F8169EA}" type="datetimeFigureOut">
              <a:rPr lang="en-US" smtClean="0"/>
              <a:t>4/12/2024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7CD60-63B3-4A99-BB71-A512F3382C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04276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84FDD-7536-45CA-96BB-38962F8169EA}" type="datetimeFigureOut">
              <a:rPr lang="en-US" smtClean="0"/>
              <a:t>4/12/2024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7CD60-63B3-4A99-BB71-A512F3382C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86851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84FDD-7536-45CA-96BB-38962F8169EA}" type="datetimeFigureOut">
              <a:rPr lang="en-US" smtClean="0"/>
              <a:t>4/12/2024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7CD60-63B3-4A99-BB71-A512F3382C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71279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84FDD-7536-45CA-96BB-38962F8169EA}" type="datetimeFigureOut">
              <a:rPr lang="en-US" smtClean="0"/>
              <a:t>4/12/2024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7CD60-63B3-4A99-BB71-A512F3382C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7423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84FDD-7536-45CA-96BB-38962F8169EA}" type="datetimeFigureOut">
              <a:rPr lang="en-US" smtClean="0"/>
              <a:t>4/12/2024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7CD60-63B3-4A99-BB71-A512F3382C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1918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184FDD-7536-45CA-96BB-38962F8169EA}" type="datetimeFigureOut">
              <a:rPr lang="en-US" smtClean="0"/>
              <a:t>4/12/2024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27CD60-63B3-4A99-BB71-A512F3382C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65062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9933943"/>
              </p:ext>
            </p:extLst>
          </p:nvPr>
        </p:nvGraphicFramePr>
        <p:xfrm>
          <a:off x="771787" y="520113"/>
          <a:ext cx="10570130" cy="5665913"/>
        </p:xfrm>
        <a:graphic>
          <a:graphicData uri="http://schemas.openxmlformats.org/drawingml/2006/table">
            <a:tbl>
              <a:tblPr/>
              <a:tblGrid>
                <a:gridCol w="2114026">
                  <a:extLst>
                    <a:ext uri="{9D8B030D-6E8A-4147-A177-3AD203B41FA5}">
                      <a16:colId xmlns:a16="http://schemas.microsoft.com/office/drawing/2014/main" val="1672670410"/>
                    </a:ext>
                  </a:extLst>
                </a:gridCol>
                <a:gridCol w="2114026">
                  <a:extLst>
                    <a:ext uri="{9D8B030D-6E8A-4147-A177-3AD203B41FA5}">
                      <a16:colId xmlns:a16="http://schemas.microsoft.com/office/drawing/2014/main" val="3863978448"/>
                    </a:ext>
                  </a:extLst>
                </a:gridCol>
                <a:gridCol w="2114026">
                  <a:extLst>
                    <a:ext uri="{9D8B030D-6E8A-4147-A177-3AD203B41FA5}">
                      <a16:colId xmlns:a16="http://schemas.microsoft.com/office/drawing/2014/main" val="1288715691"/>
                    </a:ext>
                  </a:extLst>
                </a:gridCol>
                <a:gridCol w="2114026">
                  <a:extLst>
                    <a:ext uri="{9D8B030D-6E8A-4147-A177-3AD203B41FA5}">
                      <a16:colId xmlns:a16="http://schemas.microsoft.com/office/drawing/2014/main" val="2028754249"/>
                    </a:ext>
                  </a:extLst>
                </a:gridCol>
                <a:gridCol w="2114026">
                  <a:extLst>
                    <a:ext uri="{9D8B030D-6E8A-4147-A177-3AD203B41FA5}">
                      <a16:colId xmlns:a16="http://schemas.microsoft.com/office/drawing/2014/main" val="1342180298"/>
                    </a:ext>
                  </a:extLst>
                </a:gridCol>
              </a:tblGrid>
              <a:tr h="184205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9409436"/>
                  </a:ext>
                </a:extLst>
              </a:tr>
              <a:tr h="322538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</a:t>
                      </a:r>
                      <a:r>
                        <a:rPr lang="ru-RU" sz="900" dirty="0" err="1">
                          <a:effectLst/>
                        </a:rPr>
                        <a:t>иновациите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растежа</a:t>
                      </a:r>
                      <a:r>
                        <a:rPr lang="ru-RU" sz="900" dirty="0">
                          <a:effectLst/>
                        </a:rPr>
                        <a:t> ( 074******* )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11.04.2024 - 11.04.2024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1345849"/>
                  </a:ext>
                </a:extLst>
              </a:tr>
              <a:tr h="184205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</a:rPr>
                        <a:t>Брой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</a:rPr>
                        <a:t>Сума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1312662"/>
                  </a:ext>
                </a:extLst>
              </a:tr>
              <a:tr h="737535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01 </a:t>
                      </a:r>
                      <a:r>
                        <a:rPr lang="en-US" sz="900" dirty="0" err="1">
                          <a:effectLst/>
                        </a:rPr>
                        <a:t>xxxx</a:t>
                      </a:r>
                      <a:endParaRPr lang="en-US" sz="900" dirty="0">
                        <a:effectLst/>
                      </a:endParaRP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4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3 667,86 лв.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7655643"/>
                  </a:ext>
                </a:extLst>
              </a:tr>
              <a:tr h="184205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39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40 215,34 лв.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8132574"/>
                  </a:ext>
                </a:extLst>
              </a:tr>
              <a:tr h="184205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43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43 883,20 лв.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2295184"/>
                  </a:ext>
                </a:extLst>
              </a:tr>
              <a:tr h="184205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606736"/>
                  </a:ext>
                </a:extLst>
              </a:tr>
              <a:tr h="184205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8374154"/>
                  </a:ext>
                </a:extLst>
              </a:tr>
              <a:tr h="184205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344053"/>
                  </a:ext>
                </a:extLst>
              </a:tr>
              <a:tr h="184205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1218427"/>
                  </a:ext>
                </a:extLst>
              </a:tr>
              <a:tr h="184205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4738856"/>
                  </a:ext>
                </a:extLst>
              </a:tr>
              <a:tr h="184205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БАИ ( </a:t>
                      </a:r>
                      <a:r>
                        <a:rPr lang="bg-BG" sz="900" smtClean="0">
                          <a:effectLst/>
                        </a:rPr>
                        <a:t>074 </a:t>
                      </a:r>
                      <a:r>
                        <a:rPr lang="bg-BG" sz="900">
                          <a:effectLst/>
                        </a:rPr>
                        <a:t>)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11.04.2024 - 11.04.2024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4355391"/>
                  </a:ext>
                </a:extLst>
              </a:tr>
              <a:tr h="184205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</a:rPr>
                        <a:t>Сума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1422358"/>
                  </a:ext>
                </a:extLst>
              </a:tr>
              <a:tr h="184205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28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35 240,32 лв.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0551831"/>
                  </a:ext>
                </a:extLst>
              </a:tr>
              <a:tr h="184205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28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35 240,32 лв.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1900477"/>
                  </a:ext>
                </a:extLst>
              </a:tr>
              <a:tr h="184205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9048104"/>
                  </a:ext>
                </a:extLst>
              </a:tr>
              <a:tr h="184205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5873005"/>
                  </a:ext>
                </a:extLst>
              </a:tr>
              <a:tr h="184205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</a:rPr>
                        <a:t>ИАНМСП ( </a:t>
                      </a:r>
                      <a:r>
                        <a:rPr lang="bg-BG" sz="900" dirty="0" smtClean="0">
                          <a:effectLst/>
                        </a:rPr>
                        <a:t>074 </a:t>
                      </a:r>
                      <a:r>
                        <a:rPr lang="bg-BG" sz="900" dirty="0">
                          <a:effectLst/>
                        </a:rPr>
                        <a:t>)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11.04.2024 - 11.04.2024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2578278"/>
                  </a:ext>
                </a:extLst>
              </a:tr>
              <a:tr h="184205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</a:endParaRP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777082"/>
                  </a:ext>
                </a:extLst>
              </a:tr>
              <a:tr h="737535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01 xxxx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4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3 667,86 лв.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569333"/>
                  </a:ext>
                </a:extLst>
              </a:tr>
              <a:tr h="184205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11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4 975,02 лв.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9700887"/>
                  </a:ext>
                </a:extLst>
              </a:tr>
              <a:tr h="184205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15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8 642,88 лв.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9928022"/>
                  </a:ext>
                </a:extLst>
              </a:tr>
              <a:tr h="184205">
                <a:tc gridSpan="5">
                  <a:txBody>
                    <a:bodyPr/>
                    <a:lstStyle/>
                    <a:p>
                      <a:r>
                        <a:rPr lang="en-US" sz="700"/>
                        <a:t> 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4413847"/>
                  </a:ext>
                </a:extLst>
              </a:tr>
              <a:tr h="184205">
                <a:tc gridSpan="5">
                  <a:txBody>
                    <a:bodyPr/>
                    <a:lstStyle/>
                    <a:p>
                      <a:r>
                        <a:rPr lang="en-US" sz="700" dirty="0"/>
                        <a:t> 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67095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86459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133</Words>
  <Application>Microsoft Office PowerPoint</Application>
  <PresentationFormat>Widescreen</PresentationFormat>
  <Paragraphs>57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2</cp:revision>
  <dcterms:created xsi:type="dcterms:W3CDTF">2024-04-12T05:14:41Z</dcterms:created>
  <dcterms:modified xsi:type="dcterms:W3CDTF">2024-04-12T05:16:46Z</dcterms:modified>
</cp:coreProperties>
</file>