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2224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9754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38963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290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7532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9357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352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27873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4426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800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396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CFF71-9961-4B43-A0D1-6FC83DD3D8AF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487F4-CA77-47FA-8EFA-CAD21859C5F4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5481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205860"/>
              </p:ext>
            </p:extLst>
          </p:nvPr>
        </p:nvGraphicFramePr>
        <p:xfrm>
          <a:off x="671117" y="377503"/>
          <a:ext cx="10360405" cy="6358859"/>
        </p:xfrm>
        <a:graphic>
          <a:graphicData uri="http://schemas.openxmlformats.org/drawingml/2006/table">
            <a:tbl>
              <a:tblPr/>
              <a:tblGrid>
                <a:gridCol w="2072081">
                  <a:extLst>
                    <a:ext uri="{9D8B030D-6E8A-4147-A177-3AD203B41FA5}">
                      <a16:colId xmlns:a16="http://schemas.microsoft.com/office/drawing/2014/main" val="305995786"/>
                    </a:ext>
                  </a:extLst>
                </a:gridCol>
                <a:gridCol w="2072081">
                  <a:extLst>
                    <a:ext uri="{9D8B030D-6E8A-4147-A177-3AD203B41FA5}">
                      <a16:colId xmlns:a16="http://schemas.microsoft.com/office/drawing/2014/main" val="2299310539"/>
                    </a:ext>
                  </a:extLst>
                </a:gridCol>
                <a:gridCol w="2072081">
                  <a:extLst>
                    <a:ext uri="{9D8B030D-6E8A-4147-A177-3AD203B41FA5}">
                      <a16:colId xmlns:a16="http://schemas.microsoft.com/office/drawing/2014/main" val="3864892243"/>
                    </a:ext>
                  </a:extLst>
                </a:gridCol>
                <a:gridCol w="2072081">
                  <a:extLst>
                    <a:ext uri="{9D8B030D-6E8A-4147-A177-3AD203B41FA5}">
                      <a16:colId xmlns:a16="http://schemas.microsoft.com/office/drawing/2014/main" val="1966174421"/>
                    </a:ext>
                  </a:extLst>
                </a:gridCol>
                <a:gridCol w="2072081">
                  <a:extLst>
                    <a:ext uri="{9D8B030D-6E8A-4147-A177-3AD203B41FA5}">
                      <a16:colId xmlns:a16="http://schemas.microsoft.com/office/drawing/2014/main" val="3990630018"/>
                    </a:ext>
                  </a:extLst>
                </a:gridCol>
              </a:tblGrid>
              <a:tr h="1550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984391"/>
                  </a:ext>
                </a:extLst>
              </a:tr>
              <a:tr h="271415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03.04.2024 - 03.04.2024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167749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547367"/>
                  </a:ext>
                </a:extLst>
              </a:tr>
              <a:tr h="62037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1 342 875,64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284001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9 421,99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181198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4 951,04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02242"/>
                  </a:ext>
                </a:extLst>
              </a:tr>
              <a:tr h="27141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342 416,71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1180689"/>
                  </a:ext>
                </a:extLst>
              </a:tr>
              <a:tr h="155094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25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1 699 665,38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124882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7062508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019266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5542361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491823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5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533415"/>
                  </a:ext>
                </a:extLst>
              </a:tr>
              <a:tr h="271415">
                <a:tc gridSpan="2">
                  <a:txBody>
                    <a:bodyPr/>
                    <a:lstStyle/>
                    <a:p>
                      <a:pPr algn="l"/>
                      <a:r>
                        <a:rPr lang="ru-RU" sz="500" dirty="0">
                          <a:effectLst/>
                        </a:rPr>
                        <a:t>М-во на иновациите и растежа-ЦУ </a:t>
                      </a:r>
                      <a:r>
                        <a:rPr lang="ru-RU" sz="500">
                          <a:effectLst/>
                        </a:rPr>
                        <a:t>( </a:t>
                      </a:r>
                      <a:r>
                        <a:rPr lang="ru-RU" sz="500" smtClean="0">
                          <a:effectLst/>
                        </a:rPr>
                        <a:t>074 </a:t>
                      </a:r>
                      <a:r>
                        <a:rPr lang="ru-RU" sz="500" dirty="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03.04.2024 - 03.04.2024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9586952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445758"/>
                  </a:ext>
                </a:extLst>
              </a:tr>
              <a:tr h="62037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1 253 257,30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60825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10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845,15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56199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Други разходи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4 951,04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02374"/>
                  </a:ext>
                </a:extLst>
              </a:tr>
              <a:tr h="271415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6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342 416,71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997222"/>
                  </a:ext>
                </a:extLst>
              </a:tr>
              <a:tr h="155094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18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1 601 470,20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342807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26199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785083"/>
                  </a:ext>
                </a:extLst>
              </a:tr>
              <a:tr h="155094">
                <a:tc gridSpan="2">
                  <a:txBody>
                    <a:bodyPr/>
                    <a:lstStyle/>
                    <a:p>
                      <a:pPr algn="l"/>
                      <a:r>
                        <a:rPr lang="bg-BG" sz="500" dirty="0">
                          <a:effectLst/>
                        </a:rPr>
                        <a:t>ИАНМСП ( </a:t>
                      </a:r>
                      <a:r>
                        <a:rPr lang="bg-BG" sz="500" dirty="0" smtClean="0">
                          <a:effectLst/>
                        </a:rPr>
                        <a:t>074 </a:t>
                      </a:r>
                      <a:r>
                        <a:rPr lang="bg-BG" sz="500" dirty="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5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03.04.2024 - 03.04.2024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60468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5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391575"/>
                  </a:ext>
                </a:extLst>
              </a:tr>
              <a:tr h="620377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5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89 618,34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206177"/>
                  </a:ext>
                </a:extLst>
              </a:tr>
              <a:tr h="155094">
                <a:tc>
                  <a:txBody>
                    <a:bodyPr/>
                    <a:lstStyle/>
                    <a:p>
                      <a:pPr algn="ctr"/>
                      <a:r>
                        <a:rPr lang="en-US" sz="5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5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8 576,84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332592"/>
                  </a:ext>
                </a:extLst>
              </a:tr>
              <a:tr h="155094">
                <a:tc gridSpan="2"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7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500">
                          <a:effectLst/>
                        </a:rPr>
                        <a:t>98 195,18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5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036385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158912"/>
                  </a:ext>
                </a:extLst>
              </a:tr>
              <a:tr h="155094">
                <a:tc gridSpan="5">
                  <a:txBody>
                    <a:bodyPr/>
                    <a:lstStyle/>
                    <a:p>
                      <a:r>
                        <a:rPr lang="bg-BG" sz="5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73501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95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198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Nataliya Kovachka</dc:creator>
  <cp:lastModifiedBy>Nataliya Kovachka</cp:lastModifiedBy>
  <cp:revision>1</cp:revision>
  <dcterms:created xsi:type="dcterms:W3CDTF">2024-04-04T14:01:42Z</dcterms:created>
  <dcterms:modified xsi:type="dcterms:W3CDTF">2024-04-04T14:03:26Z</dcterms:modified>
</cp:coreProperties>
</file>