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281C-495A-4914-8B4F-7206E755720F}" type="datetimeFigureOut">
              <a:rPr lang="en-US" smtClean="0"/>
              <a:t>3/20/2024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87FC8-68B5-4873-AAD3-0B32C02EDA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006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281C-495A-4914-8B4F-7206E755720F}" type="datetimeFigureOut">
              <a:rPr lang="en-US" smtClean="0"/>
              <a:t>3/20/2024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87FC8-68B5-4873-AAD3-0B32C02EDA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22697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281C-495A-4914-8B4F-7206E755720F}" type="datetimeFigureOut">
              <a:rPr lang="en-US" smtClean="0"/>
              <a:t>3/20/2024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87FC8-68B5-4873-AAD3-0B32C02EDA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5593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281C-495A-4914-8B4F-7206E755720F}" type="datetimeFigureOut">
              <a:rPr lang="en-US" smtClean="0"/>
              <a:t>3/20/2024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87FC8-68B5-4873-AAD3-0B32C02EDA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97254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281C-495A-4914-8B4F-7206E755720F}" type="datetimeFigureOut">
              <a:rPr lang="en-US" smtClean="0"/>
              <a:t>3/20/2024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87FC8-68B5-4873-AAD3-0B32C02EDA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51633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281C-495A-4914-8B4F-7206E755720F}" type="datetimeFigureOut">
              <a:rPr lang="en-US" smtClean="0"/>
              <a:t>3/20/2024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87FC8-68B5-4873-AAD3-0B32C02EDA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78950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281C-495A-4914-8B4F-7206E755720F}" type="datetimeFigureOut">
              <a:rPr lang="en-US" smtClean="0"/>
              <a:t>3/20/2024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87FC8-68B5-4873-AAD3-0B32C02EDA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634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281C-495A-4914-8B4F-7206E755720F}" type="datetimeFigureOut">
              <a:rPr lang="en-US" smtClean="0"/>
              <a:t>3/20/2024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87FC8-68B5-4873-AAD3-0B32C02EDA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20268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281C-495A-4914-8B4F-7206E755720F}" type="datetimeFigureOut">
              <a:rPr lang="en-US" smtClean="0"/>
              <a:t>3/20/2024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87FC8-68B5-4873-AAD3-0B32C02EDA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4542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281C-495A-4914-8B4F-7206E755720F}" type="datetimeFigureOut">
              <a:rPr lang="en-US" smtClean="0"/>
              <a:t>3/20/2024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87FC8-68B5-4873-AAD3-0B32C02EDA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30341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281C-495A-4914-8B4F-7206E755720F}" type="datetimeFigureOut">
              <a:rPr lang="en-US" smtClean="0"/>
              <a:t>3/20/2024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87FC8-68B5-4873-AAD3-0B32C02EDA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4411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FA281C-495A-4914-8B4F-7206E755720F}" type="datetimeFigureOut">
              <a:rPr lang="en-US" smtClean="0"/>
              <a:t>3/20/2024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887FC8-68B5-4873-AAD3-0B32C02EDA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98844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0036712"/>
              </p:ext>
            </p:extLst>
          </p:nvPr>
        </p:nvGraphicFramePr>
        <p:xfrm>
          <a:off x="822122" y="587226"/>
          <a:ext cx="10603685" cy="5598524"/>
        </p:xfrm>
        <a:graphic>
          <a:graphicData uri="http://schemas.openxmlformats.org/drawingml/2006/table">
            <a:tbl>
              <a:tblPr/>
              <a:tblGrid>
                <a:gridCol w="2120737">
                  <a:extLst>
                    <a:ext uri="{9D8B030D-6E8A-4147-A177-3AD203B41FA5}">
                      <a16:colId xmlns:a16="http://schemas.microsoft.com/office/drawing/2014/main" val="853306863"/>
                    </a:ext>
                  </a:extLst>
                </a:gridCol>
                <a:gridCol w="2120737">
                  <a:extLst>
                    <a:ext uri="{9D8B030D-6E8A-4147-A177-3AD203B41FA5}">
                      <a16:colId xmlns:a16="http://schemas.microsoft.com/office/drawing/2014/main" val="2378573644"/>
                    </a:ext>
                  </a:extLst>
                </a:gridCol>
                <a:gridCol w="2120737">
                  <a:extLst>
                    <a:ext uri="{9D8B030D-6E8A-4147-A177-3AD203B41FA5}">
                      <a16:colId xmlns:a16="http://schemas.microsoft.com/office/drawing/2014/main" val="393431608"/>
                    </a:ext>
                  </a:extLst>
                </a:gridCol>
                <a:gridCol w="2120737">
                  <a:extLst>
                    <a:ext uri="{9D8B030D-6E8A-4147-A177-3AD203B41FA5}">
                      <a16:colId xmlns:a16="http://schemas.microsoft.com/office/drawing/2014/main" val="742331621"/>
                    </a:ext>
                  </a:extLst>
                </a:gridCol>
                <a:gridCol w="2120737">
                  <a:extLst>
                    <a:ext uri="{9D8B030D-6E8A-4147-A177-3AD203B41FA5}">
                      <a16:colId xmlns:a16="http://schemas.microsoft.com/office/drawing/2014/main" val="948275812"/>
                    </a:ext>
                  </a:extLst>
                </a:gridCol>
              </a:tblGrid>
              <a:tr h="182037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9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1153435"/>
                  </a:ext>
                </a:extLst>
              </a:tr>
              <a:tr h="318742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</a:t>
                      </a:r>
                      <a:r>
                        <a:rPr lang="ru-RU" sz="900" dirty="0" err="1">
                          <a:effectLst/>
                        </a:rPr>
                        <a:t>иновациите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растежа</a:t>
                      </a:r>
                      <a:r>
                        <a:rPr lang="ru-RU" sz="900" dirty="0">
                          <a:effectLst/>
                        </a:rPr>
                        <a:t> ( 074******* )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9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19.03.2024 - 19.03.2024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9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9265314"/>
                  </a:ext>
                </a:extLst>
              </a:tr>
              <a:tr h="182037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</a:rPr>
                        <a:t>Код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</a:rPr>
                        <a:t>Брой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</a:rPr>
                        <a:t>Сума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0824608"/>
                  </a:ext>
                </a:extLst>
              </a:tr>
              <a:tr h="182037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effectLst/>
                        </a:rPr>
                        <a:t>10 </a:t>
                      </a:r>
                      <a:r>
                        <a:rPr lang="en-US" sz="900" dirty="0" err="1">
                          <a:effectLst/>
                        </a:rPr>
                        <a:t>xxxx</a:t>
                      </a:r>
                      <a:endParaRPr lang="en-US" sz="900" dirty="0">
                        <a:effectLst/>
                      </a:endParaRP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13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3 498,56 лв.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15314"/>
                  </a:ext>
                </a:extLst>
              </a:tr>
              <a:tr h="182037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effectLst/>
                        </a:rPr>
                        <a:t>18 </a:t>
                      </a:r>
                      <a:r>
                        <a:rPr lang="en-US" sz="900" dirty="0" err="1">
                          <a:effectLst/>
                        </a:rPr>
                        <a:t>xxxx</a:t>
                      </a:r>
                      <a:endParaRPr lang="en-US" sz="900" dirty="0">
                        <a:effectLst/>
                      </a:endParaRP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Други разходи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2 062,00 лв.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5170902"/>
                  </a:ext>
                </a:extLst>
              </a:tr>
              <a:tr h="318742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effectLst/>
                        </a:rPr>
                        <a:t>88 </a:t>
                      </a:r>
                      <a:r>
                        <a:rPr lang="en-US" sz="900" dirty="0" err="1">
                          <a:effectLst/>
                        </a:rPr>
                        <a:t>xxxx</a:t>
                      </a:r>
                      <a:endParaRPr lang="en-US" sz="900" dirty="0">
                        <a:effectLst/>
                      </a:endParaRP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6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34 124,24 лв.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9688843"/>
                  </a:ext>
                </a:extLst>
              </a:tr>
              <a:tr h="182037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Общо: 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21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39 684,80 лв.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3171609"/>
                  </a:ext>
                </a:extLst>
              </a:tr>
              <a:tr h="182037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9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3740821"/>
                  </a:ext>
                </a:extLst>
              </a:tr>
              <a:tr h="182037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9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9343073"/>
                  </a:ext>
                </a:extLst>
              </a:tr>
              <a:tr h="182037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9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950646"/>
                  </a:ext>
                </a:extLst>
              </a:tr>
              <a:tr h="182037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9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7482720"/>
                  </a:ext>
                </a:extLst>
              </a:tr>
              <a:tr h="182037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9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2418212"/>
                  </a:ext>
                </a:extLst>
              </a:tr>
              <a:tr h="318742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</a:t>
                      </a:r>
                      <a:r>
                        <a:rPr lang="ru-RU" sz="900" dirty="0" err="1">
                          <a:effectLst/>
                        </a:rPr>
                        <a:t>иновациите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растежа</a:t>
                      </a:r>
                      <a:r>
                        <a:rPr lang="ru-RU" sz="900" dirty="0">
                          <a:effectLst/>
                        </a:rPr>
                        <a:t>-ЦУ ( </a:t>
                      </a:r>
                      <a:r>
                        <a:rPr lang="ru-RU" sz="900" dirty="0" smtClean="0">
                          <a:effectLst/>
                        </a:rPr>
                        <a:t>074 </a:t>
                      </a:r>
                      <a:r>
                        <a:rPr lang="ru-RU" sz="900" dirty="0">
                          <a:effectLst/>
                        </a:rPr>
                        <a:t>)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9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19.03.2024 - 19.03.2024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9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4236470"/>
                  </a:ext>
                </a:extLst>
              </a:tr>
              <a:tr h="182037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</a:rPr>
                        <a:t>Брой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</a:rPr>
                        <a:t>Сума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9306506"/>
                  </a:ext>
                </a:extLst>
              </a:tr>
              <a:tr h="182037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</a:rPr>
                        <a:t>12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498,56 лв.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7391878"/>
                  </a:ext>
                </a:extLst>
              </a:tr>
              <a:tr h="182037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18 xxxx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Други разходи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</a:rPr>
                        <a:t>2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2 062,00 лв.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2838974"/>
                  </a:ext>
                </a:extLst>
              </a:tr>
              <a:tr h="318742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5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14 924,24 лв.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011368"/>
                  </a:ext>
                </a:extLst>
              </a:tr>
              <a:tr h="182037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19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17 484,80 лв.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0013485"/>
                  </a:ext>
                </a:extLst>
              </a:tr>
              <a:tr h="182037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9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1264548"/>
                  </a:ext>
                </a:extLst>
              </a:tr>
              <a:tr h="182037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9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9748454"/>
                  </a:ext>
                </a:extLst>
              </a:tr>
              <a:tr h="182037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</a:rPr>
                        <a:t>ИАНМСП ( </a:t>
                      </a:r>
                      <a:r>
                        <a:rPr lang="bg-BG" sz="900" dirty="0" smtClean="0">
                          <a:effectLst/>
                        </a:rPr>
                        <a:t>074 </a:t>
                      </a:r>
                      <a:r>
                        <a:rPr lang="bg-BG" sz="900" dirty="0">
                          <a:effectLst/>
                        </a:rPr>
                        <a:t>)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9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19.03.2024 - 19.03.2024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9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9465251"/>
                  </a:ext>
                </a:extLst>
              </a:tr>
              <a:tr h="182037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</a:endParaRP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2388676"/>
                  </a:ext>
                </a:extLst>
              </a:tr>
              <a:tr h="182037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3 000,00 лв.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0240268"/>
                  </a:ext>
                </a:extLst>
              </a:tr>
              <a:tr h="318742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19 200,00 лв.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4288049"/>
                  </a:ext>
                </a:extLst>
              </a:tr>
              <a:tr h="182037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22 200,00 лв.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7665820"/>
                  </a:ext>
                </a:extLst>
              </a:tr>
              <a:tr h="182037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9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1783505"/>
                  </a:ext>
                </a:extLst>
              </a:tr>
              <a:tr h="182037">
                <a:tc gridSpan="5">
                  <a:txBody>
                    <a:bodyPr/>
                    <a:lstStyle/>
                    <a:p>
                      <a:r>
                        <a:rPr lang="en-US" sz="700" dirty="0"/>
                        <a:t> 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9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50364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67029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144</Words>
  <Application>Microsoft Office PowerPoint</Application>
  <PresentationFormat>Widescreen</PresentationFormat>
  <Paragraphs>69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2024-03-20T06:38:13Z</dcterms:created>
  <dcterms:modified xsi:type="dcterms:W3CDTF">2024-03-20T06:41:25Z</dcterms:modified>
</cp:coreProperties>
</file>