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93CC0-D9AE-489B-838E-B536436C7BCB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4384-DBAF-4DE1-8FC5-6FA5D33A2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52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93CC0-D9AE-489B-838E-B536436C7BCB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4384-DBAF-4DE1-8FC5-6FA5D33A2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806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93CC0-D9AE-489B-838E-B536436C7BCB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4384-DBAF-4DE1-8FC5-6FA5D33A2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530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93CC0-D9AE-489B-838E-B536436C7BCB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4384-DBAF-4DE1-8FC5-6FA5D33A2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411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93CC0-D9AE-489B-838E-B536436C7BCB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4384-DBAF-4DE1-8FC5-6FA5D33A2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716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93CC0-D9AE-489B-838E-B536436C7BCB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4384-DBAF-4DE1-8FC5-6FA5D33A2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959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93CC0-D9AE-489B-838E-B536436C7BCB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4384-DBAF-4DE1-8FC5-6FA5D33A2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601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93CC0-D9AE-489B-838E-B536436C7BCB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4384-DBAF-4DE1-8FC5-6FA5D33A2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55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93CC0-D9AE-489B-838E-B536436C7BCB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4384-DBAF-4DE1-8FC5-6FA5D33A2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10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93CC0-D9AE-489B-838E-B536436C7BCB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4384-DBAF-4DE1-8FC5-6FA5D33A2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19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93CC0-D9AE-489B-838E-B536436C7BCB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4384-DBAF-4DE1-8FC5-6FA5D33A2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955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93CC0-D9AE-489B-838E-B536436C7BCB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E4384-DBAF-4DE1-8FC5-6FA5D33A2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63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579838"/>
              </p:ext>
            </p:extLst>
          </p:nvPr>
        </p:nvGraphicFramePr>
        <p:xfrm>
          <a:off x="813732" y="343958"/>
          <a:ext cx="10805020" cy="6073620"/>
        </p:xfrm>
        <a:graphic>
          <a:graphicData uri="http://schemas.openxmlformats.org/drawingml/2006/table">
            <a:tbl>
              <a:tblPr/>
              <a:tblGrid>
                <a:gridCol w="2161004">
                  <a:extLst>
                    <a:ext uri="{9D8B030D-6E8A-4147-A177-3AD203B41FA5}">
                      <a16:colId xmlns:a16="http://schemas.microsoft.com/office/drawing/2014/main" val="409538371"/>
                    </a:ext>
                  </a:extLst>
                </a:gridCol>
                <a:gridCol w="2161004">
                  <a:extLst>
                    <a:ext uri="{9D8B030D-6E8A-4147-A177-3AD203B41FA5}">
                      <a16:colId xmlns:a16="http://schemas.microsoft.com/office/drawing/2014/main" val="395582325"/>
                    </a:ext>
                  </a:extLst>
                </a:gridCol>
                <a:gridCol w="2161004">
                  <a:extLst>
                    <a:ext uri="{9D8B030D-6E8A-4147-A177-3AD203B41FA5}">
                      <a16:colId xmlns:a16="http://schemas.microsoft.com/office/drawing/2014/main" val="3060810041"/>
                    </a:ext>
                  </a:extLst>
                </a:gridCol>
                <a:gridCol w="2161004">
                  <a:extLst>
                    <a:ext uri="{9D8B030D-6E8A-4147-A177-3AD203B41FA5}">
                      <a16:colId xmlns:a16="http://schemas.microsoft.com/office/drawing/2014/main" val="3431975801"/>
                    </a:ext>
                  </a:extLst>
                </a:gridCol>
                <a:gridCol w="2161004">
                  <a:extLst>
                    <a:ext uri="{9D8B030D-6E8A-4147-A177-3AD203B41FA5}">
                      <a16:colId xmlns:a16="http://schemas.microsoft.com/office/drawing/2014/main" val="4094764376"/>
                    </a:ext>
                  </a:extLst>
                </a:gridCol>
              </a:tblGrid>
              <a:tr h="16620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3837213"/>
                  </a:ext>
                </a:extLst>
              </a:tr>
              <a:tr h="23983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14.03.2024 - 14.03.2024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0051693"/>
                  </a:ext>
                </a:extLst>
              </a:tr>
              <a:tr h="166200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Код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Брой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390565"/>
                  </a:ext>
                </a:extLst>
              </a:tr>
              <a:tr h="655308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</a:rPr>
                        <a:t>01 </a:t>
                      </a:r>
                      <a:r>
                        <a:rPr lang="en-US" sz="900" dirty="0" err="1">
                          <a:effectLst/>
                        </a:rPr>
                        <a:t>xxxx</a:t>
                      </a:r>
                      <a:endParaRPr lang="en-US" sz="900" dirty="0">
                        <a:effectLst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Заплати, </a:t>
                      </a:r>
                      <a:r>
                        <a:rPr lang="ru-RU" sz="900" dirty="0" err="1">
                          <a:effectLst/>
                        </a:rPr>
                        <a:t>възнаграждения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други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плащания</a:t>
                      </a:r>
                      <a:r>
                        <a:rPr lang="ru-RU" sz="900" dirty="0">
                          <a:effectLst/>
                        </a:rPr>
                        <a:t> за персонала - </a:t>
                      </a:r>
                      <a:r>
                        <a:rPr lang="ru-RU" sz="900" dirty="0" err="1">
                          <a:effectLst/>
                        </a:rPr>
                        <a:t>нетна</a:t>
                      </a:r>
                      <a:r>
                        <a:rPr lang="ru-RU" sz="900" dirty="0">
                          <a:effectLst/>
                        </a:rPr>
                        <a:t> сума за </a:t>
                      </a:r>
                      <a:r>
                        <a:rPr lang="ru-RU" sz="900" dirty="0" err="1">
                          <a:effectLst/>
                        </a:rPr>
                        <a:t>изплащане</a:t>
                      </a:r>
                      <a:endParaRPr lang="ru-RU" sz="900" dirty="0">
                        <a:effectLst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555,00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9927"/>
                  </a:ext>
                </a:extLst>
              </a:tr>
              <a:tr h="16620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Издръжка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5 488,05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69361"/>
                  </a:ext>
                </a:extLst>
              </a:tr>
              <a:tr h="23983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30 xxxx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40 153,19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0761203"/>
                  </a:ext>
                </a:extLst>
              </a:tr>
              <a:tr h="23983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12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1 704,00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439106"/>
                  </a:ext>
                </a:extLst>
              </a:tr>
              <a:tr h="16620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18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47 900,24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680162"/>
                  </a:ext>
                </a:extLst>
              </a:tr>
              <a:tr h="16620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7003229"/>
                  </a:ext>
                </a:extLst>
              </a:tr>
              <a:tr h="16620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1810550"/>
                  </a:ext>
                </a:extLst>
              </a:tr>
              <a:tr h="16620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6566405"/>
                  </a:ext>
                </a:extLst>
              </a:tr>
              <a:tr h="16620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0414348"/>
                  </a:ext>
                </a:extLst>
              </a:tr>
              <a:tr h="16620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7338183"/>
                  </a:ext>
                </a:extLst>
              </a:tr>
              <a:tr h="23983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14.03.2024 - 14.03.2024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9448302"/>
                  </a:ext>
                </a:extLst>
              </a:tr>
              <a:tr h="16620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124176"/>
                  </a:ext>
                </a:extLst>
              </a:tr>
              <a:tr h="16620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203,22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037484"/>
                  </a:ext>
                </a:extLst>
              </a:tr>
              <a:tr h="23983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1 704,00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8305369"/>
                  </a:ext>
                </a:extLst>
              </a:tr>
              <a:tr h="16620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14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1 907,22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189093"/>
                  </a:ext>
                </a:extLst>
              </a:tr>
              <a:tr h="16620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437585"/>
                  </a:ext>
                </a:extLst>
              </a:tr>
              <a:tr h="16620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8979794"/>
                  </a:ext>
                </a:extLst>
              </a:tr>
              <a:tr h="166200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</a:t>
                      </a:r>
                      <a:r>
                        <a:rPr lang="en-US" sz="900" smtClean="0">
                          <a:effectLst/>
                        </a:rPr>
                        <a:t> </a:t>
                      </a:r>
                      <a:r>
                        <a:rPr lang="bg-BG" sz="900" smtClean="0">
                          <a:effectLst/>
                        </a:rPr>
                        <a:t>)</a:t>
                      </a:r>
                      <a:endParaRPr lang="bg-BG" sz="900">
                        <a:effectLst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14.03.2024 - 14.03.2024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031162"/>
                  </a:ext>
                </a:extLst>
              </a:tr>
              <a:tr h="16620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676021"/>
                  </a:ext>
                </a:extLst>
              </a:tr>
              <a:tr h="65530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555,00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226589"/>
                  </a:ext>
                </a:extLst>
              </a:tr>
              <a:tr h="16620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5 284,83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008656"/>
                  </a:ext>
                </a:extLst>
              </a:tr>
              <a:tr h="23983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30 xxxx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40 153,19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942965"/>
                  </a:ext>
                </a:extLst>
              </a:tr>
              <a:tr h="16620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45 993,02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7920029"/>
                  </a:ext>
                </a:extLst>
              </a:tr>
              <a:tr h="16620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6261463"/>
                  </a:ext>
                </a:extLst>
              </a:tr>
              <a:tr h="16620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818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2401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176</Words>
  <Application>Microsoft Office PowerPoint</Application>
  <PresentationFormat>Widescreen</PresentationFormat>
  <Paragraphs>73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2024-03-15T06:18:30Z</dcterms:created>
  <dcterms:modified xsi:type="dcterms:W3CDTF">2024-03-15T06:19:43Z</dcterms:modified>
</cp:coreProperties>
</file>