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83226-B69B-4E77-BF9C-6157E2DB4BF3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BF42-28D6-4238-B044-D0F757EDC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149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83226-B69B-4E77-BF9C-6157E2DB4BF3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BF42-28D6-4238-B044-D0F757EDC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466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83226-B69B-4E77-BF9C-6157E2DB4BF3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BF42-28D6-4238-B044-D0F757EDC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005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83226-B69B-4E77-BF9C-6157E2DB4BF3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BF42-28D6-4238-B044-D0F757EDC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240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83226-B69B-4E77-BF9C-6157E2DB4BF3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BF42-28D6-4238-B044-D0F757EDC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24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83226-B69B-4E77-BF9C-6157E2DB4BF3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BF42-28D6-4238-B044-D0F757EDC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948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83226-B69B-4E77-BF9C-6157E2DB4BF3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BF42-28D6-4238-B044-D0F757EDC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97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83226-B69B-4E77-BF9C-6157E2DB4BF3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BF42-28D6-4238-B044-D0F757EDC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886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83226-B69B-4E77-BF9C-6157E2DB4BF3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BF42-28D6-4238-B044-D0F757EDC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878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83226-B69B-4E77-BF9C-6157E2DB4BF3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BF42-28D6-4238-B044-D0F757EDC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244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83226-B69B-4E77-BF9C-6157E2DB4BF3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BF42-28D6-4238-B044-D0F757EDC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57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83226-B69B-4E77-BF9C-6157E2DB4BF3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3BF42-28D6-4238-B044-D0F757EDC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999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711105"/>
              </p:ext>
            </p:extLst>
          </p:nvPr>
        </p:nvGraphicFramePr>
        <p:xfrm>
          <a:off x="755010" y="167771"/>
          <a:ext cx="10603685" cy="6560208"/>
        </p:xfrm>
        <a:graphic>
          <a:graphicData uri="http://schemas.openxmlformats.org/drawingml/2006/table">
            <a:tbl>
              <a:tblPr/>
              <a:tblGrid>
                <a:gridCol w="2120737">
                  <a:extLst>
                    <a:ext uri="{9D8B030D-6E8A-4147-A177-3AD203B41FA5}">
                      <a16:colId xmlns:a16="http://schemas.microsoft.com/office/drawing/2014/main" val="2632868709"/>
                    </a:ext>
                  </a:extLst>
                </a:gridCol>
                <a:gridCol w="2120737">
                  <a:extLst>
                    <a:ext uri="{9D8B030D-6E8A-4147-A177-3AD203B41FA5}">
                      <a16:colId xmlns:a16="http://schemas.microsoft.com/office/drawing/2014/main" val="981762394"/>
                    </a:ext>
                  </a:extLst>
                </a:gridCol>
                <a:gridCol w="2120737">
                  <a:extLst>
                    <a:ext uri="{9D8B030D-6E8A-4147-A177-3AD203B41FA5}">
                      <a16:colId xmlns:a16="http://schemas.microsoft.com/office/drawing/2014/main" val="941011964"/>
                    </a:ext>
                  </a:extLst>
                </a:gridCol>
                <a:gridCol w="2120737">
                  <a:extLst>
                    <a:ext uri="{9D8B030D-6E8A-4147-A177-3AD203B41FA5}">
                      <a16:colId xmlns:a16="http://schemas.microsoft.com/office/drawing/2014/main" val="3386059617"/>
                    </a:ext>
                  </a:extLst>
                </a:gridCol>
                <a:gridCol w="2120737">
                  <a:extLst>
                    <a:ext uri="{9D8B030D-6E8A-4147-A177-3AD203B41FA5}">
                      <a16:colId xmlns:a16="http://schemas.microsoft.com/office/drawing/2014/main" val="1962447129"/>
                    </a:ext>
                  </a:extLst>
                </a:gridCol>
              </a:tblGrid>
              <a:tr h="158050">
                <a:tc gridSpan="5">
                  <a:txBody>
                    <a:bodyPr/>
                    <a:lstStyle/>
                    <a:p>
                      <a:pPr algn="ctr"/>
                      <a:r>
                        <a:rPr lang="bg-BG" sz="7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0918328"/>
                  </a:ext>
                </a:extLst>
              </a:tr>
              <a:tr h="186482">
                <a:tc gridSpan="2">
                  <a:txBody>
                    <a:bodyPr/>
                    <a:lstStyle/>
                    <a:p>
                      <a:pPr algn="l"/>
                      <a:r>
                        <a:rPr lang="ru-RU" sz="700" dirty="0">
                          <a:effectLst/>
                        </a:rPr>
                        <a:t>М-во на </a:t>
                      </a:r>
                      <a:r>
                        <a:rPr lang="ru-RU" sz="700" dirty="0" err="1">
                          <a:effectLst/>
                        </a:rPr>
                        <a:t>иновациите</a:t>
                      </a:r>
                      <a:r>
                        <a:rPr lang="ru-RU" sz="700" dirty="0">
                          <a:effectLst/>
                        </a:rPr>
                        <a:t> и </a:t>
                      </a:r>
                      <a:r>
                        <a:rPr lang="ru-RU" sz="700" dirty="0" err="1">
                          <a:effectLst/>
                        </a:rPr>
                        <a:t>растежа</a:t>
                      </a:r>
                      <a:r>
                        <a:rPr lang="ru-RU" sz="700" dirty="0">
                          <a:effectLst/>
                        </a:rPr>
                        <a:t> ( 074******* )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7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08.03.2024 - 08.03.2024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794643"/>
                  </a:ext>
                </a:extLst>
              </a:tr>
              <a:tr h="158050">
                <a:tc>
                  <a:txBody>
                    <a:bodyPr/>
                    <a:lstStyle/>
                    <a:p>
                      <a:pPr algn="ctr"/>
                      <a:r>
                        <a:rPr lang="bg-BG" sz="700" dirty="0">
                          <a:effectLst/>
                        </a:rPr>
                        <a:t>Код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Описание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Брой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Сума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669948"/>
                  </a:ext>
                </a:extLst>
              </a:tr>
              <a:tr h="426245"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effectLst/>
                        </a:rPr>
                        <a:t>01 </a:t>
                      </a:r>
                      <a:r>
                        <a:rPr lang="en-US" sz="700" dirty="0" err="1">
                          <a:effectLst/>
                        </a:rPr>
                        <a:t>xxxx</a:t>
                      </a:r>
                      <a:endParaRPr lang="en-US" sz="700" dirty="0">
                        <a:effectLst/>
                      </a:endParaRP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700" dirty="0">
                          <a:effectLst/>
                        </a:rPr>
                        <a:t>Заплати, </a:t>
                      </a:r>
                      <a:r>
                        <a:rPr lang="ru-RU" sz="700" dirty="0" err="1">
                          <a:effectLst/>
                        </a:rPr>
                        <a:t>възнаграждения</a:t>
                      </a:r>
                      <a:r>
                        <a:rPr lang="ru-RU" sz="700" dirty="0">
                          <a:effectLst/>
                        </a:rPr>
                        <a:t> и </a:t>
                      </a:r>
                      <a:r>
                        <a:rPr lang="ru-RU" sz="700" dirty="0" err="1">
                          <a:effectLst/>
                        </a:rPr>
                        <a:t>други</a:t>
                      </a:r>
                      <a:r>
                        <a:rPr lang="ru-RU" sz="700" dirty="0">
                          <a:effectLst/>
                        </a:rPr>
                        <a:t> </a:t>
                      </a:r>
                      <a:r>
                        <a:rPr lang="ru-RU" sz="700" dirty="0" err="1">
                          <a:effectLst/>
                        </a:rPr>
                        <a:t>плащания</a:t>
                      </a:r>
                      <a:r>
                        <a:rPr lang="ru-RU" sz="700" dirty="0">
                          <a:effectLst/>
                        </a:rPr>
                        <a:t> за персонала - </a:t>
                      </a:r>
                      <a:r>
                        <a:rPr lang="ru-RU" sz="700" dirty="0" err="1">
                          <a:effectLst/>
                        </a:rPr>
                        <a:t>нетна</a:t>
                      </a:r>
                      <a:r>
                        <a:rPr lang="ru-RU" sz="700" dirty="0">
                          <a:effectLst/>
                        </a:rPr>
                        <a:t> сума за </a:t>
                      </a:r>
                      <a:r>
                        <a:rPr lang="ru-RU" sz="700" dirty="0" err="1">
                          <a:effectLst/>
                        </a:rPr>
                        <a:t>изплащане</a:t>
                      </a:r>
                      <a:endParaRPr lang="ru-RU" sz="700" dirty="0">
                        <a:effectLst/>
                      </a:endParaRP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>
                          <a:effectLst/>
                        </a:rPr>
                        <a:t>1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 dirty="0">
                          <a:effectLst/>
                        </a:rPr>
                        <a:t>48 405,00 лв.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9413938"/>
                  </a:ext>
                </a:extLst>
              </a:tr>
              <a:tr h="158050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10 xxxx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 dirty="0">
                          <a:effectLst/>
                        </a:rPr>
                        <a:t>Издръжка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5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1 905,58 лв.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30750"/>
                  </a:ext>
                </a:extLst>
              </a:tr>
              <a:tr h="158050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18 xxxx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 dirty="0">
                          <a:effectLst/>
                        </a:rPr>
                        <a:t>Други разходи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1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 dirty="0">
                          <a:effectLst/>
                        </a:rPr>
                        <a:t>1 750,00 лв.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341281"/>
                  </a:ext>
                </a:extLst>
              </a:tr>
              <a:tr h="346324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93 xxxx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700" dirty="0" err="1">
                          <a:effectLst/>
                        </a:rPr>
                        <a:t>Закупуване</a:t>
                      </a:r>
                      <a:r>
                        <a:rPr lang="ru-RU" sz="700" dirty="0">
                          <a:effectLst/>
                        </a:rPr>
                        <a:t> на </a:t>
                      </a:r>
                      <a:r>
                        <a:rPr lang="ru-RU" sz="700" dirty="0" err="1">
                          <a:effectLst/>
                        </a:rPr>
                        <a:t>валута</a:t>
                      </a:r>
                      <a:r>
                        <a:rPr lang="ru-RU" sz="700" dirty="0">
                          <a:effectLst/>
                        </a:rPr>
                        <a:t> в </a:t>
                      </a:r>
                      <a:r>
                        <a:rPr lang="ru-RU" sz="700" dirty="0" err="1">
                          <a:effectLst/>
                        </a:rPr>
                        <a:t>брой</a:t>
                      </a:r>
                      <a:r>
                        <a:rPr lang="ru-RU" sz="700" dirty="0">
                          <a:effectLst/>
                        </a:rPr>
                        <a:t>, по сметка и за </a:t>
                      </a:r>
                      <a:r>
                        <a:rPr lang="ru-RU" sz="700" dirty="0" err="1">
                          <a:effectLst/>
                        </a:rPr>
                        <a:t>директен</a:t>
                      </a:r>
                      <a:r>
                        <a:rPr lang="ru-RU" sz="700" dirty="0">
                          <a:effectLst/>
                        </a:rPr>
                        <a:t> </a:t>
                      </a:r>
                      <a:r>
                        <a:rPr lang="ru-RU" sz="700" dirty="0" err="1">
                          <a:effectLst/>
                        </a:rPr>
                        <a:t>превод</a:t>
                      </a:r>
                      <a:endParaRPr lang="ru-RU" sz="700" dirty="0">
                        <a:effectLst/>
                      </a:endParaRP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>
                          <a:effectLst/>
                        </a:rPr>
                        <a:t>2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 dirty="0">
                          <a:effectLst/>
                        </a:rPr>
                        <a:t>0,00 лв.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effectLst/>
                      </a:endParaRP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282190"/>
                  </a:ext>
                </a:extLst>
              </a:tr>
              <a:tr h="158050">
                <a:tc gridSpan="2"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Общо: 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>
                          <a:effectLst/>
                        </a:rPr>
                        <a:t>9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 dirty="0">
                          <a:effectLst/>
                        </a:rPr>
                        <a:t>52 060,58 лв.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effectLst/>
                      </a:endParaRP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190831"/>
                  </a:ext>
                </a:extLst>
              </a:tr>
              <a:tr h="158050">
                <a:tc gridSpan="5">
                  <a:txBody>
                    <a:bodyPr/>
                    <a:lstStyle/>
                    <a:p>
                      <a:r>
                        <a:rPr lang="en-US" sz="700" dirty="0"/>
                        <a:t> 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322046"/>
                  </a:ext>
                </a:extLst>
              </a:tr>
              <a:tr h="158050">
                <a:tc gridSpan="5">
                  <a:txBody>
                    <a:bodyPr/>
                    <a:lstStyle/>
                    <a:p>
                      <a:r>
                        <a:rPr lang="en-US" sz="700" dirty="0"/>
                        <a:t> 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807009"/>
                  </a:ext>
                </a:extLst>
              </a:tr>
              <a:tr h="158050">
                <a:tc gridSpan="5">
                  <a:txBody>
                    <a:bodyPr/>
                    <a:lstStyle/>
                    <a:p>
                      <a:r>
                        <a:rPr lang="en-US" sz="700" dirty="0"/>
                        <a:t> 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214258"/>
                  </a:ext>
                </a:extLst>
              </a:tr>
              <a:tr h="158050">
                <a:tc gridSpan="5">
                  <a:txBody>
                    <a:bodyPr/>
                    <a:lstStyle/>
                    <a:p>
                      <a:r>
                        <a:rPr lang="en-US" sz="700" dirty="0"/>
                        <a:t> 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9900409"/>
                  </a:ext>
                </a:extLst>
              </a:tr>
              <a:tr h="158050">
                <a:tc gridSpan="5">
                  <a:txBody>
                    <a:bodyPr/>
                    <a:lstStyle/>
                    <a:p>
                      <a:pPr algn="ctr"/>
                      <a:r>
                        <a:rPr lang="bg-BG" sz="7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5984984"/>
                  </a:ext>
                </a:extLst>
              </a:tr>
              <a:tr h="186482">
                <a:tc gridSpan="2">
                  <a:txBody>
                    <a:bodyPr/>
                    <a:lstStyle/>
                    <a:p>
                      <a:pPr algn="l"/>
                      <a:r>
                        <a:rPr lang="ru-RU" sz="700">
                          <a:effectLst/>
                        </a:rPr>
                        <a:t>Операции с неуточнен код на бюджетно предприятие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7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08.03.2024 - 08.03.2024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8932146"/>
                  </a:ext>
                </a:extLst>
              </a:tr>
              <a:tr h="158050"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Код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Описание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Брой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 dirty="0">
                          <a:effectLst/>
                        </a:rPr>
                        <a:t>Сума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662466"/>
                  </a:ext>
                </a:extLst>
              </a:tr>
              <a:tr h="346324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93 xxxx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7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1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 dirty="0">
                          <a:effectLst/>
                        </a:rPr>
                        <a:t>-14 999,49 лв.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248785"/>
                  </a:ext>
                </a:extLst>
              </a:tr>
              <a:tr h="158050">
                <a:tc gridSpan="2"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Общо: 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1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-14 999,49 лв.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559824"/>
                  </a:ext>
                </a:extLst>
              </a:tr>
              <a:tr h="158050">
                <a:tc gridSpan="5">
                  <a:txBody>
                    <a:bodyPr/>
                    <a:lstStyle/>
                    <a:p>
                      <a:r>
                        <a:rPr lang="en-US" sz="700" dirty="0"/>
                        <a:t> 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853133"/>
                  </a:ext>
                </a:extLst>
              </a:tr>
              <a:tr h="158050">
                <a:tc gridSpan="5">
                  <a:txBody>
                    <a:bodyPr/>
                    <a:lstStyle/>
                    <a:p>
                      <a:r>
                        <a:rPr lang="en-US" sz="700" dirty="0"/>
                        <a:t> 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5103766"/>
                  </a:ext>
                </a:extLst>
              </a:tr>
              <a:tr h="186482">
                <a:tc gridSpan="2">
                  <a:txBody>
                    <a:bodyPr/>
                    <a:lstStyle/>
                    <a:p>
                      <a:pPr algn="l"/>
                      <a:r>
                        <a:rPr lang="ru-RU" sz="700" dirty="0">
                          <a:effectLst/>
                        </a:rPr>
                        <a:t>М-во на </a:t>
                      </a:r>
                      <a:r>
                        <a:rPr lang="ru-RU" sz="700" dirty="0" err="1">
                          <a:effectLst/>
                        </a:rPr>
                        <a:t>иновациите</a:t>
                      </a:r>
                      <a:r>
                        <a:rPr lang="ru-RU" sz="700" dirty="0">
                          <a:effectLst/>
                        </a:rPr>
                        <a:t> и </a:t>
                      </a:r>
                      <a:r>
                        <a:rPr lang="ru-RU" sz="700" dirty="0" err="1">
                          <a:effectLst/>
                        </a:rPr>
                        <a:t>растежа</a:t>
                      </a:r>
                      <a:r>
                        <a:rPr lang="ru-RU" sz="700" dirty="0">
                          <a:effectLst/>
                        </a:rPr>
                        <a:t>-ЦУ ( </a:t>
                      </a:r>
                      <a:r>
                        <a:rPr lang="ru-RU" sz="700" dirty="0" smtClean="0">
                          <a:effectLst/>
                        </a:rPr>
                        <a:t>074 </a:t>
                      </a:r>
                      <a:r>
                        <a:rPr lang="ru-RU" sz="700" dirty="0">
                          <a:effectLst/>
                        </a:rPr>
                        <a:t>)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7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08.03.2024 - 08.03.2024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983783"/>
                  </a:ext>
                </a:extLst>
              </a:tr>
              <a:tr h="158050"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Код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Описание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Брой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Сума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effectLst/>
                      </a:endParaRP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674621"/>
                  </a:ext>
                </a:extLst>
              </a:tr>
              <a:tr h="426245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01 xxxx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7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1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48 405,00 лв.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309740"/>
                  </a:ext>
                </a:extLst>
              </a:tr>
              <a:tr h="158050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10 xxxx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Издръжка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2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1 364,00 лв.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934507"/>
                  </a:ext>
                </a:extLst>
              </a:tr>
              <a:tr h="158050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18 xxxx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Други разходи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1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1 750,00 лв.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9083894"/>
                  </a:ext>
                </a:extLst>
              </a:tr>
              <a:tr h="346324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93 xxxx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7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1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14 999,49 лв.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538011"/>
                  </a:ext>
                </a:extLst>
              </a:tr>
              <a:tr h="158050">
                <a:tc gridSpan="2"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Общо: 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5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66 518,49 лв.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631410"/>
                  </a:ext>
                </a:extLst>
              </a:tr>
              <a:tr h="158050">
                <a:tc gridSpan="5">
                  <a:txBody>
                    <a:bodyPr/>
                    <a:lstStyle/>
                    <a:p>
                      <a:endParaRPr lang="en-US" sz="700" dirty="0"/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8582097"/>
                  </a:ext>
                </a:extLst>
              </a:tr>
              <a:tr h="158050">
                <a:tc gridSpan="5">
                  <a:txBody>
                    <a:bodyPr/>
                    <a:lstStyle/>
                    <a:p>
                      <a:r>
                        <a:rPr lang="en-US" sz="700" dirty="0"/>
                        <a:t> 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6678315"/>
                  </a:ext>
                </a:extLst>
              </a:tr>
              <a:tr h="158050">
                <a:tc gridSpan="2"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ИАНМСП </a:t>
                      </a:r>
                      <a:r>
                        <a:rPr lang="bg-BG" sz="700">
                          <a:effectLst/>
                        </a:rPr>
                        <a:t>( </a:t>
                      </a:r>
                      <a:r>
                        <a:rPr lang="bg-BG" sz="700" smtClean="0">
                          <a:effectLst/>
                        </a:rPr>
                        <a:t>074 </a:t>
                      </a:r>
                      <a:r>
                        <a:rPr lang="bg-BG" sz="700">
                          <a:effectLst/>
                        </a:rPr>
                        <a:t>)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7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08.03.2024 - 08.03.2024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7292102"/>
                  </a:ext>
                </a:extLst>
              </a:tr>
              <a:tr h="158050"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Код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Описание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Брой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Сума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effectLst/>
                      </a:endParaRP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653804"/>
                  </a:ext>
                </a:extLst>
              </a:tr>
              <a:tr h="158050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10 xxxx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Издръжка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3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541,58 лв.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489131"/>
                  </a:ext>
                </a:extLst>
              </a:tr>
              <a:tr h="158050">
                <a:tc gridSpan="2"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Общо: 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3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541,58 лв.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948078"/>
                  </a:ext>
                </a:extLst>
              </a:tr>
              <a:tr h="158050">
                <a:tc gridSpan="5">
                  <a:txBody>
                    <a:bodyPr/>
                    <a:lstStyle/>
                    <a:p>
                      <a:r>
                        <a:rPr lang="en-US" sz="700" dirty="0"/>
                        <a:t> 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4325249"/>
                  </a:ext>
                </a:extLst>
              </a:tr>
              <a:tr h="158050">
                <a:tc gridSpan="5">
                  <a:txBody>
                    <a:bodyPr/>
                    <a:lstStyle/>
                    <a:p>
                      <a:r>
                        <a:rPr lang="en-US" sz="700" dirty="0"/>
                        <a:t> </a:t>
                      </a:r>
                    </a:p>
                  </a:txBody>
                  <a:tcPr marL="22201" marR="22201" marT="11100" marB="11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5512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3623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234</Words>
  <Application>Microsoft Office PowerPoint</Application>
  <PresentationFormat>Widescreen</PresentationFormat>
  <Paragraphs>87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2024-03-11T06:18:29Z</dcterms:created>
  <dcterms:modified xsi:type="dcterms:W3CDTF">2024-03-11T06:19:59Z</dcterms:modified>
</cp:coreProperties>
</file>