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AC00-6B2E-4161-8C9E-99DDD1D0284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54E7-4415-4BE0-8AE6-EFCEE3D6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7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AC00-6B2E-4161-8C9E-99DDD1D0284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54E7-4415-4BE0-8AE6-EFCEE3D6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28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AC00-6B2E-4161-8C9E-99DDD1D0284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54E7-4415-4BE0-8AE6-EFCEE3D6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608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AC00-6B2E-4161-8C9E-99DDD1D0284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54E7-4415-4BE0-8AE6-EFCEE3D6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40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AC00-6B2E-4161-8C9E-99DDD1D0284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54E7-4415-4BE0-8AE6-EFCEE3D6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54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AC00-6B2E-4161-8C9E-99DDD1D0284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54E7-4415-4BE0-8AE6-EFCEE3D6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8021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AC00-6B2E-4161-8C9E-99DDD1D0284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54E7-4415-4BE0-8AE6-EFCEE3D6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15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AC00-6B2E-4161-8C9E-99DDD1D0284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54E7-4415-4BE0-8AE6-EFCEE3D6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94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AC00-6B2E-4161-8C9E-99DDD1D0284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54E7-4415-4BE0-8AE6-EFCEE3D6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10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AC00-6B2E-4161-8C9E-99DDD1D0284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54E7-4415-4BE0-8AE6-EFCEE3D6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940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AC00-6B2E-4161-8C9E-99DDD1D0284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B54E7-4415-4BE0-8AE6-EFCEE3D6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DAC00-6B2E-4161-8C9E-99DDD1D0284C}" type="datetimeFigureOut">
              <a:rPr lang="en-US" smtClean="0"/>
              <a:t>2/22/2024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6B54E7-4415-4BE0-8AE6-EFCEE3D63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47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3217292"/>
              </p:ext>
            </p:extLst>
          </p:nvPr>
        </p:nvGraphicFramePr>
        <p:xfrm>
          <a:off x="796953" y="637562"/>
          <a:ext cx="10712740" cy="5539396"/>
        </p:xfrm>
        <a:graphic>
          <a:graphicData uri="http://schemas.openxmlformats.org/drawingml/2006/table">
            <a:tbl>
              <a:tblPr/>
              <a:tblGrid>
                <a:gridCol w="2142548">
                  <a:extLst>
                    <a:ext uri="{9D8B030D-6E8A-4147-A177-3AD203B41FA5}">
                      <a16:colId xmlns:a16="http://schemas.microsoft.com/office/drawing/2014/main" val="1804179042"/>
                    </a:ext>
                  </a:extLst>
                </a:gridCol>
                <a:gridCol w="2142548">
                  <a:extLst>
                    <a:ext uri="{9D8B030D-6E8A-4147-A177-3AD203B41FA5}">
                      <a16:colId xmlns:a16="http://schemas.microsoft.com/office/drawing/2014/main" val="2822903748"/>
                    </a:ext>
                  </a:extLst>
                </a:gridCol>
                <a:gridCol w="2142548">
                  <a:extLst>
                    <a:ext uri="{9D8B030D-6E8A-4147-A177-3AD203B41FA5}">
                      <a16:colId xmlns:a16="http://schemas.microsoft.com/office/drawing/2014/main" val="2349685915"/>
                    </a:ext>
                  </a:extLst>
                </a:gridCol>
                <a:gridCol w="2142548">
                  <a:extLst>
                    <a:ext uri="{9D8B030D-6E8A-4147-A177-3AD203B41FA5}">
                      <a16:colId xmlns:a16="http://schemas.microsoft.com/office/drawing/2014/main" val="3907860780"/>
                    </a:ext>
                  </a:extLst>
                </a:gridCol>
                <a:gridCol w="2142548">
                  <a:extLst>
                    <a:ext uri="{9D8B030D-6E8A-4147-A177-3AD203B41FA5}">
                      <a16:colId xmlns:a16="http://schemas.microsoft.com/office/drawing/2014/main" val="279266714"/>
                    </a:ext>
                  </a:extLst>
                </a:gridCol>
              </a:tblGrid>
              <a:tr h="2357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7633581"/>
                  </a:ext>
                </a:extLst>
              </a:tr>
              <a:tr h="412508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 dirty="0">
                          <a:effectLst/>
                        </a:rPr>
                        <a:t> ( 074******* )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21.02.2024 - 21.02.2024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1878985"/>
                  </a:ext>
                </a:extLst>
              </a:tr>
              <a:tr h="23571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Описание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9825486"/>
                  </a:ext>
                </a:extLst>
              </a:tr>
              <a:tr h="23571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Издръжка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8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6 737,11 лв.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8758573"/>
                  </a:ext>
                </a:extLst>
              </a:tr>
              <a:tr h="23571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 dirty="0">
                          <a:effectLst/>
                        </a:rPr>
                        <a:t>8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6 737,11 лв.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2454402"/>
                  </a:ext>
                </a:extLst>
              </a:tr>
              <a:tr h="235719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997786"/>
                  </a:ext>
                </a:extLst>
              </a:tr>
              <a:tr h="235719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220705"/>
                  </a:ext>
                </a:extLst>
              </a:tr>
              <a:tr h="235719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097822"/>
                  </a:ext>
                </a:extLst>
              </a:tr>
              <a:tr h="235719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4819803"/>
                  </a:ext>
                </a:extLst>
              </a:tr>
              <a:tr h="235719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507611"/>
                  </a:ext>
                </a:extLst>
              </a:tr>
              <a:tr h="412508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 dirty="0">
                          <a:effectLst/>
                        </a:rPr>
                        <a:t>М-во на </a:t>
                      </a:r>
                      <a:r>
                        <a:rPr lang="ru-RU" sz="800" dirty="0" err="1">
                          <a:effectLst/>
                        </a:rPr>
                        <a:t>иновациите</a:t>
                      </a:r>
                      <a:r>
                        <a:rPr lang="ru-RU" sz="800" dirty="0">
                          <a:effectLst/>
                        </a:rPr>
                        <a:t> и </a:t>
                      </a:r>
                      <a:r>
                        <a:rPr lang="ru-RU" sz="800" dirty="0" err="1">
                          <a:effectLst/>
                        </a:rPr>
                        <a:t>растежа</a:t>
                      </a:r>
                      <a:r>
                        <a:rPr lang="ru-RU" sz="800">
                          <a:effectLst/>
                        </a:rPr>
                        <a:t>-ЦУ </a:t>
                      </a:r>
                      <a:r>
                        <a:rPr lang="ru-RU" sz="800">
                          <a:effectLst/>
                        </a:rPr>
                        <a:t>( </a:t>
                      </a:r>
                      <a:r>
                        <a:rPr lang="ru-RU" sz="800" smtClean="0">
                          <a:effectLst/>
                        </a:rPr>
                        <a:t>074 </a:t>
                      </a:r>
                      <a:r>
                        <a:rPr lang="ru-RU" sz="800">
                          <a:effectLst/>
                        </a:rPr>
                        <a:t>)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21.02.2024 - 21.02.2024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3637621"/>
                  </a:ext>
                </a:extLst>
              </a:tr>
              <a:tr h="23571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Сума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0837519"/>
                  </a:ext>
                </a:extLst>
              </a:tr>
              <a:tr h="23571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640,28 лв.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4422074"/>
                  </a:ext>
                </a:extLst>
              </a:tr>
              <a:tr h="23571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640,28 лв.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090419"/>
                  </a:ext>
                </a:extLst>
              </a:tr>
              <a:tr h="235719">
                <a:tc gridSpan="5"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4665667"/>
                  </a:ext>
                </a:extLst>
              </a:tr>
              <a:tr h="235719">
                <a:tc gridSpan="5">
                  <a:txBody>
                    <a:bodyPr/>
                    <a:lstStyle/>
                    <a:p>
                      <a:endParaRPr lang="en-US" sz="800" dirty="0"/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8009678"/>
                  </a:ext>
                </a:extLst>
              </a:tr>
              <a:tr h="235719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 dirty="0">
                          <a:effectLst/>
                        </a:rPr>
                        <a:t>ИАНМСП ( </a:t>
                      </a:r>
                      <a:r>
                        <a:rPr lang="bg-BG" sz="800" dirty="0" smtClean="0">
                          <a:effectLst/>
                        </a:rPr>
                        <a:t>074 </a:t>
                      </a:r>
                      <a:r>
                        <a:rPr lang="bg-BG" sz="800" dirty="0">
                          <a:effectLst/>
                        </a:rPr>
                        <a:t>)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21.02.2024 - 21.02.2024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7656587"/>
                  </a:ext>
                </a:extLst>
              </a:tr>
              <a:tr h="235719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dirty="0">
                          <a:effectLst/>
                        </a:rPr>
                        <a:t>Сума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effectLst/>
                      </a:endParaRP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224849"/>
                  </a:ext>
                </a:extLst>
              </a:tr>
              <a:tr h="235719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6 096,83 лв.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5587795"/>
                  </a:ext>
                </a:extLst>
              </a:tr>
              <a:tr h="235719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5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 dirty="0">
                          <a:effectLst/>
                        </a:rPr>
                        <a:t>6 096,83 лв.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800" dirty="0">
                        <a:effectLst/>
                      </a:endParaRP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4293450"/>
                  </a:ext>
                </a:extLst>
              </a:tr>
              <a:tr h="235719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027746"/>
                  </a:ext>
                </a:extLst>
              </a:tr>
              <a:tr h="235719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46291" marR="46291" marT="23145" marB="2314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5F2F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1399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5163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95</Words>
  <Application>Microsoft Office PowerPoint</Application>
  <PresentationFormat>Widescreen</PresentationFormat>
  <Paragraphs>47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2024-02-22T06:20:11Z</dcterms:created>
  <dcterms:modified xsi:type="dcterms:W3CDTF">2024-02-22T06:26:32Z</dcterms:modified>
</cp:coreProperties>
</file>