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335" autoAdjust="0"/>
  </p:normalViewPr>
  <p:slideViewPr>
    <p:cSldViewPr snapToGrid="0">
      <p:cViewPr varScale="1">
        <p:scale>
          <a:sx n="104" d="100"/>
          <a:sy n="104" d="100"/>
        </p:scale>
        <p:origin x="8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5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9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3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0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1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5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0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5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9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0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B1B36-F255-4F46-877E-A3941C1DB1E9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50E0B-1ACA-407C-A997-952D0E89E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5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50930"/>
              </p:ext>
            </p:extLst>
          </p:nvPr>
        </p:nvGraphicFramePr>
        <p:xfrm>
          <a:off x="419453" y="221660"/>
          <a:ext cx="11425800" cy="6474707"/>
        </p:xfrm>
        <a:graphic>
          <a:graphicData uri="http://schemas.openxmlformats.org/drawingml/2006/table">
            <a:tbl>
              <a:tblPr/>
              <a:tblGrid>
                <a:gridCol w="2285160">
                  <a:extLst>
                    <a:ext uri="{9D8B030D-6E8A-4147-A177-3AD203B41FA5}">
                      <a16:colId xmlns:a16="http://schemas.microsoft.com/office/drawing/2014/main" val="2698269422"/>
                    </a:ext>
                  </a:extLst>
                </a:gridCol>
                <a:gridCol w="2285160">
                  <a:extLst>
                    <a:ext uri="{9D8B030D-6E8A-4147-A177-3AD203B41FA5}">
                      <a16:colId xmlns:a16="http://schemas.microsoft.com/office/drawing/2014/main" val="2702512058"/>
                    </a:ext>
                  </a:extLst>
                </a:gridCol>
                <a:gridCol w="2285160">
                  <a:extLst>
                    <a:ext uri="{9D8B030D-6E8A-4147-A177-3AD203B41FA5}">
                      <a16:colId xmlns:a16="http://schemas.microsoft.com/office/drawing/2014/main" val="853835354"/>
                    </a:ext>
                  </a:extLst>
                </a:gridCol>
                <a:gridCol w="2285160">
                  <a:extLst>
                    <a:ext uri="{9D8B030D-6E8A-4147-A177-3AD203B41FA5}">
                      <a16:colId xmlns:a16="http://schemas.microsoft.com/office/drawing/2014/main" val="757020210"/>
                    </a:ext>
                  </a:extLst>
                </a:gridCol>
                <a:gridCol w="2285160">
                  <a:extLst>
                    <a:ext uri="{9D8B030D-6E8A-4147-A177-3AD203B41FA5}">
                      <a16:colId xmlns:a16="http://schemas.microsoft.com/office/drawing/2014/main" val="431350248"/>
                    </a:ext>
                  </a:extLst>
                </a:gridCol>
              </a:tblGrid>
              <a:tr h="1355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0596"/>
                  </a:ext>
                </a:extLst>
              </a:tr>
              <a:tr h="198217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 dirty="0">
                          <a:effectLst/>
                        </a:rPr>
                        <a:t> ( 074******* )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29.01.2024 - 29.01.2024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487834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effectLst/>
                        </a:rPr>
                        <a:t>Описание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640406"/>
                  </a:ext>
                </a:extLst>
              </a:tr>
              <a:tr h="628421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Заплати, </a:t>
                      </a:r>
                      <a:r>
                        <a:rPr lang="ru-RU" sz="700" dirty="0" err="1">
                          <a:effectLst/>
                        </a:rPr>
                        <a:t>възнаграждения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други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плащания</a:t>
                      </a:r>
                      <a:r>
                        <a:rPr lang="ru-RU" sz="700" dirty="0">
                          <a:effectLst/>
                        </a:rPr>
                        <a:t> за персонала - </a:t>
                      </a:r>
                      <a:r>
                        <a:rPr lang="ru-RU" sz="700" dirty="0" err="1">
                          <a:effectLst/>
                        </a:rPr>
                        <a:t>нетна</a:t>
                      </a:r>
                      <a:r>
                        <a:rPr lang="ru-RU" sz="700" dirty="0">
                          <a:effectLst/>
                        </a:rPr>
                        <a:t> сума за </a:t>
                      </a:r>
                      <a:r>
                        <a:rPr lang="ru-RU" sz="700" dirty="0" err="1">
                          <a:effectLst/>
                        </a:rPr>
                        <a:t>изплащане</a:t>
                      </a:r>
                      <a:endParaRPr lang="ru-RU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9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295 675,76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63735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28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41 752,06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620355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Други разходи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2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567,25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279663"/>
                  </a:ext>
                </a:extLst>
              </a:tr>
              <a:tr h="19821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30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1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14 456,84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383687"/>
                  </a:ext>
                </a:extLst>
              </a:tr>
              <a:tr h="135592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40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352 451,91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503075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361492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751023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122472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488352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427913"/>
                  </a:ext>
                </a:extLst>
              </a:tr>
              <a:tr h="198217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>
                          <a:effectLst/>
                        </a:rPr>
                        <a:t>-ЦУ </a:t>
                      </a:r>
                      <a:r>
                        <a:rPr lang="ru-RU" sz="700">
                          <a:effectLst/>
                        </a:rPr>
                        <a:t>( </a:t>
                      </a:r>
                      <a:r>
                        <a:rPr lang="ru-RU" sz="700" smtClean="0">
                          <a:effectLst/>
                        </a:rPr>
                        <a:t>074 </a:t>
                      </a:r>
                      <a:r>
                        <a:rPr lang="ru-RU" sz="700">
                          <a:effectLst/>
                        </a:rPr>
                        <a:t>)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29.01.2024 - 29.01.2024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362823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effectLst/>
                        </a:rPr>
                        <a:t>Сума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63437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21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4 881,37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0042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Други разходи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2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567,25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752900"/>
                  </a:ext>
                </a:extLst>
              </a:tr>
              <a:tr h="135592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23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5 448,62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533891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109186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062912"/>
                  </a:ext>
                </a:extLst>
              </a:tr>
              <a:tr h="135592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БАИ ( </a:t>
                      </a:r>
                      <a:r>
                        <a:rPr lang="bg-BG" sz="700" dirty="0" smtClean="0">
                          <a:effectLst/>
                        </a:rPr>
                        <a:t>074 </a:t>
                      </a:r>
                      <a:r>
                        <a:rPr lang="bg-BG" sz="700" dirty="0">
                          <a:effectLst/>
                        </a:rPr>
                        <a:t>)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29.01.2024 - 29.01.2024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10943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effectLst/>
                        </a:rPr>
                        <a:t>Брой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930888"/>
                  </a:ext>
                </a:extLst>
              </a:tr>
              <a:tr h="628421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2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93 728,45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5393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6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1 870,69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045590"/>
                  </a:ext>
                </a:extLst>
              </a:tr>
              <a:tr h="135592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8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95 599,14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572762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247521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749953"/>
                  </a:ext>
                </a:extLst>
              </a:tr>
              <a:tr h="135592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ИАНМСП ( </a:t>
                      </a:r>
                      <a:r>
                        <a:rPr lang="bg-BG" sz="700" dirty="0" smtClean="0">
                          <a:effectLst/>
                        </a:rPr>
                        <a:t>074 </a:t>
                      </a:r>
                      <a:r>
                        <a:rPr lang="bg-BG" sz="700" dirty="0">
                          <a:effectLst/>
                        </a:rPr>
                        <a:t>)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29.01.2024 - 29.01.2024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141795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effectLst/>
                        </a:rPr>
                        <a:t>Сума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087211"/>
                  </a:ext>
                </a:extLst>
              </a:tr>
              <a:tr h="628421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7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201 947,31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87520"/>
                  </a:ext>
                </a:extLst>
              </a:tr>
              <a:tr h="13559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35 000,00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741412"/>
                  </a:ext>
                </a:extLst>
              </a:tr>
              <a:tr h="19821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30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14 456,84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696346"/>
                  </a:ext>
                </a:extLst>
              </a:tr>
              <a:tr h="135592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9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251 404,15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235704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569339"/>
                  </a:ext>
                </a:extLst>
              </a:tr>
              <a:tr h="13559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176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611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223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2024-01-30T06:19:42Z</dcterms:created>
  <dcterms:modified xsi:type="dcterms:W3CDTF">2024-01-30T06:25:17Z</dcterms:modified>
</cp:coreProperties>
</file>