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655-433E-414A-A65F-913E82CEB044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6D6E-9D59-4E32-9DEF-CBD79BA58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013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655-433E-414A-A65F-913E82CEB044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6D6E-9D59-4E32-9DEF-CBD79BA58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075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655-433E-414A-A65F-913E82CEB044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6D6E-9D59-4E32-9DEF-CBD79BA58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661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655-433E-414A-A65F-913E82CEB044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6D6E-9D59-4E32-9DEF-CBD79BA58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193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655-433E-414A-A65F-913E82CEB044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6D6E-9D59-4E32-9DEF-CBD79BA58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015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655-433E-414A-A65F-913E82CEB044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6D6E-9D59-4E32-9DEF-CBD79BA58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873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655-433E-414A-A65F-913E82CEB044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6D6E-9D59-4E32-9DEF-CBD79BA58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54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655-433E-414A-A65F-913E82CEB044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6D6E-9D59-4E32-9DEF-CBD79BA58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278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655-433E-414A-A65F-913E82CEB044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6D6E-9D59-4E32-9DEF-CBD79BA58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891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655-433E-414A-A65F-913E82CEB044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6D6E-9D59-4E32-9DEF-CBD79BA58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05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655-433E-414A-A65F-913E82CEB044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6D6E-9D59-4E32-9DEF-CBD79BA58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759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C6655-433E-414A-A65F-913E82CEB044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C6D6E-9D59-4E32-9DEF-CBD79BA58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402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050165"/>
              </p:ext>
            </p:extLst>
          </p:nvPr>
        </p:nvGraphicFramePr>
        <p:xfrm>
          <a:off x="1031848" y="536897"/>
          <a:ext cx="10469460" cy="5640066"/>
        </p:xfrm>
        <a:graphic>
          <a:graphicData uri="http://schemas.openxmlformats.org/drawingml/2006/table">
            <a:tbl>
              <a:tblPr/>
              <a:tblGrid>
                <a:gridCol w="2093892">
                  <a:extLst>
                    <a:ext uri="{9D8B030D-6E8A-4147-A177-3AD203B41FA5}">
                      <a16:colId xmlns:a16="http://schemas.microsoft.com/office/drawing/2014/main" val="3076647823"/>
                    </a:ext>
                  </a:extLst>
                </a:gridCol>
                <a:gridCol w="2093892">
                  <a:extLst>
                    <a:ext uri="{9D8B030D-6E8A-4147-A177-3AD203B41FA5}">
                      <a16:colId xmlns:a16="http://schemas.microsoft.com/office/drawing/2014/main" val="2999145829"/>
                    </a:ext>
                  </a:extLst>
                </a:gridCol>
                <a:gridCol w="2093892">
                  <a:extLst>
                    <a:ext uri="{9D8B030D-6E8A-4147-A177-3AD203B41FA5}">
                      <a16:colId xmlns:a16="http://schemas.microsoft.com/office/drawing/2014/main" val="880664947"/>
                    </a:ext>
                  </a:extLst>
                </a:gridCol>
                <a:gridCol w="2093892">
                  <a:extLst>
                    <a:ext uri="{9D8B030D-6E8A-4147-A177-3AD203B41FA5}">
                      <a16:colId xmlns:a16="http://schemas.microsoft.com/office/drawing/2014/main" val="3496333886"/>
                    </a:ext>
                  </a:extLst>
                </a:gridCol>
                <a:gridCol w="2093892">
                  <a:extLst>
                    <a:ext uri="{9D8B030D-6E8A-4147-A177-3AD203B41FA5}">
                      <a16:colId xmlns:a16="http://schemas.microsoft.com/office/drawing/2014/main" val="4008904423"/>
                    </a:ext>
                  </a:extLst>
                </a:gridCol>
              </a:tblGrid>
              <a:tr h="194485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498682"/>
                  </a:ext>
                </a:extLst>
              </a:tr>
              <a:tr h="340349">
                <a:tc gridSpan="2"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05.01.2024 - 05.01.2024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8938014"/>
                  </a:ext>
                </a:extLst>
              </a:tr>
              <a:tr h="194485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713579"/>
                  </a:ext>
                </a:extLst>
              </a:tr>
              <a:tr h="777940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01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2 200,00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50578"/>
                  </a:ext>
                </a:extLst>
              </a:tr>
              <a:tr h="194485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Други разходи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149,30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8013"/>
                  </a:ext>
                </a:extLst>
              </a:tr>
              <a:tr h="340349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1 314,00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60836"/>
                  </a:ext>
                </a:extLst>
              </a:tr>
              <a:tr h="194485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3 663,30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367982"/>
                  </a:ext>
                </a:extLst>
              </a:tr>
              <a:tr h="194485">
                <a:tc gridSpan="5">
                  <a:txBody>
                    <a:bodyPr/>
                    <a:lstStyle/>
                    <a:p>
                      <a:r>
                        <a:rPr lang="en-US" sz="7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828887"/>
                  </a:ext>
                </a:extLst>
              </a:tr>
              <a:tr h="194485">
                <a:tc gridSpan="5">
                  <a:txBody>
                    <a:bodyPr/>
                    <a:lstStyle/>
                    <a:p>
                      <a:r>
                        <a:rPr lang="en-US" sz="7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5348131"/>
                  </a:ext>
                </a:extLst>
              </a:tr>
              <a:tr h="194485">
                <a:tc gridSpan="5">
                  <a:txBody>
                    <a:bodyPr/>
                    <a:lstStyle/>
                    <a:p>
                      <a:r>
                        <a:rPr lang="en-US" sz="7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951936"/>
                  </a:ext>
                </a:extLst>
              </a:tr>
              <a:tr h="194485">
                <a:tc gridSpan="5">
                  <a:txBody>
                    <a:bodyPr/>
                    <a:lstStyle/>
                    <a:p>
                      <a:r>
                        <a:rPr lang="en-US" sz="7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815265"/>
                  </a:ext>
                </a:extLst>
              </a:tr>
              <a:tr h="194485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370477"/>
                  </a:ext>
                </a:extLst>
              </a:tr>
              <a:tr h="340349">
                <a:tc gridSpan="2">
                  <a:txBody>
                    <a:bodyPr/>
                    <a:lstStyle/>
                    <a:p>
                      <a:pPr algn="l"/>
                      <a:r>
                        <a:rPr lang="ru-RU" sz="700" dirty="0">
                          <a:effectLst/>
                        </a:rPr>
                        <a:t>М-во на </a:t>
                      </a:r>
                      <a:r>
                        <a:rPr lang="ru-RU" sz="700" dirty="0" err="1">
                          <a:effectLst/>
                        </a:rPr>
                        <a:t>иновациите</a:t>
                      </a:r>
                      <a:r>
                        <a:rPr lang="ru-RU" sz="700" dirty="0">
                          <a:effectLst/>
                        </a:rPr>
                        <a:t> и </a:t>
                      </a:r>
                      <a:r>
                        <a:rPr lang="ru-RU" sz="700" dirty="0" err="1">
                          <a:effectLst/>
                        </a:rPr>
                        <a:t>растежа</a:t>
                      </a:r>
                      <a:r>
                        <a:rPr lang="ru-RU" sz="700">
                          <a:effectLst/>
                        </a:rPr>
                        <a:t>-ЦУ </a:t>
                      </a:r>
                      <a:r>
                        <a:rPr lang="ru-RU" sz="700">
                          <a:effectLst/>
                        </a:rPr>
                        <a:t>( </a:t>
                      </a:r>
                      <a:r>
                        <a:rPr lang="ru-RU" sz="700" smtClean="0">
                          <a:effectLst/>
                        </a:rPr>
                        <a:t>074 </a:t>
                      </a:r>
                      <a:r>
                        <a:rPr lang="ru-RU" sz="700">
                          <a:effectLst/>
                        </a:rPr>
                        <a:t>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05.01.2024 - 05.01.2024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774466"/>
                  </a:ext>
                </a:extLst>
              </a:tr>
              <a:tr h="194485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727427"/>
                  </a:ext>
                </a:extLst>
              </a:tr>
              <a:tr h="777940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01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2 200,00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440902"/>
                  </a:ext>
                </a:extLst>
              </a:tr>
              <a:tr h="194485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Други разходи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149,30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851823"/>
                  </a:ext>
                </a:extLst>
              </a:tr>
              <a:tr h="340349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1 314,00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627846"/>
                  </a:ext>
                </a:extLst>
              </a:tr>
              <a:tr h="194485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3 663,30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405704"/>
                  </a:ext>
                </a:extLst>
              </a:tr>
              <a:tr h="194485">
                <a:tc gridSpan="5">
                  <a:txBody>
                    <a:bodyPr/>
                    <a:lstStyle/>
                    <a:p>
                      <a:r>
                        <a:rPr lang="en-US" sz="7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044392"/>
                  </a:ext>
                </a:extLst>
              </a:tr>
              <a:tr h="194485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704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3599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2024-01-08T06:40:07Z</dcterms:created>
  <dcterms:modified xsi:type="dcterms:W3CDTF">2024-01-08T06:41:06Z</dcterms:modified>
</cp:coreProperties>
</file>