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2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2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6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9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3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1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7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4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7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0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5928E-3162-419E-B1A8-F0013262A610}" type="datetimeFigureOut">
              <a:rPr lang="en-US" smtClean="0"/>
              <a:t>12/29/2023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53D31-450E-4D7C-9678-D891DAB9A2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2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069709"/>
              </p:ext>
            </p:extLst>
          </p:nvPr>
        </p:nvGraphicFramePr>
        <p:xfrm>
          <a:off x="369117" y="436234"/>
          <a:ext cx="11576805" cy="6340008"/>
        </p:xfrm>
        <a:graphic>
          <a:graphicData uri="http://schemas.openxmlformats.org/drawingml/2006/table">
            <a:tbl>
              <a:tblPr/>
              <a:tblGrid>
                <a:gridCol w="2315361">
                  <a:extLst>
                    <a:ext uri="{9D8B030D-6E8A-4147-A177-3AD203B41FA5}">
                      <a16:colId xmlns:a16="http://schemas.microsoft.com/office/drawing/2014/main" val="418329913"/>
                    </a:ext>
                  </a:extLst>
                </a:gridCol>
                <a:gridCol w="2315361">
                  <a:extLst>
                    <a:ext uri="{9D8B030D-6E8A-4147-A177-3AD203B41FA5}">
                      <a16:colId xmlns:a16="http://schemas.microsoft.com/office/drawing/2014/main" val="1818075929"/>
                    </a:ext>
                  </a:extLst>
                </a:gridCol>
                <a:gridCol w="2315361">
                  <a:extLst>
                    <a:ext uri="{9D8B030D-6E8A-4147-A177-3AD203B41FA5}">
                      <a16:colId xmlns:a16="http://schemas.microsoft.com/office/drawing/2014/main" val="615489381"/>
                    </a:ext>
                  </a:extLst>
                </a:gridCol>
                <a:gridCol w="2315361">
                  <a:extLst>
                    <a:ext uri="{9D8B030D-6E8A-4147-A177-3AD203B41FA5}">
                      <a16:colId xmlns:a16="http://schemas.microsoft.com/office/drawing/2014/main" val="800434588"/>
                    </a:ext>
                  </a:extLst>
                </a:gridCol>
                <a:gridCol w="2315361">
                  <a:extLst>
                    <a:ext uri="{9D8B030D-6E8A-4147-A177-3AD203B41FA5}">
                      <a16:colId xmlns:a16="http://schemas.microsoft.com/office/drawing/2014/main" val="2780028393"/>
                    </a:ext>
                  </a:extLst>
                </a:gridCol>
              </a:tblGrid>
              <a:tr h="1093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931079"/>
                  </a:ext>
                </a:extLst>
              </a:tr>
              <a:tr h="19135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28.12.2023 - 28.12.2023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5876"/>
                  </a:ext>
                </a:extLst>
              </a:tr>
              <a:tr h="109347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632388"/>
                  </a:ext>
                </a:extLst>
              </a:tr>
              <a:tr h="109347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10 </a:t>
                      </a:r>
                      <a:r>
                        <a:rPr lang="en-US" sz="800" dirty="0" err="1">
                          <a:effectLst/>
                        </a:rPr>
                        <a:t>xxxx</a:t>
                      </a:r>
                      <a:endParaRPr lang="en-US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200 429,99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297878"/>
                  </a:ext>
                </a:extLst>
              </a:tr>
              <a:tr h="355379"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effectLst/>
                        </a:rPr>
                        <a:t>40 </a:t>
                      </a:r>
                      <a:r>
                        <a:rPr lang="en-US" sz="800" dirty="0" err="1">
                          <a:effectLst/>
                        </a:rPr>
                        <a:t>xxxx</a:t>
                      </a:r>
                      <a:endParaRPr lang="en-US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Стипендии, пенсии, помощи и </a:t>
                      </a:r>
                      <a:r>
                        <a:rPr lang="ru-RU" sz="800" dirty="0" err="1">
                          <a:effectLst/>
                        </a:rPr>
                        <a:t>текущи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трансфери</a:t>
                      </a:r>
                      <a:r>
                        <a:rPr lang="ru-RU" sz="800" dirty="0">
                          <a:effectLst/>
                        </a:rPr>
                        <a:t> за </a:t>
                      </a:r>
                      <a:r>
                        <a:rPr lang="ru-RU" sz="800" dirty="0" err="1">
                          <a:effectLst/>
                        </a:rPr>
                        <a:t>домакинства</a:t>
                      </a:r>
                      <a:endParaRPr lang="ru-RU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8 969 402,00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809035"/>
                  </a:ext>
                </a:extLst>
              </a:tr>
              <a:tr h="5193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50 xxxx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err="1">
                          <a:effectLst/>
                        </a:rPr>
                        <a:t>Плащания</a:t>
                      </a:r>
                      <a:r>
                        <a:rPr lang="ru-RU" sz="800" dirty="0">
                          <a:effectLst/>
                        </a:rPr>
                        <a:t> за </a:t>
                      </a:r>
                      <a:r>
                        <a:rPr lang="ru-RU" sz="800" dirty="0" err="1">
                          <a:effectLst/>
                        </a:rPr>
                        <a:t>дълготрайни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активи</a:t>
                      </a:r>
                      <a:r>
                        <a:rPr lang="ru-RU" sz="800" dirty="0">
                          <a:effectLst/>
                        </a:rPr>
                        <a:t>, </a:t>
                      </a:r>
                      <a:r>
                        <a:rPr lang="ru-RU" sz="800" dirty="0" err="1">
                          <a:effectLst/>
                        </a:rPr>
                        <a:t>основен</a:t>
                      </a:r>
                      <a:r>
                        <a:rPr lang="ru-RU" sz="800" dirty="0">
                          <a:effectLst/>
                        </a:rPr>
                        <a:t> ремонт и </a:t>
                      </a:r>
                      <a:r>
                        <a:rPr lang="ru-RU" sz="800" dirty="0" err="1">
                          <a:effectLst/>
                        </a:rPr>
                        <a:t>капиталови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трансфери</a:t>
                      </a:r>
                      <a:endParaRPr lang="ru-RU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33 775,20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54080"/>
                  </a:ext>
                </a:extLst>
              </a:tr>
              <a:tr h="19135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42 039,40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262777"/>
                  </a:ext>
                </a:extLst>
              </a:tr>
              <a:tr h="3553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13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14 999,49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38673"/>
                  </a:ext>
                </a:extLst>
              </a:tr>
              <a:tr h="10934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32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9 260 646,08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076908"/>
                  </a:ext>
                </a:extLst>
              </a:tr>
              <a:tr h="10934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876578"/>
                  </a:ext>
                </a:extLst>
              </a:tr>
              <a:tr h="10934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807234"/>
                  </a:ext>
                </a:extLst>
              </a:tr>
              <a:tr h="10934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998348"/>
                  </a:ext>
                </a:extLst>
              </a:tr>
              <a:tr h="10934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995934"/>
                  </a:ext>
                </a:extLst>
              </a:tr>
              <a:tr h="1093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851672"/>
                  </a:ext>
                </a:extLst>
              </a:tr>
              <a:tr h="19135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28.12.2023 - 28.12.2023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200571"/>
                  </a:ext>
                </a:extLst>
              </a:tr>
              <a:tr h="10934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890539"/>
                  </a:ext>
                </a:extLst>
              </a:tr>
              <a:tr h="3553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-2 615 272,70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523765"/>
                  </a:ext>
                </a:extLst>
              </a:tr>
              <a:tr h="10934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-2 615 272,70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179135"/>
                  </a:ext>
                </a:extLst>
              </a:tr>
              <a:tr h="10934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977610"/>
                  </a:ext>
                </a:extLst>
              </a:tr>
              <a:tr h="109347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521280"/>
                  </a:ext>
                </a:extLst>
              </a:tr>
              <a:tr h="19135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28.12.2023 - 28.12.2023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348326"/>
                  </a:ext>
                </a:extLst>
              </a:tr>
              <a:tr h="10934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58670"/>
                  </a:ext>
                </a:extLst>
              </a:tr>
              <a:tr h="10934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200 429,99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94709"/>
                  </a:ext>
                </a:extLst>
              </a:tr>
              <a:tr h="3553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40 xxxx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8 969 402,00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563950"/>
                  </a:ext>
                </a:extLst>
              </a:tr>
              <a:tr h="51939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50 xxxx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Плащания за дълготрайни активи, основен ремонт и капиталови трансфери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33 775,20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712159"/>
                  </a:ext>
                </a:extLst>
              </a:tr>
              <a:tr h="19135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42 039,40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3918"/>
                  </a:ext>
                </a:extLst>
              </a:tr>
              <a:tr h="35537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2 630 272,19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893952"/>
                  </a:ext>
                </a:extLst>
              </a:tr>
              <a:tr h="10934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28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11 875 918,78 лв.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773331"/>
                  </a:ext>
                </a:extLst>
              </a:tr>
              <a:tr h="10934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554768"/>
                  </a:ext>
                </a:extLst>
              </a:tr>
              <a:tr h="109347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0721" marR="20721" marT="10360" marB="103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683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22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246</Words>
  <Application>Microsoft Office PowerPoint</Application>
  <PresentationFormat>Widescreen</PresentationFormat>
  <Paragraphs>81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2023-12-29T06:23:13Z</dcterms:created>
  <dcterms:modified xsi:type="dcterms:W3CDTF">2023-12-29T06:24:17Z</dcterms:modified>
</cp:coreProperties>
</file>