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588D4-25E6-4FEF-AF11-35AA68D1DD90}" type="datetimeFigureOut">
              <a:rPr lang="en-US" smtClean="0"/>
              <a:t>12/28/2023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8D24B-E28D-46BA-881E-0A2513E37E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24074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588D4-25E6-4FEF-AF11-35AA68D1DD90}" type="datetimeFigureOut">
              <a:rPr lang="en-US" smtClean="0"/>
              <a:t>12/28/2023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8D24B-E28D-46BA-881E-0A2513E37E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51928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588D4-25E6-4FEF-AF11-35AA68D1DD90}" type="datetimeFigureOut">
              <a:rPr lang="en-US" smtClean="0"/>
              <a:t>12/28/2023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8D24B-E28D-46BA-881E-0A2513E37E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38247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588D4-25E6-4FEF-AF11-35AA68D1DD90}" type="datetimeFigureOut">
              <a:rPr lang="en-US" smtClean="0"/>
              <a:t>12/28/2023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8D24B-E28D-46BA-881E-0A2513E37E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23135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588D4-25E6-4FEF-AF11-35AA68D1DD90}" type="datetimeFigureOut">
              <a:rPr lang="en-US" smtClean="0"/>
              <a:t>12/28/2023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8D24B-E28D-46BA-881E-0A2513E37E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78582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588D4-25E6-4FEF-AF11-35AA68D1DD90}" type="datetimeFigureOut">
              <a:rPr lang="en-US" smtClean="0"/>
              <a:t>12/28/2023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8D24B-E28D-46BA-881E-0A2513E37E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53841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588D4-25E6-4FEF-AF11-35AA68D1DD90}" type="datetimeFigureOut">
              <a:rPr lang="en-US" smtClean="0"/>
              <a:t>12/28/2023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8D24B-E28D-46BA-881E-0A2513E37E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99523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588D4-25E6-4FEF-AF11-35AA68D1DD90}" type="datetimeFigureOut">
              <a:rPr lang="en-US" smtClean="0"/>
              <a:t>12/28/2023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8D24B-E28D-46BA-881E-0A2513E37E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32007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588D4-25E6-4FEF-AF11-35AA68D1DD90}" type="datetimeFigureOut">
              <a:rPr lang="en-US" smtClean="0"/>
              <a:t>12/28/2023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8D24B-E28D-46BA-881E-0A2513E37E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54039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588D4-25E6-4FEF-AF11-35AA68D1DD90}" type="datetimeFigureOut">
              <a:rPr lang="en-US" smtClean="0"/>
              <a:t>12/28/2023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8D24B-E28D-46BA-881E-0A2513E37E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35394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588D4-25E6-4FEF-AF11-35AA68D1DD90}" type="datetimeFigureOut">
              <a:rPr lang="en-US" smtClean="0"/>
              <a:t>12/28/2023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8D24B-E28D-46BA-881E-0A2513E37E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70814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B588D4-25E6-4FEF-AF11-35AA68D1DD90}" type="datetimeFigureOut">
              <a:rPr lang="en-US" smtClean="0"/>
              <a:t>12/28/2023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F8D24B-E28D-46BA-881E-0A2513E37E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1314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84397699"/>
              </p:ext>
            </p:extLst>
          </p:nvPr>
        </p:nvGraphicFramePr>
        <p:xfrm>
          <a:off x="1082183" y="612397"/>
          <a:ext cx="10301680" cy="6089332"/>
        </p:xfrm>
        <a:graphic>
          <a:graphicData uri="http://schemas.openxmlformats.org/drawingml/2006/table">
            <a:tbl>
              <a:tblPr/>
              <a:tblGrid>
                <a:gridCol w="2060336">
                  <a:extLst>
                    <a:ext uri="{9D8B030D-6E8A-4147-A177-3AD203B41FA5}">
                      <a16:colId xmlns:a16="http://schemas.microsoft.com/office/drawing/2014/main" val="3810230030"/>
                    </a:ext>
                  </a:extLst>
                </a:gridCol>
                <a:gridCol w="2060336">
                  <a:extLst>
                    <a:ext uri="{9D8B030D-6E8A-4147-A177-3AD203B41FA5}">
                      <a16:colId xmlns:a16="http://schemas.microsoft.com/office/drawing/2014/main" val="1612539908"/>
                    </a:ext>
                  </a:extLst>
                </a:gridCol>
                <a:gridCol w="2060336">
                  <a:extLst>
                    <a:ext uri="{9D8B030D-6E8A-4147-A177-3AD203B41FA5}">
                      <a16:colId xmlns:a16="http://schemas.microsoft.com/office/drawing/2014/main" val="2502823868"/>
                    </a:ext>
                  </a:extLst>
                </a:gridCol>
                <a:gridCol w="2060336">
                  <a:extLst>
                    <a:ext uri="{9D8B030D-6E8A-4147-A177-3AD203B41FA5}">
                      <a16:colId xmlns:a16="http://schemas.microsoft.com/office/drawing/2014/main" val="269575952"/>
                    </a:ext>
                  </a:extLst>
                </a:gridCol>
                <a:gridCol w="2060336">
                  <a:extLst>
                    <a:ext uri="{9D8B030D-6E8A-4147-A177-3AD203B41FA5}">
                      <a16:colId xmlns:a16="http://schemas.microsoft.com/office/drawing/2014/main" val="3474480113"/>
                    </a:ext>
                  </a:extLst>
                </a:gridCol>
              </a:tblGrid>
              <a:tr h="123574">
                <a:tc gridSpan="5">
                  <a:txBody>
                    <a:bodyPr/>
                    <a:lstStyle/>
                    <a:p>
                      <a:pPr algn="ctr"/>
                      <a:r>
                        <a:rPr lang="bg-BG" sz="800" b="1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Обобщено</a:t>
                      </a:r>
                    </a:p>
                  </a:txBody>
                  <a:tcPr marL="23778" marR="23778" marT="11889" marB="1188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F3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22854765"/>
                  </a:ext>
                </a:extLst>
              </a:tr>
              <a:tr h="217758">
                <a:tc gridSpan="2">
                  <a:txBody>
                    <a:bodyPr/>
                    <a:lstStyle/>
                    <a:p>
                      <a:pPr algn="l"/>
                      <a:r>
                        <a:rPr lang="ru-RU" sz="800" dirty="0">
                          <a:effectLst/>
                        </a:rPr>
                        <a:t>М-во на </a:t>
                      </a:r>
                      <a:r>
                        <a:rPr lang="ru-RU" sz="800" dirty="0" err="1">
                          <a:effectLst/>
                        </a:rPr>
                        <a:t>иновациите</a:t>
                      </a:r>
                      <a:r>
                        <a:rPr lang="ru-RU" sz="800" dirty="0">
                          <a:effectLst/>
                        </a:rPr>
                        <a:t> и </a:t>
                      </a:r>
                      <a:r>
                        <a:rPr lang="ru-RU" sz="800" dirty="0" err="1">
                          <a:effectLst/>
                        </a:rPr>
                        <a:t>растежа</a:t>
                      </a:r>
                      <a:r>
                        <a:rPr lang="ru-RU" sz="800" dirty="0">
                          <a:effectLst/>
                        </a:rPr>
                        <a:t> ( 074******* )</a:t>
                      </a:r>
                    </a:p>
                  </a:txBody>
                  <a:tcPr marL="23778" marR="23778" marT="11889" marB="1188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F3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8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22.12.2023 - 22.12.2023</a:t>
                      </a:r>
                    </a:p>
                  </a:txBody>
                  <a:tcPr marL="23778" marR="23778" marT="11889" marB="1188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F3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49582401"/>
                  </a:ext>
                </a:extLst>
              </a:tr>
              <a:tr h="123574">
                <a:tc>
                  <a:txBody>
                    <a:bodyPr/>
                    <a:lstStyle/>
                    <a:p>
                      <a:pPr algn="ctr"/>
                      <a:r>
                        <a:rPr lang="bg-BG" sz="800" dirty="0">
                          <a:effectLst/>
                        </a:rPr>
                        <a:t>Код</a:t>
                      </a:r>
                    </a:p>
                  </a:txBody>
                  <a:tcPr marL="23778" marR="23778" marT="11889" marB="1188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Описание</a:t>
                      </a:r>
                    </a:p>
                  </a:txBody>
                  <a:tcPr marL="23778" marR="23778" marT="11889" marB="1188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Брой</a:t>
                      </a:r>
                    </a:p>
                  </a:txBody>
                  <a:tcPr marL="23778" marR="23778" marT="11889" marB="1188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Сума</a:t>
                      </a:r>
                    </a:p>
                  </a:txBody>
                  <a:tcPr marL="23778" marR="23778" marT="11889" marB="1188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>
                        <a:effectLst/>
                      </a:endParaRPr>
                    </a:p>
                  </a:txBody>
                  <a:tcPr marL="23778" marR="23778" marT="11889" marB="1188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0725626"/>
                  </a:ext>
                </a:extLst>
              </a:tr>
              <a:tr h="123574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10 xxxx</a:t>
                      </a:r>
                    </a:p>
                  </a:txBody>
                  <a:tcPr marL="23778" marR="23778" marT="11889" marB="1188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800" dirty="0">
                          <a:effectLst/>
                        </a:rPr>
                        <a:t>Издръжка</a:t>
                      </a:r>
                    </a:p>
                  </a:txBody>
                  <a:tcPr marL="23778" marR="23778" marT="11889" marB="1188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13</a:t>
                      </a:r>
                    </a:p>
                  </a:txBody>
                  <a:tcPr marL="23778" marR="23778" marT="11889" marB="1188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5 063,23 лв.</a:t>
                      </a:r>
                    </a:p>
                  </a:txBody>
                  <a:tcPr marL="23778" marR="23778" marT="11889" marB="1188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>
                        <a:effectLst/>
                      </a:endParaRPr>
                    </a:p>
                  </a:txBody>
                  <a:tcPr marL="23778" marR="23778" marT="11889" marB="1188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6090314"/>
                  </a:ext>
                </a:extLst>
              </a:tr>
              <a:tr h="782863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70 xxxx</a:t>
                      </a:r>
                    </a:p>
                  </a:txBody>
                  <a:tcPr marL="23778" marR="23778" marT="11889" marB="1188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800" dirty="0" err="1">
                          <a:effectLst/>
                        </a:rPr>
                        <a:t>Възмездно</a:t>
                      </a:r>
                      <a:r>
                        <a:rPr lang="ru-RU" sz="800" dirty="0">
                          <a:effectLst/>
                        </a:rPr>
                        <a:t> </a:t>
                      </a:r>
                      <a:r>
                        <a:rPr lang="ru-RU" sz="800" dirty="0" err="1">
                          <a:effectLst/>
                        </a:rPr>
                        <a:t>финансиране</a:t>
                      </a:r>
                      <a:r>
                        <a:rPr lang="ru-RU" sz="800" dirty="0">
                          <a:effectLst/>
                        </a:rPr>
                        <a:t> – </a:t>
                      </a:r>
                      <a:r>
                        <a:rPr lang="ru-RU" sz="800" dirty="0" err="1">
                          <a:effectLst/>
                        </a:rPr>
                        <a:t>придобиване</a:t>
                      </a:r>
                      <a:r>
                        <a:rPr lang="ru-RU" sz="800" dirty="0">
                          <a:effectLst/>
                        </a:rPr>
                        <a:t> на </a:t>
                      </a:r>
                      <a:r>
                        <a:rPr lang="ru-RU" sz="800" dirty="0" err="1">
                          <a:effectLst/>
                        </a:rPr>
                        <a:t>дялове</a:t>
                      </a:r>
                      <a:r>
                        <a:rPr lang="ru-RU" sz="800" dirty="0">
                          <a:effectLst/>
                        </a:rPr>
                        <a:t> и акции, </a:t>
                      </a:r>
                      <a:r>
                        <a:rPr lang="ru-RU" sz="800" dirty="0" err="1">
                          <a:effectLst/>
                        </a:rPr>
                        <a:t>предоставени</a:t>
                      </a:r>
                      <a:r>
                        <a:rPr lang="ru-RU" sz="800" dirty="0">
                          <a:effectLst/>
                        </a:rPr>
                        <a:t> </a:t>
                      </a:r>
                      <a:r>
                        <a:rPr lang="ru-RU" sz="800" dirty="0" err="1">
                          <a:effectLst/>
                        </a:rPr>
                        <a:t>кредити</a:t>
                      </a:r>
                      <a:r>
                        <a:rPr lang="ru-RU" sz="800" dirty="0">
                          <a:effectLst/>
                        </a:rPr>
                        <a:t> и временна </a:t>
                      </a:r>
                      <a:r>
                        <a:rPr lang="ru-RU" sz="800" dirty="0" err="1">
                          <a:effectLst/>
                        </a:rPr>
                        <a:t>финансова</a:t>
                      </a:r>
                      <a:r>
                        <a:rPr lang="ru-RU" sz="800" dirty="0">
                          <a:effectLst/>
                        </a:rPr>
                        <a:t> </a:t>
                      </a:r>
                      <a:r>
                        <a:rPr lang="ru-RU" sz="800" dirty="0" err="1">
                          <a:effectLst/>
                        </a:rPr>
                        <a:t>помощ</a:t>
                      </a:r>
                      <a:endParaRPr lang="ru-RU" sz="800" dirty="0">
                        <a:effectLst/>
                      </a:endParaRPr>
                    </a:p>
                  </a:txBody>
                  <a:tcPr marL="23778" marR="23778" marT="11889" marB="1188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 dirty="0">
                          <a:effectLst/>
                        </a:rPr>
                        <a:t>1</a:t>
                      </a:r>
                    </a:p>
                  </a:txBody>
                  <a:tcPr marL="23778" marR="23778" marT="11889" marB="1188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 dirty="0">
                          <a:effectLst/>
                        </a:rPr>
                        <a:t>8 124 400,00 лв.</a:t>
                      </a:r>
                    </a:p>
                  </a:txBody>
                  <a:tcPr marL="23778" marR="23778" marT="11889" marB="1188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>
                        <a:effectLst/>
                      </a:endParaRPr>
                    </a:p>
                  </a:txBody>
                  <a:tcPr marL="23778" marR="23778" marT="11889" marB="1188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0859598"/>
                  </a:ext>
                </a:extLst>
              </a:tr>
              <a:tr h="217758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88 xxxx</a:t>
                      </a:r>
                    </a:p>
                  </a:txBody>
                  <a:tcPr marL="23778" marR="23778" marT="11889" marB="1188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800">
                          <a:effectLst/>
                        </a:rPr>
                        <a:t>Средства на разпореждане</a:t>
                      </a:r>
                    </a:p>
                  </a:txBody>
                  <a:tcPr marL="23778" marR="23778" marT="11889" marB="1188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18</a:t>
                      </a:r>
                    </a:p>
                  </a:txBody>
                  <a:tcPr marL="23778" marR="23778" marT="11889" marB="1188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 dirty="0">
                          <a:effectLst/>
                        </a:rPr>
                        <a:t>23 752,75 лв.</a:t>
                      </a:r>
                    </a:p>
                  </a:txBody>
                  <a:tcPr marL="23778" marR="23778" marT="11889" marB="1188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>
                        <a:effectLst/>
                      </a:endParaRPr>
                    </a:p>
                  </a:txBody>
                  <a:tcPr marL="23778" marR="23778" marT="11889" marB="1188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1702289"/>
                  </a:ext>
                </a:extLst>
              </a:tr>
              <a:tr h="406126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93 xxxx</a:t>
                      </a:r>
                    </a:p>
                  </a:txBody>
                  <a:tcPr marL="23778" marR="23778" marT="11889" marB="1188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800">
                          <a:effectLst/>
                        </a:rPr>
                        <a:t>Закупуване на валута в брой, по сметка и за директен превод</a:t>
                      </a:r>
                    </a:p>
                  </a:txBody>
                  <a:tcPr marL="23778" marR="23778" marT="11889" marB="1188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2</a:t>
                      </a:r>
                    </a:p>
                  </a:txBody>
                  <a:tcPr marL="23778" marR="23778" marT="11889" marB="1188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 dirty="0">
                          <a:effectLst/>
                        </a:rPr>
                        <a:t>2 615 272,70 лв.</a:t>
                      </a:r>
                    </a:p>
                  </a:txBody>
                  <a:tcPr marL="23778" marR="23778" marT="11889" marB="1188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>
                        <a:effectLst/>
                      </a:endParaRPr>
                    </a:p>
                  </a:txBody>
                  <a:tcPr marL="23778" marR="23778" marT="11889" marB="1188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5072880"/>
                  </a:ext>
                </a:extLst>
              </a:tr>
              <a:tr h="123574">
                <a:tc gridSpan="2"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Общо: </a:t>
                      </a:r>
                    </a:p>
                  </a:txBody>
                  <a:tcPr marL="23778" marR="23778" marT="11889" marB="1188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34</a:t>
                      </a:r>
                    </a:p>
                  </a:txBody>
                  <a:tcPr marL="23778" marR="23778" marT="11889" marB="1188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 dirty="0">
                          <a:effectLst/>
                        </a:rPr>
                        <a:t>10 768 488,68 лв.</a:t>
                      </a:r>
                    </a:p>
                  </a:txBody>
                  <a:tcPr marL="23778" marR="23778" marT="11889" marB="1188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>
                        <a:effectLst/>
                      </a:endParaRPr>
                    </a:p>
                  </a:txBody>
                  <a:tcPr marL="23778" marR="23778" marT="11889" marB="1188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4225653"/>
                  </a:ext>
                </a:extLst>
              </a:tr>
              <a:tr h="123574">
                <a:tc gridSpan="5">
                  <a:txBody>
                    <a:bodyPr/>
                    <a:lstStyle/>
                    <a:p>
                      <a:r>
                        <a:rPr lang="en-US" sz="800" dirty="0"/>
                        <a:t> </a:t>
                      </a:r>
                    </a:p>
                  </a:txBody>
                  <a:tcPr marL="23778" marR="23778" marT="11889" marB="1188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F3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7226673"/>
                  </a:ext>
                </a:extLst>
              </a:tr>
              <a:tr h="123574">
                <a:tc gridSpan="5">
                  <a:txBody>
                    <a:bodyPr/>
                    <a:lstStyle/>
                    <a:p>
                      <a:r>
                        <a:rPr lang="en-US" sz="800" dirty="0"/>
                        <a:t> </a:t>
                      </a:r>
                    </a:p>
                  </a:txBody>
                  <a:tcPr marL="23778" marR="23778" marT="11889" marB="1188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F3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80584707"/>
                  </a:ext>
                </a:extLst>
              </a:tr>
              <a:tr h="123574">
                <a:tc gridSpan="5">
                  <a:txBody>
                    <a:bodyPr/>
                    <a:lstStyle/>
                    <a:p>
                      <a:r>
                        <a:rPr lang="en-US" sz="800" dirty="0"/>
                        <a:t> </a:t>
                      </a:r>
                    </a:p>
                  </a:txBody>
                  <a:tcPr marL="23778" marR="23778" marT="11889" marB="1188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F3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97370705"/>
                  </a:ext>
                </a:extLst>
              </a:tr>
              <a:tr h="123574">
                <a:tc gridSpan="5">
                  <a:txBody>
                    <a:bodyPr/>
                    <a:lstStyle/>
                    <a:p>
                      <a:r>
                        <a:rPr lang="en-US" sz="800" dirty="0"/>
                        <a:t> </a:t>
                      </a:r>
                    </a:p>
                  </a:txBody>
                  <a:tcPr marL="23778" marR="23778" marT="11889" marB="1188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F3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02276209"/>
                  </a:ext>
                </a:extLst>
              </a:tr>
              <a:tr h="123574">
                <a:tc gridSpan="5">
                  <a:txBody>
                    <a:bodyPr/>
                    <a:lstStyle/>
                    <a:p>
                      <a:pPr algn="ctr"/>
                      <a:r>
                        <a:rPr lang="bg-BG" sz="8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По бюджетни организации</a:t>
                      </a:r>
                    </a:p>
                  </a:txBody>
                  <a:tcPr marL="23778" marR="23778" marT="11889" marB="1188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F3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45615787"/>
                  </a:ext>
                </a:extLst>
              </a:tr>
              <a:tr h="217758">
                <a:tc gridSpan="2">
                  <a:txBody>
                    <a:bodyPr/>
                    <a:lstStyle/>
                    <a:p>
                      <a:pPr algn="l"/>
                      <a:r>
                        <a:rPr lang="ru-RU" sz="800">
                          <a:effectLst/>
                        </a:rPr>
                        <a:t>Операции с неуточнен код на бюджетно предприятие</a:t>
                      </a:r>
                    </a:p>
                  </a:txBody>
                  <a:tcPr marL="23778" marR="23778" marT="11889" marB="1188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F3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800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22.12.2023 - 22.12.2023</a:t>
                      </a:r>
                    </a:p>
                  </a:txBody>
                  <a:tcPr marL="23778" marR="23778" marT="11889" marB="1188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F3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8816359"/>
                  </a:ext>
                </a:extLst>
              </a:tr>
              <a:tr h="123574"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Код</a:t>
                      </a:r>
                    </a:p>
                  </a:txBody>
                  <a:tcPr marL="23778" marR="23778" marT="11889" marB="1188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Описание</a:t>
                      </a:r>
                    </a:p>
                  </a:txBody>
                  <a:tcPr marL="23778" marR="23778" marT="11889" marB="1188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Брой</a:t>
                      </a:r>
                    </a:p>
                  </a:txBody>
                  <a:tcPr marL="23778" marR="23778" marT="11889" marB="1188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 dirty="0">
                          <a:effectLst/>
                        </a:rPr>
                        <a:t>Сума</a:t>
                      </a:r>
                    </a:p>
                  </a:txBody>
                  <a:tcPr marL="23778" marR="23778" marT="11889" marB="1188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>
                        <a:effectLst/>
                      </a:endParaRPr>
                    </a:p>
                  </a:txBody>
                  <a:tcPr marL="23778" marR="23778" marT="11889" marB="1188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813679"/>
                  </a:ext>
                </a:extLst>
              </a:tr>
              <a:tr h="406126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93 xxxx</a:t>
                      </a:r>
                    </a:p>
                  </a:txBody>
                  <a:tcPr marL="23778" marR="23778" marT="11889" marB="1188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800">
                          <a:effectLst/>
                        </a:rPr>
                        <a:t>Закупуване на валута в брой, по сметка и за директен превод</a:t>
                      </a:r>
                    </a:p>
                  </a:txBody>
                  <a:tcPr marL="23778" marR="23778" marT="11889" marB="1188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2</a:t>
                      </a:r>
                    </a:p>
                  </a:txBody>
                  <a:tcPr marL="23778" marR="23778" marT="11889" marB="1188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 dirty="0">
                          <a:effectLst/>
                        </a:rPr>
                        <a:t>2 615 272,70 лв.</a:t>
                      </a:r>
                    </a:p>
                  </a:txBody>
                  <a:tcPr marL="23778" marR="23778" marT="11889" marB="1188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800" dirty="0">
                        <a:effectLst/>
                      </a:endParaRPr>
                    </a:p>
                  </a:txBody>
                  <a:tcPr marL="23778" marR="23778" marT="11889" marB="1188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7572297"/>
                  </a:ext>
                </a:extLst>
              </a:tr>
              <a:tr h="123574">
                <a:tc gridSpan="2"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Общо: </a:t>
                      </a:r>
                    </a:p>
                  </a:txBody>
                  <a:tcPr marL="23778" marR="23778" marT="11889" marB="1188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2</a:t>
                      </a:r>
                    </a:p>
                  </a:txBody>
                  <a:tcPr marL="23778" marR="23778" marT="11889" marB="1188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 dirty="0">
                          <a:effectLst/>
                        </a:rPr>
                        <a:t>2 615 272,70 лв.</a:t>
                      </a:r>
                    </a:p>
                  </a:txBody>
                  <a:tcPr marL="23778" marR="23778" marT="11889" marB="1188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800" dirty="0">
                        <a:effectLst/>
                      </a:endParaRPr>
                    </a:p>
                  </a:txBody>
                  <a:tcPr marL="23778" marR="23778" marT="11889" marB="1188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6550701"/>
                  </a:ext>
                </a:extLst>
              </a:tr>
              <a:tr h="123574">
                <a:tc gridSpan="5">
                  <a:txBody>
                    <a:bodyPr/>
                    <a:lstStyle/>
                    <a:p>
                      <a:r>
                        <a:rPr lang="en-US" sz="800" dirty="0"/>
                        <a:t> </a:t>
                      </a:r>
                    </a:p>
                  </a:txBody>
                  <a:tcPr marL="23778" marR="23778" marT="11889" marB="1188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F3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88585467"/>
                  </a:ext>
                </a:extLst>
              </a:tr>
              <a:tr h="123574">
                <a:tc gridSpan="5">
                  <a:txBody>
                    <a:bodyPr/>
                    <a:lstStyle/>
                    <a:p>
                      <a:r>
                        <a:rPr lang="en-US" sz="800" dirty="0"/>
                        <a:t> </a:t>
                      </a:r>
                    </a:p>
                  </a:txBody>
                  <a:tcPr marL="23778" marR="23778" marT="11889" marB="1188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F3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42062992"/>
                  </a:ext>
                </a:extLst>
              </a:tr>
              <a:tr h="217758">
                <a:tc gridSpan="2">
                  <a:txBody>
                    <a:bodyPr/>
                    <a:lstStyle/>
                    <a:p>
                      <a:pPr algn="l"/>
                      <a:r>
                        <a:rPr lang="ru-RU" sz="800" dirty="0">
                          <a:effectLst/>
                        </a:rPr>
                        <a:t>М-во на </a:t>
                      </a:r>
                      <a:r>
                        <a:rPr lang="ru-RU" sz="800" dirty="0" err="1">
                          <a:effectLst/>
                        </a:rPr>
                        <a:t>иновациите</a:t>
                      </a:r>
                      <a:r>
                        <a:rPr lang="ru-RU" sz="800" dirty="0">
                          <a:effectLst/>
                        </a:rPr>
                        <a:t> и </a:t>
                      </a:r>
                      <a:r>
                        <a:rPr lang="ru-RU" sz="800" dirty="0" err="1">
                          <a:effectLst/>
                        </a:rPr>
                        <a:t>растежа</a:t>
                      </a:r>
                      <a:r>
                        <a:rPr lang="ru-RU" sz="800">
                          <a:effectLst/>
                        </a:rPr>
                        <a:t>-ЦУ </a:t>
                      </a:r>
                      <a:r>
                        <a:rPr lang="ru-RU" sz="800">
                          <a:effectLst/>
                        </a:rPr>
                        <a:t>( </a:t>
                      </a:r>
                      <a:r>
                        <a:rPr lang="ru-RU" sz="800" smtClean="0">
                          <a:effectLst/>
                        </a:rPr>
                        <a:t>074 </a:t>
                      </a:r>
                      <a:r>
                        <a:rPr lang="ru-RU" sz="800">
                          <a:effectLst/>
                        </a:rPr>
                        <a:t>)</a:t>
                      </a:r>
                    </a:p>
                  </a:txBody>
                  <a:tcPr marL="23778" marR="23778" marT="11889" marB="1188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F3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800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22.12.2023 - 22.12.2023</a:t>
                      </a:r>
                    </a:p>
                  </a:txBody>
                  <a:tcPr marL="23778" marR="23778" marT="11889" marB="1188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F3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57236609"/>
                  </a:ext>
                </a:extLst>
              </a:tr>
              <a:tr h="123574"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Код</a:t>
                      </a:r>
                    </a:p>
                  </a:txBody>
                  <a:tcPr marL="23778" marR="23778" marT="11889" marB="1188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Описание</a:t>
                      </a:r>
                    </a:p>
                  </a:txBody>
                  <a:tcPr marL="23778" marR="23778" marT="11889" marB="1188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Брой</a:t>
                      </a:r>
                    </a:p>
                  </a:txBody>
                  <a:tcPr marL="23778" marR="23778" marT="11889" marB="1188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Сума</a:t>
                      </a:r>
                    </a:p>
                  </a:txBody>
                  <a:tcPr marL="23778" marR="23778" marT="11889" marB="1188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effectLst/>
                      </a:endParaRPr>
                    </a:p>
                  </a:txBody>
                  <a:tcPr marL="23778" marR="23778" marT="11889" marB="1188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6552979"/>
                  </a:ext>
                </a:extLst>
              </a:tr>
              <a:tr h="123574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10 xxxx</a:t>
                      </a:r>
                    </a:p>
                  </a:txBody>
                  <a:tcPr marL="23778" marR="23778" marT="11889" marB="1188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800">
                          <a:effectLst/>
                        </a:rPr>
                        <a:t>Издръжка</a:t>
                      </a:r>
                    </a:p>
                  </a:txBody>
                  <a:tcPr marL="23778" marR="23778" marT="11889" marB="1188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13</a:t>
                      </a:r>
                    </a:p>
                  </a:txBody>
                  <a:tcPr marL="23778" marR="23778" marT="11889" marB="1188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5 063,23 лв.</a:t>
                      </a:r>
                    </a:p>
                  </a:txBody>
                  <a:tcPr marL="23778" marR="23778" marT="11889" marB="1188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800" dirty="0">
                        <a:effectLst/>
                      </a:endParaRPr>
                    </a:p>
                  </a:txBody>
                  <a:tcPr marL="23778" marR="23778" marT="11889" marB="1188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4062099"/>
                  </a:ext>
                </a:extLst>
              </a:tr>
              <a:tr h="782863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70 xxxx</a:t>
                      </a:r>
                    </a:p>
                  </a:txBody>
                  <a:tcPr marL="23778" marR="23778" marT="11889" marB="1188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800">
                          <a:effectLst/>
                        </a:rPr>
                        <a:t>Възмездно финансиране – придобиване на дялове и акции, предоставени кредити и временна финансова помощ</a:t>
                      </a:r>
                    </a:p>
                  </a:txBody>
                  <a:tcPr marL="23778" marR="23778" marT="11889" marB="1188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1</a:t>
                      </a:r>
                    </a:p>
                  </a:txBody>
                  <a:tcPr marL="23778" marR="23778" marT="11889" marB="1188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8 124 400,00 лв.</a:t>
                      </a:r>
                    </a:p>
                  </a:txBody>
                  <a:tcPr marL="23778" marR="23778" marT="11889" marB="1188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800" dirty="0">
                        <a:effectLst/>
                      </a:endParaRPr>
                    </a:p>
                  </a:txBody>
                  <a:tcPr marL="23778" marR="23778" marT="11889" marB="1188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1498474"/>
                  </a:ext>
                </a:extLst>
              </a:tr>
              <a:tr h="217758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88 xxxx</a:t>
                      </a:r>
                    </a:p>
                  </a:txBody>
                  <a:tcPr marL="23778" marR="23778" marT="11889" marB="1188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800">
                          <a:effectLst/>
                        </a:rPr>
                        <a:t>Средства на разпореждане</a:t>
                      </a:r>
                    </a:p>
                  </a:txBody>
                  <a:tcPr marL="23778" marR="23778" marT="11889" marB="1188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18</a:t>
                      </a:r>
                    </a:p>
                  </a:txBody>
                  <a:tcPr marL="23778" marR="23778" marT="11889" marB="1188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23 752,75 лв.</a:t>
                      </a:r>
                    </a:p>
                  </a:txBody>
                  <a:tcPr marL="23778" marR="23778" marT="11889" marB="1188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800" dirty="0">
                        <a:effectLst/>
                      </a:endParaRPr>
                    </a:p>
                  </a:txBody>
                  <a:tcPr marL="23778" marR="23778" marT="11889" marB="1188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268984"/>
                  </a:ext>
                </a:extLst>
              </a:tr>
              <a:tr h="123574">
                <a:tc gridSpan="2"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Общо: </a:t>
                      </a:r>
                    </a:p>
                  </a:txBody>
                  <a:tcPr marL="23778" marR="23778" marT="11889" marB="1188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32</a:t>
                      </a:r>
                    </a:p>
                  </a:txBody>
                  <a:tcPr marL="23778" marR="23778" marT="11889" marB="1188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8 153 215,98 лв.</a:t>
                      </a:r>
                    </a:p>
                  </a:txBody>
                  <a:tcPr marL="23778" marR="23778" marT="11889" marB="1188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800" dirty="0">
                        <a:effectLst/>
                      </a:endParaRPr>
                    </a:p>
                  </a:txBody>
                  <a:tcPr marL="23778" marR="23778" marT="11889" marB="1188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1621222"/>
                  </a:ext>
                </a:extLst>
              </a:tr>
              <a:tr h="123574">
                <a:tc gridSpan="5">
                  <a:txBody>
                    <a:bodyPr/>
                    <a:lstStyle/>
                    <a:p>
                      <a:r>
                        <a:rPr lang="en-US" sz="800" dirty="0"/>
                        <a:t> </a:t>
                      </a:r>
                    </a:p>
                  </a:txBody>
                  <a:tcPr marL="23778" marR="23778" marT="11889" marB="1188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F3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18975826"/>
                  </a:ext>
                </a:extLst>
              </a:tr>
              <a:tr h="123574">
                <a:tc gridSpan="5">
                  <a:txBody>
                    <a:bodyPr/>
                    <a:lstStyle/>
                    <a:p>
                      <a:r>
                        <a:rPr lang="en-US" sz="800" dirty="0"/>
                        <a:t> </a:t>
                      </a:r>
                    </a:p>
                  </a:txBody>
                  <a:tcPr marL="23778" marR="23778" marT="11889" marB="1188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F3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93819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774130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201</Words>
  <Application>Microsoft Office PowerPoint</Application>
  <PresentationFormat>Widescreen</PresentationFormat>
  <Paragraphs>69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Diana Dimitrova</dc:creator>
  <cp:lastModifiedBy>Diana Dimitrova</cp:lastModifiedBy>
  <cp:revision>1</cp:revision>
  <dcterms:created xsi:type="dcterms:W3CDTF">2023-12-28T06:44:46Z</dcterms:created>
  <dcterms:modified xsi:type="dcterms:W3CDTF">2023-12-28T06:45:54Z</dcterms:modified>
</cp:coreProperties>
</file>