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965" autoAdjust="0"/>
  </p:normalViewPr>
  <p:slideViewPr>
    <p:cSldViewPr snapToGrid="0">
      <p:cViewPr varScale="1">
        <p:scale>
          <a:sx n="109" d="100"/>
          <a:sy n="109" d="100"/>
        </p:scale>
        <p:origin x="61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0CAE7-2D82-45DE-A5F9-85494E474DDB}" type="datetimeFigureOut">
              <a:rPr lang="en-US" smtClean="0"/>
              <a:t>12/22/2023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A974E-0468-4DE5-8A76-C4753E3641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40166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0CAE7-2D82-45DE-A5F9-85494E474DDB}" type="datetimeFigureOut">
              <a:rPr lang="en-US" smtClean="0"/>
              <a:t>12/22/2023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A974E-0468-4DE5-8A76-C4753E3641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91048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0CAE7-2D82-45DE-A5F9-85494E474DDB}" type="datetimeFigureOut">
              <a:rPr lang="en-US" smtClean="0"/>
              <a:t>12/22/2023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A974E-0468-4DE5-8A76-C4753E3641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6320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0CAE7-2D82-45DE-A5F9-85494E474DDB}" type="datetimeFigureOut">
              <a:rPr lang="en-US" smtClean="0"/>
              <a:t>12/22/2023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A974E-0468-4DE5-8A76-C4753E3641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4840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0CAE7-2D82-45DE-A5F9-85494E474DDB}" type="datetimeFigureOut">
              <a:rPr lang="en-US" smtClean="0"/>
              <a:t>12/22/2023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A974E-0468-4DE5-8A76-C4753E3641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90731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0CAE7-2D82-45DE-A5F9-85494E474DDB}" type="datetimeFigureOut">
              <a:rPr lang="en-US" smtClean="0"/>
              <a:t>12/22/2023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A974E-0468-4DE5-8A76-C4753E3641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85096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0CAE7-2D82-45DE-A5F9-85494E474DDB}" type="datetimeFigureOut">
              <a:rPr lang="en-US" smtClean="0"/>
              <a:t>12/22/2023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A974E-0468-4DE5-8A76-C4753E3641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13825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0CAE7-2D82-45DE-A5F9-85494E474DDB}" type="datetimeFigureOut">
              <a:rPr lang="en-US" smtClean="0"/>
              <a:t>12/22/2023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A974E-0468-4DE5-8A76-C4753E3641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47461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0CAE7-2D82-45DE-A5F9-85494E474DDB}" type="datetimeFigureOut">
              <a:rPr lang="en-US" smtClean="0"/>
              <a:t>12/22/2023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A974E-0468-4DE5-8A76-C4753E3641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48314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0CAE7-2D82-45DE-A5F9-85494E474DDB}" type="datetimeFigureOut">
              <a:rPr lang="en-US" smtClean="0"/>
              <a:t>12/22/2023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A974E-0468-4DE5-8A76-C4753E3641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10176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0CAE7-2D82-45DE-A5F9-85494E474DDB}" type="datetimeFigureOut">
              <a:rPr lang="en-US" smtClean="0"/>
              <a:t>12/22/2023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A974E-0468-4DE5-8A76-C4753E3641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68090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40CAE7-2D82-45DE-A5F9-85494E474DDB}" type="datetimeFigureOut">
              <a:rPr lang="en-US" smtClean="0"/>
              <a:t>12/22/2023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5A974E-0468-4DE5-8A76-C4753E3641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37192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3358646"/>
              </p:ext>
            </p:extLst>
          </p:nvPr>
        </p:nvGraphicFramePr>
        <p:xfrm>
          <a:off x="494952" y="79133"/>
          <a:ext cx="11316745" cy="6736396"/>
        </p:xfrm>
        <a:graphic>
          <a:graphicData uri="http://schemas.openxmlformats.org/drawingml/2006/table">
            <a:tbl>
              <a:tblPr/>
              <a:tblGrid>
                <a:gridCol w="2263349">
                  <a:extLst>
                    <a:ext uri="{9D8B030D-6E8A-4147-A177-3AD203B41FA5}">
                      <a16:colId xmlns:a16="http://schemas.microsoft.com/office/drawing/2014/main" val="1601952881"/>
                    </a:ext>
                  </a:extLst>
                </a:gridCol>
                <a:gridCol w="2263349">
                  <a:extLst>
                    <a:ext uri="{9D8B030D-6E8A-4147-A177-3AD203B41FA5}">
                      <a16:colId xmlns:a16="http://schemas.microsoft.com/office/drawing/2014/main" val="3973066953"/>
                    </a:ext>
                  </a:extLst>
                </a:gridCol>
                <a:gridCol w="2263349">
                  <a:extLst>
                    <a:ext uri="{9D8B030D-6E8A-4147-A177-3AD203B41FA5}">
                      <a16:colId xmlns:a16="http://schemas.microsoft.com/office/drawing/2014/main" val="1385311778"/>
                    </a:ext>
                  </a:extLst>
                </a:gridCol>
                <a:gridCol w="2263349">
                  <a:extLst>
                    <a:ext uri="{9D8B030D-6E8A-4147-A177-3AD203B41FA5}">
                      <a16:colId xmlns:a16="http://schemas.microsoft.com/office/drawing/2014/main" val="1324413913"/>
                    </a:ext>
                  </a:extLst>
                </a:gridCol>
                <a:gridCol w="2263349">
                  <a:extLst>
                    <a:ext uri="{9D8B030D-6E8A-4147-A177-3AD203B41FA5}">
                      <a16:colId xmlns:a16="http://schemas.microsoft.com/office/drawing/2014/main" val="2979945759"/>
                    </a:ext>
                  </a:extLst>
                </a:gridCol>
              </a:tblGrid>
              <a:tr h="123442">
                <a:tc gridSpan="5">
                  <a:txBody>
                    <a:bodyPr/>
                    <a:lstStyle/>
                    <a:p>
                      <a:pPr algn="ctr"/>
                      <a:r>
                        <a:rPr lang="bg-BG" sz="700" b="1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Обобщено</a:t>
                      </a:r>
                    </a:p>
                  </a:txBody>
                  <a:tcPr marL="17833" marR="17833" marT="8917" marB="891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D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34449785"/>
                  </a:ext>
                </a:extLst>
              </a:tr>
              <a:tr h="147953">
                <a:tc gridSpan="2">
                  <a:txBody>
                    <a:bodyPr/>
                    <a:lstStyle/>
                    <a:p>
                      <a:pPr algn="l"/>
                      <a:r>
                        <a:rPr lang="ru-RU" sz="700" dirty="0">
                          <a:effectLst/>
                        </a:rPr>
                        <a:t>М-во на </a:t>
                      </a:r>
                      <a:r>
                        <a:rPr lang="ru-RU" sz="700" dirty="0" err="1">
                          <a:effectLst/>
                        </a:rPr>
                        <a:t>иновациите</a:t>
                      </a:r>
                      <a:r>
                        <a:rPr lang="ru-RU" sz="700" dirty="0">
                          <a:effectLst/>
                        </a:rPr>
                        <a:t> и </a:t>
                      </a:r>
                      <a:r>
                        <a:rPr lang="ru-RU" sz="700" dirty="0" err="1">
                          <a:effectLst/>
                        </a:rPr>
                        <a:t>растежа</a:t>
                      </a:r>
                      <a:r>
                        <a:rPr lang="ru-RU" sz="700" dirty="0">
                          <a:effectLst/>
                        </a:rPr>
                        <a:t> ( 074******* )</a:t>
                      </a:r>
                    </a:p>
                  </a:txBody>
                  <a:tcPr marL="17833" marR="17833" marT="8917" marB="891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D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7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21.12.2023 - 21.12.2023</a:t>
                      </a:r>
                    </a:p>
                  </a:txBody>
                  <a:tcPr marL="17833" marR="17833" marT="8917" marB="891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D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61488161"/>
                  </a:ext>
                </a:extLst>
              </a:tr>
              <a:tr h="123442">
                <a:tc>
                  <a:txBody>
                    <a:bodyPr/>
                    <a:lstStyle/>
                    <a:p>
                      <a:pPr algn="ctr"/>
                      <a:r>
                        <a:rPr lang="bg-BG" sz="700" dirty="0">
                          <a:effectLst/>
                        </a:rPr>
                        <a:t>Код</a:t>
                      </a:r>
                    </a:p>
                  </a:txBody>
                  <a:tcPr marL="17833" marR="17833" marT="8917" marB="891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700">
                          <a:effectLst/>
                        </a:rPr>
                        <a:t>Описание</a:t>
                      </a:r>
                    </a:p>
                  </a:txBody>
                  <a:tcPr marL="17833" marR="17833" marT="8917" marB="891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700">
                          <a:effectLst/>
                        </a:rPr>
                        <a:t>Брой</a:t>
                      </a:r>
                    </a:p>
                  </a:txBody>
                  <a:tcPr marL="17833" marR="17833" marT="8917" marB="891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700">
                          <a:effectLst/>
                        </a:rPr>
                        <a:t>Сума</a:t>
                      </a:r>
                    </a:p>
                  </a:txBody>
                  <a:tcPr marL="17833" marR="17833" marT="8917" marB="891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>
                        <a:effectLst/>
                      </a:endParaRPr>
                    </a:p>
                  </a:txBody>
                  <a:tcPr marL="17833" marR="17833" marT="8917" marB="891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6071164"/>
                  </a:ext>
                </a:extLst>
              </a:tr>
              <a:tr h="470634">
                <a:tc>
                  <a:txBody>
                    <a:bodyPr/>
                    <a:lstStyle/>
                    <a:p>
                      <a:pPr algn="ctr"/>
                      <a:r>
                        <a:rPr lang="en-US" sz="700" dirty="0">
                          <a:effectLst/>
                        </a:rPr>
                        <a:t>01 </a:t>
                      </a:r>
                      <a:r>
                        <a:rPr lang="en-US" sz="700" dirty="0" err="1">
                          <a:effectLst/>
                        </a:rPr>
                        <a:t>xxxx</a:t>
                      </a:r>
                      <a:endParaRPr lang="en-US" sz="700" dirty="0">
                        <a:effectLst/>
                      </a:endParaRPr>
                    </a:p>
                  </a:txBody>
                  <a:tcPr marL="17833" marR="17833" marT="8917" marB="891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700" dirty="0">
                          <a:effectLst/>
                        </a:rPr>
                        <a:t>Заплати, </a:t>
                      </a:r>
                      <a:r>
                        <a:rPr lang="ru-RU" sz="700" dirty="0" err="1">
                          <a:effectLst/>
                        </a:rPr>
                        <a:t>възнаграждения</a:t>
                      </a:r>
                      <a:r>
                        <a:rPr lang="ru-RU" sz="700" dirty="0">
                          <a:effectLst/>
                        </a:rPr>
                        <a:t> и </a:t>
                      </a:r>
                      <a:r>
                        <a:rPr lang="ru-RU" sz="700" dirty="0" err="1">
                          <a:effectLst/>
                        </a:rPr>
                        <a:t>други</a:t>
                      </a:r>
                      <a:r>
                        <a:rPr lang="ru-RU" sz="700" dirty="0">
                          <a:effectLst/>
                        </a:rPr>
                        <a:t> </a:t>
                      </a:r>
                      <a:r>
                        <a:rPr lang="ru-RU" sz="700" dirty="0" err="1">
                          <a:effectLst/>
                        </a:rPr>
                        <a:t>плащания</a:t>
                      </a:r>
                      <a:r>
                        <a:rPr lang="ru-RU" sz="700" dirty="0">
                          <a:effectLst/>
                        </a:rPr>
                        <a:t> за персонала - </a:t>
                      </a:r>
                      <a:r>
                        <a:rPr lang="ru-RU" sz="700" dirty="0" err="1">
                          <a:effectLst/>
                        </a:rPr>
                        <a:t>нетна</a:t>
                      </a:r>
                      <a:r>
                        <a:rPr lang="ru-RU" sz="700" dirty="0">
                          <a:effectLst/>
                        </a:rPr>
                        <a:t> сума за </a:t>
                      </a:r>
                      <a:r>
                        <a:rPr lang="ru-RU" sz="700" dirty="0" err="1">
                          <a:effectLst/>
                        </a:rPr>
                        <a:t>изплащане</a:t>
                      </a:r>
                      <a:endParaRPr lang="ru-RU" sz="700" dirty="0">
                        <a:effectLst/>
                      </a:endParaRPr>
                    </a:p>
                  </a:txBody>
                  <a:tcPr marL="17833" marR="17833" marT="8917" marB="891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700" dirty="0">
                          <a:effectLst/>
                        </a:rPr>
                        <a:t>8</a:t>
                      </a:r>
                    </a:p>
                  </a:txBody>
                  <a:tcPr marL="17833" marR="17833" marT="8917" marB="891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700">
                          <a:effectLst/>
                        </a:rPr>
                        <a:t>982 250,65 лв.</a:t>
                      </a:r>
                    </a:p>
                  </a:txBody>
                  <a:tcPr marL="17833" marR="17833" marT="8917" marB="891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>
                        <a:effectLst/>
                      </a:endParaRPr>
                    </a:p>
                  </a:txBody>
                  <a:tcPr marL="17833" marR="17833" marT="8917" marB="891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3465880"/>
                  </a:ext>
                </a:extLst>
              </a:tr>
              <a:tr h="123442">
                <a:tc>
                  <a:txBody>
                    <a:bodyPr/>
                    <a:lstStyle/>
                    <a:p>
                      <a:pPr algn="ctr"/>
                      <a:r>
                        <a:rPr lang="en-US" sz="700">
                          <a:effectLst/>
                        </a:rPr>
                        <a:t>10 xxxx</a:t>
                      </a:r>
                    </a:p>
                  </a:txBody>
                  <a:tcPr marL="17833" marR="17833" marT="8917" marB="891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700" dirty="0">
                          <a:effectLst/>
                        </a:rPr>
                        <a:t>Издръжка</a:t>
                      </a:r>
                    </a:p>
                  </a:txBody>
                  <a:tcPr marL="17833" marR="17833" marT="8917" marB="891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700" dirty="0">
                          <a:effectLst/>
                        </a:rPr>
                        <a:t>25</a:t>
                      </a:r>
                    </a:p>
                  </a:txBody>
                  <a:tcPr marL="17833" marR="17833" marT="8917" marB="891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700">
                          <a:effectLst/>
                        </a:rPr>
                        <a:t>141 364,62 лв.</a:t>
                      </a:r>
                    </a:p>
                  </a:txBody>
                  <a:tcPr marL="17833" marR="17833" marT="8917" marB="891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>
                        <a:effectLst/>
                      </a:endParaRPr>
                    </a:p>
                  </a:txBody>
                  <a:tcPr marL="17833" marR="17833" marT="8917" marB="891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0898153"/>
                  </a:ext>
                </a:extLst>
              </a:tr>
              <a:tr h="341562">
                <a:tc>
                  <a:txBody>
                    <a:bodyPr/>
                    <a:lstStyle/>
                    <a:p>
                      <a:pPr algn="ctr"/>
                      <a:r>
                        <a:rPr lang="en-US" sz="700">
                          <a:effectLst/>
                        </a:rPr>
                        <a:t>40 xxxx</a:t>
                      </a:r>
                    </a:p>
                  </a:txBody>
                  <a:tcPr marL="17833" marR="17833" marT="8917" marB="891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700" dirty="0">
                          <a:effectLst/>
                        </a:rPr>
                        <a:t>Стипендии, пенсии, помощи и </a:t>
                      </a:r>
                      <a:r>
                        <a:rPr lang="ru-RU" sz="700" dirty="0" err="1">
                          <a:effectLst/>
                        </a:rPr>
                        <a:t>текущи</a:t>
                      </a:r>
                      <a:r>
                        <a:rPr lang="ru-RU" sz="700" dirty="0">
                          <a:effectLst/>
                        </a:rPr>
                        <a:t> </a:t>
                      </a:r>
                      <a:r>
                        <a:rPr lang="ru-RU" sz="700" dirty="0" err="1">
                          <a:effectLst/>
                        </a:rPr>
                        <a:t>трансфери</a:t>
                      </a:r>
                      <a:r>
                        <a:rPr lang="ru-RU" sz="700" dirty="0">
                          <a:effectLst/>
                        </a:rPr>
                        <a:t> за </a:t>
                      </a:r>
                      <a:r>
                        <a:rPr lang="ru-RU" sz="700" dirty="0" err="1">
                          <a:effectLst/>
                        </a:rPr>
                        <a:t>домакинства</a:t>
                      </a:r>
                      <a:endParaRPr lang="ru-RU" sz="700" dirty="0">
                        <a:effectLst/>
                      </a:endParaRPr>
                    </a:p>
                  </a:txBody>
                  <a:tcPr marL="17833" marR="17833" marT="8917" marB="891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700" dirty="0">
                          <a:effectLst/>
                        </a:rPr>
                        <a:t>1</a:t>
                      </a:r>
                    </a:p>
                  </a:txBody>
                  <a:tcPr marL="17833" marR="17833" marT="8917" marB="891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700" dirty="0">
                          <a:effectLst/>
                        </a:rPr>
                        <a:t>1 056 617,64 лв.</a:t>
                      </a:r>
                    </a:p>
                  </a:txBody>
                  <a:tcPr marL="17833" marR="17833" marT="8917" marB="891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>
                        <a:effectLst/>
                      </a:endParaRPr>
                    </a:p>
                  </a:txBody>
                  <a:tcPr marL="17833" marR="17833" marT="8917" marB="891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15613"/>
                  </a:ext>
                </a:extLst>
              </a:tr>
              <a:tr h="406097">
                <a:tc>
                  <a:txBody>
                    <a:bodyPr/>
                    <a:lstStyle/>
                    <a:p>
                      <a:pPr algn="ctr"/>
                      <a:r>
                        <a:rPr lang="en-US" sz="700">
                          <a:effectLst/>
                        </a:rPr>
                        <a:t>50 xxxx</a:t>
                      </a:r>
                    </a:p>
                  </a:txBody>
                  <a:tcPr marL="17833" marR="17833" marT="8917" marB="891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700" dirty="0" err="1">
                          <a:effectLst/>
                        </a:rPr>
                        <a:t>Плащания</a:t>
                      </a:r>
                      <a:r>
                        <a:rPr lang="ru-RU" sz="700" dirty="0">
                          <a:effectLst/>
                        </a:rPr>
                        <a:t> за </a:t>
                      </a:r>
                      <a:r>
                        <a:rPr lang="ru-RU" sz="700" dirty="0" err="1">
                          <a:effectLst/>
                        </a:rPr>
                        <a:t>дълготрайни</a:t>
                      </a:r>
                      <a:r>
                        <a:rPr lang="ru-RU" sz="700" dirty="0">
                          <a:effectLst/>
                        </a:rPr>
                        <a:t> </a:t>
                      </a:r>
                      <a:r>
                        <a:rPr lang="ru-RU" sz="700" dirty="0" err="1">
                          <a:effectLst/>
                        </a:rPr>
                        <a:t>активи</a:t>
                      </a:r>
                      <a:r>
                        <a:rPr lang="ru-RU" sz="700" dirty="0">
                          <a:effectLst/>
                        </a:rPr>
                        <a:t>, </a:t>
                      </a:r>
                      <a:r>
                        <a:rPr lang="ru-RU" sz="700" dirty="0" err="1">
                          <a:effectLst/>
                        </a:rPr>
                        <a:t>основен</a:t>
                      </a:r>
                      <a:r>
                        <a:rPr lang="ru-RU" sz="700" dirty="0">
                          <a:effectLst/>
                        </a:rPr>
                        <a:t> ремонт и </a:t>
                      </a:r>
                      <a:r>
                        <a:rPr lang="ru-RU" sz="700" dirty="0" err="1">
                          <a:effectLst/>
                        </a:rPr>
                        <a:t>капиталови</a:t>
                      </a:r>
                      <a:r>
                        <a:rPr lang="ru-RU" sz="700" dirty="0">
                          <a:effectLst/>
                        </a:rPr>
                        <a:t> </a:t>
                      </a:r>
                      <a:r>
                        <a:rPr lang="ru-RU" sz="700" dirty="0" err="1">
                          <a:effectLst/>
                        </a:rPr>
                        <a:t>трансфери</a:t>
                      </a:r>
                      <a:endParaRPr lang="ru-RU" sz="700" dirty="0">
                        <a:effectLst/>
                      </a:endParaRPr>
                    </a:p>
                  </a:txBody>
                  <a:tcPr marL="17833" marR="17833" marT="8917" marB="891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700" dirty="0">
                          <a:effectLst/>
                        </a:rPr>
                        <a:t>2</a:t>
                      </a:r>
                    </a:p>
                  </a:txBody>
                  <a:tcPr marL="17833" marR="17833" marT="8917" marB="891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700" dirty="0">
                          <a:effectLst/>
                        </a:rPr>
                        <a:t>85 351,20 лв.</a:t>
                      </a:r>
                    </a:p>
                  </a:txBody>
                  <a:tcPr marL="17833" marR="17833" marT="8917" marB="891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>
                        <a:effectLst/>
                      </a:endParaRPr>
                    </a:p>
                  </a:txBody>
                  <a:tcPr marL="17833" marR="17833" marT="8917" marB="891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9703590"/>
                  </a:ext>
                </a:extLst>
              </a:tr>
              <a:tr h="147953">
                <a:tc>
                  <a:txBody>
                    <a:bodyPr/>
                    <a:lstStyle/>
                    <a:p>
                      <a:pPr algn="ctr"/>
                      <a:r>
                        <a:rPr lang="en-US" sz="700">
                          <a:effectLst/>
                        </a:rPr>
                        <a:t>88 xxxx</a:t>
                      </a:r>
                    </a:p>
                  </a:txBody>
                  <a:tcPr marL="17833" marR="17833" marT="8917" marB="891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700">
                          <a:effectLst/>
                        </a:rPr>
                        <a:t>Средства на разпореждане</a:t>
                      </a:r>
                    </a:p>
                  </a:txBody>
                  <a:tcPr marL="17833" marR="17833" marT="8917" marB="891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700" dirty="0">
                          <a:effectLst/>
                        </a:rPr>
                        <a:t>33</a:t>
                      </a:r>
                    </a:p>
                  </a:txBody>
                  <a:tcPr marL="17833" marR="17833" marT="8917" marB="891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700" dirty="0">
                          <a:effectLst/>
                        </a:rPr>
                        <a:t>368 115,76 лв.</a:t>
                      </a:r>
                    </a:p>
                  </a:txBody>
                  <a:tcPr marL="17833" marR="17833" marT="8917" marB="891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>
                        <a:effectLst/>
                      </a:endParaRPr>
                    </a:p>
                  </a:txBody>
                  <a:tcPr marL="17833" marR="17833" marT="8917" marB="891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3178924"/>
                  </a:ext>
                </a:extLst>
              </a:tr>
              <a:tr h="123442">
                <a:tc gridSpan="2">
                  <a:txBody>
                    <a:bodyPr/>
                    <a:lstStyle/>
                    <a:p>
                      <a:pPr algn="r"/>
                      <a:r>
                        <a:rPr lang="bg-BG" sz="700">
                          <a:effectLst/>
                        </a:rPr>
                        <a:t>Общо: </a:t>
                      </a:r>
                    </a:p>
                  </a:txBody>
                  <a:tcPr marL="17833" marR="17833" marT="8917" marB="891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700" dirty="0">
                          <a:effectLst/>
                        </a:rPr>
                        <a:t>69</a:t>
                      </a:r>
                    </a:p>
                  </a:txBody>
                  <a:tcPr marL="17833" marR="17833" marT="8917" marB="891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700">
                          <a:effectLst/>
                        </a:rPr>
                        <a:t>2 633 699,87 лв.</a:t>
                      </a:r>
                    </a:p>
                  </a:txBody>
                  <a:tcPr marL="17833" marR="17833" marT="8917" marB="891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>
                        <a:effectLst/>
                      </a:endParaRPr>
                    </a:p>
                  </a:txBody>
                  <a:tcPr marL="17833" marR="17833" marT="8917" marB="891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8980282"/>
                  </a:ext>
                </a:extLst>
              </a:tr>
              <a:tr h="123442">
                <a:tc gridSpan="5">
                  <a:txBody>
                    <a:bodyPr/>
                    <a:lstStyle/>
                    <a:p>
                      <a:r>
                        <a:rPr lang="en-US" sz="700" dirty="0"/>
                        <a:t> </a:t>
                      </a:r>
                    </a:p>
                  </a:txBody>
                  <a:tcPr marL="17833" marR="17833" marT="8917" marB="891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D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70280971"/>
                  </a:ext>
                </a:extLst>
              </a:tr>
              <a:tr h="123442">
                <a:tc gridSpan="5">
                  <a:txBody>
                    <a:bodyPr/>
                    <a:lstStyle/>
                    <a:p>
                      <a:r>
                        <a:rPr lang="en-US" sz="700" dirty="0"/>
                        <a:t> </a:t>
                      </a:r>
                    </a:p>
                  </a:txBody>
                  <a:tcPr marL="17833" marR="17833" marT="8917" marB="891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D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69247803"/>
                  </a:ext>
                </a:extLst>
              </a:tr>
              <a:tr h="123442">
                <a:tc gridSpan="5">
                  <a:txBody>
                    <a:bodyPr/>
                    <a:lstStyle/>
                    <a:p>
                      <a:r>
                        <a:rPr lang="en-US" sz="700" dirty="0"/>
                        <a:t> </a:t>
                      </a:r>
                    </a:p>
                  </a:txBody>
                  <a:tcPr marL="17833" marR="17833" marT="8917" marB="891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D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21325158"/>
                  </a:ext>
                </a:extLst>
              </a:tr>
              <a:tr h="123442">
                <a:tc gridSpan="5">
                  <a:txBody>
                    <a:bodyPr/>
                    <a:lstStyle/>
                    <a:p>
                      <a:r>
                        <a:rPr lang="en-US" sz="700" dirty="0"/>
                        <a:t> </a:t>
                      </a:r>
                    </a:p>
                  </a:txBody>
                  <a:tcPr marL="17833" marR="17833" marT="8917" marB="891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D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88584022"/>
                  </a:ext>
                </a:extLst>
              </a:tr>
              <a:tr h="123442">
                <a:tc gridSpan="5">
                  <a:txBody>
                    <a:bodyPr/>
                    <a:lstStyle/>
                    <a:p>
                      <a:pPr algn="ctr"/>
                      <a:r>
                        <a:rPr lang="bg-BG" sz="7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бюджетни организации</a:t>
                      </a:r>
                    </a:p>
                  </a:txBody>
                  <a:tcPr marL="17833" marR="17833" marT="8917" marB="891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D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71387894"/>
                  </a:ext>
                </a:extLst>
              </a:tr>
              <a:tr h="147953">
                <a:tc gridSpan="2">
                  <a:txBody>
                    <a:bodyPr/>
                    <a:lstStyle/>
                    <a:p>
                      <a:pPr algn="l"/>
                      <a:r>
                        <a:rPr lang="ru-RU" sz="700" dirty="0">
                          <a:effectLst/>
                        </a:rPr>
                        <a:t>М-во на </a:t>
                      </a:r>
                      <a:r>
                        <a:rPr lang="ru-RU" sz="700" dirty="0" err="1">
                          <a:effectLst/>
                        </a:rPr>
                        <a:t>иновациите</a:t>
                      </a:r>
                      <a:r>
                        <a:rPr lang="ru-RU" sz="700" dirty="0">
                          <a:effectLst/>
                        </a:rPr>
                        <a:t> и </a:t>
                      </a:r>
                      <a:r>
                        <a:rPr lang="ru-RU" sz="700" dirty="0" err="1">
                          <a:effectLst/>
                        </a:rPr>
                        <a:t>растежа</a:t>
                      </a:r>
                      <a:r>
                        <a:rPr lang="ru-RU" sz="700" dirty="0">
                          <a:effectLst/>
                        </a:rPr>
                        <a:t>-ЦУ </a:t>
                      </a:r>
                      <a:r>
                        <a:rPr lang="ru-RU" sz="700">
                          <a:effectLst/>
                        </a:rPr>
                        <a:t>( </a:t>
                      </a:r>
                      <a:r>
                        <a:rPr lang="ru-RU" sz="700" smtClean="0">
                          <a:effectLst/>
                        </a:rPr>
                        <a:t>074 </a:t>
                      </a:r>
                      <a:r>
                        <a:rPr lang="ru-RU" sz="700" dirty="0">
                          <a:effectLst/>
                        </a:rPr>
                        <a:t>)</a:t>
                      </a:r>
                    </a:p>
                  </a:txBody>
                  <a:tcPr marL="17833" marR="17833" marT="8917" marB="891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D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7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21.12.2023 - 21.12.2023</a:t>
                      </a:r>
                    </a:p>
                  </a:txBody>
                  <a:tcPr marL="17833" marR="17833" marT="8917" marB="891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D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4401766"/>
                  </a:ext>
                </a:extLst>
              </a:tr>
              <a:tr h="123442">
                <a:tc>
                  <a:txBody>
                    <a:bodyPr/>
                    <a:lstStyle/>
                    <a:p>
                      <a:pPr algn="ctr"/>
                      <a:r>
                        <a:rPr lang="bg-BG" sz="700">
                          <a:effectLst/>
                        </a:rPr>
                        <a:t>Код</a:t>
                      </a:r>
                    </a:p>
                  </a:txBody>
                  <a:tcPr marL="17833" marR="17833" marT="8917" marB="891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700">
                          <a:effectLst/>
                        </a:rPr>
                        <a:t>Описание</a:t>
                      </a:r>
                    </a:p>
                  </a:txBody>
                  <a:tcPr marL="17833" marR="17833" marT="8917" marB="891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700">
                          <a:effectLst/>
                        </a:rPr>
                        <a:t>Брой</a:t>
                      </a:r>
                    </a:p>
                  </a:txBody>
                  <a:tcPr marL="17833" marR="17833" marT="8917" marB="891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700" dirty="0">
                          <a:effectLst/>
                        </a:rPr>
                        <a:t>Сума</a:t>
                      </a:r>
                    </a:p>
                  </a:txBody>
                  <a:tcPr marL="17833" marR="17833" marT="8917" marB="891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>
                        <a:effectLst/>
                      </a:endParaRPr>
                    </a:p>
                  </a:txBody>
                  <a:tcPr marL="17833" marR="17833" marT="8917" marB="891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9457079"/>
                  </a:ext>
                </a:extLst>
              </a:tr>
              <a:tr h="470634">
                <a:tc>
                  <a:txBody>
                    <a:bodyPr/>
                    <a:lstStyle/>
                    <a:p>
                      <a:pPr algn="ctr"/>
                      <a:r>
                        <a:rPr lang="en-US" sz="700">
                          <a:effectLst/>
                        </a:rPr>
                        <a:t>01 xxxx</a:t>
                      </a:r>
                    </a:p>
                  </a:txBody>
                  <a:tcPr marL="17833" marR="17833" marT="8917" marB="891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700">
                          <a:effectLst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17833" marR="17833" marT="8917" marB="891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700">
                          <a:effectLst/>
                        </a:rPr>
                        <a:t>5</a:t>
                      </a:r>
                    </a:p>
                  </a:txBody>
                  <a:tcPr marL="17833" marR="17833" marT="8917" marB="891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700" dirty="0">
                          <a:effectLst/>
                        </a:rPr>
                        <a:t>908 162,35 лв.</a:t>
                      </a:r>
                    </a:p>
                  </a:txBody>
                  <a:tcPr marL="17833" marR="17833" marT="8917" marB="891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700" dirty="0">
                        <a:effectLst/>
                      </a:endParaRPr>
                    </a:p>
                  </a:txBody>
                  <a:tcPr marL="17833" marR="17833" marT="8917" marB="891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1627334"/>
                  </a:ext>
                </a:extLst>
              </a:tr>
              <a:tr h="123442">
                <a:tc>
                  <a:txBody>
                    <a:bodyPr/>
                    <a:lstStyle/>
                    <a:p>
                      <a:pPr algn="ctr"/>
                      <a:r>
                        <a:rPr lang="en-US" sz="700">
                          <a:effectLst/>
                        </a:rPr>
                        <a:t>10 xxxx</a:t>
                      </a:r>
                    </a:p>
                  </a:txBody>
                  <a:tcPr marL="17833" marR="17833" marT="8917" marB="891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700">
                          <a:effectLst/>
                        </a:rPr>
                        <a:t>Издръжка</a:t>
                      </a:r>
                    </a:p>
                  </a:txBody>
                  <a:tcPr marL="17833" marR="17833" marT="8917" marB="891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700">
                          <a:effectLst/>
                        </a:rPr>
                        <a:t>11</a:t>
                      </a:r>
                    </a:p>
                  </a:txBody>
                  <a:tcPr marL="17833" marR="17833" marT="8917" marB="891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700" dirty="0">
                          <a:effectLst/>
                        </a:rPr>
                        <a:t>83 321,70 лв.</a:t>
                      </a:r>
                    </a:p>
                  </a:txBody>
                  <a:tcPr marL="17833" marR="17833" marT="8917" marB="891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700" dirty="0">
                        <a:effectLst/>
                      </a:endParaRPr>
                    </a:p>
                  </a:txBody>
                  <a:tcPr marL="17833" marR="17833" marT="8917" marB="891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6170382"/>
                  </a:ext>
                </a:extLst>
              </a:tr>
              <a:tr h="341562">
                <a:tc>
                  <a:txBody>
                    <a:bodyPr/>
                    <a:lstStyle/>
                    <a:p>
                      <a:pPr algn="ctr"/>
                      <a:r>
                        <a:rPr lang="en-US" sz="700">
                          <a:effectLst/>
                        </a:rPr>
                        <a:t>40 xxxx</a:t>
                      </a:r>
                    </a:p>
                  </a:txBody>
                  <a:tcPr marL="17833" marR="17833" marT="8917" marB="891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700">
                          <a:effectLst/>
                        </a:rPr>
                        <a:t>Стипендии, пенсии, помощи и текущи трансфери за домакинства</a:t>
                      </a:r>
                    </a:p>
                  </a:txBody>
                  <a:tcPr marL="17833" marR="17833" marT="8917" marB="891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700">
                          <a:effectLst/>
                        </a:rPr>
                        <a:t>1</a:t>
                      </a:r>
                    </a:p>
                  </a:txBody>
                  <a:tcPr marL="17833" marR="17833" marT="8917" marB="891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700" dirty="0">
                          <a:effectLst/>
                        </a:rPr>
                        <a:t>1 056 617,64 лв.</a:t>
                      </a:r>
                    </a:p>
                  </a:txBody>
                  <a:tcPr marL="17833" marR="17833" marT="8917" marB="891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700" dirty="0">
                        <a:effectLst/>
                      </a:endParaRPr>
                    </a:p>
                  </a:txBody>
                  <a:tcPr marL="17833" marR="17833" marT="8917" marB="891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9440302"/>
                  </a:ext>
                </a:extLst>
              </a:tr>
              <a:tr h="406097">
                <a:tc>
                  <a:txBody>
                    <a:bodyPr/>
                    <a:lstStyle/>
                    <a:p>
                      <a:pPr algn="ctr"/>
                      <a:r>
                        <a:rPr lang="en-US" sz="700">
                          <a:effectLst/>
                        </a:rPr>
                        <a:t>50 xxxx</a:t>
                      </a:r>
                    </a:p>
                  </a:txBody>
                  <a:tcPr marL="17833" marR="17833" marT="8917" marB="891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700">
                          <a:effectLst/>
                        </a:rPr>
                        <a:t>Плащания за дълготрайни активи, основен ремонт и капиталови трансфери</a:t>
                      </a:r>
                    </a:p>
                  </a:txBody>
                  <a:tcPr marL="17833" marR="17833" marT="8917" marB="891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700">
                          <a:effectLst/>
                        </a:rPr>
                        <a:t>2</a:t>
                      </a:r>
                    </a:p>
                  </a:txBody>
                  <a:tcPr marL="17833" marR="17833" marT="8917" marB="891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700" dirty="0">
                          <a:effectLst/>
                        </a:rPr>
                        <a:t>85 351,20 лв.</a:t>
                      </a:r>
                    </a:p>
                  </a:txBody>
                  <a:tcPr marL="17833" marR="17833" marT="8917" marB="891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700" dirty="0">
                        <a:effectLst/>
                      </a:endParaRPr>
                    </a:p>
                  </a:txBody>
                  <a:tcPr marL="17833" marR="17833" marT="8917" marB="891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5317228"/>
                  </a:ext>
                </a:extLst>
              </a:tr>
              <a:tr h="147953">
                <a:tc>
                  <a:txBody>
                    <a:bodyPr/>
                    <a:lstStyle/>
                    <a:p>
                      <a:pPr algn="ctr"/>
                      <a:r>
                        <a:rPr lang="en-US" sz="700">
                          <a:effectLst/>
                        </a:rPr>
                        <a:t>88 xxxx</a:t>
                      </a:r>
                    </a:p>
                  </a:txBody>
                  <a:tcPr marL="17833" marR="17833" marT="8917" marB="891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700">
                          <a:effectLst/>
                        </a:rPr>
                        <a:t>Средства на разпореждане</a:t>
                      </a:r>
                    </a:p>
                  </a:txBody>
                  <a:tcPr marL="17833" marR="17833" marT="8917" marB="891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700">
                          <a:effectLst/>
                        </a:rPr>
                        <a:t>33</a:t>
                      </a:r>
                    </a:p>
                  </a:txBody>
                  <a:tcPr marL="17833" marR="17833" marT="8917" marB="891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700">
                          <a:effectLst/>
                        </a:rPr>
                        <a:t>368 115,76 лв.</a:t>
                      </a:r>
                    </a:p>
                  </a:txBody>
                  <a:tcPr marL="17833" marR="17833" marT="8917" marB="891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700" dirty="0">
                        <a:effectLst/>
                      </a:endParaRPr>
                    </a:p>
                  </a:txBody>
                  <a:tcPr marL="17833" marR="17833" marT="8917" marB="891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5102237"/>
                  </a:ext>
                </a:extLst>
              </a:tr>
              <a:tr h="123442">
                <a:tc gridSpan="2">
                  <a:txBody>
                    <a:bodyPr/>
                    <a:lstStyle/>
                    <a:p>
                      <a:pPr algn="r"/>
                      <a:r>
                        <a:rPr lang="bg-BG" sz="700">
                          <a:effectLst/>
                        </a:rPr>
                        <a:t>Общо: </a:t>
                      </a:r>
                    </a:p>
                  </a:txBody>
                  <a:tcPr marL="17833" marR="17833" marT="8917" marB="891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700">
                          <a:effectLst/>
                        </a:rPr>
                        <a:t>52</a:t>
                      </a:r>
                    </a:p>
                  </a:txBody>
                  <a:tcPr marL="17833" marR="17833" marT="8917" marB="891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700">
                          <a:effectLst/>
                        </a:rPr>
                        <a:t>2 501 568,65 лв.</a:t>
                      </a:r>
                    </a:p>
                  </a:txBody>
                  <a:tcPr marL="17833" marR="17833" marT="8917" marB="891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700" dirty="0">
                        <a:effectLst/>
                      </a:endParaRPr>
                    </a:p>
                  </a:txBody>
                  <a:tcPr marL="17833" marR="17833" marT="8917" marB="891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8074029"/>
                  </a:ext>
                </a:extLst>
              </a:tr>
              <a:tr h="123442">
                <a:tc gridSpan="5">
                  <a:txBody>
                    <a:bodyPr/>
                    <a:lstStyle/>
                    <a:p>
                      <a:r>
                        <a:rPr lang="en-US" sz="700" dirty="0"/>
                        <a:t> </a:t>
                      </a:r>
                    </a:p>
                  </a:txBody>
                  <a:tcPr marL="17833" marR="17833" marT="8917" marB="891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D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54301775"/>
                  </a:ext>
                </a:extLst>
              </a:tr>
              <a:tr h="123442">
                <a:tc gridSpan="5">
                  <a:txBody>
                    <a:bodyPr/>
                    <a:lstStyle/>
                    <a:p>
                      <a:r>
                        <a:rPr lang="en-US" sz="700" dirty="0"/>
                        <a:t> </a:t>
                      </a:r>
                    </a:p>
                  </a:txBody>
                  <a:tcPr marL="17833" marR="17833" marT="8917" marB="891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D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01061914"/>
                  </a:ext>
                </a:extLst>
              </a:tr>
              <a:tr h="123442">
                <a:tc gridSpan="2">
                  <a:txBody>
                    <a:bodyPr/>
                    <a:lstStyle/>
                    <a:p>
                      <a:pPr algn="l"/>
                      <a:r>
                        <a:rPr lang="bg-BG" sz="700" dirty="0">
                          <a:effectLst/>
                        </a:rPr>
                        <a:t>БАИ ( </a:t>
                      </a:r>
                      <a:r>
                        <a:rPr lang="bg-BG" sz="700" dirty="0" smtClean="0">
                          <a:effectLst/>
                        </a:rPr>
                        <a:t>074 </a:t>
                      </a:r>
                      <a:r>
                        <a:rPr lang="bg-BG" sz="700" dirty="0">
                          <a:effectLst/>
                        </a:rPr>
                        <a:t>)</a:t>
                      </a:r>
                    </a:p>
                  </a:txBody>
                  <a:tcPr marL="17833" marR="17833" marT="8917" marB="891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D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700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21.12.2023 - 21.12.2023</a:t>
                      </a:r>
                    </a:p>
                  </a:txBody>
                  <a:tcPr marL="17833" marR="17833" marT="8917" marB="891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D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0594398"/>
                  </a:ext>
                </a:extLst>
              </a:tr>
              <a:tr h="123442">
                <a:tc>
                  <a:txBody>
                    <a:bodyPr/>
                    <a:lstStyle/>
                    <a:p>
                      <a:pPr algn="ctr"/>
                      <a:r>
                        <a:rPr lang="bg-BG" sz="700">
                          <a:effectLst/>
                        </a:rPr>
                        <a:t>Код</a:t>
                      </a:r>
                    </a:p>
                  </a:txBody>
                  <a:tcPr marL="17833" marR="17833" marT="8917" marB="891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700">
                          <a:effectLst/>
                        </a:rPr>
                        <a:t>Описание</a:t>
                      </a:r>
                    </a:p>
                  </a:txBody>
                  <a:tcPr marL="17833" marR="17833" marT="8917" marB="891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700">
                          <a:effectLst/>
                        </a:rPr>
                        <a:t>Брой</a:t>
                      </a:r>
                    </a:p>
                  </a:txBody>
                  <a:tcPr marL="17833" marR="17833" marT="8917" marB="891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700">
                          <a:effectLst/>
                        </a:rPr>
                        <a:t>Сума</a:t>
                      </a:r>
                    </a:p>
                  </a:txBody>
                  <a:tcPr marL="17833" marR="17833" marT="8917" marB="891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effectLst/>
                      </a:endParaRPr>
                    </a:p>
                  </a:txBody>
                  <a:tcPr marL="17833" marR="17833" marT="8917" marB="891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4947611"/>
                  </a:ext>
                </a:extLst>
              </a:tr>
              <a:tr h="123442">
                <a:tc>
                  <a:txBody>
                    <a:bodyPr/>
                    <a:lstStyle/>
                    <a:p>
                      <a:pPr algn="ctr"/>
                      <a:r>
                        <a:rPr lang="en-US" sz="700">
                          <a:effectLst/>
                        </a:rPr>
                        <a:t>10 xxxx</a:t>
                      </a:r>
                    </a:p>
                  </a:txBody>
                  <a:tcPr marL="17833" marR="17833" marT="8917" marB="891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700">
                          <a:effectLst/>
                        </a:rPr>
                        <a:t>Издръжка</a:t>
                      </a:r>
                    </a:p>
                  </a:txBody>
                  <a:tcPr marL="17833" marR="17833" marT="8917" marB="891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700">
                          <a:effectLst/>
                        </a:rPr>
                        <a:t>10</a:t>
                      </a:r>
                    </a:p>
                  </a:txBody>
                  <a:tcPr marL="17833" marR="17833" marT="8917" marB="891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700">
                          <a:effectLst/>
                        </a:rPr>
                        <a:t>15 585,72 лв.</a:t>
                      </a:r>
                    </a:p>
                  </a:txBody>
                  <a:tcPr marL="17833" marR="17833" marT="8917" marB="891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700" dirty="0">
                        <a:effectLst/>
                      </a:endParaRPr>
                    </a:p>
                  </a:txBody>
                  <a:tcPr marL="17833" marR="17833" marT="8917" marB="891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7518786"/>
                  </a:ext>
                </a:extLst>
              </a:tr>
              <a:tr h="123442">
                <a:tc gridSpan="2">
                  <a:txBody>
                    <a:bodyPr/>
                    <a:lstStyle/>
                    <a:p>
                      <a:pPr algn="r"/>
                      <a:r>
                        <a:rPr lang="bg-BG" sz="700">
                          <a:effectLst/>
                        </a:rPr>
                        <a:t>Общо: </a:t>
                      </a:r>
                    </a:p>
                  </a:txBody>
                  <a:tcPr marL="17833" marR="17833" marT="8917" marB="891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700">
                          <a:effectLst/>
                        </a:rPr>
                        <a:t>10</a:t>
                      </a:r>
                    </a:p>
                  </a:txBody>
                  <a:tcPr marL="17833" marR="17833" marT="8917" marB="891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700">
                          <a:effectLst/>
                        </a:rPr>
                        <a:t>15 585,72 лв.</a:t>
                      </a:r>
                    </a:p>
                  </a:txBody>
                  <a:tcPr marL="17833" marR="17833" marT="8917" marB="891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700" dirty="0">
                        <a:effectLst/>
                      </a:endParaRPr>
                    </a:p>
                  </a:txBody>
                  <a:tcPr marL="17833" marR="17833" marT="8917" marB="891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356995"/>
                  </a:ext>
                </a:extLst>
              </a:tr>
              <a:tr h="123442">
                <a:tc gridSpan="5">
                  <a:txBody>
                    <a:bodyPr/>
                    <a:lstStyle/>
                    <a:p>
                      <a:r>
                        <a:rPr lang="en-US" sz="700"/>
                        <a:t> </a:t>
                      </a:r>
                    </a:p>
                  </a:txBody>
                  <a:tcPr marL="17833" marR="17833" marT="8917" marB="891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D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20234947"/>
                  </a:ext>
                </a:extLst>
              </a:tr>
              <a:tr h="123442">
                <a:tc gridSpan="5">
                  <a:txBody>
                    <a:bodyPr/>
                    <a:lstStyle/>
                    <a:p>
                      <a:r>
                        <a:rPr lang="en-US" sz="700" dirty="0"/>
                        <a:t> </a:t>
                      </a:r>
                    </a:p>
                  </a:txBody>
                  <a:tcPr marL="17833" marR="17833" marT="8917" marB="891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D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56560"/>
                  </a:ext>
                </a:extLst>
              </a:tr>
              <a:tr h="123442">
                <a:tc gridSpan="2">
                  <a:txBody>
                    <a:bodyPr/>
                    <a:lstStyle/>
                    <a:p>
                      <a:pPr algn="l"/>
                      <a:r>
                        <a:rPr lang="bg-BG" sz="700" dirty="0">
                          <a:effectLst/>
                        </a:rPr>
                        <a:t>ИАНМСП ( </a:t>
                      </a:r>
                      <a:r>
                        <a:rPr lang="bg-BG" sz="700" dirty="0" smtClean="0">
                          <a:effectLst/>
                        </a:rPr>
                        <a:t>074 </a:t>
                      </a:r>
                      <a:r>
                        <a:rPr lang="bg-BG" sz="700" dirty="0">
                          <a:effectLst/>
                        </a:rPr>
                        <a:t>)</a:t>
                      </a:r>
                    </a:p>
                  </a:txBody>
                  <a:tcPr marL="17833" marR="17833" marT="8917" marB="891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D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700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21.12.2023 - 21.12.2023</a:t>
                      </a:r>
                    </a:p>
                  </a:txBody>
                  <a:tcPr marL="17833" marR="17833" marT="8917" marB="891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D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04120774"/>
                  </a:ext>
                </a:extLst>
              </a:tr>
              <a:tr h="123442">
                <a:tc>
                  <a:txBody>
                    <a:bodyPr/>
                    <a:lstStyle/>
                    <a:p>
                      <a:pPr algn="ctr"/>
                      <a:r>
                        <a:rPr lang="bg-BG" sz="700">
                          <a:effectLst/>
                        </a:rPr>
                        <a:t>Код</a:t>
                      </a:r>
                    </a:p>
                  </a:txBody>
                  <a:tcPr marL="17833" marR="17833" marT="8917" marB="891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700">
                          <a:effectLst/>
                        </a:rPr>
                        <a:t>Описание</a:t>
                      </a:r>
                    </a:p>
                  </a:txBody>
                  <a:tcPr marL="17833" marR="17833" marT="8917" marB="891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700">
                          <a:effectLst/>
                        </a:rPr>
                        <a:t>Брой</a:t>
                      </a:r>
                    </a:p>
                  </a:txBody>
                  <a:tcPr marL="17833" marR="17833" marT="8917" marB="891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700">
                          <a:effectLst/>
                        </a:rPr>
                        <a:t>Сума</a:t>
                      </a:r>
                    </a:p>
                  </a:txBody>
                  <a:tcPr marL="17833" marR="17833" marT="8917" marB="891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effectLst/>
                      </a:endParaRPr>
                    </a:p>
                  </a:txBody>
                  <a:tcPr marL="17833" marR="17833" marT="8917" marB="891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3936336"/>
                  </a:ext>
                </a:extLst>
              </a:tr>
              <a:tr h="470634">
                <a:tc>
                  <a:txBody>
                    <a:bodyPr/>
                    <a:lstStyle/>
                    <a:p>
                      <a:pPr algn="ctr"/>
                      <a:r>
                        <a:rPr lang="en-US" sz="700">
                          <a:effectLst/>
                        </a:rPr>
                        <a:t>01 xxxx</a:t>
                      </a:r>
                    </a:p>
                  </a:txBody>
                  <a:tcPr marL="17833" marR="17833" marT="8917" marB="891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700">
                          <a:effectLst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17833" marR="17833" marT="8917" marB="891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700">
                          <a:effectLst/>
                        </a:rPr>
                        <a:t>3</a:t>
                      </a:r>
                    </a:p>
                  </a:txBody>
                  <a:tcPr marL="17833" marR="17833" marT="8917" marB="891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700">
                          <a:effectLst/>
                        </a:rPr>
                        <a:t>74 088,30 лв.</a:t>
                      </a:r>
                    </a:p>
                  </a:txBody>
                  <a:tcPr marL="17833" marR="17833" marT="8917" marB="891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700" dirty="0">
                        <a:effectLst/>
                      </a:endParaRPr>
                    </a:p>
                  </a:txBody>
                  <a:tcPr marL="17833" marR="17833" marT="8917" marB="891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5169024"/>
                  </a:ext>
                </a:extLst>
              </a:tr>
              <a:tr h="123442">
                <a:tc>
                  <a:txBody>
                    <a:bodyPr/>
                    <a:lstStyle/>
                    <a:p>
                      <a:pPr algn="ctr"/>
                      <a:r>
                        <a:rPr lang="en-US" sz="700">
                          <a:effectLst/>
                        </a:rPr>
                        <a:t>10 xxxx</a:t>
                      </a:r>
                    </a:p>
                  </a:txBody>
                  <a:tcPr marL="17833" marR="17833" marT="8917" marB="891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700">
                          <a:effectLst/>
                        </a:rPr>
                        <a:t>Издръжка</a:t>
                      </a:r>
                    </a:p>
                  </a:txBody>
                  <a:tcPr marL="17833" marR="17833" marT="8917" marB="891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700" dirty="0">
                          <a:effectLst/>
                        </a:rPr>
                        <a:t>4</a:t>
                      </a:r>
                    </a:p>
                  </a:txBody>
                  <a:tcPr marL="17833" marR="17833" marT="8917" marB="891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700">
                          <a:effectLst/>
                        </a:rPr>
                        <a:t>42 457,20 лв.</a:t>
                      </a:r>
                    </a:p>
                  </a:txBody>
                  <a:tcPr marL="17833" marR="17833" marT="8917" marB="891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700" dirty="0">
                        <a:effectLst/>
                      </a:endParaRPr>
                    </a:p>
                  </a:txBody>
                  <a:tcPr marL="17833" marR="17833" marT="8917" marB="891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7958335"/>
                  </a:ext>
                </a:extLst>
              </a:tr>
              <a:tr h="123442">
                <a:tc gridSpan="2">
                  <a:txBody>
                    <a:bodyPr/>
                    <a:lstStyle/>
                    <a:p>
                      <a:pPr algn="r"/>
                      <a:r>
                        <a:rPr lang="bg-BG" sz="700">
                          <a:effectLst/>
                        </a:rPr>
                        <a:t>Общо: </a:t>
                      </a:r>
                    </a:p>
                  </a:txBody>
                  <a:tcPr marL="17833" marR="17833" marT="8917" marB="891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700">
                          <a:effectLst/>
                        </a:rPr>
                        <a:t>7</a:t>
                      </a:r>
                    </a:p>
                  </a:txBody>
                  <a:tcPr marL="17833" marR="17833" marT="8917" marB="891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700">
                          <a:effectLst/>
                        </a:rPr>
                        <a:t>116 545,50 лв.</a:t>
                      </a:r>
                    </a:p>
                  </a:txBody>
                  <a:tcPr marL="17833" marR="17833" marT="8917" marB="891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700" dirty="0">
                        <a:effectLst/>
                      </a:endParaRPr>
                    </a:p>
                  </a:txBody>
                  <a:tcPr marL="17833" marR="17833" marT="8917" marB="891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7046752"/>
                  </a:ext>
                </a:extLst>
              </a:tr>
              <a:tr h="123442">
                <a:tc gridSpan="5">
                  <a:txBody>
                    <a:bodyPr/>
                    <a:lstStyle/>
                    <a:p>
                      <a:endParaRPr lang="en-US" sz="700" dirty="0"/>
                    </a:p>
                  </a:txBody>
                  <a:tcPr marL="17833" marR="17833" marT="8917" marB="891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D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8053946"/>
                  </a:ext>
                </a:extLst>
              </a:tr>
              <a:tr h="123442">
                <a:tc gridSpan="5">
                  <a:txBody>
                    <a:bodyPr/>
                    <a:lstStyle/>
                    <a:p>
                      <a:r>
                        <a:rPr lang="en-US" sz="700" dirty="0"/>
                        <a:t> </a:t>
                      </a:r>
                    </a:p>
                  </a:txBody>
                  <a:tcPr marL="17833" marR="17833" marT="8917" marB="891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D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08495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671947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277</Words>
  <Application>Microsoft Office PowerPoint</Application>
  <PresentationFormat>Widescreen</PresentationFormat>
  <Paragraphs>99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Diana Dimitrova</dc:creator>
  <cp:lastModifiedBy>Diana Dimitrova</cp:lastModifiedBy>
  <cp:revision>1</cp:revision>
  <dcterms:created xsi:type="dcterms:W3CDTF">2023-12-22T06:27:00Z</dcterms:created>
  <dcterms:modified xsi:type="dcterms:W3CDTF">2023-12-22T06:34:31Z</dcterms:modified>
</cp:coreProperties>
</file>