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8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6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6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6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1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6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5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6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4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4611C-C7E1-46AB-8E3B-17AC79A2D063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0165F-CBA0-41FD-9F7D-8D33136BD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3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38142"/>
              </p:ext>
            </p:extLst>
          </p:nvPr>
        </p:nvGraphicFramePr>
        <p:xfrm>
          <a:off x="729838" y="117446"/>
          <a:ext cx="10914080" cy="6700491"/>
        </p:xfrm>
        <a:graphic>
          <a:graphicData uri="http://schemas.openxmlformats.org/drawingml/2006/table">
            <a:tbl>
              <a:tblPr/>
              <a:tblGrid>
                <a:gridCol w="2182816">
                  <a:extLst>
                    <a:ext uri="{9D8B030D-6E8A-4147-A177-3AD203B41FA5}">
                      <a16:colId xmlns:a16="http://schemas.microsoft.com/office/drawing/2014/main" val="145096430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1632927531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4128333142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2065602291"/>
                    </a:ext>
                  </a:extLst>
                </a:gridCol>
                <a:gridCol w="2182816">
                  <a:extLst>
                    <a:ext uri="{9D8B030D-6E8A-4147-A177-3AD203B41FA5}">
                      <a16:colId xmlns:a16="http://schemas.microsoft.com/office/drawing/2014/main" val="1684604154"/>
                    </a:ext>
                  </a:extLst>
                </a:gridCol>
              </a:tblGrid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889135"/>
                  </a:ext>
                </a:extLst>
              </a:tr>
              <a:tr h="165616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 dirty="0">
                          <a:effectLst/>
                        </a:rPr>
                        <a:t> ( 074******* 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20.12.2023 - 20.12.2023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546135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51249"/>
                  </a:ext>
                </a:extLst>
              </a:tr>
              <a:tr h="526635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effectLst/>
                        </a:rPr>
                        <a:t>01 </a:t>
                      </a:r>
                      <a:r>
                        <a:rPr lang="en-US" sz="700" dirty="0" err="1">
                          <a:effectLst/>
                        </a:rPr>
                        <a:t>xxxx</a:t>
                      </a:r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Заплати, </a:t>
                      </a:r>
                      <a:r>
                        <a:rPr lang="ru-RU" sz="700" dirty="0" err="1">
                          <a:effectLst/>
                        </a:rPr>
                        <a:t>възнаграждения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други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персонала - </a:t>
                      </a:r>
                      <a:r>
                        <a:rPr lang="ru-RU" sz="700" dirty="0" err="1">
                          <a:effectLst/>
                        </a:rPr>
                        <a:t>нетна</a:t>
                      </a:r>
                      <a:r>
                        <a:rPr lang="ru-RU" sz="700" dirty="0">
                          <a:effectLst/>
                        </a:rPr>
                        <a:t> сума за </a:t>
                      </a:r>
                      <a:r>
                        <a:rPr lang="ru-RU" sz="700" dirty="0" err="1">
                          <a:effectLst/>
                        </a:rPr>
                        <a:t>изплащане</a:t>
                      </a:r>
                      <a:endParaRPr lang="ru-RU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72 037,64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47819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31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92 163,48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090616"/>
                  </a:ext>
                </a:extLst>
              </a:tr>
              <a:tr h="52663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err="1">
                          <a:effectLst/>
                        </a:rPr>
                        <a:t>Плащания</a:t>
                      </a:r>
                      <a:r>
                        <a:rPr lang="ru-RU" sz="700" dirty="0">
                          <a:effectLst/>
                        </a:rPr>
                        <a:t> за </a:t>
                      </a:r>
                      <a:r>
                        <a:rPr lang="ru-RU" sz="700" dirty="0" err="1">
                          <a:effectLst/>
                        </a:rPr>
                        <a:t>дълготрайни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активи</a:t>
                      </a:r>
                      <a:r>
                        <a:rPr lang="ru-RU" sz="700" dirty="0">
                          <a:effectLst/>
                        </a:rPr>
                        <a:t>, </a:t>
                      </a:r>
                      <a:r>
                        <a:rPr lang="ru-RU" sz="700" dirty="0" err="1">
                          <a:effectLst/>
                        </a:rPr>
                        <a:t>основен</a:t>
                      </a:r>
                      <a:r>
                        <a:rPr lang="ru-RU" sz="700" dirty="0">
                          <a:effectLst/>
                        </a:rPr>
                        <a:t> ремонт и </a:t>
                      </a:r>
                      <a:r>
                        <a:rPr lang="ru-RU" sz="700" dirty="0" err="1">
                          <a:effectLst/>
                        </a:rPr>
                        <a:t>капиталови</a:t>
                      </a: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err="1">
                          <a:effectLst/>
                        </a:rPr>
                        <a:t>трансфери</a:t>
                      </a:r>
                      <a:endParaRPr lang="ru-RU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 dirty="0">
                          <a:effectLst/>
                        </a:rPr>
                        <a:t>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83 251,20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72094"/>
                  </a:ext>
                </a:extLst>
              </a:tr>
              <a:tr h="1656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17 023,35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672762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46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 dirty="0">
                          <a:effectLst/>
                        </a:rPr>
                        <a:t>264 475,67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301965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081437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560106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74973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934224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307075"/>
                  </a:ext>
                </a:extLst>
              </a:tr>
              <a:tr h="165616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>
                          <a:effectLst/>
                        </a:rPr>
                        <a:t>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20.12.2023 - 20.12.2023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09253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078210"/>
                  </a:ext>
                </a:extLst>
              </a:tr>
              <a:tr h="52663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14 322,41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970831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20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29 949,30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161864"/>
                  </a:ext>
                </a:extLst>
              </a:tr>
              <a:tr h="52663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50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83 251,20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26180"/>
                  </a:ext>
                </a:extLst>
              </a:tr>
              <a:tr h="1656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9 465,48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627350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27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136 988,39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29494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307443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852027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БАИ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20.12.2023 - 20.12.2023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990248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01826"/>
                  </a:ext>
                </a:extLst>
              </a:tr>
              <a:tr h="526635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2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57 715,23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25400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592,11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223447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58 307,34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507643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21916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00154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 dirty="0">
                          <a:effectLst/>
                        </a:rPr>
                        <a:t>ИАНМСП ( </a:t>
                      </a:r>
                      <a:r>
                        <a:rPr lang="bg-BG" sz="700" dirty="0" smtClean="0">
                          <a:effectLst/>
                        </a:rPr>
                        <a:t>074 </a:t>
                      </a:r>
                      <a:r>
                        <a:rPr lang="bg-BG" sz="700" dirty="0">
                          <a:effectLst/>
                        </a:rPr>
                        <a:t>)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20.12.2023 - 20.12.2023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476862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548978"/>
                  </a:ext>
                </a:extLst>
              </a:tr>
              <a:tr h="121771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7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61 622,07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82525"/>
                  </a:ext>
                </a:extLst>
              </a:tr>
              <a:tr h="1656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6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7 557,87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683955"/>
                  </a:ext>
                </a:extLst>
              </a:tr>
              <a:tr h="121771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13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69 179,94 лв.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62660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786091"/>
                  </a:ext>
                </a:extLst>
              </a:tr>
              <a:tr h="121771">
                <a:tc gridSpan="5"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 </a:t>
                      </a:r>
                    </a:p>
                  </a:txBody>
                  <a:tcPr marL="17907" marR="17907" marT="8953" marB="89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68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48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248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2023-12-21T06:20:03Z</dcterms:created>
  <dcterms:modified xsi:type="dcterms:W3CDTF">2023-12-21T06:21:26Z</dcterms:modified>
</cp:coreProperties>
</file>