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7737-048D-40C2-B118-6A3A296DF3C9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98A9B-B5D8-4585-B5FF-D5F096F4A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01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7737-048D-40C2-B118-6A3A296DF3C9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98A9B-B5D8-4585-B5FF-D5F096F4A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179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7737-048D-40C2-B118-6A3A296DF3C9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98A9B-B5D8-4585-B5FF-D5F096F4A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158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7737-048D-40C2-B118-6A3A296DF3C9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98A9B-B5D8-4585-B5FF-D5F096F4A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5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7737-048D-40C2-B118-6A3A296DF3C9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98A9B-B5D8-4585-B5FF-D5F096F4A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542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7737-048D-40C2-B118-6A3A296DF3C9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98A9B-B5D8-4585-B5FF-D5F096F4A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48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7737-048D-40C2-B118-6A3A296DF3C9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98A9B-B5D8-4585-B5FF-D5F096F4A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89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7737-048D-40C2-B118-6A3A296DF3C9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98A9B-B5D8-4585-B5FF-D5F096F4A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31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7737-048D-40C2-B118-6A3A296DF3C9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98A9B-B5D8-4585-B5FF-D5F096F4A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23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7737-048D-40C2-B118-6A3A296DF3C9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98A9B-B5D8-4585-B5FF-D5F096F4A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552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7737-048D-40C2-B118-6A3A296DF3C9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98A9B-B5D8-4585-B5FF-D5F096F4A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8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07737-048D-40C2-B118-6A3A296DF3C9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98A9B-B5D8-4585-B5FF-D5F096F4A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723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689348"/>
              </p:ext>
            </p:extLst>
          </p:nvPr>
        </p:nvGraphicFramePr>
        <p:xfrm>
          <a:off x="671117" y="201347"/>
          <a:ext cx="11291585" cy="6434375"/>
        </p:xfrm>
        <a:graphic>
          <a:graphicData uri="http://schemas.openxmlformats.org/drawingml/2006/table">
            <a:tbl>
              <a:tblPr/>
              <a:tblGrid>
                <a:gridCol w="2258317">
                  <a:extLst>
                    <a:ext uri="{9D8B030D-6E8A-4147-A177-3AD203B41FA5}">
                      <a16:colId xmlns:a16="http://schemas.microsoft.com/office/drawing/2014/main" val="161836679"/>
                    </a:ext>
                  </a:extLst>
                </a:gridCol>
                <a:gridCol w="2258317">
                  <a:extLst>
                    <a:ext uri="{9D8B030D-6E8A-4147-A177-3AD203B41FA5}">
                      <a16:colId xmlns:a16="http://schemas.microsoft.com/office/drawing/2014/main" val="2814234896"/>
                    </a:ext>
                  </a:extLst>
                </a:gridCol>
                <a:gridCol w="2258317">
                  <a:extLst>
                    <a:ext uri="{9D8B030D-6E8A-4147-A177-3AD203B41FA5}">
                      <a16:colId xmlns:a16="http://schemas.microsoft.com/office/drawing/2014/main" val="1433696738"/>
                    </a:ext>
                  </a:extLst>
                </a:gridCol>
                <a:gridCol w="2258317">
                  <a:extLst>
                    <a:ext uri="{9D8B030D-6E8A-4147-A177-3AD203B41FA5}">
                      <a16:colId xmlns:a16="http://schemas.microsoft.com/office/drawing/2014/main" val="1392343740"/>
                    </a:ext>
                  </a:extLst>
                </a:gridCol>
                <a:gridCol w="2258317">
                  <a:extLst>
                    <a:ext uri="{9D8B030D-6E8A-4147-A177-3AD203B41FA5}">
                      <a16:colId xmlns:a16="http://schemas.microsoft.com/office/drawing/2014/main" val="1670213541"/>
                    </a:ext>
                  </a:extLst>
                </a:gridCol>
              </a:tblGrid>
              <a:tr h="14326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827487"/>
                  </a:ext>
                </a:extLst>
              </a:tr>
              <a:tr h="206485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14.12.2023 - 14.12.2023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017955"/>
                  </a:ext>
                </a:extLst>
              </a:tr>
              <a:tr h="143266">
                <a:tc>
                  <a:txBody>
                    <a:bodyPr/>
                    <a:lstStyle/>
                    <a:p>
                      <a:pPr algn="ctr"/>
                      <a:r>
                        <a:rPr lang="bg-BG" sz="400">
                          <a:effectLst/>
                        </a:rPr>
                        <a:t>Код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Описание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Брой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93855"/>
                  </a:ext>
                </a:extLst>
              </a:tr>
              <a:tr h="471966">
                <a:tc>
                  <a:txBody>
                    <a:bodyPr/>
                    <a:lstStyle/>
                    <a:p>
                      <a:pPr algn="ctr"/>
                      <a:r>
                        <a:rPr lang="en-US" sz="400">
                          <a:effectLst/>
                        </a:rPr>
                        <a:t>01 xxxx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4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97 995,32 лв.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229800"/>
                  </a:ext>
                </a:extLst>
              </a:tr>
              <a:tr h="143266">
                <a:tc>
                  <a:txBody>
                    <a:bodyPr/>
                    <a:lstStyle/>
                    <a:p>
                      <a:pPr algn="ctr"/>
                      <a:r>
                        <a:rPr lang="en-US" sz="400">
                          <a:effectLst/>
                        </a:rPr>
                        <a:t>10 xxxx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26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64 065,47 лв.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989782"/>
                  </a:ext>
                </a:extLst>
              </a:tr>
              <a:tr h="143266">
                <a:tc>
                  <a:txBody>
                    <a:bodyPr/>
                    <a:lstStyle/>
                    <a:p>
                      <a:pPr algn="ctr"/>
                      <a:r>
                        <a:rPr lang="en-US" sz="400">
                          <a:effectLst/>
                        </a:rPr>
                        <a:t>18 xxxx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350,00 лв.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705842"/>
                  </a:ext>
                </a:extLst>
              </a:tr>
              <a:tr h="206485">
                <a:tc>
                  <a:txBody>
                    <a:bodyPr/>
                    <a:lstStyle/>
                    <a:p>
                      <a:pPr algn="ctr"/>
                      <a:r>
                        <a:rPr lang="en-US" sz="400">
                          <a:effectLst/>
                        </a:rPr>
                        <a:t>30 xxxx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68 858,83 лв.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790606"/>
                  </a:ext>
                </a:extLst>
              </a:tr>
              <a:tr h="206485">
                <a:tc>
                  <a:txBody>
                    <a:bodyPr/>
                    <a:lstStyle/>
                    <a:p>
                      <a:pPr algn="ctr"/>
                      <a:r>
                        <a:rPr lang="en-US" sz="400">
                          <a:effectLst/>
                        </a:rPr>
                        <a:t>88 xxxx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12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61 123,00 лв.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369524"/>
                  </a:ext>
                </a:extLst>
              </a:tr>
              <a:tr h="14326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44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292 392,62 лв.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020957"/>
                  </a:ext>
                </a:extLst>
              </a:tr>
              <a:tr h="14326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207657"/>
                  </a:ext>
                </a:extLst>
              </a:tr>
              <a:tr h="143266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583909"/>
                  </a:ext>
                </a:extLst>
              </a:tr>
              <a:tr h="143266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862659"/>
                  </a:ext>
                </a:extLst>
              </a:tr>
              <a:tr h="143266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161439"/>
                  </a:ext>
                </a:extLst>
              </a:tr>
              <a:tr h="14326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403926"/>
                  </a:ext>
                </a:extLst>
              </a:tr>
              <a:tr h="206485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>
                          <a:effectLst/>
                        </a:rPr>
                        <a:t>-ЦУ </a:t>
                      </a:r>
                      <a:r>
                        <a:rPr lang="ru-RU" sz="800">
                          <a:effectLst/>
                        </a:rPr>
                        <a:t>( </a:t>
                      </a:r>
                      <a:r>
                        <a:rPr lang="ru-RU" sz="800" smtClean="0">
                          <a:effectLst/>
                        </a:rPr>
                        <a:t>074 </a:t>
                      </a:r>
                      <a:r>
                        <a:rPr lang="ru-RU" sz="800">
                          <a:effectLst/>
                        </a:rPr>
                        <a:t>)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14.12.2023 - 14.12.2023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872606"/>
                  </a:ext>
                </a:extLst>
              </a:tr>
              <a:tr h="143266">
                <a:tc>
                  <a:txBody>
                    <a:bodyPr/>
                    <a:lstStyle/>
                    <a:p>
                      <a:pPr algn="ctr"/>
                      <a:r>
                        <a:rPr lang="bg-BG" sz="400">
                          <a:effectLst/>
                        </a:rPr>
                        <a:t>Код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301758"/>
                  </a:ext>
                </a:extLst>
              </a:tr>
              <a:tr h="143266">
                <a:tc>
                  <a:txBody>
                    <a:bodyPr/>
                    <a:lstStyle/>
                    <a:p>
                      <a:pPr algn="ctr"/>
                      <a:r>
                        <a:rPr lang="en-US" sz="400">
                          <a:effectLst/>
                        </a:rPr>
                        <a:t>10 xxxx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14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34 332,83 лв.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425842"/>
                  </a:ext>
                </a:extLst>
              </a:tr>
              <a:tr h="143266">
                <a:tc>
                  <a:txBody>
                    <a:bodyPr/>
                    <a:lstStyle/>
                    <a:p>
                      <a:pPr algn="ctr"/>
                      <a:r>
                        <a:rPr lang="en-US" sz="400">
                          <a:effectLst/>
                        </a:rPr>
                        <a:t>18 xxxx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350,00 лв.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243047"/>
                  </a:ext>
                </a:extLst>
              </a:tr>
              <a:tr h="206485">
                <a:tc>
                  <a:txBody>
                    <a:bodyPr/>
                    <a:lstStyle/>
                    <a:p>
                      <a:pPr algn="ctr"/>
                      <a:r>
                        <a:rPr lang="en-US" sz="400">
                          <a:effectLst/>
                        </a:rPr>
                        <a:t>88 xxxx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11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1 123,00 лв.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181265"/>
                  </a:ext>
                </a:extLst>
              </a:tr>
              <a:tr h="14326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26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35 805,83 лв.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464993"/>
                  </a:ext>
                </a:extLst>
              </a:tr>
              <a:tr h="14326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517590"/>
                  </a:ext>
                </a:extLst>
              </a:tr>
              <a:tr h="14326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395194"/>
                  </a:ext>
                </a:extLst>
              </a:tr>
              <a:tr h="143266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БАИ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14.12.2023 - 14.12.2023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608861"/>
                  </a:ext>
                </a:extLst>
              </a:tr>
              <a:tr h="143266">
                <a:tc>
                  <a:txBody>
                    <a:bodyPr/>
                    <a:lstStyle/>
                    <a:p>
                      <a:pPr algn="ctr"/>
                      <a:r>
                        <a:rPr lang="bg-BG" sz="400">
                          <a:effectLst/>
                        </a:rPr>
                        <a:t>Код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695343"/>
                  </a:ext>
                </a:extLst>
              </a:tr>
              <a:tr h="143266">
                <a:tc>
                  <a:txBody>
                    <a:bodyPr/>
                    <a:lstStyle/>
                    <a:p>
                      <a:pPr algn="ctr"/>
                      <a:r>
                        <a:rPr lang="en-US" sz="400">
                          <a:effectLst/>
                        </a:rPr>
                        <a:t>10 xxxx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2 297,44 лв.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861879"/>
                  </a:ext>
                </a:extLst>
              </a:tr>
              <a:tr h="14326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2 297,44 лв.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558181"/>
                  </a:ext>
                </a:extLst>
              </a:tr>
              <a:tr h="14326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748029"/>
                  </a:ext>
                </a:extLst>
              </a:tr>
              <a:tr h="14326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82218"/>
                  </a:ext>
                </a:extLst>
              </a:tr>
              <a:tr h="143266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14.12.2023 - 14.12.2023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861521"/>
                  </a:ext>
                </a:extLst>
              </a:tr>
              <a:tr h="143266">
                <a:tc>
                  <a:txBody>
                    <a:bodyPr/>
                    <a:lstStyle/>
                    <a:p>
                      <a:pPr algn="ctr"/>
                      <a:r>
                        <a:rPr lang="bg-BG" sz="400">
                          <a:effectLst/>
                        </a:rPr>
                        <a:t>Код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085472"/>
                  </a:ext>
                </a:extLst>
              </a:tr>
              <a:tr h="471966">
                <a:tc>
                  <a:txBody>
                    <a:bodyPr/>
                    <a:lstStyle/>
                    <a:p>
                      <a:pPr algn="ctr"/>
                      <a:r>
                        <a:rPr lang="en-US" sz="400">
                          <a:effectLst/>
                        </a:rPr>
                        <a:t>01 xxxx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97 995,32 лв.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50387"/>
                  </a:ext>
                </a:extLst>
              </a:tr>
              <a:tr h="143266">
                <a:tc>
                  <a:txBody>
                    <a:bodyPr/>
                    <a:lstStyle/>
                    <a:p>
                      <a:pPr algn="ctr"/>
                      <a:r>
                        <a:rPr lang="en-US" sz="400">
                          <a:effectLst/>
                        </a:rPr>
                        <a:t>10 xxxx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8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27 435,20 лв.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620433"/>
                  </a:ext>
                </a:extLst>
              </a:tr>
              <a:tr h="206485">
                <a:tc>
                  <a:txBody>
                    <a:bodyPr/>
                    <a:lstStyle/>
                    <a:p>
                      <a:pPr algn="ctr"/>
                      <a:r>
                        <a:rPr lang="en-US" sz="400">
                          <a:effectLst/>
                        </a:rPr>
                        <a:t>30 xxxx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68 858,83 лв.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734173"/>
                  </a:ext>
                </a:extLst>
              </a:tr>
              <a:tr h="206485">
                <a:tc>
                  <a:txBody>
                    <a:bodyPr/>
                    <a:lstStyle/>
                    <a:p>
                      <a:pPr algn="ctr"/>
                      <a:r>
                        <a:rPr lang="en-US" sz="400">
                          <a:effectLst/>
                        </a:rPr>
                        <a:t>88 xxxx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60 000,00 лв.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089829"/>
                  </a:ext>
                </a:extLst>
              </a:tr>
              <a:tr h="14326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14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254 289,35 лв.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321020"/>
                  </a:ext>
                </a:extLst>
              </a:tr>
              <a:tr h="143266">
                <a:tc gridSpan="5"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1176319"/>
                  </a:ext>
                </a:extLst>
              </a:tr>
              <a:tr h="14326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2546" marR="22546" marT="11273" marB="11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306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6536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233</Words>
  <Application>Microsoft Office PowerPoint</Application>
  <PresentationFormat>Widescreen</PresentationFormat>
  <Paragraphs>99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2</cp:revision>
  <dcterms:created xsi:type="dcterms:W3CDTF">2023-12-15T06:17:06Z</dcterms:created>
  <dcterms:modified xsi:type="dcterms:W3CDTF">2023-12-15T06:18:58Z</dcterms:modified>
</cp:coreProperties>
</file>