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AB36E-0B8B-43D2-99AC-8FC8FC9FBFD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9BC0-60C8-4D9F-AAA1-490F7E5FD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677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AB36E-0B8B-43D2-99AC-8FC8FC9FBFD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9BC0-60C8-4D9F-AAA1-490F7E5FD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AB36E-0B8B-43D2-99AC-8FC8FC9FBFD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9BC0-60C8-4D9F-AAA1-490F7E5FD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480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AB36E-0B8B-43D2-99AC-8FC8FC9FBFD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9BC0-60C8-4D9F-AAA1-490F7E5FD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459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AB36E-0B8B-43D2-99AC-8FC8FC9FBFD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9BC0-60C8-4D9F-AAA1-490F7E5FD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036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AB36E-0B8B-43D2-99AC-8FC8FC9FBFD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9BC0-60C8-4D9F-AAA1-490F7E5FD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108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AB36E-0B8B-43D2-99AC-8FC8FC9FBFD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9BC0-60C8-4D9F-AAA1-490F7E5FD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77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AB36E-0B8B-43D2-99AC-8FC8FC9FBFD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9BC0-60C8-4D9F-AAA1-490F7E5FD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24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AB36E-0B8B-43D2-99AC-8FC8FC9FBFD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9BC0-60C8-4D9F-AAA1-490F7E5FD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83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AB36E-0B8B-43D2-99AC-8FC8FC9FBFD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9BC0-60C8-4D9F-AAA1-490F7E5FD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833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AB36E-0B8B-43D2-99AC-8FC8FC9FBFD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D89BC0-60C8-4D9F-AAA1-490F7E5FD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156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AB36E-0B8B-43D2-99AC-8FC8FC9FBFD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89BC0-60C8-4D9F-AAA1-490F7E5FD2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648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435061"/>
              </p:ext>
            </p:extLst>
          </p:nvPr>
        </p:nvGraphicFramePr>
        <p:xfrm>
          <a:off x="352337" y="75502"/>
          <a:ext cx="11425805" cy="6739030"/>
        </p:xfrm>
        <a:graphic>
          <a:graphicData uri="http://schemas.openxmlformats.org/drawingml/2006/table">
            <a:tbl>
              <a:tblPr/>
              <a:tblGrid>
                <a:gridCol w="2285161">
                  <a:extLst>
                    <a:ext uri="{9D8B030D-6E8A-4147-A177-3AD203B41FA5}">
                      <a16:colId xmlns:a16="http://schemas.microsoft.com/office/drawing/2014/main" val="2673912275"/>
                    </a:ext>
                  </a:extLst>
                </a:gridCol>
                <a:gridCol w="2285161">
                  <a:extLst>
                    <a:ext uri="{9D8B030D-6E8A-4147-A177-3AD203B41FA5}">
                      <a16:colId xmlns:a16="http://schemas.microsoft.com/office/drawing/2014/main" val="553941821"/>
                    </a:ext>
                  </a:extLst>
                </a:gridCol>
                <a:gridCol w="2285161">
                  <a:extLst>
                    <a:ext uri="{9D8B030D-6E8A-4147-A177-3AD203B41FA5}">
                      <a16:colId xmlns:a16="http://schemas.microsoft.com/office/drawing/2014/main" val="583667775"/>
                    </a:ext>
                  </a:extLst>
                </a:gridCol>
                <a:gridCol w="2285161">
                  <a:extLst>
                    <a:ext uri="{9D8B030D-6E8A-4147-A177-3AD203B41FA5}">
                      <a16:colId xmlns:a16="http://schemas.microsoft.com/office/drawing/2014/main" val="2534320684"/>
                    </a:ext>
                  </a:extLst>
                </a:gridCol>
                <a:gridCol w="2285161">
                  <a:extLst>
                    <a:ext uri="{9D8B030D-6E8A-4147-A177-3AD203B41FA5}">
                      <a16:colId xmlns:a16="http://schemas.microsoft.com/office/drawing/2014/main" val="3688251891"/>
                    </a:ext>
                  </a:extLst>
                </a:gridCol>
              </a:tblGrid>
              <a:tr h="1135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65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426362"/>
                  </a:ext>
                </a:extLst>
              </a:tr>
              <a:tr h="156147">
                <a:tc gridSpan="2">
                  <a:txBody>
                    <a:bodyPr/>
                    <a:lstStyle/>
                    <a:p>
                      <a:pPr algn="l"/>
                      <a:r>
                        <a:rPr lang="ru-RU" sz="650" dirty="0">
                          <a:effectLst/>
                        </a:rPr>
                        <a:t>М-во на </a:t>
                      </a:r>
                      <a:r>
                        <a:rPr lang="ru-RU" sz="650" dirty="0" err="1">
                          <a:effectLst/>
                        </a:rPr>
                        <a:t>иновациите</a:t>
                      </a:r>
                      <a:r>
                        <a:rPr lang="ru-RU" sz="650" dirty="0">
                          <a:effectLst/>
                        </a:rPr>
                        <a:t> и </a:t>
                      </a:r>
                      <a:r>
                        <a:rPr lang="ru-RU" sz="650" dirty="0" err="1">
                          <a:effectLst/>
                        </a:rPr>
                        <a:t>растежа</a:t>
                      </a:r>
                      <a:r>
                        <a:rPr lang="ru-RU" sz="650" dirty="0">
                          <a:effectLst/>
                        </a:rPr>
                        <a:t> ( 074******* )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5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07.12.2023 - 07.12.2023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0958287"/>
                  </a:ext>
                </a:extLst>
              </a:tr>
              <a:tr h="113552">
                <a:tc>
                  <a:txBody>
                    <a:bodyPr/>
                    <a:lstStyle/>
                    <a:p>
                      <a:pPr algn="ctr"/>
                      <a:r>
                        <a:rPr lang="bg-BG" sz="650" dirty="0">
                          <a:effectLst/>
                        </a:rPr>
                        <a:t>Код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50">
                          <a:effectLst/>
                        </a:rPr>
                        <a:t>Описание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50">
                          <a:effectLst/>
                        </a:rPr>
                        <a:t>Брой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50">
                          <a:effectLst/>
                        </a:rPr>
                        <a:t>Сума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5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70738"/>
                  </a:ext>
                </a:extLst>
              </a:tr>
              <a:tr h="490746">
                <a:tc>
                  <a:txBody>
                    <a:bodyPr/>
                    <a:lstStyle/>
                    <a:p>
                      <a:pPr algn="ctr"/>
                      <a:r>
                        <a:rPr lang="en-US" sz="650" dirty="0">
                          <a:effectLst/>
                        </a:rPr>
                        <a:t>01 </a:t>
                      </a:r>
                      <a:r>
                        <a:rPr lang="en-US" sz="650" dirty="0" err="1">
                          <a:effectLst/>
                        </a:rPr>
                        <a:t>xxxx</a:t>
                      </a:r>
                      <a:endParaRPr lang="en-US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50" dirty="0">
                          <a:effectLst/>
                        </a:rPr>
                        <a:t>Заплати, </a:t>
                      </a:r>
                      <a:r>
                        <a:rPr lang="ru-RU" sz="650" dirty="0" err="1">
                          <a:effectLst/>
                        </a:rPr>
                        <a:t>възнаграждения</a:t>
                      </a:r>
                      <a:r>
                        <a:rPr lang="ru-RU" sz="650" dirty="0">
                          <a:effectLst/>
                        </a:rPr>
                        <a:t> и </a:t>
                      </a:r>
                      <a:r>
                        <a:rPr lang="ru-RU" sz="650" dirty="0" err="1">
                          <a:effectLst/>
                        </a:rPr>
                        <a:t>други</a:t>
                      </a:r>
                      <a:r>
                        <a:rPr lang="ru-RU" sz="650" dirty="0">
                          <a:effectLst/>
                        </a:rPr>
                        <a:t> </a:t>
                      </a:r>
                      <a:r>
                        <a:rPr lang="ru-RU" sz="650" dirty="0" err="1">
                          <a:effectLst/>
                        </a:rPr>
                        <a:t>плащания</a:t>
                      </a:r>
                      <a:r>
                        <a:rPr lang="ru-RU" sz="650" dirty="0">
                          <a:effectLst/>
                        </a:rPr>
                        <a:t> за персонала - </a:t>
                      </a:r>
                      <a:r>
                        <a:rPr lang="ru-RU" sz="650" dirty="0" err="1">
                          <a:effectLst/>
                        </a:rPr>
                        <a:t>нетна</a:t>
                      </a:r>
                      <a:r>
                        <a:rPr lang="ru-RU" sz="650" dirty="0">
                          <a:effectLst/>
                        </a:rPr>
                        <a:t> сума за </a:t>
                      </a:r>
                      <a:r>
                        <a:rPr lang="ru-RU" sz="650" dirty="0" err="1">
                          <a:effectLst/>
                        </a:rPr>
                        <a:t>изплащане</a:t>
                      </a:r>
                      <a:endParaRPr lang="ru-RU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>
                          <a:effectLst/>
                        </a:rPr>
                        <a:t>6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50 157,80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5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330640"/>
                  </a:ext>
                </a:extLst>
              </a:tr>
              <a:tr h="113552">
                <a:tc>
                  <a:txBody>
                    <a:bodyPr/>
                    <a:lstStyle/>
                    <a:p>
                      <a:pPr algn="ctr"/>
                      <a:r>
                        <a:rPr lang="en-US" sz="650">
                          <a:effectLst/>
                        </a:rPr>
                        <a:t>10 xxxx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50">
                          <a:effectLst/>
                        </a:rPr>
                        <a:t>Издръжка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>
                          <a:effectLst/>
                        </a:rPr>
                        <a:t>26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112 059,68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5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3975685"/>
                  </a:ext>
                </a:extLst>
              </a:tr>
              <a:tr h="113552">
                <a:tc>
                  <a:txBody>
                    <a:bodyPr/>
                    <a:lstStyle/>
                    <a:p>
                      <a:pPr algn="ctr"/>
                      <a:r>
                        <a:rPr lang="en-US" sz="650">
                          <a:effectLst/>
                        </a:rPr>
                        <a:t>18 xxxx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50" dirty="0">
                          <a:effectLst/>
                        </a:rPr>
                        <a:t>Други разходи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>
                          <a:effectLst/>
                        </a:rPr>
                        <a:t>2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1 779,90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5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235345"/>
                  </a:ext>
                </a:extLst>
              </a:tr>
              <a:tr h="356907">
                <a:tc>
                  <a:txBody>
                    <a:bodyPr/>
                    <a:lstStyle/>
                    <a:p>
                      <a:pPr algn="ctr"/>
                      <a:r>
                        <a:rPr lang="en-US" sz="650">
                          <a:effectLst/>
                        </a:rPr>
                        <a:t>40 xxxx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50" dirty="0">
                          <a:effectLst/>
                        </a:rPr>
                        <a:t>Стипендии, пенсии, помощи и </a:t>
                      </a:r>
                      <a:r>
                        <a:rPr lang="ru-RU" sz="650" dirty="0" err="1">
                          <a:effectLst/>
                        </a:rPr>
                        <a:t>текущи</a:t>
                      </a:r>
                      <a:r>
                        <a:rPr lang="ru-RU" sz="650" dirty="0">
                          <a:effectLst/>
                        </a:rPr>
                        <a:t> </a:t>
                      </a:r>
                      <a:r>
                        <a:rPr lang="ru-RU" sz="650" dirty="0" err="1">
                          <a:effectLst/>
                        </a:rPr>
                        <a:t>трансфери</a:t>
                      </a:r>
                      <a:r>
                        <a:rPr lang="ru-RU" sz="650" dirty="0">
                          <a:effectLst/>
                        </a:rPr>
                        <a:t> за </a:t>
                      </a:r>
                      <a:r>
                        <a:rPr lang="ru-RU" sz="650" dirty="0" err="1">
                          <a:effectLst/>
                        </a:rPr>
                        <a:t>домакинства</a:t>
                      </a:r>
                      <a:endParaRPr lang="ru-RU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 dirty="0">
                          <a:effectLst/>
                        </a:rPr>
                        <a:t>2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666 174,34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5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029343"/>
                  </a:ext>
                </a:extLst>
              </a:tr>
              <a:tr h="156147">
                <a:tc>
                  <a:txBody>
                    <a:bodyPr/>
                    <a:lstStyle/>
                    <a:p>
                      <a:pPr algn="ctr"/>
                      <a:r>
                        <a:rPr lang="en-US" sz="650">
                          <a:effectLst/>
                        </a:rPr>
                        <a:t>88 xxxx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50">
                          <a:effectLst/>
                        </a:rPr>
                        <a:t>Средства на разпореждане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 dirty="0">
                          <a:effectLst/>
                        </a:rPr>
                        <a:t>2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-15 168,10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5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794144"/>
                  </a:ext>
                </a:extLst>
              </a:tr>
              <a:tr h="156147">
                <a:tc>
                  <a:txBody>
                    <a:bodyPr/>
                    <a:lstStyle/>
                    <a:p>
                      <a:pPr algn="ctr"/>
                      <a:r>
                        <a:rPr lang="en-US" sz="650">
                          <a:effectLst/>
                        </a:rPr>
                        <a:t>98 xxxx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50">
                          <a:effectLst/>
                        </a:rPr>
                        <a:t>Други операции в БНБ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 dirty="0">
                          <a:effectLst/>
                        </a:rPr>
                        <a:t>6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0,00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5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5421396"/>
                  </a:ext>
                </a:extLst>
              </a:tr>
              <a:tr h="113552">
                <a:tc gridSpan="2"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Общо: 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 dirty="0">
                          <a:effectLst/>
                        </a:rPr>
                        <a:t>44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815 003,62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5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916387"/>
                  </a:ext>
                </a:extLst>
              </a:tr>
              <a:tr h="1135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650"/>
                        <a:t> 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205341"/>
                  </a:ext>
                </a:extLst>
              </a:tr>
              <a:tr h="1135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650" dirty="0"/>
                        <a:t> 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603800"/>
                  </a:ext>
                </a:extLst>
              </a:tr>
              <a:tr h="1135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650"/>
                        <a:t> 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725899"/>
                  </a:ext>
                </a:extLst>
              </a:tr>
              <a:tr h="1135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650" dirty="0"/>
                        <a:t> 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010150"/>
                  </a:ext>
                </a:extLst>
              </a:tr>
              <a:tr h="113552">
                <a:tc gridSpan="5">
                  <a:txBody>
                    <a:bodyPr/>
                    <a:lstStyle/>
                    <a:p>
                      <a:pPr algn="ctr"/>
                      <a:r>
                        <a:rPr lang="bg-BG" sz="65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0447737"/>
                  </a:ext>
                </a:extLst>
              </a:tr>
              <a:tr h="156147">
                <a:tc gridSpan="2">
                  <a:txBody>
                    <a:bodyPr/>
                    <a:lstStyle/>
                    <a:p>
                      <a:pPr algn="l"/>
                      <a:r>
                        <a:rPr lang="ru-RU" sz="650">
                          <a:effectLst/>
                        </a:rPr>
                        <a:t>Операции с неуточнен код на бюджетно предприятие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5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07.12.2023 - 07.12.2023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4581630"/>
                  </a:ext>
                </a:extLst>
              </a:tr>
              <a:tr h="113552">
                <a:tc>
                  <a:txBody>
                    <a:bodyPr/>
                    <a:lstStyle/>
                    <a:p>
                      <a:pPr algn="ctr"/>
                      <a:r>
                        <a:rPr lang="bg-BG" sz="650">
                          <a:effectLst/>
                        </a:rPr>
                        <a:t>Код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50">
                          <a:effectLst/>
                        </a:rPr>
                        <a:t>Описание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50">
                          <a:effectLst/>
                        </a:rPr>
                        <a:t>Брой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50" dirty="0">
                          <a:effectLst/>
                        </a:rPr>
                        <a:t>Сума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5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743602"/>
                  </a:ext>
                </a:extLst>
              </a:tr>
              <a:tr h="156147">
                <a:tc>
                  <a:txBody>
                    <a:bodyPr/>
                    <a:lstStyle/>
                    <a:p>
                      <a:pPr algn="ctr"/>
                      <a:r>
                        <a:rPr lang="en-US" sz="650">
                          <a:effectLst/>
                        </a:rPr>
                        <a:t>98 xxxx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50">
                          <a:effectLst/>
                        </a:rPr>
                        <a:t>Други операции в БНБ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>
                          <a:effectLst/>
                        </a:rPr>
                        <a:t>2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 dirty="0">
                          <a:effectLst/>
                        </a:rPr>
                        <a:t>0,00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9389384"/>
                  </a:ext>
                </a:extLst>
              </a:tr>
              <a:tr h="113552">
                <a:tc gridSpan="2"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Общо: 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>
                          <a:effectLst/>
                        </a:rPr>
                        <a:t>2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 dirty="0">
                          <a:effectLst/>
                        </a:rPr>
                        <a:t>0,00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5293791"/>
                  </a:ext>
                </a:extLst>
              </a:tr>
              <a:tr h="1135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650" dirty="0"/>
                        <a:t> 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7633384"/>
                  </a:ext>
                </a:extLst>
              </a:tr>
              <a:tr h="1135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650" dirty="0"/>
                        <a:t> 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7274134"/>
                  </a:ext>
                </a:extLst>
              </a:tr>
              <a:tr h="156147">
                <a:tc gridSpan="2">
                  <a:txBody>
                    <a:bodyPr/>
                    <a:lstStyle/>
                    <a:p>
                      <a:pPr algn="l"/>
                      <a:r>
                        <a:rPr lang="ru-RU" sz="650" dirty="0">
                          <a:effectLst/>
                        </a:rPr>
                        <a:t>М-во на </a:t>
                      </a:r>
                      <a:r>
                        <a:rPr lang="ru-RU" sz="650" dirty="0" err="1">
                          <a:effectLst/>
                        </a:rPr>
                        <a:t>иновациите</a:t>
                      </a:r>
                      <a:r>
                        <a:rPr lang="ru-RU" sz="650" dirty="0">
                          <a:effectLst/>
                        </a:rPr>
                        <a:t> и </a:t>
                      </a:r>
                      <a:r>
                        <a:rPr lang="ru-RU" sz="650" dirty="0" err="1">
                          <a:effectLst/>
                        </a:rPr>
                        <a:t>растежа</a:t>
                      </a:r>
                      <a:r>
                        <a:rPr lang="ru-RU" sz="650" dirty="0">
                          <a:effectLst/>
                        </a:rPr>
                        <a:t>-ЦУ ( </a:t>
                      </a:r>
                      <a:r>
                        <a:rPr lang="ru-RU" sz="650" dirty="0" smtClean="0">
                          <a:effectLst/>
                        </a:rPr>
                        <a:t>074 </a:t>
                      </a:r>
                      <a:r>
                        <a:rPr lang="ru-RU" sz="650" dirty="0">
                          <a:effectLst/>
                        </a:rPr>
                        <a:t>)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5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07.12.2023 - 07.12.2023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396367"/>
                  </a:ext>
                </a:extLst>
              </a:tr>
              <a:tr h="113552">
                <a:tc>
                  <a:txBody>
                    <a:bodyPr/>
                    <a:lstStyle/>
                    <a:p>
                      <a:pPr algn="ctr"/>
                      <a:r>
                        <a:rPr lang="bg-BG" sz="650">
                          <a:effectLst/>
                        </a:rPr>
                        <a:t>Код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50">
                          <a:effectLst/>
                        </a:rPr>
                        <a:t>Описание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50">
                          <a:effectLst/>
                        </a:rPr>
                        <a:t>Брой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50">
                          <a:effectLst/>
                        </a:rPr>
                        <a:t>Сума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5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5146117"/>
                  </a:ext>
                </a:extLst>
              </a:tr>
              <a:tr h="490746">
                <a:tc>
                  <a:txBody>
                    <a:bodyPr/>
                    <a:lstStyle/>
                    <a:p>
                      <a:pPr algn="ctr"/>
                      <a:r>
                        <a:rPr lang="en-US" sz="650">
                          <a:effectLst/>
                        </a:rPr>
                        <a:t>01 xxxx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5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>
                          <a:effectLst/>
                        </a:rPr>
                        <a:t>2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 dirty="0">
                          <a:effectLst/>
                        </a:rPr>
                        <a:t>47 850,88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1430734"/>
                  </a:ext>
                </a:extLst>
              </a:tr>
              <a:tr h="113552">
                <a:tc>
                  <a:txBody>
                    <a:bodyPr/>
                    <a:lstStyle/>
                    <a:p>
                      <a:pPr algn="ctr"/>
                      <a:r>
                        <a:rPr lang="en-US" sz="650">
                          <a:effectLst/>
                        </a:rPr>
                        <a:t>10 xxxx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50">
                          <a:effectLst/>
                        </a:rPr>
                        <a:t>Издръжка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>
                          <a:effectLst/>
                        </a:rPr>
                        <a:t>21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 dirty="0">
                          <a:effectLst/>
                        </a:rPr>
                        <a:t>117 722,12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5605743"/>
                  </a:ext>
                </a:extLst>
              </a:tr>
              <a:tr h="113552">
                <a:tc>
                  <a:txBody>
                    <a:bodyPr/>
                    <a:lstStyle/>
                    <a:p>
                      <a:pPr algn="ctr"/>
                      <a:r>
                        <a:rPr lang="en-US" sz="650">
                          <a:effectLst/>
                        </a:rPr>
                        <a:t>18 xxxx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50">
                          <a:effectLst/>
                        </a:rPr>
                        <a:t>Други разходи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>
                          <a:effectLst/>
                        </a:rPr>
                        <a:t>2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 dirty="0">
                          <a:effectLst/>
                        </a:rPr>
                        <a:t>1 779,90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719821"/>
                  </a:ext>
                </a:extLst>
              </a:tr>
              <a:tr h="356907">
                <a:tc>
                  <a:txBody>
                    <a:bodyPr/>
                    <a:lstStyle/>
                    <a:p>
                      <a:pPr algn="ctr"/>
                      <a:r>
                        <a:rPr lang="en-US" sz="650">
                          <a:effectLst/>
                        </a:rPr>
                        <a:t>40 xxxx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50" dirty="0">
                          <a:effectLst/>
                        </a:rPr>
                        <a:t>Стипендии, пенсии, помощи и </a:t>
                      </a:r>
                      <a:r>
                        <a:rPr lang="ru-RU" sz="650" dirty="0" err="1">
                          <a:effectLst/>
                        </a:rPr>
                        <a:t>текущи</a:t>
                      </a:r>
                      <a:r>
                        <a:rPr lang="ru-RU" sz="650" dirty="0">
                          <a:effectLst/>
                        </a:rPr>
                        <a:t> </a:t>
                      </a:r>
                      <a:r>
                        <a:rPr lang="ru-RU" sz="650" dirty="0" err="1">
                          <a:effectLst/>
                        </a:rPr>
                        <a:t>трансфери</a:t>
                      </a:r>
                      <a:r>
                        <a:rPr lang="ru-RU" sz="650" dirty="0">
                          <a:effectLst/>
                        </a:rPr>
                        <a:t> за </a:t>
                      </a:r>
                      <a:r>
                        <a:rPr lang="ru-RU" sz="650" dirty="0" err="1">
                          <a:effectLst/>
                        </a:rPr>
                        <a:t>домакинства</a:t>
                      </a:r>
                      <a:endParaRPr lang="ru-RU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>
                          <a:effectLst/>
                        </a:rPr>
                        <a:t>2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 dirty="0">
                          <a:effectLst/>
                        </a:rPr>
                        <a:t>666 174,34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828596"/>
                  </a:ext>
                </a:extLst>
              </a:tr>
              <a:tr h="156147">
                <a:tc>
                  <a:txBody>
                    <a:bodyPr/>
                    <a:lstStyle/>
                    <a:p>
                      <a:pPr algn="ctr"/>
                      <a:r>
                        <a:rPr lang="en-US" sz="650">
                          <a:effectLst/>
                        </a:rPr>
                        <a:t>88 xxxx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50">
                          <a:effectLst/>
                        </a:rPr>
                        <a:t>Средства на разпореждане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>
                          <a:effectLst/>
                        </a:rPr>
                        <a:t>1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1 007,38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988021"/>
                  </a:ext>
                </a:extLst>
              </a:tr>
              <a:tr h="156147">
                <a:tc>
                  <a:txBody>
                    <a:bodyPr/>
                    <a:lstStyle/>
                    <a:p>
                      <a:pPr algn="ctr"/>
                      <a:r>
                        <a:rPr lang="en-US" sz="650">
                          <a:effectLst/>
                        </a:rPr>
                        <a:t>98 xxxx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50">
                          <a:effectLst/>
                        </a:rPr>
                        <a:t>Други операции в БНБ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>
                          <a:effectLst/>
                        </a:rPr>
                        <a:t>2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0,00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570926"/>
                  </a:ext>
                </a:extLst>
              </a:tr>
              <a:tr h="113552">
                <a:tc gridSpan="2"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Общо: 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>
                          <a:effectLst/>
                        </a:rPr>
                        <a:t>30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834 534,62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856397"/>
                  </a:ext>
                </a:extLst>
              </a:tr>
              <a:tr h="1135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650" dirty="0"/>
                        <a:t> 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1628955"/>
                  </a:ext>
                </a:extLst>
              </a:tr>
              <a:tr h="1135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650" dirty="0"/>
                        <a:t> 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4911207"/>
                  </a:ext>
                </a:extLst>
              </a:tr>
              <a:tr h="113552">
                <a:tc gridSpan="2">
                  <a:txBody>
                    <a:bodyPr/>
                    <a:lstStyle/>
                    <a:p>
                      <a:pPr algn="l"/>
                      <a:r>
                        <a:rPr lang="bg-BG" sz="650">
                          <a:effectLst/>
                        </a:rPr>
                        <a:t>ИАНМСП </a:t>
                      </a:r>
                      <a:r>
                        <a:rPr lang="bg-BG" sz="650">
                          <a:effectLst/>
                        </a:rPr>
                        <a:t>( </a:t>
                      </a:r>
                      <a:r>
                        <a:rPr lang="bg-BG" sz="650" smtClean="0">
                          <a:effectLst/>
                        </a:rPr>
                        <a:t>074 </a:t>
                      </a:r>
                      <a:r>
                        <a:rPr lang="bg-BG" sz="650">
                          <a:effectLst/>
                        </a:rPr>
                        <a:t>)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65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07.12.2023 - 07.12.2023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4609985"/>
                  </a:ext>
                </a:extLst>
              </a:tr>
              <a:tr h="113552">
                <a:tc>
                  <a:txBody>
                    <a:bodyPr/>
                    <a:lstStyle/>
                    <a:p>
                      <a:pPr algn="ctr"/>
                      <a:r>
                        <a:rPr lang="bg-BG" sz="650">
                          <a:effectLst/>
                        </a:rPr>
                        <a:t>Код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50">
                          <a:effectLst/>
                        </a:rPr>
                        <a:t>Описание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50">
                          <a:effectLst/>
                        </a:rPr>
                        <a:t>Брой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650">
                          <a:effectLst/>
                        </a:rPr>
                        <a:t>Сума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057861"/>
                  </a:ext>
                </a:extLst>
              </a:tr>
              <a:tr h="490746">
                <a:tc>
                  <a:txBody>
                    <a:bodyPr/>
                    <a:lstStyle/>
                    <a:p>
                      <a:pPr algn="ctr"/>
                      <a:r>
                        <a:rPr lang="en-US" sz="650">
                          <a:effectLst/>
                        </a:rPr>
                        <a:t>01 xxxx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65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>
                          <a:effectLst/>
                        </a:rPr>
                        <a:t>4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2 306,92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495696"/>
                  </a:ext>
                </a:extLst>
              </a:tr>
              <a:tr h="113552">
                <a:tc>
                  <a:txBody>
                    <a:bodyPr/>
                    <a:lstStyle/>
                    <a:p>
                      <a:pPr algn="ctr"/>
                      <a:r>
                        <a:rPr lang="en-US" sz="650">
                          <a:effectLst/>
                        </a:rPr>
                        <a:t>10 xxxx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50">
                          <a:effectLst/>
                        </a:rPr>
                        <a:t>Издръжка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>
                          <a:effectLst/>
                        </a:rPr>
                        <a:t>5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-5 662,44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5546980"/>
                  </a:ext>
                </a:extLst>
              </a:tr>
              <a:tr h="156147">
                <a:tc>
                  <a:txBody>
                    <a:bodyPr/>
                    <a:lstStyle/>
                    <a:p>
                      <a:pPr algn="ctr"/>
                      <a:r>
                        <a:rPr lang="en-US" sz="650">
                          <a:effectLst/>
                        </a:rPr>
                        <a:t>88 xxxx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50">
                          <a:effectLst/>
                        </a:rPr>
                        <a:t>Средства на разпореждане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>
                          <a:effectLst/>
                        </a:rPr>
                        <a:t>1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-16 175,48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133037"/>
                  </a:ext>
                </a:extLst>
              </a:tr>
              <a:tr h="156147">
                <a:tc>
                  <a:txBody>
                    <a:bodyPr/>
                    <a:lstStyle/>
                    <a:p>
                      <a:pPr algn="ctr"/>
                      <a:r>
                        <a:rPr lang="en-US" sz="650">
                          <a:effectLst/>
                        </a:rPr>
                        <a:t>98 xxxx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650">
                          <a:effectLst/>
                        </a:rPr>
                        <a:t>Други операции в БНБ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>
                          <a:effectLst/>
                        </a:rPr>
                        <a:t>2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0,00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587505"/>
                  </a:ext>
                </a:extLst>
              </a:tr>
              <a:tr h="113552">
                <a:tc gridSpan="2"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Общо: 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650">
                          <a:effectLst/>
                        </a:rPr>
                        <a:t>12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650">
                          <a:effectLst/>
                        </a:rPr>
                        <a:t>-19 531,00 лв.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650" dirty="0">
                        <a:effectLst/>
                      </a:endParaRP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559841"/>
                  </a:ext>
                </a:extLst>
              </a:tr>
              <a:tr h="1135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650" dirty="0"/>
                        <a:t> 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2809813"/>
                  </a:ext>
                </a:extLst>
              </a:tr>
              <a:tr h="113552">
                <a:tc gridSpan="5">
                  <a:txBody>
                    <a:bodyPr/>
                    <a:lstStyle/>
                    <a:p>
                      <a:pPr algn="ctr"/>
                      <a:r>
                        <a:rPr lang="en-US" sz="650" dirty="0"/>
                        <a:t> </a:t>
                      </a:r>
                    </a:p>
                  </a:txBody>
                  <a:tcPr marL="15998" marR="15998" marT="7999" marB="799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C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19927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0251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305</Words>
  <Application>Microsoft Office PowerPoint</Application>
  <PresentationFormat>Widescreen</PresentationFormat>
  <Paragraphs>116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2023-12-08T06:32:55Z</dcterms:created>
  <dcterms:modified xsi:type="dcterms:W3CDTF">2023-12-08T06:35:22Z</dcterms:modified>
</cp:coreProperties>
</file>