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9224-9F9E-4604-B6F0-1A9567E1FC99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CE9B6-5D63-41B5-A5E2-4F7C2715D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140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9224-9F9E-4604-B6F0-1A9567E1FC99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CE9B6-5D63-41B5-A5E2-4F7C2715D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882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9224-9F9E-4604-B6F0-1A9567E1FC99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CE9B6-5D63-41B5-A5E2-4F7C2715D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43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9224-9F9E-4604-B6F0-1A9567E1FC99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CE9B6-5D63-41B5-A5E2-4F7C2715D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608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9224-9F9E-4604-B6F0-1A9567E1FC99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CE9B6-5D63-41B5-A5E2-4F7C2715D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4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9224-9F9E-4604-B6F0-1A9567E1FC99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CE9B6-5D63-41B5-A5E2-4F7C2715D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84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9224-9F9E-4604-B6F0-1A9567E1FC99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CE9B6-5D63-41B5-A5E2-4F7C2715D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742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9224-9F9E-4604-B6F0-1A9567E1FC99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CE9B6-5D63-41B5-A5E2-4F7C2715D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10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9224-9F9E-4604-B6F0-1A9567E1FC99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CE9B6-5D63-41B5-A5E2-4F7C2715D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12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9224-9F9E-4604-B6F0-1A9567E1FC99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CE9B6-5D63-41B5-A5E2-4F7C2715D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188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9224-9F9E-4604-B6F0-1A9567E1FC99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CE9B6-5D63-41B5-A5E2-4F7C2715D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46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79224-9F9E-4604-B6F0-1A9567E1FC99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CE9B6-5D63-41B5-A5E2-4F7C2715D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791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499196"/>
              </p:ext>
            </p:extLst>
          </p:nvPr>
        </p:nvGraphicFramePr>
        <p:xfrm>
          <a:off x="755010" y="327165"/>
          <a:ext cx="10788240" cy="6289738"/>
        </p:xfrm>
        <a:graphic>
          <a:graphicData uri="http://schemas.openxmlformats.org/drawingml/2006/table">
            <a:tbl>
              <a:tblPr/>
              <a:tblGrid>
                <a:gridCol w="2157648">
                  <a:extLst>
                    <a:ext uri="{9D8B030D-6E8A-4147-A177-3AD203B41FA5}">
                      <a16:colId xmlns:a16="http://schemas.microsoft.com/office/drawing/2014/main" val="2460755890"/>
                    </a:ext>
                  </a:extLst>
                </a:gridCol>
                <a:gridCol w="2157648">
                  <a:extLst>
                    <a:ext uri="{9D8B030D-6E8A-4147-A177-3AD203B41FA5}">
                      <a16:colId xmlns:a16="http://schemas.microsoft.com/office/drawing/2014/main" val="2443638739"/>
                    </a:ext>
                  </a:extLst>
                </a:gridCol>
                <a:gridCol w="2157648">
                  <a:extLst>
                    <a:ext uri="{9D8B030D-6E8A-4147-A177-3AD203B41FA5}">
                      <a16:colId xmlns:a16="http://schemas.microsoft.com/office/drawing/2014/main" val="650640551"/>
                    </a:ext>
                  </a:extLst>
                </a:gridCol>
                <a:gridCol w="2157648">
                  <a:extLst>
                    <a:ext uri="{9D8B030D-6E8A-4147-A177-3AD203B41FA5}">
                      <a16:colId xmlns:a16="http://schemas.microsoft.com/office/drawing/2014/main" val="3502131118"/>
                    </a:ext>
                  </a:extLst>
                </a:gridCol>
                <a:gridCol w="2157648">
                  <a:extLst>
                    <a:ext uri="{9D8B030D-6E8A-4147-A177-3AD203B41FA5}">
                      <a16:colId xmlns:a16="http://schemas.microsoft.com/office/drawing/2014/main" val="1224852971"/>
                    </a:ext>
                  </a:extLst>
                </a:gridCol>
              </a:tblGrid>
              <a:tr h="143137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3973414"/>
                  </a:ext>
                </a:extLst>
              </a:tr>
              <a:tr h="197294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29.11.2023 - 29.11.2023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316187"/>
                  </a:ext>
                </a:extLst>
              </a:tr>
              <a:tr h="143137"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Код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672230"/>
                  </a:ext>
                </a:extLst>
              </a:tr>
              <a:tr h="450958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01 </a:t>
                      </a:r>
                      <a:r>
                        <a:rPr lang="en-US" sz="800" dirty="0" err="1">
                          <a:effectLst/>
                        </a:rPr>
                        <a:t>xxxx</a:t>
                      </a:r>
                      <a:endParaRPr lang="en-US" sz="800" dirty="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Заплати, </a:t>
                      </a:r>
                      <a:r>
                        <a:rPr lang="ru-RU" sz="800" dirty="0" err="1">
                          <a:effectLst/>
                        </a:rPr>
                        <a:t>възнаграждения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други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плащания</a:t>
                      </a:r>
                      <a:r>
                        <a:rPr lang="ru-RU" sz="800" dirty="0">
                          <a:effectLst/>
                        </a:rPr>
                        <a:t> за персонала - </a:t>
                      </a:r>
                      <a:r>
                        <a:rPr lang="ru-RU" sz="800" dirty="0" err="1">
                          <a:effectLst/>
                        </a:rPr>
                        <a:t>нетна</a:t>
                      </a:r>
                      <a:r>
                        <a:rPr lang="ru-RU" sz="800" dirty="0">
                          <a:effectLst/>
                        </a:rPr>
                        <a:t> сума за </a:t>
                      </a:r>
                      <a:r>
                        <a:rPr lang="ru-RU" sz="800" dirty="0" err="1">
                          <a:effectLst/>
                        </a:rPr>
                        <a:t>изплащане</a:t>
                      </a:r>
                      <a:endParaRPr lang="ru-RU" sz="800" dirty="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3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38 516,09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508299"/>
                  </a:ext>
                </a:extLst>
              </a:tr>
              <a:tr h="14313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30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44 730,40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13021"/>
                  </a:ext>
                </a:extLst>
              </a:tr>
              <a:tr h="19729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3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2 039,50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744440"/>
                  </a:ext>
                </a:extLst>
              </a:tr>
              <a:tr h="19729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98 xxxx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операции в БНБ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1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-1 369,08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445063"/>
                  </a:ext>
                </a:extLst>
              </a:tr>
              <a:tr h="14313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37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83 916,91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545971"/>
                  </a:ext>
                </a:extLst>
              </a:tr>
              <a:tr h="143137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3130521"/>
                  </a:ext>
                </a:extLst>
              </a:tr>
              <a:tr h="143137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021067"/>
                  </a:ext>
                </a:extLst>
              </a:tr>
              <a:tr h="143137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264666"/>
                  </a:ext>
                </a:extLst>
              </a:tr>
              <a:tr h="143137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032912"/>
                  </a:ext>
                </a:extLst>
              </a:tr>
              <a:tr h="143137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410785"/>
                  </a:ext>
                </a:extLst>
              </a:tr>
              <a:tr h="197294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29.11.2023 - 29.11.2023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090637"/>
                  </a:ext>
                </a:extLst>
              </a:tr>
              <a:tr h="143137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Брой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817529"/>
                  </a:ext>
                </a:extLst>
              </a:tr>
              <a:tr h="45095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1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9 523,51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439196"/>
                  </a:ext>
                </a:extLst>
              </a:tr>
              <a:tr h="14313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16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26 893,74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758354"/>
                  </a:ext>
                </a:extLst>
              </a:tr>
              <a:tr h="19729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2 039,50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36207"/>
                  </a:ext>
                </a:extLst>
              </a:tr>
              <a:tr h="19729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98 xxxx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операции в БНБ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-1 369,08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243291"/>
                  </a:ext>
                </a:extLst>
              </a:tr>
              <a:tr h="14313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21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37 087,67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007354"/>
                  </a:ext>
                </a:extLst>
              </a:tr>
              <a:tr h="143137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633008"/>
                  </a:ext>
                </a:extLst>
              </a:tr>
              <a:tr h="143137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362032"/>
                  </a:ext>
                </a:extLst>
              </a:tr>
              <a:tr h="143137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БАИ ( 0740010003 )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29.11.2023 - 29.11.2023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148747"/>
                  </a:ext>
                </a:extLst>
              </a:tr>
              <a:tr h="143137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240672"/>
                  </a:ext>
                </a:extLst>
              </a:tr>
              <a:tr h="45095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28 992,58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678768"/>
                  </a:ext>
                </a:extLst>
              </a:tr>
              <a:tr h="14313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8 113,22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794881"/>
                  </a:ext>
                </a:extLst>
              </a:tr>
              <a:tr h="14313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12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37 105,80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068017"/>
                  </a:ext>
                </a:extLst>
              </a:tr>
              <a:tr h="143137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5466885"/>
                  </a:ext>
                </a:extLst>
              </a:tr>
              <a:tr h="143137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936684"/>
                  </a:ext>
                </a:extLst>
              </a:tr>
              <a:tr h="143137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ИАНМСП ( 0740020001 )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29.11.2023 - 29.11.2023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162777"/>
                  </a:ext>
                </a:extLst>
              </a:tr>
              <a:tr h="143137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614415"/>
                  </a:ext>
                </a:extLst>
              </a:tr>
              <a:tr h="14313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9 723,44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887552"/>
                  </a:ext>
                </a:extLst>
              </a:tr>
              <a:tr h="14313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9 723,44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296756"/>
                  </a:ext>
                </a:extLst>
              </a:tr>
              <a:tr h="143137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619669"/>
                  </a:ext>
                </a:extLst>
              </a:tr>
              <a:tr h="143137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843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1217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229</Words>
  <Application>Microsoft Office PowerPoint</Application>
  <PresentationFormat>Widescreen</PresentationFormat>
  <Paragraphs>92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2023-11-30T06:42:24Z</dcterms:created>
  <dcterms:modified xsi:type="dcterms:W3CDTF">2023-11-30T06:46:38Z</dcterms:modified>
</cp:coreProperties>
</file>