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2654E-A41E-4B63-8E01-8A686E59D464}" type="datetimeFigureOut">
              <a:rPr lang="en-US" smtClean="0"/>
              <a:t>11/24/2023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4DCCD7-24A0-43CC-AB62-3371585759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91283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2654E-A41E-4B63-8E01-8A686E59D464}" type="datetimeFigureOut">
              <a:rPr lang="en-US" smtClean="0"/>
              <a:t>11/24/2023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4DCCD7-24A0-43CC-AB62-3371585759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04675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2654E-A41E-4B63-8E01-8A686E59D464}" type="datetimeFigureOut">
              <a:rPr lang="en-US" smtClean="0"/>
              <a:t>11/24/2023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4DCCD7-24A0-43CC-AB62-3371585759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06076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2654E-A41E-4B63-8E01-8A686E59D464}" type="datetimeFigureOut">
              <a:rPr lang="en-US" smtClean="0"/>
              <a:t>11/24/2023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4DCCD7-24A0-43CC-AB62-3371585759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2225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2654E-A41E-4B63-8E01-8A686E59D464}" type="datetimeFigureOut">
              <a:rPr lang="en-US" smtClean="0"/>
              <a:t>11/24/2023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4DCCD7-24A0-43CC-AB62-3371585759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31020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2654E-A41E-4B63-8E01-8A686E59D464}" type="datetimeFigureOut">
              <a:rPr lang="en-US" smtClean="0"/>
              <a:t>11/24/2023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4DCCD7-24A0-43CC-AB62-3371585759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8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2654E-A41E-4B63-8E01-8A686E59D464}" type="datetimeFigureOut">
              <a:rPr lang="en-US" smtClean="0"/>
              <a:t>11/24/2023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4DCCD7-24A0-43CC-AB62-3371585759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04953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2654E-A41E-4B63-8E01-8A686E59D464}" type="datetimeFigureOut">
              <a:rPr lang="en-US" smtClean="0"/>
              <a:t>11/24/2023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4DCCD7-24A0-43CC-AB62-3371585759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60917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2654E-A41E-4B63-8E01-8A686E59D464}" type="datetimeFigureOut">
              <a:rPr lang="en-US" smtClean="0"/>
              <a:t>11/24/2023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4DCCD7-24A0-43CC-AB62-3371585759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30981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2654E-A41E-4B63-8E01-8A686E59D464}" type="datetimeFigureOut">
              <a:rPr lang="en-US" smtClean="0"/>
              <a:t>11/24/2023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4DCCD7-24A0-43CC-AB62-3371585759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39255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2654E-A41E-4B63-8E01-8A686E59D464}" type="datetimeFigureOut">
              <a:rPr lang="en-US" smtClean="0"/>
              <a:t>11/24/2023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4DCCD7-24A0-43CC-AB62-3371585759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77535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02654E-A41E-4B63-8E01-8A686E59D464}" type="datetimeFigureOut">
              <a:rPr lang="en-US" smtClean="0"/>
              <a:t>11/24/2023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4DCCD7-24A0-43CC-AB62-3371585759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92832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09202630"/>
              </p:ext>
            </p:extLst>
          </p:nvPr>
        </p:nvGraphicFramePr>
        <p:xfrm>
          <a:off x="889233" y="461404"/>
          <a:ext cx="10511405" cy="5724346"/>
        </p:xfrm>
        <a:graphic>
          <a:graphicData uri="http://schemas.openxmlformats.org/drawingml/2006/table">
            <a:tbl>
              <a:tblPr/>
              <a:tblGrid>
                <a:gridCol w="2102281">
                  <a:extLst>
                    <a:ext uri="{9D8B030D-6E8A-4147-A177-3AD203B41FA5}">
                      <a16:colId xmlns:a16="http://schemas.microsoft.com/office/drawing/2014/main" val="2869974931"/>
                    </a:ext>
                  </a:extLst>
                </a:gridCol>
                <a:gridCol w="2102281">
                  <a:extLst>
                    <a:ext uri="{9D8B030D-6E8A-4147-A177-3AD203B41FA5}">
                      <a16:colId xmlns:a16="http://schemas.microsoft.com/office/drawing/2014/main" val="523042910"/>
                    </a:ext>
                  </a:extLst>
                </a:gridCol>
                <a:gridCol w="2102281">
                  <a:extLst>
                    <a:ext uri="{9D8B030D-6E8A-4147-A177-3AD203B41FA5}">
                      <a16:colId xmlns:a16="http://schemas.microsoft.com/office/drawing/2014/main" val="2626841664"/>
                    </a:ext>
                  </a:extLst>
                </a:gridCol>
                <a:gridCol w="2102281">
                  <a:extLst>
                    <a:ext uri="{9D8B030D-6E8A-4147-A177-3AD203B41FA5}">
                      <a16:colId xmlns:a16="http://schemas.microsoft.com/office/drawing/2014/main" val="3032350621"/>
                    </a:ext>
                  </a:extLst>
                </a:gridCol>
                <a:gridCol w="2102281">
                  <a:extLst>
                    <a:ext uri="{9D8B030D-6E8A-4147-A177-3AD203B41FA5}">
                      <a16:colId xmlns:a16="http://schemas.microsoft.com/office/drawing/2014/main" val="3033990072"/>
                    </a:ext>
                  </a:extLst>
                </a:gridCol>
              </a:tblGrid>
              <a:tr h="186128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Обобщено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D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61382785"/>
                  </a:ext>
                </a:extLst>
              </a:tr>
              <a:tr h="325906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</a:rPr>
                        <a:t>М-во на </a:t>
                      </a:r>
                      <a:r>
                        <a:rPr lang="ru-RU" sz="900" dirty="0" err="1">
                          <a:effectLst/>
                        </a:rPr>
                        <a:t>иновациите</a:t>
                      </a:r>
                      <a:r>
                        <a:rPr lang="ru-RU" sz="900" dirty="0">
                          <a:effectLst/>
                        </a:rPr>
                        <a:t> и </a:t>
                      </a:r>
                      <a:r>
                        <a:rPr lang="ru-RU" sz="900" dirty="0" err="1">
                          <a:effectLst/>
                        </a:rPr>
                        <a:t>растежа</a:t>
                      </a:r>
                      <a:r>
                        <a:rPr lang="ru-RU" sz="900" dirty="0">
                          <a:effectLst/>
                        </a:rPr>
                        <a:t> ( 074******* )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D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23.11.2023 - 23.11.2023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D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17919100"/>
                  </a:ext>
                </a:extLst>
              </a:tr>
              <a:tr h="186128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</a:rPr>
                        <a:t>Описание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8332198"/>
                  </a:ext>
                </a:extLst>
              </a:tr>
              <a:tr h="186128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10 xxxx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</a:rPr>
                        <a:t>Издръжка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8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</a:rPr>
                        <a:t>11 981,48 лв.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8700417"/>
                  </a:ext>
                </a:extLst>
              </a:tr>
              <a:tr h="186128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18 xxxx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Други разходи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</a:rPr>
                        <a:t>1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</a:rPr>
                        <a:t>380,81 лв.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74508"/>
                  </a:ext>
                </a:extLst>
              </a:tr>
              <a:tr h="325906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88 xxxx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Средства на разпореждане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</a:rPr>
                        <a:t>8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</a:rPr>
                        <a:t>21 240,00 лв.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6654413"/>
                  </a:ext>
                </a:extLst>
              </a:tr>
              <a:tr h="186128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17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</a:rPr>
                        <a:t>33 602,29 лв.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5317354"/>
                  </a:ext>
                </a:extLst>
              </a:tr>
              <a:tr h="186128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D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56619761"/>
                  </a:ext>
                </a:extLst>
              </a:tr>
              <a:tr h="186128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D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62748512"/>
                  </a:ext>
                </a:extLst>
              </a:tr>
              <a:tr h="186128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D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05454517"/>
                  </a:ext>
                </a:extLst>
              </a:tr>
              <a:tr h="186128">
                <a:tc gridSpan="5">
                  <a:txBody>
                    <a:bodyPr/>
                    <a:lstStyle/>
                    <a:p>
                      <a:r>
                        <a:rPr lang="en-US" sz="900"/>
                        <a:t> 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D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19560434"/>
                  </a:ext>
                </a:extLst>
              </a:tr>
              <a:tr h="186128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По бюджетни организации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D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02361403"/>
                  </a:ext>
                </a:extLst>
              </a:tr>
              <a:tr h="325906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</a:rPr>
                        <a:t>М-во на </a:t>
                      </a:r>
                      <a:r>
                        <a:rPr lang="ru-RU" sz="900" dirty="0" err="1">
                          <a:effectLst/>
                        </a:rPr>
                        <a:t>иновациите</a:t>
                      </a:r>
                      <a:r>
                        <a:rPr lang="ru-RU" sz="900" dirty="0">
                          <a:effectLst/>
                        </a:rPr>
                        <a:t> и </a:t>
                      </a:r>
                      <a:r>
                        <a:rPr lang="ru-RU" sz="900" dirty="0" err="1">
                          <a:effectLst/>
                        </a:rPr>
                        <a:t>растежа</a:t>
                      </a:r>
                      <a:r>
                        <a:rPr lang="ru-RU" sz="900" dirty="0">
                          <a:effectLst/>
                        </a:rPr>
                        <a:t>-ЦУ ( </a:t>
                      </a:r>
                      <a:r>
                        <a:rPr lang="ru-RU" sz="900" dirty="0" smtClean="0">
                          <a:effectLst/>
                        </a:rPr>
                        <a:t>074 </a:t>
                      </a:r>
                      <a:r>
                        <a:rPr lang="ru-RU" sz="900" dirty="0">
                          <a:effectLst/>
                        </a:rPr>
                        <a:t>)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D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23.11.2023 - 23.11.2023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D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74835131"/>
                  </a:ext>
                </a:extLst>
              </a:tr>
              <a:tr h="186128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effectLst/>
                      </a:endParaRP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9872940"/>
                  </a:ext>
                </a:extLst>
              </a:tr>
              <a:tr h="186128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10 xxxx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Издръжка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4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9 854,48 лв.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5196709"/>
                  </a:ext>
                </a:extLst>
              </a:tr>
              <a:tr h="186128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18 xxxx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Други разходи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380,81 лв.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0470723"/>
                  </a:ext>
                </a:extLst>
              </a:tr>
              <a:tr h="325906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88 xxxx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Средства на разпореждане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7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1 240,00 лв.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390778"/>
                  </a:ext>
                </a:extLst>
              </a:tr>
              <a:tr h="186128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12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11 475,29 лв.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9456671"/>
                  </a:ext>
                </a:extLst>
              </a:tr>
              <a:tr h="186128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D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39052342"/>
                  </a:ext>
                </a:extLst>
              </a:tr>
              <a:tr h="186128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D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33129300"/>
                  </a:ext>
                </a:extLst>
              </a:tr>
              <a:tr h="186128">
                <a:tc gridSpan="2"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ИАНМСП </a:t>
                      </a:r>
                      <a:r>
                        <a:rPr lang="bg-BG" sz="900">
                          <a:effectLst/>
                        </a:rPr>
                        <a:t>( </a:t>
                      </a:r>
                      <a:r>
                        <a:rPr lang="bg-BG" sz="900" smtClean="0">
                          <a:effectLst/>
                        </a:rPr>
                        <a:t>074 </a:t>
                      </a:r>
                      <a:r>
                        <a:rPr lang="bg-BG" sz="900">
                          <a:effectLst/>
                        </a:rPr>
                        <a:t>)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D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23.11.2023 - 23.11.2023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D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79262992"/>
                  </a:ext>
                </a:extLst>
              </a:tr>
              <a:tr h="186128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effectLst/>
                      </a:endParaRP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2115398"/>
                  </a:ext>
                </a:extLst>
              </a:tr>
              <a:tr h="186128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10 xxxx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Издръжка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4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2 127,00 лв.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2554844"/>
                  </a:ext>
                </a:extLst>
              </a:tr>
              <a:tr h="325906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88 xxxx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Средства на разпореждане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20 000,00 лв.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6107633"/>
                  </a:ext>
                </a:extLst>
              </a:tr>
              <a:tr h="186128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5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22 127,00 лв.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8635134"/>
                  </a:ext>
                </a:extLst>
              </a:tr>
              <a:tr h="186128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D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43238743"/>
                  </a:ext>
                </a:extLst>
              </a:tr>
              <a:tr h="186128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D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9042756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587338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143</Words>
  <Application>Microsoft Office PowerPoint</Application>
  <PresentationFormat>Widescreen</PresentationFormat>
  <Paragraphs>69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Diana Dimitrova</dc:creator>
  <cp:lastModifiedBy>Diana Dimitrova</cp:lastModifiedBy>
  <cp:revision>1</cp:revision>
  <dcterms:created xsi:type="dcterms:W3CDTF">2023-11-24T06:29:11Z</dcterms:created>
  <dcterms:modified xsi:type="dcterms:W3CDTF">2023-11-24T06:30:11Z</dcterms:modified>
</cp:coreProperties>
</file>