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7029-77EA-49CE-B3AD-F1DB20ACE1A5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59C3-2167-4DC0-93AE-C8FECBE16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38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7029-77EA-49CE-B3AD-F1DB20ACE1A5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59C3-2167-4DC0-93AE-C8FECBE16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009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7029-77EA-49CE-B3AD-F1DB20ACE1A5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59C3-2167-4DC0-93AE-C8FECBE16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911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7029-77EA-49CE-B3AD-F1DB20ACE1A5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59C3-2167-4DC0-93AE-C8FECBE16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177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7029-77EA-49CE-B3AD-F1DB20ACE1A5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59C3-2167-4DC0-93AE-C8FECBE16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95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7029-77EA-49CE-B3AD-F1DB20ACE1A5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59C3-2167-4DC0-93AE-C8FECBE16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735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7029-77EA-49CE-B3AD-F1DB20ACE1A5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59C3-2167-4DC0-93AE-C8FECBE16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273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7029-77EA-49CE-B3AD-F1DB20ACE1A5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59C3-2167-4DC0-93AE-C8FECBE16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88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7029-77EA-49CE-B3AD-F1DB20ACE1A5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59C3-2167-4DC0-93AE-C8FECBE16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088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7029-77EA-49CE-B3AD-F1DB20ACE1A5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59C3-2167-4DC0-93AE-C8FECBE16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209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7029-77EA-49CE-B3AD-F1DB20ACE1A5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59C3-2167-4DC0-93AE-C8FECBE16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261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C7029-77EA-49CE-B3AD-F1DB20ACE1A5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759C3-2167-4DC0-93AE-C8FECBE16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057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8420714"/>
              </p:ext>
            </p:extLst>
          </p:nvPr>
        </p:nvGraphicFramePr>
        <p:xfrm>
          <a:off x="679510" y="461390"/>
          <a:ext cx="10947630" cy="6187842"/>
        </p:xfrm>
        <a:graphic>
          <a:graphicData uri="http://schemas.openxmlformats.org/drawingml/2006/table">
            <a:tbl>
              <a:tblPr/>
              <a:tblGrid>
                <a:gridCol w="2189526">
                  <a:extLst>
                    <a:ext uri="{9D8B030D-6E8A-4147-A177-3AD203B41FA5}">
                      <a16:colId xmlns:a16="http://schemas.microsoft.com/office/drawing/2014/main" val="1334186826"/>
                    </a:ext>
                  </a:extLst>
                </a:gridCol>
                <a:gridCol w="2189526">
                  <a:extLst>
                    <a:ext uri="{9D8B030D-6E8A-4147-A177-3AD203B41FA5}">
                      <a16:colId xmlns:a16="http://schemas.microsoft.com/office/drawing/2014/main" val="779561731"/>
                    </a:ext>
                  </a:extLst>
                </a:gridCol>
                <a:gridCol w="2189526">
                  <a:extLst>
                    <a:ext uri="{9D8B030D-6E8A-4147-A177-3AD203B41FA5}">
                      <a16:colId xmlns:a16="http://schemas.microsoft.com/office/drawing/2014/main" val="3539374922"/>
                    </a:ext>
                  </a:extLst>
                </a:gridCol>
                <a:gridCol w="2189526">
                  <a:extLst>
                    <a:ext uri="{9D8B030D-6E8A-4147-A177-3AD203B41FA5}">
                      <a16:colId xmlns:a16="http://schemas.microsoft.com/office/drawing/2014/main" val="2697522418"/>
                    </a:ext>
                  </a:extLst>
                </a:gridCol>
                <a:gridCol w="2189526">
                  <a:extLst>
                    <a:ext uri="{9D8B030D-6E8A-4147-A177-3AD203B41FA5}">
                      <a16:colId xmlns:a16="http://schemas.microsoft.com/office/drawing/2014/main" val="4265761198"/>
                    </a:ext>
                  </a:extLst>
                </a:gridCol>
              </a:tblGrid>
              <a:tr h="142889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6852052"/>
                  </a:ext>
                </a:extLst>
              </a:tr>
              <a:tr h="25005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15.11.2023 - 15.11.2023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9531189"/>
                  </a:ext>
                </a:extLst>
              </a:tr>
              <a:tr h="142889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Код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Брой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3209796"/>
                  </a:ext>
                </a:extLst>
              </a:tr>
              <a:tr h="78589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effectLst/>
                        </a:rPr>
                        <a:t>01 </a:t>
                      </a:r>
                      <a:r>
                        <a:rPr lang="en-US" sz="900" dirty="0" err="1">
                          <a:effectLst/>
                        </a:rPr>
                        <a:t>xxxx</a:t>
                      </a:r>
                      <a:endParaRPr lang="en-US" sz="900" dirty="0">
                        <a:effectLst/>
                      </a:endParaRP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Заплати, </a:t>
                      </a:r>
                      <a:r>
                        <a:rPr lang="ru-RU" sz="900" dirty="0" err="1">
                          <a:effectLst/>
                        </a:rPr>
                        <a:t>възнаграждения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други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плащания</a:t>
                      </a:r>
                      <a:r>
                        <a:rPr lang="ru-RU" sz="900" dirty="0">
                          <a:effectLst/>
                        </a:rPr>
                        <a:t> за персонала - </a:t>
                      </a:r>
                      <a:r>
                        <a:rPr lang="ru-RU" sz="900" dirty="0" err="1">
                          <a:effectLst/>
                        </a:rPr>
                        <a:t>нетна</a:t>
                      </a:r>
                      <a:r>
                        <a:rPr lang="ru-RU" sz="900" dirty="0">
                          <a:effectLst/>
                        </a:rPr>
                        <a:t> сума за </a:t>
                      </a:r>
                      <a:r>
                        <a:rPr lang="ru-RU" sz="900" dirty="0" err="1">
                          <a:effectLst/>
                        </a:rPr>
                        <a:t>изплащане</a:t>
                      </a:r>
                      <a:endParaRPr lang="ru-RU" sz="900" dirty="0">
                        <a:effectLst/>
                      </a:endParaRP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302,21 лв.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7789379"/>
                  </a:ext>
                </a:extLst>
              </a:tr>
              <a:tr h="14288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32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13 052,41 лв.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3465463"/>
                  </a:ext>
                </a:extLst>
              </a:tr>
              <a:tr h="14288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286,22 лв.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2696168"/>
                  </a:ext>
                </a:extLst>
              </a:tr>
              <a:tr h="25005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17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2 112,80 лв.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5559038"/>
                  </a:ext>
                </a:extLst>
              </a:tr>
              <a:tr h="142889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51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15 753,64 лв.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4723265"/>
                  </a:ext>
                </a:extLst>
              </a:tr>
              <a:tr h="14288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671499"/>
                  </a:ext>
                </a:extLst>
              </a:tr>
              <a:tr h="14288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2040426"/>
                  </a:ext>
                </a:extLst>
              </a:tr>
              <a:tr h="14288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475162"/>
                  </a:ext>
                </a:extLst>
              </a:tr>
              <a:tr h="14288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0247538"/>
                  </a:ext>
                </a:extLst>
              </a:tr>
              <a:tr h="142889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2157755"/>
                  </a:ext>
                </a:extLst>
              </a:tr>
              <a:tr h="25005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15.11.2023 - 15.11.2023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0672054"/>
                  </a:ext>
                </a:extLst>
              </a:tr>
              <a:tr h="14288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379579"/>
                  </a:ext>
                </a:extLst>
              </a:tr>
              <a:tr h="78589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302,21 лв.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0415280"/>
                  </a:ext>
                </a:extLst>
              </a:tr>
              <a:tr h="14288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1 249,10 лв.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8313750"/>
                  </a:ext>
                </a:extLst>
              </a:tr>
              <a:tr h="14288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286,22 лв.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1575637"/>
                  </a:ext>
                </a:extLst>
              </a:tr>
              <a:tr h="25005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17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2 112,80 лв.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365017"/>
                  </a:ext>
                </a:extLst>
              </a:tr>
              <a:tr h="142889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24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3 950,33 лв.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99779"/>
                  </a:ext>
                </a:extLst>
              </a:tr>
              <a:tr h="14288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7301983"/>
                  </a:ext>
                </a:extLst>
              </a:tr>
              <a:tr h="14288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1287273"/>
                  </a:ext>
                </a:extLst>
              </a:tr>
              <a:tr h="142889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15.11.2023 - 15.11.2023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7125773"/>
                  </a:ext>
                </a:extLst>
              </a:tr>
              <a:tr h="14288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1606347"/>
                  </a:ext>
                </a:extLst>
              </a:tr>
              <a:tr h="14288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27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11 803,31 лв.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829548"/>
                  </a:ext>
                </a:extLst>
              </a:tr>
              <a:tr h="142889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27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11 803,31 лв.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5864934"/>
                  </a:ext>
                </a:extLst>
              </a:tr>
              <a:tr h="14288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0952001"/>
                  </a:ext>
                </a:extLst>
              </a:tr>
              <a:tr h="14288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40264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8518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171</Words>
  <Application>Microsoft Office PowerPoint</Application>
  <PresentationFormat>Widescreen</PresentationFormat>
  <Paragraphs>73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2023-11-16T06:28:33Z</dcterms:created>
  <dcterms:modified xsi:type="dcterms:W3CDTF">2023-11-16T06:30:22Z</dcterms:modified>
</cp:coreProperties>
</file>