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05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956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059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724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90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69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75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45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31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4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7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29BB5-67BD-41EA-BF5B-DF9EBFEBAD5B}" type="datetimeFigureOut">
              <a:rPr lang="en-US" smtClean="0"/>
              <a:t>11/7/2023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B6279-0D6C-4CA6-BBB1-08414E9AD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16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104963"/>
              </p:ext>
            </p:extLst>
          </p:nvPr>
        </p:nvGraphicFramePr>
        <p:xfrm>
          <a:off x="738233" y="494946"/>
          <a:ext cx="10872130" cy="5705920"/>
        </p:xfrm>
        <a:graphic>
          <a:graphicData uri="http://schemas.openxmlformats.org/drawingml/2006/table">
            <a:tbl>
              <a:tblPr/>
              <a:tblGrid>
                <a:gridCol w="2174426">
                  <a:extLst>
                    <a:ext uri="{9D8B030D-6E8A-4147-A177-3AD203B41FA5}">
                      <a16:colId xmlns:a16="http://schemas.microsoft.com/office/drawing/2014/main" val="1181329998"/>
                    </a:ext>
                  </a:extLst>
                </a:gridCol>
                <a:gridCol w="2174426">
                  <a:extLst>
                    <a:ext uri="{9D8B030D-6E8A-4147-A177-3AD203B41FA5}">
                      <a16:colId xmlns:a16="http://schemas.microsoft.com/office/drawing/2014/main" val="1937051027"/>
                    </a:ext>
                  </a:extLst>
                </a:gridCol>
                <a:gridCol w="2174426">
                  <a:extLst>
                    <a:ext uri="{9D8B030D-6E8A-4147-A177-3AD203B41FA5}">
                      <a16:colId xmlns:a16="http://schemas.microsoft.com/office/drawing/2014/main" val="1859301098"/>
                    </a:ext>
                  </a:extLst>
                </a:gridCol>
                <a:gridCol w="2174426">
                  <a:extLst>
                    <a:ext uri="{9D8B030D-6E8A-4147-A177-3AD203B41FA5}">
                      <a16:colId xmlns:a16="http://schemas.microsoft.com/office/drawing/2014/main" val="1857823177"/>
                    </a:ext>
                  </a:extLst>
                </a:gridCol>
                <a:gridCol w="2174426">
                  <a:extLst>
                    <a:ext uri="{9D8B030D-6E8A-4147-A177-3AD203B41FA5}">
                      <a16:colId xmlns:a16="http://schemas.microsoft.com/office/drawing/2014/main" val="3117850144"/>
                    </a:ext>
                  </a:extLst>
                </a:gridCol>
              </a:tblGrid>
              <a:tr h="18388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9623483"/>
                  </a:ext>
                </a:extLst>
              </a:tr>
              <a:tr h="322255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 ( 074******* 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05.10.2023 - 05.10.2023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7128139"/>
                  </a:ext>
                </a:extLst>
              </a:tr>
              <a:tr h="18388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8790420"/>
                  </a:ext>
                </a:extLst>
              </a:tr>
              <a:tr h="73736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 dirty="0">
                          <a:effectLst/>
                        </a:rPr>
                        <a:t>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5 900,00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6704526"/>
                  </a:ext>
                </a:extLst>
              </a:tr>
              <a:tr h="18388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6 062,20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9056609"/>
                  </a:ext>
                </a:extLst>
              </a:tr>
              <a:tr h="18388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10,00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83492893"/>
                  </a:ext>
                </a:extLst>
              </a:tr>
              <a:tr h="32225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 dirty="0">
                          <a:effectLst/>
                        </a:rPr>
                        <a:t>12 608,23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3162950"/>
                  </a:ext>
                </a:extLst>
              </a:tr>
              <a:tr h="18388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24 580,43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237771"/>
                  </a:ext>
                </a:extLst>
              </a:tr>
              <a:tr h="183886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3986613"/>
                  </a:ext>
                </a:extLst>
              </a:tr>
              <a:tr h="18388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8294759"/>
                  </a:ext>
                </a:extLst>
              </a:tr>
              <a:tr h="183886">
                <a:tc gridSpan="5">
                  <a:txBody>
                    <a:bodyPr/>
                    <a:lstStyle/>
                    <a:p>
                      <a:r>
                        <a:rPr lang="en-US" sz="80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5459891"/>
                  </a:ext>
                </a:extLst>
              </a:tr>
              <a:tr h="18388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9184999"/>
                  </a:ext>
                </a:extLst>
              </a:tr>
              <a:tr h="183886">
                <a:tc gridSpan="5">
                  <a:txBody>
                    <a:bodyPr/>
                    <a:lstStyle/>
                    <a:p>
                      <a:pPr algn="ctr"/>
                      <a:r>
                        <a:rPr lang="bg-BG" sz="8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0336979"/>
                  </a:ext>
                </a:extLst>
              </a:tr>
              <a:tr h="322255">
                <a:tc gridSpan="2">
                  <a:txBody>
                    <a:bodyPr/>
                    <a:lstStyle/>
                    <a:p>
                      <a:pPr algn="l"/>
                      <a:r>
                        <a:rPr lang="ru-RU" sz="800" dirty="0">
                          <a:effectLst/>
                        </a:rPr>
                        <a:t>М-во на </a:t>
                      </a:r>
                      <a:r>
                        <a:rPr lang="ru-RU" sz="800" dirty="0" err="1">
                          <a:effectLst/>
                        </a:rPr>
                        <a:t>иновациите</a:t>
                      </a:r>
                      <a:r>
                        <a:rPr lang="ru-RU" sz="800" dirty="0">
                          <a:effectLst/>
                        </a:rPr>
                        <a:t> и </a:t>
                      </a:r>
                      <a:r>
                        <a:rPr lang="ru-RU" sz="800" dirty="0" err="1">
                          <a:effectLst/>
                        </a:rPr>
                        <a:t>растежа</a:t>
                      </a:r>
                      <a:r>
                        <a:rPr lang="ru-RU" sz="800" dirty="0">
                          <a:effectLst/>
                        </a:rPr>
                        <a:t>-ЦУ ( </a:t>
                      </a:r>
                      <a:r>
                        <a:rPr lang="ru-RU" sz="800" dirty="0" smtClean="0">
                          <a:effectLst/>
                        </a:rPr>
                        <a:t>074 </a:t>
                      </a:r>
                      <a:r>
                        <a:rPr lang="ru-RU" sz="800" dirty="0">
                          <a:effectLst/>
                        </a:rPr>
                        <a:t>)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8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05.10.2023 - 05.10.2023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8687438"/>
                  </a:ext>
                </a:extLst>
              </a:tr>
              <a:tr h="183886"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Код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Описание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Брой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800">
                          <a:effectLst/>
                        </a:rPr>
                        <a:t>Сума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755034"/>
                  </a:ext>
                </a:extLst>
              </a:tr>
              <a:tr h="737362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01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8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5 900,00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3405505"/>
                  </a:ext>
                </a:extLst>
              </a:tr>
              <a:tr h="18388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10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Издръжка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6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6 062,20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095677"/>
                  </a:ext>
                </a:extLst>
              </a:tr>
              <a:tr h="183886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18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Други разходи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10,00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1057541"/>
                  </a:ext>
                </a:extLst>
              </a:tr>
              <a:tr h="322255">
                <a:tc>
                  <a:txBody>
                    <a:bodyPr/>
                    <a:lstStyle/>
                    <a:p>
                      <a:pPr algn="ctr"/>
                      <a:r>
                        <a:rPr lang="en-US" sz="800">
                          <a:effectLst/>
                        </a:rPr>
                        <a:t>88 xxxx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8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7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12 608,23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1643143"/>
                  </a:ext>
                </a:extLst>
              </a:tr>
              <a:tr h="183886">
                <a:tc gridSpan="2"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Общо: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800">
                          <a:effectLst/>
                        </a:rPr>
                        <a:t>15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800">
                          <a:effectLst/>
                        </a:rPr>
                        <a:t>24 580,43 лв.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800" dirty="0">
                        <a:effectLst/>
                      </a:endParaRP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2063303"/>
                  </a:ext>
                </a:extLst>
              </a:tr>
              <a:tr h="18388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081426"/>
                  </a:ext>
                </a:extLst>
              </a:tr>
              <a:tr h="183886">
                <a:tc gridSpan="5">
                  <a:txBody>
                    <a:bodyPr/>
                    <a:lstStyle/>
                    <a:p>
                      <a:r>
                        <a:rPr lang="en-US" sz="800" dirty="0"/>
                        <a:t> </a:t>
                      </a:r>
                    </a:p>
                  </a:txBody>
                  <a:tcPr marL="35091" marR="35091" marT="17546" marB="1754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5F0F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25745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33320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145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2023-11-07T13:05:26Z</dcterms:created>
  <dcterms:modified xsi:type="dcterms:W3CDTF">2023-11-07T13:06:27Z</dcterms:modified>
</cp:coreProperties>
</file>