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73" r:id="rId1"/>
    <p:sldMasterId id="2147483785" r:id="rId2"/>
  </p:sldMasterIdLst>
  <p:sldIdLst>
    <p:sldId id="256" r:id="rId3"/>
    <p:sldId id="257" r:id="rId4"/>
    <p:sldId id="317" r:id="rId5"/>
    <p:sldId id="258" r:id="rId6"/>
    <p:sldId id="259" r:id="rId7"/>
    <p:sldId id="260" r:id="rId8"/>
    <p:sldId id="261" r:id="rId9"/>
    <p:sldId id="263" r:id="rId10"/>
    <p:sldId id="318" r:id="rId11"/>
    <p:sldId id="264" r:id="rId12"/>
    <p:sldId id="262" r:id="rId13"/>
    <p:sldId id="265" r:id="rId14"/>
    <p:sldId id="266" r:id="rId15"/>
    <p:sldId id="267" r:id="rId16"/>
    <p:sldId id="268" r:id="rId17"/>
    <p:sldId id="316" r:id="rId18"/>
    <p:sldId id="326" r:id="rId19"/>
    <p:sldId id="327" r:id="rId20"/>
    <p:sldId id="328" r:id="rId21"/>
    <p:sldId id="329" r:id="rId22"/>
    <p:sldId id="302" r:id="rId23"/>
    <p:sldId id="319" r:id="rId24"/>
    <p:sldId id="269" r:id="rId25"/>
    <p:sldId id="307" r:id="rId26"/>
    <p:sldId id="270" r:id="rId27"/>
    <p:sldId id="300" r:id="rId28"/>
    <p:sldId id="330" r:id="rId29"/>
    <p:sldId id="305" r:id="rId30"/>
    <p:sldId id="306" r:id="rId31"/>
    <p:sldId id="271" r:id="rId32"/>
    <p:sldId id="272" r:id="rId33"/>
    <p:sldId id="324" r:id="rId34"/>
    <p:sldId id="325" r:id="rId35"/>
    <p:sldId id="303" r:id="rId36"/>
    <p:sldId id="320" r:id="rId37"/>
    <p:sldId id="301" r:id="rId38"/>
    <p:sldId id="273" r:id="rId39"/>
    <p:sldId id="274" r:id="rId40"/>
    <p:sldId id="275" r:id="rId41"/>
    <p:sldId id="276" r:id="rId42"/>
    <p:sldId id="278" r:id="rId43"/>
    <p:sldId id="280" r:id="rId44"/>
    <p:sldId id="281" r:id="rId45"/>
    <p:sldId id="282" r:id="rId46"/>
    <p:sldId id="283" r:id="rId47"/>
    <p:sldId id="321" r:id="rId48"/>
    <p:sldId id="284" r:id="rId49"/>
    <p:sldId id="288" r:id="rId50"/>
    <p:sldId id="322" r:id="rId51"/>
    <p:sldId id="289" r:id="rId52"/>
    <p:sldId id="304" r:id="rId53"/>
    <p:sldId id="323" r:id="rId54"/>
    <p:sldId id="291" r:id="rId55"/>
    <p:sldId id="309" r:id="rId56"/>
    <p:sldId id="315" r:id="rId57"/>
    <p:sldId id="308" r:id="rId58"/>
    <p:sldId id="314" r:id="rId59"/>
    <p:sldId id="292" r:id="rId60"/>
    <p:sldId id="293" r:id="rId61"/>
    <p:sldId id="294" r:id="rId62"/>
    <p:sldId id="295" r:id="rId63"/>
    <p:sldId id="296" r:id="rId64"/>
    <p:sldId id="310" r:id="rId65"/>
    <p:sldId id="299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2310DC"/>
    <a:srgbClr val="720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8C61CA-FD85-47F6-9D6D-C9E1DDB4771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6E45EE-D15B-4ED7-A354-B72C57EAF540}">
      <dgm:prSet phldrT="[Text]"/>
      <dgm:spPr/>
      <dgm:t>
        <a:bodyPr/>
        <a:lstStyle/>
        <a:p>
          <a:r>
            <a:rPr lang="bg-BG" b="1" u="sng" dirty="0" smtClean="0"/>
            <a:t>Цел на процедурата </a:t>
          </a:r>
          <a:r>
            <a:rPr lang="bg-BG" b="1" dirty="0" smtClean="0"/>
            <a:t>– да се стимулира икономическият растеж, да се създадат нови работни места и да се увеличи експортният капацитет на страната чрез създаване на благоприятни условия за инвеститорите в индустриалните паркове/зони</a:t>
          </a:r>
          <a:endParaRPr lang="en-US" dirty="0"/>
        </a:p>
      </dgm:t>
    </dgm:pt>
    <dgm:pt modelId="{868BFB19-CE09-43E3-912F-42435F6D9245}" type="parTrans" cxnId="{FA448CD6-7774-4573-8CC4-F66B158DB3DB}">
      <dgm:prSet/>
      <dgm:spPr/>
      <dgm:t>
        <a:bodyPr/>
        <a:lstStyle/>
        <a:p>
          <a:endParaRPr lang="en-US"/>
        </a:p>
      </dgm:t>
    </dgm:pt>
    <dgm:pt modelId="{B12BCED3-5FA8-499A-835E-62687104B611}" type="sibTrans" cxnId="{FA448CD6-7774-4573-8CC4-F66B158DB3DB}">
      <dgm:prSet/>
      <dgm:spPr/>
      <dgm:t>
        <a:bodyPr/>
        <a:lstStyle/>
        <a:p>
          <a:endParaRPr lang="en-US"/>
        </a:p>
      </dgm:t>
    </dgm:pt>
    <dgm:pt modelId="{FB05C948-2DD6-4868-8896-2F87B43DFDED}">
      <dgm:prSet phldrT="[Text]"/>
      <dgm:spPr/>
      <dgm:t>
        <a:bodyPr/>
        <a:lstStyle/>
        <a:p>
          <a:r>
            <a:rPr lang="bg-BG" b="1" smtClean="0">
              <a:solidFill>
                <a:srgbClr val="1D3259"/>
              </a:solidFill>
            </a:rPr>
            <a:t>Специфична цел 1</a:t>
          </a:r>
          <a:r>
            <a:rPr lang="bg-BG" smtClean="0">
              <a:solidFill>
                <a:srgbClr val="1D3259"/>
              </a:solidFill>
            </a:rPr>
            <a:t> </a:t>
          </a:r>
        </a:p>
        <a:p>
          <a:r>
            <a:rPr lang="bg-BG" smtClean="0">
              <a:solidFill>
                <a:srgbClr val="1D3259"/>
              </a:solidFill>
            </a:rPr>
            <a:t>Привличане и задържане на инвеститори за спомагане ре</a:t>
          </a:r>
          <a:r>
            <a:rPr lang="en-US" smtClean="0">
              <a:solidFill>
                <a:srgbClr val="1D3259"/>
              </a:solidFill>
            </a:rPr>
            <a:t>-</a:t>
          </a:r>
          <a:r>
            <a:rPr lang="bg-BG" smtClean="0">
              <a:solidFill>
                <a:srgbClr val="1D3259"/>
              </a:solidFill>
            </a:rPr>
            <a:t>индустриализацията на България</a:t>
          </a:r>
          <a:endParaRPr lang="en-US" dirty="0"/>
        </a:p>
      </dgm:t>
    </dgm:pt>
    <dgm:pt modelId="{108D4CEB-57F8-46A4-91E6-933E3D603D64}" type="parTrans" cxnId="{52E7ADD7-5047-4BEB-AF04-41AB2F5BC13B}">
      <dgm:prSet/>
      <dgm:spPr/>
      <dgm:t>
        <a:bodyPr/>
        <a:lstStyle/>
        <a:p>
          <a:endParaRPr lang="en-US"/>
        </a:p>
      </dgm:t>
    </dgm:pt>
    <dgm:pt modelId="{7696C794-5668-4D36-BF70-02598A1732D1}" type="sibTrans" cxnId="{52E7ADD7-5047-4BEB-AF04-41AB2F5BC13B}">
      <dgm:prSet/>
      <dgm:spPr/>
      <dgm:t>
        <a:bodyPr/>
        <a:lstStyle/>
        <a:p>
          <a:endParaRPr lang="en-US"/>
        </a:p>
      </dgm:t>
    </dgm:pt>
    <dgm:pt modelId="{DFFEEF9A-27B2-4404-9392-98109E6989CD}">
      <dgm:prSet phldrT="[Text]"/>
      <dgm:spPr/>
      <dgm:t>
        <a:bodyPr/>
        <a:lstStyle/>
        <a:p>
          <a:r>
            <a:rPr lang="bg-BG" b="1" smtClean="0">
              <a:solidFill>
                <a:srgbClr val="1D3259"/>
              </a:solidFill>
            </a:rPr>
            <a:t>Специфична цел 2</a:t>
          </a:r>
          <a:r>
            <a:rPr lang="bg-BG" smtClean="0">
              <a:solidFill>
                <a:srgbClr val="1D3259"/>
              </a:solidFill>
            </a:rPr>
            <a:t> Осъвременяване и създаване на индустриални зони и паркове с необходимата инфраструктура, свързаност и услуги, за скъсяване на веригите на доставки в ЕС, както и повишаване на конкурентоспособността в международен мащаб</a:t>
          </a:r>
          <a:endParaRPr lang="en-US" dirty="0"/>
        </a:p>
      </dgm:t>
    </dgm:pt>
    <dgm:pt modelId="{F5030A13-3ED1-4DDB-900E-AFA7B6CB2BD7}" type="parTrans" cxnId="{FE6758CA-4062-488A-8982-59BC20BD2AD7}">
      <dgm:prSet/>
      <dgm:spPr/>
      <dgm:t>
        <a:bodyPr/>
        <a:lstStyle/>
        <a:p>
          <a:endParaRPr lang="en-US"/>
        </a:p>
      </dgm:t>
    </dgm:pt>
    <dgm:pt modelId="{BB6BC661-883F-4CD9-9DBC-F1A6C352A277}" type="sibTrans" cxnId="{FE6758CA-4062-488A-8982-59BC20BD2AD7}">
      <dgm:prSet/>
      <dgm:spPr/>
      <dgm:t>
        <a:bodyPr/>
        <a:lstStyle/>
        <a:p>
          <a:endParaRPr lang="en-US"/>
        </a:p>
      </dgm:t>
    </dgm:pt>
    <dgm:pt modelId="{D56B36AE-0EA9-4F4F-8ABC-1506A3D7DA53}">
      <dgm:prSet phldrT="[Text]"/>
      <dgm:spPr/>
      <dgm:t>
        <a:bodyPr/>
        <a:lstStyle/>
        <a:p>
          <a:r>
            <a:rPr lang="bg-BG" b="1" smtClean="0">
              <a:solidFill>
                <a:srgbClr val="1D3259"/>
              </a:solidFill>
            </a:rPr>
            <a:t>Специфична цел 3</a:t>
          </a:r>
          <a:r>
            <a:rPr lang="bg-BG" smtClean="0">
              <a:solidFill>
                <a:srgbClr val="1D3259"/>
              </a:solidFill>
            </a:rPr>
            <a:t> Осигуряване на необходимите предпоставки за развитие на НИРД, иновациите и технологичния трансфер за създаване на работни места, развитие на човешкия капитал и подпомагане на икономическия растеж</a:t>
          </a:r>
          <a:endParaRPr lang="en-US" dirty="0"/>
        </a:p>
      </dgm:t>
    </dgm:pt>
    <dgm:pt modelId="{3CED8D10-4FEC-4B9B-ACD0-ACDB7CC35B64}" type="parTrans" cxnId="{6DAC1AD0-458F-4F2C-A102-27E0AC216BA9}">
      <dgm:prSet/>
      <dgm:spPr/>
      <dgm:t>
        <a:bodyPr/>
        <a:lstStyle/>
        <a:p>
          <a:endParaRPr lang="en-US"/>
        </a:p>
      </dgm:t>
    </dgm:pt>
    <dgm:pt modelId="{FEB32626-CE32-4BF1-9F31-54145B84C1BC}" type="sibTrans" cxnId="{6DAC1AD0-458F-4F2C-A102-27E0AC216BA9}">
      <dgm:prSet/>
      <dgm:spPr/>
      <dgm:t>
        <a:bodyPr/>
        <a:lstStyle/>
        <a:p>
          <a:endParaRPr lang="en-US"/>
        </a:p>
      </dgm:t>
    </dgm:pt>
    <dgm:pt modelId="{67CEB484-D5DE-458A-97F6-6D428831CE57}">
      <dgm:prSet/>
      <dgm:spPr/>
      <dgm:t>
        <a:bodyPr/>
        <a:lstStyle/>
        <a:p>
          <a:endParaRPr lang="en-US"/>
        </a:p>
      </dgm:t>
    </dgm:pt>
    <dgm:pt modelId="{BB7AD72B-EB61-40C5-93D0-255C8DF6E236}" type="parTrans" cxnId="{511F2840-9C02-47E5-A9D5-C13BB928E023}">
      <dgm:prSet/>
      <dgm:spPr/>
      <dgm:t>
        <a:bodyPr/>
        <a:lstStyle/>
        <a:p>
          <a:endParaRPr lang="en-US"/>
        </a:p>
      </dgm:t>
    </dgm:pt>
    <dgm:pt modelId="{324658F6-B73A-4E2F-9B37-E22444902F97}" type="sibTrans" cxnId="{511F2840-9C02-47E5-A9D5-C13BB928E023}">
      <dgm:prSet/>
      <dgm:spPr/>
      <dgm:t>
        <a:bodyPr/>
        <a:lstStyle/>
        <a:p>
          <a:endParaRPr lang="en-US"/>
        </a:p>
      </dgm:t>
    </dgm:pt>
    <dgm:pt modelId="{5F514156-AAC9-4247-986B-0C0B583FDF15}">
      <dgm:prSet/>
      <dgm:spPr/>
      <dgm:t>
        <a:bodyPr/>
        <a:lstStyle/>
        <a:p>
          <a:endParaRPr lang="en-US"/>
        </a:p>
      </dgm:t>
    </dgm:pt>
    <dgm:pt modelId="{0652EB86-466D-48FA-BAA9-B8BEB1C24092}" type="parTrans" cxnId="{23F5DCB3-88F3-473F-A048-C70AC1189BFD}">
      <dgm:prSet/>
      <dgm:spPr/>
      <dgm:t>
        <a:bodyPr/>
        <a:lstStyle/>
        <a:p>
          <a:endParaRPr lang="en-US"/>
        </a:p>
      </dgm:t>
    </dgm:pt>
    <dgm:pt modelId="{15341F1B-9971-4D11-9785-DF6C8A672035}" type="sibTrans" cxnId="{23F5DCB3-88F3-473F-A048-C70AC1189BFD}">
      <dgm:prSet/>
      <dgm:spPr/>
      <dgm:t>
        <a:bodyPr/>
        <a:lstStyle/>
        <a:p>
          <a:endParaRPr lang="en-US"/>
        </a:p>
      </dgm:t>
    </dgm:pt>
    <dgm:pt modelId="{ED9F9B8D-199E-411C-8C6D-E6D399D29EAD}" type="pres">
      <dgm:prSet presAssocID="{578C61CA-FD85-47F6-9D6D-C9E1DDB4771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8F89A4-2D07-4862-BE8C-219CD5CF6802}" type="pres">
      <dgm:prSet presAssocID="{1C6E45EE-D15B-4ED7-A354-B72C57EAF540}" presName="roof" presStyleLbl="dkBgShp" presStyleIdx="0" presStyleCnt="2"/>
      <dgm:spPr/>
      <dgm:t>
        <a:bodyPr/>
        <a:lstStyle/>
        <a:p>
          <a:endParaRPr lang="en-US"/>
        </a:p>
      </dgm:t>
    </dgm:pt>
    <dgm:pt modelId="{FE2E0630-4B2E-4EC3-A2B9-93B00D2B9102}" type="pres">
      <dgm:prSet presAssocID="{1C6E45EE-D15B-4ED7-A354-B72C57EAF540}" presName="pillars" presStyleCnt="0"/>
      <dgm:spPr/>
      <dgm:t>
        <a:bodyPr/>
        <a:lstStyle/>
        <a:p>
          <a:endParaRPr lang="en-US"/>
        </a:p>
      </dgm:t>
    </dgm:pt>
    <dgm:pt modelId="{31749A0B-588A-483D-90AE-03274185FD44}" type="pres">
      <dgm:prSet presAssocID="{1C6E45EE-D15B-4ED7-A354-B72C57EAF540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0C235-2F65-459F-A637-7F1AEF53A463}" type="pres">
      <dgm:prSet presAssocID="{DFFEEF9A-27B2-4404-9392-98109E6989CD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4215D-E3CC-457A-A3F1-65930B813F0F}" type="pres">
      <dgm:prSet presAssocID="{D56B36AE-0EA9-4F4F-8ABC-1506A3D7DA5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47E49-9148-4142-A20A-2883B56BBB9C}" type="pres">
      <dgm:prSet presAssocID="{1C6E45EE-D15B-4ED7-A354-B72C57EAF540}" presName="base" presStyleLbl="dkBgShp" presStyleIdx="1" presStyleCnt="2" custLinFactNeighborX="1"/>
      <dgm:spPr/>
      <dgm:t>
        <a:bodyPr/>
        <a:lstStyle/>
        <a:p>
          <a:endParaRPr lang="en-US"/>
        </a:p>
      </dgm:t>
    </dgm:pt>
  </dgm:ptLst>
  <dgm:cxnLst>
    <dgm:cxn modelId="{52E7ADD7-5047-4BEB-AF04-41AB2F5BC13B}" srcId="{1C6E45EE-D15B-4ED7-A354-B72C57EAF540}" destId="{FB05C948-2DD6-4868-8896-2F87B43DFDED}" srcOrd="0" destOrd="0" parTransId="{108D4CEB-57F8-46A4-91E6-933E3D603D64}" sibTransId="{7696C794-5668-4D36-BF70-02598A1732D1}"/>
    <dgm:cxn modelId="{23F5DCB3-88F3-473F-A048-C70AC1189BFD}" srcId="{578C61CA-FD85-47F6-9D6D-C9E1DDB47715}" destId="{5F514156-AAC9-4247-986B-0C0B583FDF15}" srcOrd="1" destOrd="0" parTransId="{0652EB86-466D-48FA-BAA9-B8BEB1C24092}" sibTransId="{15341F1B-9971-4D11-9785-DF6C8A672035}"/>
    <dgm:cxn modelId="{CDC44A45-48FD-47E9-8146-53C431D100C8}" type="presOf" srcId="{578C61CA-FD85-47F6-9D6D-C9E1DDB47715}" destId="{ED9F9B8D-199E-411C-8C6D-E6D399D29EAD}" srcOrd="0" destOrd="0" presId="urn:microsoft.com/office/officeart/2005/8/layout/hList3"/>
    <dgm:cxn modelId="{FA448CD6-7774-4573-8CC4-F66B158DB3DB}" srcId="{578C61CA-FD85-47F6-9D6D-C9E1DDB47715}" destId="{1C6E45EE-D15B-4ED7-A354-B72C57EAF540}" srcOrd="0" destOrd="0" parTransId="{868BFB19-CE09-43E3-912F-42435F6D9245}" sibTransId="{B12BCED3-5FA8-499A-835E-62687104B611}"/>
    <dgm:cxn modelId="{6DAC1AD0-458F-4F2C-A102-27E0AC216BA9}" srcId="{1C6E45EE-D15B-4ED7-A354-B72C57EAF540}" destId="{D56B36AE-0EA9-4F4F-8ABC-1506A3D7DA53}" srcOrd="2" destOrd="0" parTransId="{3CED8D10-4FEC-4B9B-ACD0-ACDB7CC35B64}" sibTransId="{FEB32626-CE32-4BF1-9F31-54145B84C1BC}"/>
    <dgm:cxn modelId="{511F2840-9C02-47E5-A9D5-C13BB928E023}" srcId="{578C61CA-FD85-47F6-9D6D-C9E1DDB47715}" destId="{67CEB484-D5DE-458A-97F6-6D428831CE57}" srcOrd="2" destOrd="0" parTransId="{BB7AD72B-EB61-40C5-93D0-255C8DF6E236}" sibTransId="{324658F6-B73A-4E2F-9B37-E22444902F97}"/>
    <dgm:cxn modelId="{97647578-25B4-4FD4-B8D2-1AF2629B08A1}" type="presOf" srcId="{FB05C948-2DD6-4868-8896-2F87B43DFDED}" destId="{31749A0B-588A-483D-90AE-03274185FD44}" srcOrd="0" destOrd="0" presId="urn:microsoft.com/office/officeart/2005/8/layout/hList3"/>
    <dgm:cxn modelId="{7C2117F4-840E-44E9-8C2C-DB7F29ABEFE3}" type="presOf" srcId="{DFFEEF9A-27B2-4404-9392-98109E6989CD}" destId="{68B0C235-2F65-459F-A637-7F1AEF53A463}" srcOrd="0" destOrd="0" presId="urn:microsoft.com/office/officeart/2005/8/layout/hList3"/>
    <dgm:cxn modelId="{EC786BEF-E5C9-40D9-8B90-EC5CC94EA282}" type="presOf" srcId="{D56B36AE-0EA9-4F4F-8ABC-1506A3D7DA53}" destId="{4A44215D-E3CC-457A-A3F1-65930B813F0F}" srcOrd="0" destOrd="0" presId="urn:microsoft.com/office/officeart/2005/8/layout/hList3"/>
    <dgm:cxn modelId="{FE6758CA-4062-488A-8982-59BC20BD2AD7}" srcId="{1C6E45EE-D15B-4ED7-A354-B72C57EAF540}" destId="{DFFEEF9A-27B2-4404-9392-98109E6989CD}" srcOrd="1" destOrd="0" parTransId="{F5030A13-3ED1-4DDB-900E-AFA7B6CB2BD7}" sibTransId="{BB6BC661-883F-4CD9-9DBC-F1A6C352A277}"/>
    <dgm:cxn modelId="{E5B975A2-4301-4740-99E7-A257E43D67B9}" type="presOf" srcId="{1C6E45EE-D15B-4ED7-A354-B72C57EAF540}" destId="{0A8F89A4-2D07-4862-BE8C-219CD5CF6802}" srcOrd="0" destOrd="0" presId="urn:microsoft.com/office/officeart/2005/8/layout/hList3"/>
    <dgm:cxn modelId="{C2CC551A-53D6-4ABA-9BAA-C4ABBBDD5737}" type="presParOf" srcId="{ED9F9B8D-199E-411C-8C6D-E6D399D29EAD}" destId="{0A8F89A4-2D07-4862-BE8C-219CD5CF6802}" srcOrd="0" destOrd="0" presId="urn:microsoft.com/office/officeart/2005/8/layout/hList3"/>
    <dgm:cxn modelId="{7ED9DE5A-09AE-4F89-AAB2-95BF5585FB77}" type="presParOf" srcId="{ED9F9B8D-199E-411C-8C6D-E6D399D29EAD}" destId="{FE2E0630-4B2E-4EC3-A2B9-93B00D2B9102}" srcOrd="1" destOrd="0" presId="urn:microsoft.com/office/officeart/2005/8/layout/hList3"/>
    <dgm:cxn modelId="{DBDFC40E-9EA4-414E-96FB-D3A6D7984DB1}" type="presParOf" srcId="{FE2E0630-4B2E-4EC3-A2B9-93B00D2B9102}" destId="{31749A0B-588A-483D-90AE-03274185FD44}" srcOrd="0" destOrd="0" presId="urn:microsoft.com/office/officeart/2005/8/layout/hList3"/>
    <dgm:cxn modelId="{9C749023-8CA4-44AA-9A3C-AE1E976795E9}" type="presParOf" srcId="{FE2E0630-4B2E-4EC3-A2B9-93B00D2B9102}" destId="{68B0C235-2F65-459F-A637-7F1AEF53A463}" srcOrd="1" destOrd="0" presId="urn:microsoft.com/office/officeart/2005/8/layout/hList3"/>
    <dgm:cxn modelId="{ED10CCBC-52AF-4603-ABBD-A4DAF8134820}" type="presParOf" srcId="{FE2E0630-4B2E-4EC3-A2B9-93B00D2B9102}" destId="{4A44215D-E3CC-457A-A3F1-65930B813F0F}" srcOrd="2" destOrd="0" presId="urn:microsoft.com/office/officeart/2005/8/layout/hList3"/>
    <dgm:cxn modelId="{B4BDC4E5-B8A4-474F-8A93-08DE3E74C71C}" type="presParOf" srcId="{ED9F9B8D-199E-411C-8C6D-E6D399D29EAD}" destId="{CC847E49-9148-4142-A20A-2883B56BBB9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87B7E3-2938-416F-905A-EBADA6B24899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C18FFC-17BC-4756-9297-8454EDC87967}">
      <dgm:prSet phldrT="[Text]"/>
      <dgm:spPr/>
      <dgm:t>
        <a:bodyPr/>
        <a:lstStyle/>
        <a:p>
          <a:r>
            <a:rPr lang="bg-BG" b="1" dirty="0" smtClean="0">
              <a:solidFill>
                <a:srgbClr val="1D3259"/>
              </a:solidFill>
            </a:rPr>
            <a:t>ИНДИКАТОРИ ЗА РЕЗУЛТАТ</a:t>
          </a:r>
          <a:endParaRPr lang="en-US" dirty="0"/>
        </a:p>
      </dgm:t>
    </dgm:pt>
    <dgm:pt modelId="{235D90CB-444D-416F-B1FE-BEE13FB5FCEB}" type="parTrans" cxnId="{FD44F25F-077A-46E5-A4B4-BB665268A084}">
      <dgm:prSet/>
      <dgm:spPr/>
      <dgm:t>
        <a:bodyPr/>
        <a:lstStyle/>
        <a:p>
          <a:endParaRPr lang="en-US"/>
        </a:p>
      </dgm:t>
    </dgm:pt>
    <dgm:pt modelId="{DAC323F6-9038-4D15-BB1E-737F686C4851}" type="sibTrans" cxnId="{FD44F25F-077A-46E5-A4B4-BB665268A084}">
      <dgm:prSet/>
      <dgm:spPr/>
      <dgm:t>
        <a:bodyPr/>
        <a:lstStyle/>
        <a:p>
          <a:endParaRPr lang="en-US"/>
        </a:p>
      </dgm:t>
    </dgm:pt>
    <dgm:pt modelId="{3864C4C9-6D1B-4483-9410-DF7E8F8AF7A1}">
      <dgm:prSet phldrT="[Text]"/>
      <dgm:spPr/>
      <dgm:t>
        <a:bodyPr/>
        <a:lstStyle/>
        <a:p>
          <a:r>
            <a:rPr lang="bg-BG" b="1" dirty="0" smtClean="0">
              <a:solidFill>
                <a:srgbClr val="1D3259"/>
              </a:solidFill>
            </a:rPr>
            <a:t>Предоставено безвъзмездно финансиране за развитие на индустриални паркове/зони и сключени договори с крайни получатели – минимум </a:t>
          </a:r>
          <a:r>
            <a:rPr lang="bg-BG" b="1" dirty="0" smtClean="0">
              <a:solidFill>
                <a:srgbClr val="FF0000"/>
              </a:solidFill>
            </a:rPr>
            <a:t>5</a:t>
          </a:r>
          <a:endParaRPr lang="en-US" dirty="0"/>
        </a:p>
      </dgm:t>
    </dgm:pt>
    <dgm:pt modelId="{1FC527EC-E8B1-45DD-AC5B-0146F914772B}" type="parTrans" cxnId="{CF28F244-23B5-4D05-9EC1-33C133E6453B}">
      <dgm:prSet/>
      <dgm:spPr/>
      <dgm:t>
        <a:bodyPr/>
        <a:lstStyle/>
        <a:p>
          <a:endParaRPr lang="en-US"/>
        </a:p>
      </dgm:t>
    </dgm:pt>
    <dgm:pt modelId="{094BB9A3-0578-4018-9EE3-D75681378C63}" type="sibTrans" cxnId="{CF28F244-23B5-4D05-9EC1-33C133E6453B}">
      <dgm:prSet/>
      <dgm:spPr/>
      <dgm:t>
        <a:bodyPr/>
        <a:lstStyle/>
        <a:p>
          <a:endParaRPr lang="en-US"/>
        </a:p>
      </dgm:t>
    </dgm:pt>
    <dgm:pt modelId="{6DCF5303-048C-4393-BFD2-2A921FCE4A43}">
      <dgm:prSet phldrT="[Text]"/>
      <dgm:spPr/>
      <dgm:t>
        <a:bodyPr/>
        <a:lstStyle/>
        <a:p>
          <a:r>
            <a:rPr lang="bg-BG" b="1" dirty="0" smtClean="0">
              <a:solidFill>
                <a:srgbClr val="1D3259"/>
              </a:solidFill>
            </a:rPr>
            <a:t>Подписване на договори за вътрешната и външната инфраструктура на индустриалните паркове или зони – </a:t>
          </a:r>
          <a:r>
            <a:rPr lang="bg-BG" b="1" dirty="0" smtClean="0">
              <a:solidFill>
                <a:srgbClr val="FF0000"/>
              </a:solidFill>
            </a:rPr>
            <a:t>100%</a:t>
          </a:r>
          <a:endParaRPr lang="en-US" dirty="0"/>
        </a:p>
      </dgm:t>
    </dgm:pt>
    <dgm:pt modelId="{04A232D8-947D-40B5-B464-8D7BBD627A36}" type="parTrans" cxnId="{A2120CC6-3000-46BF-8CDF-164A2817ADA0}">
      <dgm:prSet/>
      <dgm:spPr/>
      <dgm:t>
        <a:bodyPr/>
        <a:lstStyle/>
        <a:p>
          <a:endParaRPr lang="en-US"/>
        </a:p>
      </dgm:t>
    </dgm:pt>
    <dgm:pt modelId="{EE0403E3-4B98-4355-ABA3-12BF85F223B8}" type="sibTrans" cxnId="{A2120CC6-3000-46BF-8CDF-164A2817ADA0}">
      <dgm:prSet/>
      <dgm:spPr/>
      <dgm:t>
        <a:bodyPr/>
        <a:lstStyle/>
        <a:p>
          <a:endParaRPr lang="en-US"/>
        </a:p>
      </dgm:t>
    </dgm:pt>
    <dgm:pt modelId="{2F69C79B-3F33-4CDE-8ADD-4863EEB16DA2}">
      <dgm:prSet phldrT="[Text]"/>
      <dgm:spPr/>
      <dgm:t>
        <a:bodyPr/>
        <a:lstStyle/>
        <a:p>
          <a:r>
            <a:rPr lang="bg-BG" b="1" dirty="0" smtClean="0">
              <a:solidFill>
                <a:srgbClr val="1D3259"/>
              </a:solidFill>
            </a:rPr>
            <a:t>Привлечени нови инвеститори, които да изградят производствени предприятия в индустриалните зони и паркове –  </a:t>
          </a:r>
          <a:r>
            <a:rPr lang="bg-BG" b="1" dirty="0" smtClean="0">
              <a:solidFill>
                <a:srgbClr val="FF0000"/>
              </a:solidFill>
            </a:rPr>
            <a:t>5</a:t>
          </a:r>
          <a:r>
            <a:rPr lang="bg-BG" b="1" dirty="0" smtClean="0">
              <a:solidFill>
                <a:srgbClr val="1D3259"/>
              </a:solidFill>
            </a:rPr>
            <a:t>, в т.ч. поне един стратегически инвеститор</a:t>
          </a:r>
          <a:endParaRPr lang="en-US" dirty="0"/>
        </a:p>
      </dgm:t>
    </dgm:pt>
    <dgm:pt modelId="{ECD9946E-BA05-445A-9228-1A041E359695}" type="parTrans" cxnId="{BE12678D-B5BC-4FA9-A968-2A71C189BE50}">
      <dgm:prSet/>
      <dgm:spPr/>
      <dgm:t>
        <a:bodyPr/>
        <a:lstStyle/>
        <a:p>
          <a:endParaRPr lang="en-US"/>
        </a:p>
      </dgm:t>
    </dgm:pt>
    <dgm:pt modelId="{A3FCF506-BADF-41E6-80C6-4B2A664910D6}" type="sibTrans" cxnId="{BE12678D-B5BC-4FA9-A968-2A71C189BE50}">
      <dgm:prSet/>
      <dgm:spPr/>
      <dgm:t>
        <a:bodyPr/>
        <a:lstStyle/>
        <a:p>
          <a:endParaRPr lang="en-US"/>
        </a:p>
      </dgm:t>
    </dgm:pt>
    <dgm:pt modelId="{58897CEF-49DC-41D9-9C54-640499CD6CF1}" type="pres">
      <dgm:prSet presAssocID="{BC87B7E3-2938-416F-905A-EBADA6B2489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08E3C9D-0741-46F0-BD15-827063B6AC98}" type="pres">
      <dgm:prSet presAssocID="{CFC18FFC-17BC-4756-9297-8454EDC87967}" presName="singleCycle" presStyleCnt="0"/>
      <dgm:spPr/>
    </dgm:pt>
    <dgm:pt modelId="{0CF0BDBC-ED8E-4B85-9ADE-1B4B184D15B0}" type="pres">
      <dgm:prSet presAssocID="{CFC18FFC-17BC-4756-9297-8454EDC87967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D60020D0-6A97-4835-9D1D-DC7D6E7BC447}" type="pres">
      <dgm:prSet presAssocID="{1FC527EC-E8B1-45DD-AC5B-0146F914772B}" presName="Name56" presStyleLbl="parChTrans1D2" presStyleIdx="0" presStyleCnt="3"/>
      <dgm:spPr/>
      <dgm:t>
        <a:bodyPr/>
        <a:lstStyle/>
        <a:p>
          <a:endParaRPr lang="en-US"/>
        </a:p>
      </dgm:t>
    </dgm:pt>
    <dgm:pt modelId="{579C8CB4-6890-42A9-A24A-5E4A858FACE7}" type="pres">
      <dgm:prSet presAssocID="{3864C4C9-6D1B-4483-9410-DF7E8F8AF7A1}" presName="text0" presStyleLbl="node1" presStyleIdx="1" presStyleCnt="4" custScaleX="543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CFC6B-91D0-49DD-9AEB-FDA0DA6D5EEC}" type="pres">
      <dgm:prSet presAssocID="{04A232D8-947D-40B5-B464-8D7BBD627A36}" presName="Name56" presStyleLbl="parChTrans1D2" presStyleIdx="1" presStyleCnt="3"/>
      <dgm:spPr/>
      <dgm:t>
        <a:bodyPr/>
        <a:lstStyle/>
        <a:p>
          <a:endParaRPr lang="en-US"/>
        </a:p>
      </dgm:t>
    </dgm:pt>
    <dgm:pt modelId="{0C629C4A-CB1E-4BBA-B462-0A3C2488A198}" type="pres">
      <dgm:prSet presAssocID="{6DCF5303-048C-4393-BFD2-2A921FCE4A43}" presName="text0" presStyleLbl="node1" presStyleIdx="2" presStyleCnt="4" custScaleX="393865" custRadScaleRad="141634" custRadScaleInc="-15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97E08-B17F-43A8-AA8D-8DFE0A3E57F2}" type="pres">
      <dgm:prSet presAssocID="{ECD9946E-BA05-445A-9228-1A041E359695}" presName="Name56" presStyleLbl="parChTrans1D2" presStyleIdx="2" presStyleCnt="3"/>
      <dgm:spPr/>
      <dgm:t>
        <a:bodyPr/>
        <a:lstStyle/>
        <a:p>
          <a:endParaRPr lang="en-US"/>
        </a:p>
      </dgm:t>
    </dgm:pt>
    <dgm:pt modelId="{F3D5423E-1A30-49A6-8931-D0C77255323C}" type="pres">
      <dgm:prSet presAssocID="{2F69C79B-3F33-4CDE-8ADD-4863EEB16DA2}" presName="text0" presStyleLbl="node1" presStyleIdx="3" presStyleCnt="4" custScaleX="403974" custRadScaleRad="155366" custRadScaleInc="21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2E25EA-4143-428E-9611-230A30CC6B86}" type="presOf" srcId="{3864C4C9-6D1B-4483-9410-DF7E8F8AF7A1}" destId="{579C8CB4-6890-42A9-A24A-5E4A858FACE7}" srcOrd="0" destOrd="0" presId="urn:microsoft.com/office/officeart/2008/layout/RadialCluster"/>
    <dgm:cxn modelId="{AE233FB6-5F87-4355-950B-E72DCE004533}" type="presOf" srcId="{04A232D8-947D-40B5-B464-8D7BBD627A36}" destId="{2A2CFC6B-91D0-49DD-9AEB-FDA0DA6D5EEC}" srcOrd="0" destOrd="0" presId="urn:microsoft.com/office/officeart/2008/layout/RadialCluster"/>
    <dgm:cxn modelId="{FD44F25F-077A-46E5-A4B4-BB665268A084}" srcId="{BC87B7E3-2938-416F-905A-EBADA6B24899}" destId="{CFC18FFC-17BC-4756-9297-8454EDC87967}" srcOrd="0" destOrd="0" parTransId="{235D90CB-444D-416F-B1FE-BEE13FB5FCEB}" sibTransId="{DAC323F6-9038-4D15-BB1E-737F686C4851}"/>
    <dgm:cxn modelId="{639D1329-0770-4BB1-9CDD-39C1E646A529}" type="presOf" srcId="{BC87B7E3-2938-416F-905A-EBADA6B24899}" destId="{58897CEF-49DC-41D9-9C54-640499CD6CF1}" srcOrd="0" destOrd="0" presId="urn:microsoft.com/office/officeart/2008/layout/RadialCluster"/>
    <dgm:cxn modelId="{38A8F03C-2FB7-4F06-A259-978B22306926}" type="presOf" srcId="{CFC18FFC-17BC-4756-9297-8454EDC87967}" destId="{0CF0BDBC-ED8E-4B85-9ADE-1B4B184D15B0}" srcOrd="0" destOrd="0" presId="urn:microsoft.com/office/officeart/2008/layout/RadialCluster"/>
    <dgm:cxn modelId="{CF28F244-23B5-4D05-9EC1-33C133E6453B}" srcId="{CFC18FFC-17BC-4756-9297-8454EDC87967}" destId="{3864C4C9-6D1B-4483-9410-DF7E8F8AF7A1}" srcOrd="0" destOrd="0" parTransId="{1FC527EC-E8B1-45DD-AC5B-0146F914772B}" sibTransId="{094BB9A3-0578-4018-9EE3-D75681378C63}"/>
    <dgm:cxn modelId="{A2120CC6-3000-46BF-8CDF-164A2817ADA0}" srcId="{CFC18FFC-17BC-4756-9297-8454EDC87967}" destId="{6DCF5303-048C-4393-BFD2-2A921FCE4A43}" srcOrd="1" destOrd="0" parTransId="{04A232D8-947D-40B5-B464-8D7BBD627A36}" sibTransId="{EE0403E3-4B98-4355-ABA3-12BF85F223B8}"/>
    <dgm:cxn modelId="{20E671EA-468C-44C3-A2EC-073B7D8ACFC2}" type="presOf" srcId="{2F69C79B-3F33-4CDE-8ADD-4863EEB16DA2}" destId="{F3D5423E-1A30-49A6-8931-D0C77255323C}" srcOrd="0" destOrd="0" presId="urn:microsoft.com/office/officeart/2008/layout/RadialCluster"/>
    <dgm:cxn modelId="{D510ED80-823C-4375-94C0-6340DFE62D0B}" type="presOf" srcId="{ECD9946E-BA05-445A-9228-1A041E359695}" destId="{27D97E08-B17F-43A8-AA8D-8DFE0A3E57F2}" srcOrd="0" destOrd="0" presId="urn:microsoft.com/office/officeart/2008/layout/RadialCluster"/>
    <dgm:cxn modelId="{BE12678D-B5BC-4FA9-A968-2A71C189BE50}" srcId="{CFC18FFC-17BC-4756-9297-8454EDC87967}" destId="{2F69C79B-3F33-4CDE-8ADD-4863EEB16DA2}" srcOrd="2" destOrd="0" parTransId="{ECD9946E-BA05-445A-9228-1A041E359695}" sibTransId="{A3FCF506-BADF-41E6-80C6-4B2A664910D6}"/>
    <dgm:cxn modelId="{79319BAD-70E6-4519-AEB9-74C2C8B861A0}" type="presOf" srcId="{6DCF5303-048C-4393-BFD2-2A921FCE4A43}" destId="{0C629C4A-CB1E-4BBA-B462-0A3C2488A198}" srcOrd="0" destOrd="0" presId="urn:microsoft.com/office/officeart/2008/layout/RadialCluster"/>
    <dgm:cxn modelId="{2663BAEC-2C78-4288-A694-6F9ACB278B70}" type="presOf" srcId="{1FC527EC-E8B1-45DD-AC5B-0146F914772B}" destId="{D60020D0-6A97-4835-9D1D-DC7D6E7BC447}" srcOrd="0" destOrd="0" presId="urn:microsoft.com/office/officeart/2008/layout/RadialCluster"/>
    <dgm:cxn modelId="{8DFB61D4-7C66-4074-A8ED-503C5281B013}" type="presParOf" srcId="{58897CEF-49DC-41D9-9C54-640499CD6CF1}" destId="{C08E3C9D-0741-46F0-BD15-827063B6AC98}" srcOrd="0" destOrd="0" presId="urn:microsoft.com/office/officeart/2008/layout/RadialCluster"/>
    <dgm:cxn modelId="{EAAF024F-6373-4B88-8F50-6C361B561BD1}" type="presParOf" srcId="{C08E3C9D-0741-46F0-BD15-827063B6AC98}" destId="{0CF0BDBC-ED8E-4B85-9ADE-1B4B184D15B0}" srcOrd="0" destOrd="0" presId="urn:microsoft.com/office/officeart/2008/layout/RadialCluster"/>
    <dgm:cxn modelId="{0C088D0B-F3DF-4EE9-90EC-C46D728D8E5B}" type="presParOf" srcId="{C08E3C9D-0741-46F0-BD15-827063B6AC98}" destId="{D60020D0-6A97-4835-9D1D-DC7D6E7BC447}" srcOrd="1" destOrd="0" presId="urn:microsoft.com/office/officeart/2008/layout/RadialCluster"/>
    <dgm:cxn modelId="{2B5B594F-2408-4260-ABB8-192B33206C99}" type="presParOf" srcId="{C08E3C9D-0741-46F0-BD15-827063B6AC98}" destId="{579C8CB4-6890-42A9-A24A-5E4A858FACE7}" srcOrd="2" destOrd="0" presId="urn:microsoft.com/office/officeart/2008/layout/RadialCluster"/>
    <dgm:cxn modelId="{F10A775B-7DFC-4F13-97E8-E22C37497331}" type="presParOf" srcId="{C08E3C9D-0741-46F0-BD15-827063B6AC98}" destId="{2A2CFC6B-91D0-49DD-9AEB-FDA0DA6D5EEC}" srcOrd="3" destOrd="0" presId="urn:microsoft.com/office/officeart/2008/layout/RadialCluster"/>
    <dgm:cxn modelId="{5B67AFB6-5CBA-421F-B5EB-CB1E384ED1E5}" type="presParOf" srcId="{C08E3C9D-0741-46F0-BD15-827063B6AC98}" destId="{0C629C4A-CB1E-4BBA-B462-0A3C2488A198}" srcOrd="4" destOrd="0" presId="urn:microsoft.com/office/officeart/2008/layout/RadialCluster"/>
    <dgm:cxn modelId="{797CFC79-7025-4F3C-B109-38B97687C1EB}" type="presParOf" srcId="{C08E3C9D-0741-46F0-BD15-827063B6AC98}" destId="{27D97E08-B17F-43A8-AA8D-8DFE0A3E57F2}" srcOrd="5" destOrd="0" presId="urn:microsoft.com/office/officeart/2008/layout/RadialCluster"/>
    <dgm:cxn modelId="{D289BCB4-E666-46D4-970D-6DFF3403C0E3}" type="presParOf" srcId="{C08E3C9D-0741-46F0-BD15-827063B6AC98}" destId="{F3D5423E-1A30-49A6-8931-D0C77255323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87B7E3-2938-416F-905A-EBADA6B24899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C18FFC-17BC-4756-9297-8454EDC87967}">
      <dgm:prSet phldrT="[Text]"/>
      <dgm:spPr/>
      <dgm:t>
        <a:bodyPr/>
        <a:lstStyle/>
        <a:p>
          <a:r>
            <a:rPr lang="bg-BG" b="1" dirty="0" smtClean="0">
              <a:solidFill>
                <a:srgbClr val="1D3259"/>
              </a:solidFill>
            </a:rPr>
            <a:t>ИНДИКАТОРИ ЗА ЕФЕКТ</a:t>
          </a:r>
          <a:endParaRPr lang="en-US" dirty="0"/>
        </a:p>
      </dgm:t>
    </dgm:pt>
    <dgm:pt modelId="{235D90CB-444D-416F-B1FE-BEE13FB5FCEB}" type="parTrans" cxnId="{FD44F25F-077A-46E5-A4B4-BB665268A084}">
      <dgm:prSet/>
      <dgm:spPr/>
      <dgm:t>
        <a:bodyPr/>
        <a:lstStyle/>
        <a:p>
          <a:endParaRPr lang="en-US"/>
        </a:p>
      </dgm:t>
    </dgm:pt>
    <dgm:pt modelId="{DAC323F6-9038-4D15-BB1E-737F686C4851}" type="sibTrans" cxnId="{FD44F25F-077A-46E5-A4B4-BB665268A084}">
      <dgm:prSet/>
      <dgm:spPr/>
      <dgm:t>
        <a:bodyPr/>
        <a:lstStyle/>
        <a:p>
          <a:endParaRPr lang="en-US"/>
        </a:p>
      </dgm:t>
    </dgm:pt>
    <dgm:pt modelId="{6DCF5303-048C-4393-BFD2-2A921FCE4A43}">
      <dgm:prSet phldrT="[Text]"/>
      <dgm:spPr/>
      <dgm:t>
        <a:bodyPr/>
        <a:lstStyle/>
        <a:p>
          <a:r>
            <a:rPr lang="bg-BG" b="1" dirty="0" smtClean="0">
              <a:solidFill>
                <a:srgbClr val="1D3259"/>
              </a:solidFill>
            </a:rPr>
            <a:t>Завършени инфраструктурни проекти в подбраните индустриални паркове/зони – </a:t>
          </a:r>
          <a:r>
            <a:rPr lang="bg-BG" b="1" dirty="0" smtClean="0">
              <a:solidFill>
                <a:srgbClr val="FF0000"/>
              </a:solidFill>
            </a:rPr>
            <a:t>100%</a:t>
          </a:r>
          <a:endParaRPr lang="en-US" dirty="0"/>
        </a:p>
      </dgm:t>
    </dgm:pt>
    <dgm:pt modelId="{04A232D8-947D-40B5-B464-8D7BBD627A36}" type="parTrans" cxnId="{A2120CC6-3000-46BF-8CDF-164A2817ADA0}">
      <dgm:prSet/>
      <dgm:spPr/>
      <dgm:t>
        <a:bodyPr/>
        <a:lstStyle/>
        <a:p>
          <a:endParaRPr lang="en-US"/>
        </a:p>
      </dgm:t>
    </dgm:pt>
    <dgm:pt modelId="{EE0403E3-4B98-4355-ABA3-12BF85F223B8}" type="sibTrans" cxnId="{A2120CC6-3000-46BF-8CDF-164A2817ADA0}">
      <dgm:prSet/>
      <dgm:spPr/>
      <dgm:t>
        <a:bodyPr/>
        <a:lstStyle/>
        <a:p>
          <a:endParaRPr lang="en-US"/>
        </a:p>
      </dgm:t>
    </dgm:pt>
    <dgm:pt modelId="{2F69C79B-3F33-4CDE-8ADD-4863EEB16DA2}">
      <dgm:prSet phldrT="[Text]"/>
      <dgm:spPr/>
      <dgm:t>
        <a:bodyPr/>
        <a:lstStyle/>
        <a:p>
          <a:r>
            <a:rPr lang="bg-BG" b="1" dirty="0" smtClean="0">
              <a:solidFill>
                <a:srgbClr val="1D3259"/>
              </a:solidFill>
            </a:rPr>
            <a:t>Създадени нови работни места в индустриалните паркове/зони – </a:t>
          </a:r>
          <a:r>
            <a:rPr lang="bg-BG" b="1" dirty="0" smtClean="0">
              <a:solidFill>
                <a:srgbClr val="FF0000"/>
              </a:solidFill>
            </a:rPr>
            <a:t>200</a:t>
          </a:r>
          <a:r>
            <a:rPr lang="bg-BG" b="1" dirty="0" smtClean="0">
              <a:solidFill>
                <a:srgbClr val="1D3259"/>
              </a:solidFill>
            </a:rPr>
            <a:t> </a:t>
          </a:r>
          <a:endParaRPr lang="en-US" dirty="0"/>
        </a:p>
      </dgm:t>
    </dgm:pt>
    <dgm:pt modelId="{ECD9946E-BA05-445A-9228-1A041E359695}" type="parTrans" cxnId="{BE12678D-B5BC-4FA9-A968-2A71C189BE50}">
      <dgm:prSet/>
      <dgm:spPr/>
      <dgm:t>
        <a:bodyPr/>
        <a:lstStyle/>
        <a:p>
          <a:endParaRPr lang="en-US"/>
        </a:p>
      </dgm:t>
    </dgm:pt>
    <dgm:pt modelId="{A3FCF506-BADF-41E6-80C6-4B2A664910D6}" type="sibTrans" cxnId="{BE12678D-B5BC-4FA9-A968-2A71C189BE50}">
      <dgm:prSet/>
      <dgm:spPr/>
      <dgm:t>
        <a:bodyPr/>
        <a:lstStyle/>
        <a:p>
          <a:endParaRPr lang="en-US"/>
        </a:p>
      </dgm:t>
    </dgm:pt>
    <dgm:pt modelId="{58897CEF-49DC-41D9-9C54-640499CD6CF1}" type="pres">
      <dgm:prSet presAssocID="{BC87B7E3-2938-416F-905A-EBADA6B2489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08E3C9D-0741-46F0-BD15-827063B6AC98}" type="pres">
      <dgm:prSet presAssocID="{CFC18FFC-17BC-4756-9297-8454EDC87967}" presName="singleCycle" presStyleCnt="0"/>
      <dgm:spPr/>
    </dgm:pt>
    <dgm:pt modelId="{0CF0BDBC-ED8E-4B85-9ADE-1B4B184D15B0}" type="pres">
      <dgm:prSet presAssocID="{CFC18FFC-17BC-4756-9297-8454EDC87967}" presName="singleCenter" presStyleLbl="node1" presStyleIdx="0" presStyleCnt="3" custLinFactNeighborX="-244" custLinFactNeighborY="-20511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2A2CFC6B-91D0-49DD-9AEB-FDA0DA6D5EEC}" type="pres">
      <dgm:prSet presAssocID="{04A232D8-947D-40B5-B464-8D7BBD627A36}" presName="Name56" presStyleLbl="parChTrans1D2" presStyleIdx="0" presStyleCnt="2"/>
      <dgm:spPr/>
      <dgm:t>
        <a:bodyPr/>
        <a:lstStyle/>
        <a:p>
          <a:endParaRPr lang="en-US"/>
        </a:p>
      </dgm:t>
    </dgm:pt>
    <dgm:pt modelId="{0C629C4A-CB1E-4BBA-B462-0A3C2488A198}" type="pres">
      <dgm:prSet presAssocID="{6DCF5303-048C-4393-BFD2-2A921FCE4A43}" presName="text0" presStyleLbl="node1" presStyleIdx="1" presStyleCnt="3" custScaleX="393865" custRadScaleRad="178244" custRadScaleInc="-1224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97E08-B17F-43A8-AA8D-8DFE0A3E57F2}" type="pres">
      <dgm:prSet presAssocID="{ECD9946E-BA05-445A-9228-1A041E359695}" presName="Name56" presStyleLbl="parChTrans1D2" presStyleIdx="1" presStyleCnt="2"/>
      <dgm:spPr/>
      <dgm:t>
        <a:bodyPr/>
        <a:lstStyle/>
        <a:p>
          <a:endParaRPr lang="en-US"/>
        </a:p>
      </dgm:t>
    </dgm:pt>
    <dgm:pt modelId="{F3D5423E-1A30-49A6-8931-D0C77255323C}" type="pres">
      <dgm:prSet presAssocID="{2F69C79B-3F33-4CDE-8ADD-4863EEB16DA2}" presName="text0" presStyleLbl="node1" presStyleIdx="2" presStyleCnt="3" custScaleX="445811" custRadScaleRad="175172" custRadScaleInc="-77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120CC6-3000-46BF-8CDF-164A2817ADA0}" srcId="{CFC18FFC-17BC-4756-9297-8454EDC87967}" destId="{6DCF5303-048C-4393-BFD2-2A921FCE4A43}" srcOrd="0" destOrd="0" parTransId="{04A232D8-947D-40B5-B464-8D7BBD627A36}" sibTransId="{EE0403E3-4B98-4355-ABA3-12BF85F223B8}"/>
    <dgm:cxn modelId="{38A8F03C-2FB7-4F06-A259-978B22306926}" type="presOf" srcId="{CFC18FFC-17BC-4756-9297-8454EDC87967}" destId="{0CF0BDBC-ED8E-4B85-9ADE-1B4B184D15B0}" srcOrd="0" destOrd="0" presId="urn:microsoft.com/office/officeart/2008/layout/RadialCluster"/>
    <dgm:cxn modelId="{D510ED80-823C-4375-94C0-6340DFE62D0B}" type="presOf" srcId="{ECD9946E-BA05-445A-9228-1A041E359695}" destId="{27D97E08-B17F-43A8-AA8D-8DFE0A3E57F2}" srcOrd="0" destOrd="0" presId="urn:microsoft.com/office/officeart/2008/layout/RadialCluster"/>
    <dgm:cxn modelId="{AE233FB6-5F87-4355-950B-E72DCE004533}" type="presOf" srcId="{04A232D8-947D-40B5-B464-8D7BBD627A36}" destId="{2A2CFC6B-91D0-49DD-9AEB-FDA0DA6D5EEC}" srcOrd="0" destOrd="0" presId="urn:microsoft.com/office/officeart/2008/layout/RadialCluster"/>
    <dgm:cxn modelId="{BE12678D-B5BC-4FA9-A968-2A71C189BE50}" srcId="{CFC18FFC-17BC-4756-9297-8454EDC87967}" destId="{2F69C79B-3F33-4CDE-8ADD-4863EEB16DA2}" srcOrd="1" destOrd="0" parTransId="{ECD9946E-BA05-445A-9228-1A041E359695}" sibTransId="{A3FCF506-BADF-41E6-80C6-4B2A664910D6}"/>
    <dgm:cxn modelId="{FD44F25F-077A-46E5-A4B4-BB665268A084}" srcId="{BC87B7E3-2938-416F-905A-EBADA6B24899}" destId="{CFC18FFC-17BC-4756-9297-8454EDC87967}" srcOrd="0" destOrd="0" parTransId="{235D90CB-444D-416F-B1FE-BEE13FB5FCEB}" sibTransId="{DAC323F6-9038-4D15-BB1E-737F686C4851}"/>
    <dgm:cxn modelId="{639D1329-0770-4BB1-9CDD-39C1E646A529}" type="presOf" srcId="{BC87B7E3-2938-416F-905A-EBADA6B24899}" destId="{58897CEF-49DC-41D9-9C54-640499CD6CF1}" srcOrd="0" destOrd="0" presId="urn:microsoft.com/office/officeart/2008/layout/RadialCluster"/>
    <dgm:cxn modelId="{20E671EA-468C-44C3-A2EC-073B7D8ACFC2}" type="presOf" srcId="{2F69C79B-3F33-4CDE-8ADD-4863EEB16DA2}" destId="{F3D5423E-1A30-49A6-8931-D0C77255323C}" srcOrd="0" destOrd="0" presId="urn:microsoft.com/office/officeart/2008/layout/RadialCluster"/>
    <dgm:cxn modelId="{79319BAD-70E6-4519-AEB9-74C2C8B861A0}" type="presOf" srcId="{6DCF5303-048C-4393-BFD2-2A921FCE4A43}" destId="{0C629C4A-CB1E-4BBA-B462-0A3C2488A198}" srcOrd="0" destOrd="0" presId="urn:microsoft.com/office/officeart/2008/layout/RadialCluster"/>
    <dgm:cxn modelId="{8DFB61D4-7C66-4074-A8ED-503C5281B013}" type="presParOf" srcId="{58897CEF-49DC-41D9-9C54-640499CD6CF1}" destId="{C08E3C9D-0741-46F0-BD15-827063B6AC98}" srcOrd="0" destOrd="0" presId="urn:microsoft.com/office/officeart/2008/layout/RadialCluster"/>
    <dgm:cxn modelId="{EAAF024F-6373-4B88-8F50-6C361B561BD1}" type="presParOf" srcId="{C08E3C9D-0741-46F0-BD15-827063B6AC98}" destId="{0CF0BDBC-ED8E-4B85-9ADE-1B4B184D15B0}" srcOrd="0" destOrd="0" presId="urn:microsoft.com/office/officeart/2008/layout/RadialCluster"/>
    <dgm:cxn modelId="{F10A775B-7DFC-4F13-97E8-E22C37497331}" type="presParOf" srcId="{C08E3C9D-0741-46F0-BD15-827063B6AC98}" destId="{2A2CFC6B-91D0-49DD-9AEB-FDA0DA6D5EEC}" srcOrd="1" destOrd="0" presId="urn:microsoft.com/office/officeart/2008/layout/RadialCluster"/>
    <dgm:cxn modelId="{5B67AFB6-5CBA-421F-B5EB-CB1E384ED1E5}" type="presParOf" srcId="{C08E3C9D-0741-46F0-BD15-827063B6AC98}" destId="{0C629C4A-CB1E-4BBA-B462-0A3C2488A198}" srcOrd="2" destOrd="0" presId="urn:microsoft.com/office/officeart/2008/layout/RadialCluster"/>
    <dgm:cxn modelId="{797CFC79-7025-4F3C-B109-38B97687C1EB}" type="presParOf" srcId="{C08E3C9D-0741-46F0-BD15-827063B6AC98}" destId="{27D97E08-B17F-43A8-AA8D-8DFE0A3E57F2}" srcOrd="3" destOrd="0" presId="urn:microsoft.com/office/officeart/2008/layout/RadialCluster"/>
    <dgm:cxn modelId="{D289BCB4-E666-46D4-970D-6DFF3403C0E3}" type="presParOf" srcId="{C08E3C9D-0741-46F0-BD15-827063B6AC98}" destId="{F3D5423E-1A30-49A6-8931-D0C77255323C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51E846-4928-4E19-B29C-1B964089750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8C6CB1-0018-4B44-99E3-52E747E4209E}">
      <dgm:prSet phldrT="[Text]" custT="1"/>
      <dgm:spPr/>
      <dgm:t>
        <a:bodyPr/>
        <a:lstStyle/>
        <a:p>
          <a:r>
            <a:rPr lang="bg-BG" sz="3200" dirty="0" smtClean="0"/>
            <a:t>Дейности</a:t>
          </a:r>
          <a:endParaRPr lang="en-US" sz="3200" dirty="0"/>
        </a:p>
      </dgm:t>
    </dgm:pt>
    <dgm:pt modelId="{FB072F4A-BE4B-4E69-ABB5-19D3E41227B0}" type="parTrans" cxnId="{0EE4D0EE-5920-43EF-B4EF-C947DE432806}">
      <dgm:prSet/>
      <dgm:spPr/>
      <dgm:t>
        <a:bodyPr/>
        <a:lstStyle/>
        <a:p>
          <a:endParaRPr lang="en-US"/>
        </a:p>
      </dgm:t>
    </dgm:pt>
    <dgm:pt modelId="{401ED3CE-BE60-47FE-A4D7-E989DBD79323}" type="sibTrans" cxnId="{0EE4D0EE-5920-43EF-B4EF-C947DE432806}">
      <dgm:prSet/>
      <dgm:spPr/>
      <dgm:t>
        <a:bodyPr/>
        <a:lstStyle/>
        <a:p>
          <a:endParaRPr lang="en-US"/>
        </a:p>
      </dgm:t>
    </dgm:pt>
    <dgm:pt modelId="{BA8393B5-F15A-4FC2-82E3-1AE13E051CC7}">
      <dgm:prSet phldrT="[Text]" custT="1"/>
      <dgm:spPr/>
      <dgm:t>
        <a:bodyPr/>
        <a:lstStyle/>
        <a:p>
          <a:r>
            <a:rPr lang="bg-BG" sz="1800" b="1" dirty="0" smtClean="0">
              <a:solidFill>
                <a:srgbClr val="1D3259"/>
              </a:solidFill>
            </a:rPr>
            <a:t>Дейност 1 </a:t>
          </a:r>
        </a:p>
        <a:p>
          <a:r>
            <a:rPr lang="ru-RU" sz="1800" b="0" dirty="0" err="1" smtClean="0">
              <a:solidFill>
                <a:srgbClr val="1D3259"/>
              </a:solidFill>
            </a:rPr>
            <a:t>Изграждане</a:t>
          </a:r>
          <a:r>
            <a:rPr lang="ru-RU" sz="1800" b="0" dirty="0" smtClean="0">
              <a:solidFill>
                <a:srgbClr val="1D3259"/>
              </a:solidFill>
            </a:rPr>
            <a:t>, реконструкция и/или </a:t>
          </a:r>
          <a:r>
            <a:rPr lang="ru-RU" sz="1800" b="0" dirty="0" err="1" smtClean="0">
              <a:solidFill>
                <a:srgbClr val="1D3259"/>
              </a:solidFill>
            </a:rPr>
            <a:t>рехабилитация</a:t>
          </a:r>
          <a:r>
            <a:rPr lang="ru-RU" sz="1800" b="0" dirty="0" smtClean="0">
              <a:solidFill>
                <a:srgbClr val="1D3259"/>
              </a:solidFill>
            </a:rPr>
            <a:t> на </a:t>
          </a:r>
          <a:r>
            <a:rPr lang="ru-RU" sz="1800" b="1" dirty="0" err="1" smtClean="0">
              <a:solidFill>
                <a:srgbClr val="1D3259"/>
              </a:solidFill>
            </a:rPr>
            <a:t>довеждаща</a:t>
          </a:r>
          <a:r>
            <a:rPr lang="ru-RU" sz="1800" b="1" dirty="0" smtClean="0">
              <a:solidFill>
                <a:srgbClr val="1D3259"/>
              </a:solidFill>
            </a:rPr>
            <a:t> </a:t>
          </a:r>
          <a:r>
            <a:rPr lang="ru-RU" sz="1800" b="1" dirty="0" err="1" smtClean="0">
              <a:solidFill>
                <a:srgbClr val="1D3259"/>
              </a:solidFill>
            </a:rPr>
            <a:t>техническа</a:t>
          </a:r>
          <a:r>
            <a:rPr lang="ru-RU" sz="1800" b="1" dirty="0" smtClean="0">
              <a:solidFill>
                <a:srgbClr val="1D3259"/>
              </a:solidFill>
            </a:rPr>
            <a:t> инфраструктура</a:t>
          </a:r>
          <a:r>
            <a:rPr lang="ru-RU" sz="1800" b="0" dirty="0" smtClean="0">
              <a:solidFill>
                <a:srgbClr val="1D3259"/>
              </a:solidFill>
            </a:rPr>
            <a:t> до </a:t>
          </a:r>
          <a:r>
            <a:rPr lang="ru-RU" sz="1800" b="0" dirty="0" err="1" smtClean="0">
              <a:solidFill>
                <a:srgbClr val="1D3259"/>
              </a:solidFill>
            </a:rPr>
            <a:t>индустриалния</a:t>
          </a:r>
          <a:r>
            <a:rPr lang="ru-RU" sz="1800" b="0" dirty="0" smtClean="0">
              <a:solidFill>
                <a:srgbClr val="1D3259"/>
              </a:solidFill>
            </a:rPr>
            <a:t> парк/зона</a:t>
          </a:r>
          <a:endParaRPr lang="en-US" sz="1600" b="0" dirty="0"/>
        </a:p>
      </dgm:t>
    </dgm:pt>
    <dgm:pt modelId="{340DA2EF-E548-4AA1-ADCC-E370DF899536}" type="parTrans" cxnId="{F6A78EB3-F484-4C30-AB62-EF1787995D26}">
      <dgm:prSet/>
      <dgm:spPr/>
      <dgm:t>
        <a:bodyPr/>
        <a:lstStyle/>
        <a:p>
          <a:endParaRPr lang="en-US"/>
        </a:p>
      </dgm:t>
    </dgm:pt>
    <dgm:pt modelId="{7AB5C250-5900-4B57-BFB6-C184D00D7B1F}" type="sibTrans" cxnId="{F6A78EB3-F484-4C30-AB62-EF1787995D26}">
      <dgm:prSet/>
      <dgm:spPr/>
      <dgm:t>
        <a:bodyPr/>
        <a:lstStyle/>
        <a:p>
          <a:endParaRPr lang="en-US"/>
        </a:p>
      </dgm:t>
    </dgm:pt>
    <dgm:pt modelId="{826F420A-7D1A-4DBE-B6F0-3B050BCC7C67}">
      <dgm:prSet phldrT="[Text]" custT="1"/>
      <dgm:spPr/>
      <dgm:t>
        <a:bodyPr/>
        <a:lstStyle/>
        <a:p>
          <a:r>
            <a:rPr lang="bg-BG" sz="1800" b="1" dirty="0" smtClean="0">
              <a:solidFill>
                <a:srgbClr val="1D3259"/>
              </a:solidFill>
            </a:rPr>
            <a:t>Дейност 2 </a:t>
          </a:r>
        </a:p>
        <a:p>
          <a:r>
            <a:rPr lang="ru-RU" sz="1800" b="0" dirty="0" err="1" smtClean="0">
              <a:solidFill>
                <a:srgbClr val="1D3259"/>
              </a:solidFill>
            </a:rPr>
            <a:t>Изграждане</a:t>
          </a:r>
          <a:r>
            <a:rPr lang="ru-RU" sz="1800" b="0" dirty="0" smtClean="0">
              <a:solidFill>
                <a:srgbClr val="1D3259"/>
              </a:solidFill>
            </a:rPr>
            <a:t>, реконструкция и/или </a:t>
          </a:r>
          <a:r>
            <a:rPr lang="ru-RU" sz="1800" b="0" dirty="0" err="1" smtClean="0">
              <a:solidFill>
                <a:srgbClr val="1D3259"/>
              </a:solidFill>
            </a:rPr>
            <a:t>рехабилитация</a:t>
          </a:r>
          <a:r>
            <a:rPr lang="ru-RU" sz="1800" b="0" dirty="0" smtClean="0">
              <a:solidFill>
                <a:srgbClr val="1D3259"/>
              </a:solidFill>
            </a:rPr>
            <a:t> на </a:t>
          </a:r>
          <a:r>
            <a:rPr lang="ru-RU" sz="1800" b="1" dirty="0" err="1" smtClean="0">
              <a:solidFill>
                <a:srgbClr val="1D3259"/>
              </a:solidFill>
            </a:rPr>
            <a:t>вътрешна</a:t>
          </a:r>
          <a:r>
            <a:rPr lang="ru-RU" sz="1800" b="1" dirty="0" smtClean="0">
              <a:solidFill>
                <a:srgbClr val="1D3259"/>
              </a:solidFill>
            </a:rPr>
            <a:t> </a:t>
          </a:r>
          <a:r>
            <a:rPr lang="ru-RU" sz="1800" b="1" dirty="0" err="1" smtClean="0">
              <a:solidFill>
                <a:srgbClr val="1D3259"/>
              </a:solidFill>
            </a:rPr>
            <a:t>техническа</a:t>
          </a:r>
          <a:r>
            <a:rPr lang="ru-RU" sz="1800" b="1" dirty="0" smtClean="0">
              <a:solidFill>
                <a:srgbClr val="1D3259"/>
              </a:solidFill>
            </a:rPr>
            <a:t> инфраструктура, </a:t>
          </a:r>
          <a:r>
            <a:rPr lang="ru-RU" sz="1800" b="0" dirty="0" smtClean="0">
              <a:solidFill>
                <a:srgbClr val="1D3259"/>
              </a:solidFill>
            </a:rPr>
            <a:t>в </a:t>
          </a:r>
          <a:r>
            <a:rPr lang="ru-RU" sz="1800" b="0" dirty="0" err="1" smtClean="0">
              <a:solidFill>
                <a:srgbClr val="1D3259"/>
              </a:solidFill>
            </a:rPr>
            <a:t>границите</a:t>
          </a:r>
          <a:r>
            <a:rPr lang="ru-RU" sz="1800" b="0" dirty="0" smtClean="0">
              <a:solidFill>
                <a:srgbClr val="1D3259"/>
              </a:solidFill>
            </a:rPr>
            <a:t> на </a:t>
          </a:r>
          <a:r>
            <a:rPr lang="ru-RU" sz="1800" b="0" dirty="0" err="1" smtClean="0">
              <a:solidFill>
                <a:srgbClr val="1D3259"/>
              </a:solidFill>
            </a:rPr>
            <a:t>индустриалния</a:t>
          </a:r>
          <a:r>
            <a:rPr lang="ru-RU" sz="1800" b="0" dirty="0" smtClean="0">
              <a:solidFill>
                <a:srgbClr val="1D3259"/>
              </a:solidFill>
            </a:rPr>
            <a:t> парк/зона</a:t>
          </a:r>
          <a:endParaRPr lang="en-US" sz="1500" b="0" dirty="0"/>
        </a:p>
      </dgm:t>
    </dgm:pt>
    <dgm:pt modelId="{27E3C43F-DFD5-4E13-94DC-82410C1B423F}" type="parTrans" cxnId="{6BF92212-F733-4E8D-A9B1-85A578CF6818}">
      <dgm:prSet/>
      <dgm:spPr/>
      <dgm:t>
        <a:bodyPr/>
        <a:lstStyle/>
        <a:p>
          <a:endParaRPr lang="en-US"/>
        </a:p>
      </dgm:t>
    </dgm:pt>
    <dgm:pt modelId="{17B2E493-9111-4B82-BABF-0B076D906F52}" type="sibTrans" cxnId="{6BF92212-F733-4E8D-A9B1-85A578CF6818}">
      <dgm:prSet/>
      <dgm:spPr/>
      <dgm:t>
        <a:bodyPr/>
        <a:lstStyle/>
        <a:p>
          <a:endParaRPr lang="en-US"/>
        </a:p>
      </dgm:t>
    </dgm:pt>
    <dgm:pt modelId="{20F9CD8F-7A42-452F-B371-85E5FF311E51}">
      <dgm:prSet phldrT="[Text]" custT="1"/>
      <dgm:spPr/>
      <dgm:t>
        <a:bodyPr/>
        <a:lstStyle/>
        <a:p>
          <a:r>
            <a:rPr lang="bg-BG" sz="1800" b="1" dirty="0" smtClean="0">
              <a:solidFill>
                <a:srgbClr val="1D3259"/>
              </a:solidFill>
            </a:rPr>
            <a:t>Дейност 3</a:t>
          </a:r>
        </a:p>
        <a:p>
          <a:r>
            <a:rPr lang="ru-RU" sz="1800" b="0" dirty="0" err="1" smtClean="0">
              <a:solidFill>
                <a:srgbClr val="1D3259"/>
              </a:solidFill>
            </a:rPr>
            <a:t>Изграждане</a:t>
          </a:r>
          <a:r>
            <a:rPr lang="ru-RU" sz="1800" b="0" dirty="0" smtClean="0">
              <a:solidFill>
                <a:srgbClr val="1D3259"/>
              </a:solidFill>
            </a:rPr>
            <a:t> на </a:t>
          </a:r>
          <a:r>
            <a:rPr lang="ru-RU" sz="1800" b="0" dirty="0" err="1" smtClean="0">
              <a:solidFill>
                <a:srgbClr val="1D3259"/>
              </a:solidFill>
            </a:rPr>
            <a:t>научноизследователска</a:t>
          </a:r>
          <a:r>
            <a:rPr lang="ru-RU" sz="1800" b="0" dirty="0" smtClean="0">
              <a:solidFill>
                <a:srgbClr val="1D3259"/>
              </a:solidFill>
            </a:rPr>
            <a:t> (</a:t>
          </a:r>
          <a:r>
            <a:rPr lang="ru-RU" sz="1800" b="0" dirty="0" err="1" smtClean="0">
              <a:solidFill>
                <a:srgbClr val="1D3259"/>
              </a:solidFill>
            </a:rPr>
            <a:t>иновативна</a:t>
          </a:r>
          <a:r>
            <a:rPr lang="ru-RU" sz="1800" b="0" dirty="0" smtClean="0">
              <a:solidFill>
                <a:srgbClr val="1D3259"/>
              </a:solidFill>
            </a:rPr>
            <a:t>) инфраструктура за </a:t>
          </a:r>
          <a:r>
            <a:rPr lang="ru-RU" sz="1800" b="0" dirty="0" err="1" smtClean="0">
              <a:solidFill>
                <a:srgbClr val="1D3259"/>
              </a:solidFill>
            </a:rPr>
            <a:t>осъществяване</a:t>
          </a:r>
          <a:r>
            <a:rPr lang="ru-RU" sz="1800" b="0" dirty="0" smtClean="0">
              <a:solidFill>
                <a:srgbClr val="1D3259"/>
              </a:solidFill>
            </a:rPr>
            <a:t> на научно-</a:t>
          </a:r>
          <a:r>
            <a:rPr lang="ru-RU" sz="1800" b="0" dirty="0" err="1" smtClean="0">
              <a:solidFill>
                <a:srgbClr val="1D3259"/>
              </a:solidFill>
            </a:rPr>
            <a:t>изследователска</a:t>
          </a:r>
          <a:r>
            <a:rPr lang="ru-RU" sz="1800" b="0" dirty="0" smtClean="0">
              <a:solidFill>
                <a:srgbClr val="1D3259"/>
              </a:solidFill>
            </a:rPr>
            <a:t> и </a:t>
          </a:r>
          <a:r>
            <a:rPr lang="ru-RU" sz="1800" b="0" dirty="0" err="1" smtClean="0">
              <a:solidFill>
                <a:srgbClr val="1D3259"/>
              </a:solidFill>
            </a:rPr>
            <a:t>развойна</a:t>
          </a:r>
          <a:r>
            <a:rPr lang="ru-RU" sz="1800" b="0" dirty="0" smtClean="0">
              <a:solidFill>
                <a:srgbClr val="1D3259"/>
              </a:solidFill>
            </a:rPr>
            <a:t> </a:t>
          </a:r>
          <a:r>
            <a:rPr lang="ru-RU" sz="1800" b="0" dirty="0" err="1" smtClean="0">
              <a:solidFill>
                <a:srgbClr val="1D3259"/>
              </a:solidFill>
            </a:rPr>
            <a:t>дейност</a:t>
          </a:r>
          <a:r>
            <a:rPr lang="ru-RU" sz="1800" b="0" dirty="0" smtClean="0">
              <a:solidFill>
                <a:srgbClr val="1D3259"/>
              </a:solidFill>
            </a:rPr>
            <a:t> (НИРД)</a:t>
          </a:r>
          <a:endParaRPr lang="en-US" sz="1600" b="0" dirty="0"/>
        </a:p>
      </dgm:t>
    </dgm:pt>
    <dgm:pt modelId="{6F609A66-C0C7-48C3-A5FC-2869AC047372}" type="parTrans" cxnId="{CF0764AD-8C66-4906-B65C-F9F0ECCAC0C3}">
      <dgm:prSet/>
      <dgm:spPr/>
      <dgm:t>
        <a:bodyPr/>
        <a:lstStyle/>
        <a:p>
          <a:endParaRPr lang="en-US"/>
        </a:p>
      </dgm:t>
    </dgm:pt>
    <dgm:pt modelId="{084F03BC-1A23-4FCD-86A6-25CB6DE56F8F}" type="sibTrans" cxnId="{CF0764AD-8C66-4906-B65C-F9F0ECCAC0C3}">
      <dgm:prSet/>
      <dgm:spPr/>
      <dgm:t>
        <a:bodyPr/>
        <a:lstStyle/>
        <a:p>
          <a:endParaRPr lang="en-US"/>
        </a:p>
      </dgm:t>
    </dgm:pt>
    <dgm:pt modelId="{18F12AEB-A341-4938-9AF4-C3C8E9EECCF4}">
      <dgm:prSet phldrT="[Text]" custT="1"/>
      <dgm:spPr/>
      <dgm:t>
        <a:bodyPr/>
        <a:lstStyle/>
        <a:p>
          <a:r>
            <a:rPr lang="bg-BG" sz="1800" b="1" dirty="0" smtClean="0">
              <a:solidFill>
                <a:srgbClr val="1D3259"/>
              </a:solidFill>
            </a:rPr>
            <a:t>Дейност 4</a:t>
          </a:r>
        </a:p>
        <a:p>
          <a:r>
            <a:rPr lang="ru-RU" sz="1800" b="0" dirty="0" err="1" smtClean="0">
              <a:solidFill>
                <a:srgbClr val="1D3259"/>
              </a:solidFill>
            </a:rPr>
            <a:t>Изграждане</a:t>
          </a:r>
          <a:r>
            <a:rPr lang="ru-RU" sz="1800" b="0" dirty="0" smtClean="0">
              <a:solidFill>
                <a:srgbClr val="1D3259"/>
              </a:solidFill>
            </a:rPr>
            <a:t> на </a:t>
          </a:r>
          <a:r>
            <a:rPr lang="ru-RU" sz="1800" b="0" dirty="0" err="1" smtClean="0">
              <a:solidFill>
                <a:srgbClr val="1D3259"/>
              </a:solidFill>
            </a:rPr>
            <a:t>екологична</a:t>
          </a:r>
          <a:r>
            <a:rPr lang="ru-RU" sz="1800" b="0" dirty="0" smtClean="0">
              <a:solidFill>
                <a:srgbClr val="1D3259"/>
              </a:solidFill>
            </a:rPr>
            <a:t> </a:t>
          </a:r>
          <a:r>
            <a:rPr lang="ru-RU" sz="1800" b="0" dirty="0" err="1" smtClean="0">
              <a:solidFill>
                <a:srgbClr val="1D3259"/>
              </a:solidFill>
            </a:rPr>
            <a:t>вътрешна</a:t>
          </a:r>
          <a:r>
            <a:rPr lang="ru-RU" sz="1800" b="0" dirty="0" smtClean="0">
              <a:solidFill>
                <a:srgbClr val="1D3259"/>
              </a:solidFill>
            </a:rPr>
            <a:t> инфраструктура</a:t>
          </a:r>
          <a:r>
            <a:rPr lang="bg-BG" sz="1800" b="1" dirty="0" smtClean="0">
              <a:solidFill>
                <a:srgbClr val="1D3259"/>
              </a:solidFill>
            </a:rPr>
            <a:t> </a:t>
          </a:r>
        </a:p>
      </dgm:t>
    </dgm:pt>
    <dgm:pt modelId="{CDF227FE-EF0F-4096-9BA1-6D22C032B59B}" type="parTrans" cxnId="{1B351B6E-EC48-413A-94A3-39BA8FE0DAF8}">
      <dgm:prSet/>
      <dgm:spPr/>
      <dgm:t>
        <a:bodyPr/>
        <a:lstStyle/>
        <a:p>
          <a:endParaRPr lang="en-US"/>
        </a:p>
      </dgm:t>
    </dgm:pt>
    <dgm:pt modelId="{EEBCFDCD-3BAC-48FE-914B-E127F95817E0}" type="sibTrans" cxnId="{1B351B6E-EC48-413A-94A3-39BA8FE0DAF8}">
      <dgm:prSet/>
      <dgm:spPr/>
      <dgm:t>
        <a:bodyPr/>
        <a:lstStyle/>
        <a:p>
          <a:endParaRPr lang="en-US"/>
        </a:p>
      </dgm:t>
    </dgm:pt>
    <dgm:pt modelId="{6611999A-2004-4AB1-8C46-F1ECA9E1AF5B}" type="pres">
      <dgm:prSet presAssocID="{BF51E846-4928-4E19-B29C-1B964089750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DF6DC4-690B-4687-8C8D-8A3F43639697}" type="pres">
      <dgm:prSet presAssocID="{BF51E846-4928-4E19-B29C-1B964089750D}" presName="matrix" presStyleCnt="0"/>
      <dgm:spPr/>
    </dgm:pt>
    <dgm:pt modelId="{D5D6F22B-6B6C-469B-8609-0DC9345891B3}" type="pres">
      <dgm:prSet presAssocID="{BF51E846-4928-4E19-B29C-1B964089750D}" presName="tile1" presStyleLbl="node1" presStyleIdx="0" presStyleCnt="4"/>
      <dgm:spPr/>
      <dgm:t>
        <a:bodyPr/>
        <a:lstStyle/>
        <a:p>
          <a:endParaRPr lang="en-US"/>
        </a:p>
      </dgm:t>
    </dgm:pt>
    <dgm:pt modelId="{F6B1B6F7-76BD-4234-9753-AA6333F45AB9}" type="pres">
      <dgm:prSet presAssocID="{BF51E846-4928-4E19-B29C-1B964089750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01177-6DA2-4777-9B13-DE688AADADE9}" type="pres">
      <dgm:prSet presAssocID="{BF51E846-4928-4E19-B29C-1B964089750D}" presName="tile2" presStyleLbl="node1" presStyleIdx="1" presStyleCnt="4"/>
      <dgm:spPr/>
      <dgm:t>
        <a:bodyPr/>
        <a:lstStyle/>
        <a:p>
          <a:endParaRPr lang="en-US"/>
        </a:p>
      </dgm:t>
    </dgm:pt>
    <dgm:pt modelId="{7942273A-C95E-4674-9AB6-A8EFB2956409}" type="pres">
      <dgm:prSet presAssocID="{BF51E846-4928-4E19-B29C-1B964089750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6A4BC-0D29-49D3-BB49-BA0B6701D223}" type="pres">
      <dgm:prSet presAssocID="{BF51E846-4928-4E19-B29C-1B964089750D}" presName="tile3" presStyleLbl="node1" presStyleIdx="2" presStyleCnt="4"/>
      <dgm:spPr/>
      <dgm:t>
        <a:bodyPr/>
        <a:lstStyle/>
        <a:p>
          <a:endParaRPr lang="en-US"/>
        </a:p>
      </dgm:t>
    </dgm:pt>
    <dgm:pt modelId="{4D7DE9F9-C4A5-421C-9F13-21FE77DA21F5}" type="pres">
      <dgm:prSet presAssocID="{BF51E846-4928-4E19-B29C-1B964089750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2C955-DFD1-42C4-A708-D03F79AE4854}" type="pres">
      <dgm:prSet presAssocID="{BF51E846-4928-4E19-B29C-1B964089750D}" presName="tile4" presStyleLbl="node1" presStyleIdx="3" presStyleCnt="4" custLinFactNeighborX="827" custLinFactNeighborY="3946"/>
      <dgm:spPr/>
      <dgm:t>
        <a:bodyPr/>
        <a:lstStyle/>
        <a:p>
          <a:endParaRPr lang="en-US"/>
        </a:p>
      </dgm:t>
    </dgm:pt>
    <dgm:pt modelId="{42D55CFF-593E-4679-BC92-60FC2846A830}" type="pres">
      <dgm:prSet presAssocID="{BF51E846-4928-4E19-B29C-1B964089750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44BF8-8218-4030-A0D5-103E0EDE1AB9}" type="pres">
      <dgm:prSet presAssocID="{BF51E846-4928-4E19-B29C-1B964089750D}" presName="centerTile" presStyleLbl="fgShp" presStyleIdx="0" presStyleCnt="1" custScaleX="84189" custScaleY="6949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5A5CA78-66DC-4871-95CA-6F2F42B77744}" type="presOf" srcId="{826F420A-7D1A-4DBE-B6F0-3B050BCC7C67}" destId="{7942273A-C95E-4674-9AB6-A8EFB2956409}" srcOrd="1" destOrd="0" presId="urn:microsoft.com/office/officeart/2005/8/layout/matrix1"/>
    <dgm:cxn modelId="{6BF92212-F733-4E8D-A9B1-85A578CF6818}" srcId="{DB8C6CB1-0018-4B44-99E3-52E747E4209E}" destId="{826F420A-7D1A-4DBE-B6F0-3B050BCC7C67}" srcOrd="1" destOrd="0" parTransId="{27E3C43F-DFD5-4E13-94DC-82410C1B423F}" sibTransId="{17B2E493-9111-4B82-BABF-0B076D906F52}"/>
    <dgm:cxn modelId="{54048296-58BB-4532-A6D0-B66296E34494}" type="presOf" srcId="{18F12AEB-A341-4938-9AF4-C3C8E9EECCF4}" destId="{9BB2C955-DFD1-42C4-A708-D03F79AE4854}" srcOrd="0" destOrd="0" presId="urn:microsoft.com/office/officeart/2005/8/layout/matrix1"/>
    <dgm:cxn modelId="{1B351B6E-EC48-413A-94A3-39BA8FE0DAF8}" srcId="{DB8C6CB1-0018-4B44-99E3-52E747E4209E}" destId="{18F12AEB-A341-4938-9AF4-C3C8E9EECCF4}" srcOrd="3" destOrd="0" parTransId="{CDF227FE-EF0F-4096-9BA1-6D22C032B59B}" sibTransId="{EEBCFDCD-3BAC-48FE-914B-E127F95817E0}"/>
    <dgm:cxn modelId="{725AEBAE-90A0-40FC-8AF3-0A1F22262641}" type="presOf" srcId="{20F9CD8F-7A42-452F-B371-85E5FF311E51}" destId="{4D7DE9F9-C4A5-421C-9F13-21FE77DA21F5}" srcOrd="1" destOrd="0" presId="urn:microsoft.com/office/officeart/2005/8/layout/matrix1"/>
    <dgm:cxn modelId="{2CFFC6D6-2BFC-47D9-994B-DED97698514A}" type="presOf" srcId="{826F420A-7D1A-4DBE-B6F0-3B050BCC7C67}" destId="{FB401177-6DA2-4777-9B13-DE688AADADE9}" srcOrd="0" destOrd="0" presId="urn:microsoft.com/office/officeart/2005/8/layout/matrix1"/>
    <dgm:cxn modelId="{B8D1D250-EAB8-4026-87E9-FB047ABC7565}" type="presOf" srcId="{18F12AEB-A341-4938-9AF4-C3C8E9EECCF4}" destId="{42D55CFF-593E-4679-BC92-60FC2846A830}" srcOrd="1" destOrd="0" presId="urn:microsoft.com/office/officeart/2005/8/layout/matrix1"/>
    <dgm:cxn modelId="{F6A78EB3-F484-4C30-AB62-EF1787995D26}" srcId="{DB8C6CB1-0018-4B44-99E3-52E747E4209E}" destId="{BA8393B5-F15A-4FC2-82E3-1AE13E051CC7}" srcOrd="0" destOrd="0" parTransId="{340DA2EF-E548-4AA1-ADCC-E370DF899536}" sibTransId="{7AB5C250-5900-4B57-BFB6-C184D00D7B1F}"/>
    <dgm:cxn modelId="{0EE4D0EE-5920-43EF-B4EF-C947DE432806}" srcId="{BF51E846-4928-4E19-B29C-1B964089750D}" destId="{DB8C6CB1-0018-4B44-99E3-52E747E4209E}" srcOrd="0" destOrd="0" parTransId="{FB072F4A-BE4B-4E69-ABB5-19D3E41227B0}" sibTransId="{401ED3CE-BE60-47FE-A4D7-E989DBD79323}"/>
    <dgm:cxn modelId="{CF0764AD-8C66-4906-B65C-F9F0ECCAC0C3}" srcId="{DB8C6CB1-0018-4B44-99E3-52E747E4209E}" destId="{20F9CD8F-7A42-452F-B371-85E5FF311E51}" srcOrd="2" destOrd="0" parTransId="{6F609A66-C0C7-48C3-A5FC-2869AC047372}" sibTransId="{084F03BC-1A23-4FCD-86A6-25CB6DE56F8F}"/>
    <dgm:cxn modelId="{E67BD6A5-6D8C-4317-8346-F6FE54FD780D}" type="presOf" srcId="{BA8393B5-F15A-4FC2-82E3-1AE13E051CC7}" destId="{D5D6F22B-6B6C-469B-8609-0DC9345891B3}" srcOrd="0" destOrd="0" presId="urn:microsoft.com/office/officeart/2005/8/layout/matrix1"/>
    <dgm:cxn modelId="{5E3A83F7-E131-42F5-88DC-5182218BD4FA}" type="presOf" srcId="{20F9CD8F-7A42-452F-B371-85E5FF311E51}" destId="{4B06A4BC-0D29-49D3-BB49-BA0B6701D223}" srcOrd="0" destOrd="0" presId="urn:microsoft.com/office/officeart/2005/8/layout/matrix1"/>
    <dgm:cxn modelId="{88B46653-0E28-42D3-A77A-5C1A231599EF}" type="presOf" srcId="{BA8393B5-F15A-4FC2-82E3-1AE13E051CC7}" destId="{F6B1B6F7-76BD-4234-9753-AA6333F45AB9}" srcOrd="1" destOrd="0" presId="urn:microsoft.com/office/officeart/2005/8/layout/matrix1"/>
    <dgm:cxn modelId="{CF54E88A-D197-41F1-9573-3B5A5B52CBD7}" type="presOf" srcId="{BF51E846-4928-4E19-B29C-1B964089750D}" destId="{6611999A-2004-4AB1-8C46-F1ECA9E1AF5B}" srcOrd="0" destOrd="0" presId="urn:microsoft.com/office/officeart/2005/8/layout/matrix1"/>
    <dgm:cxn modelId="{671DE800-8A2E-4632-8405-656CC5E40326}" type="presOf" srcId="{DB8C6CB1-0018-4B44-99E3-52E747E4209E}" destId="{26844BF8-8218-4030-A0D5-103E0EDE1AB9}" srcOrd="0" destOrd="0" presId="urn:microsoft.com/office/officeart/2005/8/layout/matrix1"/>
    <dgm:cxn modelId="{E9205533-6815-47AD-8280-E95E5DF64173}" type="presParOf" srcId="{6611999A-2004-4AB1-8C46-F1ECA9E1AF5B}" destId="{F7DF6DC4-690B-4687-8C8D-8A3F43639697}" srcOrd="0" destOrd="0" presId="urn:microsoft.com/office/officeart/2005/8/layout/matrix1"/>
    <dgm:cxn modelId="{1111D9EA-D7DB-4598-9584-1261647B3829}" type="presParOf" srcId="{F7DF6DC4-690B-4687-8C8D-8A3F43639697}" destId="{D5D6F22B-6B6C-469B-8609-0DC9345891B3}" srcOrd="0" destOrd="0" presId="urn:microsoft.com/office/officeart/2005/8/layout/matrix1"/>
    <dgm:cxn modelId="{53B116D1-7F47-4F2A-B861-94DDB8C4476C}" type="presParOf" srcId="{F7DF6DC4-690B-4687-8C8D-8A3F43639697}" destId="{F6B1B6F7-76BD-4234-9753-AA6333F45AB9}" srcOrd="1" destOrd="0" presId="urn:microsoft.com/office/officeart/2005/8/layout/matrix1"/>
    <dgm:cxn modelId="{E1CE82F4-DC22-4C5D-8B1D-6E6A1958BDB4}" type="presParOf" srcId="{F7DF6DC4-690B-4687-8C8D-8A3F43639697}" destId="{FB401177-6DA2-4777-9B13-DE688AADADE9}" srcOrd="2" destOrd="0" presId="urn:microsoft.com/office/officeart/2005/8/layout/matrix1"/>
    <dgm:cxn modelId="{CB9B80B7-2E7D-4CE7-95A3-DC12208021C2}" type="presParOf" srcId="{F7DF6DC4-690B-4687-8C8D-8A3F43639697}" destId="{7942273A-C95E-4674-9AB6-A8EFB2956409}" srcOrd="3" destOrd="0" presId="urn:microsoft.com/office/officeart/2005/8/layout/matrix1"/>
    <dgm:cxn modelId="{DB898AE2-DF04-41E2-B4ED-B655A03AE301}" type="presParOf" srcId="{F7DF6DC4-690B-4687-8C8D-8A3F43639697}" destId="{4B06A4BC-0D29-49D3-BB49-BA0B6701D223}" srcOrd="4" destOrd="0" presId="urn:microsoft.com/office/officeart/2005/8/layout/matrix1"/>
    <dgm:cxn modelId="{DA7B5140-F4F0-4013-8169-532AAC9D5247}" type="presParOf" srcId="{F7DF6DC4-690B-4687-8C8D-8A3F43639697}" destId="{4D7DE9F9-C4A5-421C-9F13-21FE77DA21F5}" srcOrd="5" destOrd="0" presId="urn:microsoft.com/office/officeart/2005/8/layout/matrix1"/>
    <dgm:cxn modelId="{28AA6D6C-EA9F-4488-AB16-398A96B455A9}" type="presParOf" srcId="{F7DF6DC4-690B-4687-8C8D-8A3F43639697}" destId="{9BB2C955-DFD1-42C4-A708-D03F79AE4854}" srcOrd="6" destOrd="0" presId="urn:microsoft.com/office/officeart/2005/8/layout/matrix1"/>
    <dgm:cxn modelId="{B919CACD-FA57-4F1B-884E-8CBF3FC5FBF6}" type="presParOf" srcId="{F7DF6DC4-690B-4687-8C8D-8A3F43639697}" destId="{42D55CFF-593E-4679-BC92-60FC2846A830}" srcOrd="7" destOrd="0" presId="urn:microsoft.com/office/officeart/2005/8/layout/matrix1"/>
    <dgm:cxn modelId="{259E9442-4EE6-48B7-9EF5-78060A0EB43A}" type="presParOf" srcId="{6611999A-2004-4AB1-8C46-F1ECA9E1AF5B}" destId="{26844BF8-8218-4030-A0D5-103E0EDE1AB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92C34C-F6B7-4F35-BD0A-1FACA09B3E94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3EF0DC-FA7B-44A4-8855-0D40875B5031}">
      <dgm:prSet phldrT="[Text]"/>
      <dgm:spPr/>
      <dgm:t>
        <a:bodyPr/>
        <a:lstStyle/>
        <a:p>
          <a:r>
            <a:rPr lang="bg-BG" b="1" dirty="0" smtClean="0"/>
            <a:t>На етап кандидатстване</a:t>
          </a:r>
          <a:r>
            <a:rPr lang="bg-BG" dirty="0" smtClean="0"/>
            <a:t> </a:t>
          </a:r>
          <a:endParaRPr lang="en-US" dirty="0"/>
        </a:p>
      </dgm:t>
    </dgm:pt>
    <dgm:pt modelId="{C3A6CDC9-2008-4805-9E76-1E1013BE4D41}" type="parTrans" cxnId="{58009723-3B83-4D19-AA1A-69086389B5B3}">
      <dgm:prSet/>
      <dgm:spPr/>
      <dgm:t>
        <a:bodyPr/>
        <a:lstStyle/>
        <a:p>
          <a:endParaRPr lang="en-US"/>
        </a:p>
      </dgm:t>
    </dgm:pt>
    <dgm:pt modelId="{F8A3DD1F-AC92-4954-A488-18297705515F}" type="sibTrans" cxnId="{58009723-3B83-4D19-AA1A-69086389B5B3}">
      <dgm:prSet/>
      <dgm:spPr/>
      <dgm:t>
        <a:bodyPr/>
        <a:lstStyle/>
        <a:p>
          <a:endParaRPr lang="en-US"/>
        </a:p>
      </dgm:t>
    </dgm:pt>
    <dgm:pt modelId="{C57C2C81-EA93-4908-8634-D8F60671A2E9}">
      <dgm:prSet phldrT="[Text]"/>
      <dgm:spPr/>
      <dgm:t>
        <a:bodyPr/>
        <a:lstStyle/>
        <a:p>
          <a:r>
            <a:rPr lang="bg-BG" dirty="0" smtClean="0"/>
            <a:t>При подаване на предложението кандидатите декларират съответните обстоятелства в </a:t>
          </a:r>
          <a:r>
            <a:rPr lang="bg-BG" b="1" dirty="0" smtClean="0"/>
            <a:t>Декларацията при кандидатстване на кандидата и в Декларация при кандидатстване на партньора/</a:t>
          </a:r>
          <a:r>
            <a:rPr lang="bg-BG" b="1" dirty="0" err="1" smtClean="0"/>
            <a:t>ите</a:t>
          </a:r>
          <a:r>
            <a:rPr lang="bg-BG" b="1" dirty="0" smtClean="0"/>
            <a:t> </a:t>
          </a:r>
          <a:r>
            <a:rPr lang="bg-BG" dirty="0" smtClean="0"/>
            <a:t>(Приложения към УК) и се подава </a:t>
          </a:r>
          <a:r>
            <a:rPr lang="bg-BG" b="1" dirty="0" smtClean="0"/>
            <a:t>Формуляр (обр. 3) за самооценка</a:t>
          </a:r>
          <a:r>
            <a:rPr lang="bg-BG" dirty="0" smtClean="0"/>
            <a:t> относно съблюдаване на принципа за </a:t>
          </a:r>
          <a:r>
            <a:rPr lang="bg-BG" dirty="0" err="1" smtClean="0"/>
            <a:t>ненанасяне</a:t>
          </a:r>
          <a:r>
            <a:rPr lang="bg-BG" dirty="0" smtClean="0"/>
            <a:t> на значителни вреди от инфраструктурни инвестиционни проекти (Приложение към УК).</a:t>
          </a:r>
          <a:endParaRPr lang="en-US" dirty="0"/>
        </a:p>
      </dgm:t>
    </dgm:pt>
    <dgm:pt modelId="{2F3A2C75-F1EA-4A06-B872-9377736F2956}" type="parTrans" cxnId="{73568295-CF43-4660-9912-5CCAC23A904B}">
      <dgm:prSet/>
      <dgm:spPr/>
      <dgm:t>
        <a:bodyPr/>
        <a:lstStyle/>
        <a:p>
          <a:endParaRPr lang="en-US"/>
        </a:p>
      </dgm:t>
    </dgm:pt>
    <dgm:pt modelId="{7FFB2142-172E-42CD-B328-F3CEA47CF9DD}" type="sibTrans" cxnId="{73568295-CF43-4660-9912-5CCAC23A904B}">
      <dgm:prSet/>
      <dgm:spPr/>
      <dgm:t>
        <a:bodyPr/>
        <a:lstStyle/>
        <a:p>
          <a:endParaRPr lang="en-US"/>
        </a:p>
      </dgm:t>
    </dgm:pt>
    <dgm:pt modelId="{640A5412-55B3-4CF0-B6BB-A014517D2DB3}">
      <dgm:prSet phldrT="[Text]"/>
      <dgm:spPr/>
      <dgm:t>
        <a:bodyPr/>
        <a:lstStyle/>
        <a:p>
          <a:r>
            <a:rPr lang="ru-RU" b="1" dirty="0" smtClean="0"/>
            <a:t>На </a:t>
          </a:r>
          <a:r>
            <a:rPr lang="ru-RU" b="1" dirty="0" err="1" smtClean="0"/>
            <a:t>етап</a:t>
          </a:r>
          <a:r>
            <a:rPr lang="ru-RU" b="1" dirty="0" smtClean="0"/>
            <a:t> </a:t>
          </a:r>
          <a:r>
            <a:rPr lang="ru-RU" b="1" dirty="0" err="1" smtClean="0"/>
            <a:t>изпълнение</a:t>
          </a:r>
          <a:r>
            <a:rPr lang="ru-RU" b="1" dirty="0" smtClean="0"/>
            <a:t> </a:t>
          </a:r>
          <a:endParaRPr lang="en-US" dirty="0"/>
        </a:p>
      </dgm:t>
    </dgm:pt>
    <dgm:pt modelId="{5180EA17-1C23-4578-A0E9-6B7CBE692137}" type="parTrans" cxnId="{B2FF99E3-F51B-4FF1-BC30-1A04DAB15001}">
      <dgm:prSet/>
      <dgm:spPr/>
      <dgm:t>
        <a:bodyPr/>
        <a:lstStyle/>
        <a:p>
          <a:endParaRPr lang="en-US"/>
        </a:p>
      </dgm:t>
    </dgm:pt>
    <dgm:pt modelId="{BB76A680-1EB2-4E66-8DC1-E426E01EADD0}" type="sibTrans" cxnId="{B2FF99E3-F51B-4FF1-BC30-1A04DAB15001}">
      <dgm:prSet/>
      <dgm:spPr/>
      <dgm:t>
        <a:bodyPr/>
        <a:lstStyle/>
        <a:p>
          <a:endParaRPr lang="en-US"/>
        </a:p>
      </dgm:t>
    </dgm:pt>
    <dgm:pt modelId="{034B50F3-56D9-47A1-855D-2DA28DBEF9B9}">
      <dgm:prSet phldrT="[Text]"/>
      <dgm:spPr/>
      <dgm:t>
        <a:bodyPr/>
        <a:lstStyle/>
        <a:p>
          <a:r>
            <a:rPr lang="ru-RU" dirty="0" err="1" smtClean="0"/>
            <a:t>преди</a:t>
          </a:r>
          <a:r>
            <a:rPr lang="ru-RU" dirty="0" smtClean="0"/>
            <a:t> </a:t>
          </a:r>
          <a:r>
            <a:rPr lang="ru-RU" dirty="0" err="1" smtClean="0"/>
            <a:t>започване</a:t>
          </a:r>
          <a:r>
            <a:rPr lang="ru-RU" dirty="0" smtClean="0"/>
            <a:t> на СМР </a:t>
          </a:r>
          <a:r>
            <a:rPr lang="ru-RU" dirty="0" err="1" smtClean="0"/>
            <a:t>възложителят</a:t>
          </a:r>
          <a:r>
            <a:rPr lang="ru-RU" dirty="0" smtClean="0"/>
            <a:t> е отговорен за </a:t>
          </a:r>
          <a:r>
            <a:rPr lang="ru-RU" dirty="0" err="1" smtClean="0"/>
            <a:t>изготвянето</a:t>
          </a:r>
          <a:r>
            <a:rPr lang="ru-RU" dirty="0" smtClean="0"/>
            <a:t> на </a:t>
          </a:r>
          <a:r>
            <a:rPr lang="ru-RU" b="1" dirty="0" smtClean="0"/>
            <a:t>План за управление на </a:t>
          </a:r>
          <a:r>
            <a:rPr lang="ru-RU" b="1" dirty="0" err="1" smtClean="0"/>
            <a:t>строителните</a:t>
          </a:r>
          <a:r>
            <a:rPr lang="ru-RU" b="1" dirty="0" smtClean="0"/>
            <a:t> </a:t>
          </a:r>
          <a:r>
            <a:rPr lang="ru-RU" b="1" dirty="0" err="1" smtClean="0"/>
            <a:t>отпадъци</a:t>
          </a:r>
          <a:r>
            <a:rPr lang="ru-RU" b="1" dirty="0" smtClean="0"/>
            <a:t> (ПУСО)</a:t>
          </a:r>
          <a:r>
            <a:rPr lang="ru-RU" dirty="0" smtClean="0">
              <a:solidFill>
                <a:srgbClr val="FF0000"/>
              </a:solidFill>
            </a:rPr>
            <a:t>*</a:t>
          </a:r>
          <a:r>
            <a:rPr lang="ru-RU" dirty="0" smtClean="0"/>
            <a:t>.</a:t>
          </a:r>
        </a:p>
        <a:p>
          <a:r>
            <a:rPr lang="ru-RU" u="sng" dirty="0" err="1" smtClean="0"/>
            <a:t>Възложителят</a:t>
          </a:r>
          <a:r>
            <a:rPr lang="ru-RU" u="sng" dirty="0" smtClean="0"/>
            <a:t> </a:t>
          </a:r>
          <a:r>
            <a:rPr lang="ru-RU" u="sng" dirty="0" err="1" smtClean="0"/>
            <a:t>следва</a:t>
          </a:r>
          <a:r>
            <a:rPr lang="ru-RU" u="sng" dirty="0" smtClean="0"/>
            <a:t> да вмени </a:t>
          </a:r>
          <a:r>
            <a:rPr lang="ru-RU" u="sng" dirty="0" err="1" smtClean="0"/>
            <a:t>съблюдаването</a:t>
          </a:r>
          <a:r>
            <a:rPr lang="ru-RU" u="sng" dirty="0" smtClean="0"/>
            <a:t> на принципа на </a:t>
          </a:r>
          <a:r>
            <a:rPr lang="ru-RU" b="1" u="sng" dirty="0" smtClean="0"/>
            <a:t>автора на </a:t>
          </a:r>
          <a:r>
            <a:rPr lang="ru-RU" b="1" u="sng" dirty="0" err="1" smtClean="0"/>
            <a:t>инвестиционния</a:t>
          </a:r>
          <a:r>
            <a:rPr lang="ru-RU" b="1" u="sng" dirty="0" smtClean="0"/>
            <a:t> проект (</a:t>
          </a:r>
          <a:r>
            <a:rPr lang="ru-RU" b="1" u="sng" dirty="0" err="1" smtClean="0"/>
            <a:t>авторски</a:t>
          </a:r>
          <a:r>
            <a:rPr lang="ru-RU" b="1" u="sng" dirty="0" smtClean="0"/>
            <a:t> надзор) и </a:t>
          </a:r>
          <a:r>
            <a:rPr lang="ru-RU" b="1" u="sng" dirty="0" err="1" smtClean="0"/>
            <a:t>строителния</a:t>
          </a:r>
          <a:r>
            <a:rPr lang="ru-RU" b="1" u="sng" dirty="0" smtClean="0"/>
            <a:t> надзор</a:t>
          </a:r>
          <a:r>
            <a:rPr lang="ru-RU" u="sng" dirty="0" smtClean="0"/>
            <a:t> </a:t>
          </a:r>
          <a:r>
            <a:rPr lang="ru-RU" dirty="0" smtClean="0"/>
            <a:t>в </a:t>
          </a:r>
          <a:r>
            <a:rPr lang="ru-RU" dirty="0" err="1" smtClean="0"/>
            <a:t>техническата</a:t>
          </a:r>
          <a:r>
            <a:rPr lang="ru-RU" dirty="0" smtClean="0"/>
            <a:t> спецификация по </a:t>
          </a:r>
          <a:r>
            <a:rPr lang="ru-RU" dirty="0" err="1" smtClean="0"/>
            <a:t>процедурите</a:t>
          </a:r>
          <a:r>
            <a:rPr lang="ru-RU" dirty="0" smtClean="0"/>
            <a:t> за </a:t>
          </a:r>
          <a:r>
            <a:rPr lang="ru-RU" dirty="0" err="1" smtClean="0"/>
            <a:t>избор</a:t>
          </a:r>
          <a:r>
            <a:rPr lang="ru-RU" dirty="0" smtClean="0"/>
            <a:t> на </a:t>
          </a:r>
          <a:r>
            <a:rPr lang="ru-RU" dirty="0" err="1" smtClean="0"/>
            <a:t>изпълнител</a:t>
          </a:r>
          <a:r>
            <a:rPr lang="ru-RU" dirty="0" smtClean="0"/>
            <a:t>, </a:t>
          </a:r>
          <a:r>
            <a:rPr lang="ru-RU" dirty="0" err="1" smtClean="0"/>
            <a:t>като</a:t>
          </a:r>
          <a:r>
            <a:rPr lang="ru-RU" dirty="0" smtClean="0"/>
            <a:t> </a:t>
          </a:r>
          <a:r>
            <a:rPr lang="ru-RU" dirty="0" err="1" smtClean="0"/>
            <a:t>изпълнителят</a:t>
          </a:r>
          <a:r>
            <a:rPr lang="ru-RU" dirty="0" smtClean="0"/>
            <a:t> </a:t>
          </a:r>
          <a:r>
            <a:rPr lang="ru-RU" dirty="0" err="1" smtClean="0"/>
            <a:t>следва</a:t>
          </a:r>
          <a:r>
            <a:rPr lang="ru-RU" dirty="0" smtClean="0"/>
            <a:t> да </a:t>
          </a:r>
          <a:r>
            <a:rPr lang="ru-RU" dirty="0" err="1" smtClean="0"/>
            <a:t>ограничава</a:t>
          </a:r>
          <a:r>
            <a:rPr lang="ru-RU" dirty="0" smtClean="0"/>
            <a:t> </a:t>
          </a:r>
          <a:r>
            <a:rPr lang="ru-RU" dirty="0" err="1" smtClean="0"/>
            <a:t>образуването</a:t>
          </a:r>
          <a:r>
            <a:rPr lang="ru-RU" dirty="0" smtClean="0"/>
            <a:t> на </a:t>
          </a:r>
          <a:r>
            <a:rPr lang="ru-RU" dirty="0" err="1" smtClean="0"/>
            <a:t>отпадъци</a:t>
          </a:r>
          <a:r>
            <a:rPr lang="ru-RU" dirty="0" smtClean="0"/>
            <a:t> по </a:t>
          </a:r>
          <a:r>
            <a:rPr lang="ru-RU" dirty="0" err="1" smtClean="0"/>
            <a:t>време</a:t>
          </a:r>
          <a:r>
            <a:rPr lang="ru-RU" dirty="0" smtClean="0"/>
            <a:t> на </a:t>
          </a:r>
          <a:r>
            <a:rPr lang="ru-RU" dirty="0" err="1" smtClean="0"/>
            <a:t>строителството</a:t>
          </a:r>
          <a:r>
            <a:rPr lang="ru-RU" dirty="0" smtClean="0"/>
            <a:t>, в </a:t>
          </a:r>
          <a:r>
            <a:rPr lang="ru-RU" dirty="0" err="1" smtClean="0"/>
            <a:t>съответствие</a:t>
          </a:r>
          <a:r>
            <a:rPr lang="ru-RU" dirty="0" smtClean="0"/>
            <a:t> с Протокола на ЕС за УОСР и </a:t>
          </a:r>
          <a:r>
            <a:rPr lang="ru-RU" dirty="0" err="1" smtClean="0"/>
            <a:t>предвид</a:t>
          </a:r>
          <a:r>
            <a:rPr lang="ru-RU" dirty="0" smtClean="0"/>
            <a:t> </a:t>
          </a:r>
          <a:r>
            <a:rPr lang="ru-RU" dirty="0" err="1" smtClean="0"/>
            <a:t>най-добрите</a:t>
          </a:r>
          <a:r>
            <a:rPr lang="ru-RU" dirty="0" smtClean="0"/>
            <a:t> </a:t>
          </a:r>
          <a:r>
            <a:rPr lang="ru-RU" dirty="0" err="1" smtClean="0"/>
            <a:t>налични</a:t>
          </a:r>
          <a:r>
            <a:rPr lang="ru-RU" dirty="0" smtClean="0"/>
            <a:t> техники. </a:t>
          </a:r>
          <a:endParaRPr lang="en-US" dirty="0"/>
        </a:p>
      </dgm:t>
    </dgm:pt>
    <dgm:pt modelId="{CED104B7-3D45-438E-8DCE-97B761620FB8}" type="parTrans" cxnId="{06463077-00DB-46D4-A215-6E7DD990FD36}">
      <dgm:prSet/>
      <dgm:spPr/>
      <dgm:t>
        <a:bodyPr/>
        <a:lstStyle/>
        <a:p>
          <a:endParaRPr lang="en-US"/>
        </a:p>
      </dgm:t>
    </dgm:pt>
    <dgm:pt modelId="{F50091AF-7BCC-4BF9-8AA2-BFB287987D39}" type="sibTrans" cxnId="{06463077-00DB-46D4-A215-6E7DD990FD36}">
      <dgm:prSet/>
      <dgm:spPr/>
      <dgm:t>
        <a:bodyPr/>
        <a:lstStyle/>
        <a:p>
          <a:endParaRPr lang="en-US"/>
        </a:p>
      </dgm:t>
    </dgm:pt>
    <dgm:pt modelId="{FA87135C-1581-45F1-A718-F43A6C332422}">
      <dgm:prSet phldrT="[Text]"/>
      <dgm:spPr/>
      <dgm:t>
        <a:bodyPr/>
        <a:lstStyle/>
        <a:p>
          <a:r>
            <a:rPr lang="ru-RU" dirty="0" smtClean="0"/>
            <a:t>В края на </a:t>
          </a:r>
          <a:r>
            <a:rPr lang="ru-RU" dirty="0" err="1" smtClean="0"/>
            <a:t>изпълнението</a:t>
          </a:r>
          <a:r>
            <a:rPr lang="ru-RU" dirty="0" smtClean="0"/>
            <a:t>  </a:t>
          </a:r>
          <a:endParaRPr lang="en-US" dirty="0"/>
        </a:p>
      </dgm:t>
    </dgm:pt>
    <dgm:pt modelId="{EF275C5C-C732-4859-B935-92DAB58FFA43}" type="parTrans" cxnId="{72BFEC90-8403-4FD4-BE6B-D642D5751856}">
      <dgm:prSet/>
      <dgm:spPr/>
      <dgm:t>
        <a:bodyPr/>
        <a:lstStyle/>
        <a:p>
          <a:endParaRPr lang="en-US"/>
        </a:p>
      </dgm:t>
    </dgm:pt>
    <dgm:pt modelId="{D934F7C5-F7C4-429C-BE1D-596644E6D00C}" type="sibTrans" cxnId="{72BFEC90-8403-4FD4-BE6B-D642D5751856}">
      <dgm:prSet/>
      <dgm:spPr/>
      <dgm:t>
        <a:bodyPr/>
        <a:lstStyle/>
        <a:p>
          <a:endParaRPr lang="en-US"/>
        </a:p>
      </dgm:t>
    </dgm:pt>
    <dgm:pt modelId="{47183BF7-8850-44B3-9F0F-4F306A245700}">
      <dgm:prSet phldrT="[Text]"/>
      <dgm:spPr/>
      <dgm:t>
        <a:bodyPr/>
        <a:lstStyle/>
        <a:p>
          <a:r>
            <a:rPr lang="ru-RU" dirty="0" smtClean="0"/>
            <a:t>В края на </a:t>
          </a:r>
          <a:r>
            <a:rPr lang="ru-RU" dirty="0" err="1" smtClean="0"/>
            <a:t>изпълнението</a:t>
          </a:r>
          <a:r>
            <a:rPr lang="ru-RU" dirty="0" smtClean="0"/>
            <a:t> на </a:t>
          </a:r>
          <a:r>
            <a:rPr lang="ru-RU" dirty="0" err="1" smtClean="0"/>
            <a:t>инвестицията</a:t>
          </a:r>
          <a:r>
            <a:rPr lang="ru-RU" dirty="0" smtClean="0"/>
            <a:t> </a:t>
          </a:r>
          <a:r>
            <a:rPr lang="ru-RU" dirty="0" err="1" smtClean="0"/>
            <a:t>следва</a:t>
          </a:r>
          <a:r>
            <a:rPr lang="ru-RU" dirty="0" smtClean="0"/>
            <a:t> да </a:t>
          </a:r>
          <a:r>
            <a:rPr lang="ru-RU" dirty="0" err="1" smtClean="0"/>
            <a:t>бъде</a:t>
          </a:r>
          <a:r>
            <a:rPr lang="ru-RU" dirty="0" smtClean="0"/>
            <a:t> </a:t>
          </a:r>
          <a:r>
            <a:rPr lang="ru-RU" dirty="0" err="1" smtClean="0"/>
            <a:t>изготвен</a:t>
          </a:r>
          <a:r>
            <a:rPr lang="ru-RU" dirty="0" smtClean="0"/>
            <a:t> </a:t>
          </a:r>
          <a:r>
            <a:rPr lang="ru-RU" b="1" dirty="0" smtClean="0"/>
            <a:t>технически доклад от независим </a:t>
          </a:r>
          <a:r>
            <a:rPr lang="ru-RU" b="1" dirty="0" err="1" smtClean="0"/>
            <a:t>одитор</a:t>
          </a:r>
          <a:r>
            <a:rPr lang="ru-RU" b="1" dirty="0" smtClean="0"/>
            <a:t> за </a:t>
          </a:r>
          <a:r>
            <a:rPr lang="ru-RU" b="1" dirty="0" err="1" smtClean="0"/>
            <a:t>удостоверяване</a:t>
          </a:r>
          <a:r>
            <a:rPr lang="ru-RU" b="1" dirty="0" smtClean="0"/>
            <a:t> на </a:t>
          </a:r>
          <a:r>
            <a:rPr lang="ru-RU" b="1" dirty="0" err="1" smtClean="0"/>
            <a:t>спазването</a:t>
          </a:r>
          <a:r>
            <a:rPr lang="ru-RU" b="1" dirty="0" smtClean="0"/>
            <a:t> на </a:t>
          </a:r>
          <a:r>
            <a:rPr lang="ru-RU" b="1" dirty="0" err="1" smtClean="0"/>
            <a:t>изискванията</a:t>
          </a:r>
          <a:r>
            <a:rPr lang="ru-RU" b="1" dirty="0" smtClean="0"/>
            <a:t> за </a:t>
          </a:r>
          <a:r>
            <a:rPr lang="ru-RU" b="1" dirty="0" err="1" smtClean="0"/>
            <a:t>съблюдаване</a:t>
          </a:r>
          <a:r>
            <a:rPr lang="ru-RU" b="1" dirty="0" smtClean="0"/>
            <a:t> на DNSH</a:t>
          </a:r>
          <a:endParaRPr lang="en-US" b="1" dirty="0"/>
        </a:p>
      </dgm:t>
    </dgm:pt>
    <dgm:pt modelId="{B9696B5F-118E-46D8-BA47-9773694AF29F}" type="sibTrans" cxnId="{CB1FCF99-F8E7-4D75-9476-223F06018FD0}">
      <dgm:prSet/>
      <dgm:spPr/>
      <dgm:t>
        <a:bodyPr/>
        <a:lstStyle/>
        <a:p>
          <a:endParaRPr lang="en-US"/>
        </a:p>
      </dgm:t>
    </dgm:pt>
    <dgm:pt modelId="{88FF7993-1BF9-4C96-B9D8-79864BCEA0EE}" type="parTrans" cxnId="{CB1FCF99-F8E7-4D75-9476-223F06018FD0}">
      <dgm:prSet/>
      <dgm:spPr/>
      <dgm:t>
        <a:bodyPr/>
        <a:lstStyle/>
        <a:p>
          <a:endParaRPr lang="en-US"/>
        </a:p>
      </dgm:t>
    </dgm:pt>
    <dgm:pt modelId="{44E0CC55-0C4F-4343-B673-9081B0C4C834}" type="pres">
      <dgm:prSet presAssocID="{CB92C34C-F6B7-4F35-BD0A-1FACA09B3E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D6347C-94D4-495A-9A16-519FE7DAA22E}" type="pres">
      <dgm:prSet presAssocID="{163EF0DC-FA7B-44A4-8855-0D40875B5031}" presName="compositeNode" presStyleCnt="0">
        <dgm:presLayoutVars>
          <dgm:bulletEnabled val="1"/>
        </dgm:presLayoutVars>
      </dgm:prSet>
      <dgm:spPr/>
    </dgm:pt>
    <dgm:pt modelId="{55F4B545-52D4-4D56-AAE3-C180A074EEAF}" type="pres">
      <dgm:prSet presAssocID="{163EF0DC-FA7B-44A4-8855-0D40875B5031}" presName="bgRect" presStyleLbl="node1" presStyleIdx="0" presStyleCnt="3"/>
      <dgm:spPr/>
      <dgm:t>
        <a:bodyPr/>
        <a:lstStyle/>
        <a:p>
          <a:endParaRPr lang="en-US"/>
        </a:p>
      </dgm:t>
    </dgm:pt>
    <dgm:pt modelId="{859D133C-8E66-43AC-859E-99FF2416C177}" type="pres">
      <dgm:prSet presAssocID="{163EF0DC-FA7B-44A4-8855-0D40875B503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C0477-D9D8-4D1E-85A8-2D5670B7AB43}" type="pres">
      <dgm:prSet presAssocID="{163EF0DC-FA7B-44A4-8855-0D40875B503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AD445-5D82-463F-89C9-AC54902D077E}" type="pres">
      <dgm:prSet presAssocID="{F8A3DD1F-AC92-4954-A488-18297705515F}" presName="hSp" presStyleCnt="0"/>
      <dgm:spPr/>
    </dgm:pt>
    <dgm:pt modelId="{E1E63E6A-1E51-4BEB-A462-74EC3633A560}" type="pres">
      <dgm:prSet presAssocID="{F8A3DD1F-AC92-4954-A488-18297705515F}" presName="vProcSp" presStyleCnt="0"/>
      <dgm:spPr/>
    </dgm:pt>
    <dgm:pt modelId="{51E50E25-58F4-4399-A646-6D74F3B2A825}" type="pres">
      <dgm:prSet presAssocID="{F8A3DD1F-AC92-4954-A488-18297705515F}" presName="vSp1" presStyleCnt="0"/>
      <dgm:spPr/>
    </dgm:pt>
    <dgm:pt modelId="{5824C0CA-4D0E-4C47-8F75-DA86BF2F775D}" type="pres">
      <dgm:prSet presAssocID="{F8A3DD1F-AC92-4954-A488-18297705515F}" presName="simulatedConn" presStyleLbl="solidFgAcc1" presStyleIdx="0" presStyleCnt="2"/>
      <dgm:spPr/>
    </dgm:pt>
    <dgm:pt modelId="{5A9C7749-40E4-4C11-BDB5-CC19FE1B0F62}" type="pres">
      <dgm:prSet presAssocID="{F8A3DD1F-AC92-4954-A488-18297705515F}" presName="vSp2" presStyleCnt="0"/>
      <dgm:spPr/>
    </dgm:pt>
    <dgm:pt modelId="{395DCFD0-6B9A-472B-85FC-66304525B122}" type="pres">
      <dgm:prSet presAssocID="{F8A3DD1F-AC92-4954-A488-18297705515F}" presName="sibTrans" presStyleCnt="0"/>
      <dgm:spPr/>
    </dgm:pt>
    <dgm:pt modelId="{905EBC96-437F-40D8-A943-0AF2E35B67AB}" type="pres">
      <dgm:prSet presAssocID="{640A5412-55B3-4CF0-B6BB-A014517D2DB3}" presName="compositeNode" presStyleCnt="0">
        <dgm:presLayoutVars>
          <dgm:bulletEnabled val="1"/>
        </dgm:presLayoutVars>
      </dgm:prSet>
      <dgm:spPr/>
    </dgm:pt>
    <dgm:pt modelId="{75FC21C2-F622-4DE3-AC00-D7EF8A0AC116}" type="pres">
      <dgm:prSet presAssocID="{640A5412-55B3-4CF0-B6BB-A014517D2DB3}" presName="bgRect" presStyleLbl="node1" presStyleIdx="1" presStyleCnt="3"/>
      <dgm:spPr/>
      <dgm:t>
        <a:bodyPr/>
        <a:lstStyle/>
        <a:p>
          <a:endParaRPr lang="en-US"/>
        </a:p>
      </dgm:t>
    </dgm:pt>
    <dgm:pt modelId="{63A94546-537B-4C7E-A3E6-9932D6AC0E1A}" type="pres">
      <dgm:prSet presAssocID="{640A5412-55B3-4CF0-B6BB-A014517D2DB3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19372-FB4B-4AEA-AAA3-50451B36A70F}" type="pres">
      <dgm:prSet presAssocID="{640A5412-55B3-4CF0-B6BB-A014517D2DB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2232C-2E9F-4A94-BC45-1954EFD3572E}" type="pres">
      <dgm:prSet presAssocID="{BB76A680-1EB2-4E66-8DC1-E426E01EADD0}" presName="hSp" presStyleCnt="0"/>
      <dgm:spPr/>
    </dgm:pt>
    <dgm:pt modelId="{584ACBA4-0A6F-4618-A971-EE2009204375}" type="pres">
      <dgm:prSet presAssocID="{BB76A680-1EB2-4E66-8DC1-E426E01EADD0}" presName="vProcSp" presStyleCnt="0"/>
      <dgm:spPr/>
    </dgm:pt>
    <dgm:pt modelId="{E7686FA6-838F-4266-AE92-D4C59ACA11DC}" type="pres">
      <dgm:prSet presAssocID="{BB76A680-1EB2-4E66-8DC1-E426E01EADD0}" presName="vSp1" presStyleCnt="0"/>
      <dgm:spPr/>
    </dgm:pt>
    <dgm:pt modelId="{A24F03CD-D70E-405F-B7D7-2686EF3AA0C0}" type="pres">
      <dgm:prSet presAssocID="{BB76A680-1EB2-4E66-8DC1-E426E01EADD0}" presName="simulatedConn" presStyleLbl="solidFgAcc1" presStyleIdx="1" presStyleCnt="2"/>
      <dgm:spPr/>
    </dgm:pt>
    <dgm:pt modelId="{363965E3-55AD-4995-A2A2-4910A3026D32}" type="pres">
      <dgm:prSet presAssocID="{BB76A680-1EB2-4E66-8DC1-E426E01EADD0}" presName="vSp2" presStyleCnt="0"/>
      <dgm:spPr/>
    </dgm:pt>
    <dgm:pt modelId="{EAAF2C82-2763-4658-A52F-BEAAD47F8C46}" type="pres">
      <dgm:prSet presAssocID="{BB76A680-1EB2-4E66-8DC1-E426E01EADD0}" presName="sibTrans" presStyleCnt="0"/>
      <dgm:spPr/>
    </dgm:pt>
    <dgm:pt modelId="{5CA126CF-141A-4094-9BFC-2A86C9688DD2}" type="pres">
      <dgm:prSet presAssocID="{FA87135C-1581-45F1-A718-F43A6C332422}" presName="compositeNode" presStyleCnt="0">
        <dgm:presLayoutVars>
          <dgm:bulletEnabled val="1"/>
        </dgm:presLayoutVars>
      </dgm:prSet>
      <dgm:spPr/>
    </dgm:pt>
    <dgm:pt modelId="{FF089691-D734-4E9B-938A-3FBF1999713C}" type="pres">
      <dgm:prSet presAssocID="{FA87135C-1581-45F1-A718-F43A6C332422}" presName="bgRect" presStyleLbl="node1" presStyleIdx="2" presStyleCnt="3" custLinFactNeighborX="1151"/>
      <dgm:spPr/>
      <dgm:t>
        <a:bodyPr/>
        <a:lstStyle/>
        <a:p>
          <a:endParaRPr lang="en-US"/>
        </a:p>
      </dgm:t>
    </dgm:pt>
    <dgm:pt modelId="{77D6CAEF-9052-453C-8EE5-FAFF0B0F3A8E}" type="pres">
      <dgm:prSet presAssocID="{FA87135C-1581-45F1-A718-F43A6C332422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DE103-BDA0-48FB-AE6A-91B8F7AB2A43}" type="pres">
      <dgm:prSet presAssocID="{FA87135C-1581-45F1-A718-F43A6C33242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63CEC6-443E-46EF-B7AB-8AC7245CB035}" type="presOf" srcId="{47183BF7-8850-44B3-9F0F-4F306A245700}" destId="{599DE103-BDA0-48FB-AE6A-91B8F7AB2A43}" srcOrd="0" destOrd="0" presId="urn:microsoft.com/office/officeart/2005/8/layout/hProcess7"/>
    <dgm:cxn modelId="{F03239C8-2BB3-4FF5-A1CE-211666A4FE27}" type="presOf" srcId="{CB92C34C-F6B7-4F35-BD0A-1FACA09B3E94}" destId="{44E0CC55-0C4F-4343-B673-9081B0C4C834}" srcOrd="0" destOrd="0" presId="urn:microsoft.com/office/officeart/2005/8/layout/hProcess7"/>
    <dgm:cxn modelId="{73568295-CF43-4660-9912-5CCAC23A904B}" srcId="{163EF0DC-FA7B-44A4-8855-0D40875B5031}" destId="{C57C2C81-EA93-4908-8634-D8F60671A2E9}" srcOrd="0" destOrd="0" parTransId="{2F3A2C75-F1EA-4A06-B872-9377736F2956}" sibTransId="{7FFB2142-172E-42CD-B328-F3CEA47CF9DD}"/>
    <dgm:cxn modelId="{08D01587-F002-4CD4-B5A6-1ED87D1F3162}" type="presOf" srcId="{640A5412-55B3-4CF0-B6BB-A014517D2DB3}" destId="{75FC21C2-F622-4DE3-AC00-D7EF8A0AC116}" srcOrd="0" destOrd="0" presId="urn:microsoft.com/office/officeart/2005/8/layout/hProcess7"/>
    <dgm:cxn modelId="{CB1FCF99-F8E7-4D75-9476-223F06018FD0}" srcId="{FA87135C-1581-45F1-A718-F43A6C332422}" destId="{47183BF7-8850-44B3-9F0F-4F306A245700}" srcOrd="0" destOrd="0" parTransId="{88FF7993-1BF9-4C96-B9D8-79864BCEA0EE}" sibTransId="{B9696B5F-118E-46D8-BA47-9773694AF29F}"/>
    <dgm:cxn modelId="{15C70219-19DC-4A33-9C62-2AEDA41249B8}" type="presOf" srcId="{FA87135C-1581-45F1-A718-F43A6C332422}" destId="{77D6CAEF-9052-453C-8EE5-FAFF0B0F3A8E}" srcOrd="1" destOrd="0" presId="urn:microsoft.com/office/officeart/2005/8/layout/hProcess7"/>
    <dgm:cxn modelId="{57D011A5-088E-4753-B172-BE7F0762A97D}" type="presOf" srcId="{034B50F3-56D9-47A1-855D-2DA28DBEF9B9}" destId="{72F19372-FB4B-4AEA-AAA3-50451B36A70F}" srcOrd="0" destOrd="0" presId="urn:microsoft.com/office/officeart/2005/8/layout/hProcess7"/>
    <dgm:cxn modelId="{67B44ADA-24C5-441E-A6CB-7378CAD43631}" type="presOf" srcId="{C57C2C81-EA93-4908-8634-D8F60671A2E9}" destId="{392C0477-D9D8-4D1E-85A8-2D5670B7AB43}" srcOrd="0" destOrd="0" presId="urn:microsoft.com/office/officeart/2005/8/layout/hProcess7"/>
    <dgm:cxn modelId="{A250F4E9-05A2-441D-AFB3-84F8BC5870AC}" type="presOf" srcId="{FA87135C-1581-45F1-A718-F43A6C332422}" destId="{FF089691-D734-4E9B-938A-3FBF1999713C}" srcOrd="0" destOrd="0" presId="urn:microsoft.com/office/officeart/2005/8/layout/hProcess7"/>
    <dgm:cxn modelId="{58009723-3B83-4D19-AA1A-69086389B5B3}" srcId="{CB92C34C-F6B7-4F35-BD0A-1FACA09B3E94}" destId="{163EF0DC-FA7B-44A4-8855-0D40875B5031}" srcOrd="0" destOrd="0" parTransId="{C3A6CDC9-2008-4805-9E76-1E1013BE4D41}" sibTransId="{F8A3DD1F-AC92-4954-A488-18297705515F}"/>
    <dgm:cxn modelId="{86720C93-FB13-462F-BCE6-25E87F800EF6}" type="presOf" srcId="{640A5412-55B3-4CF0-B6BB-A014517D2DB3}" destId="{63A94546-537B-4C7E-A3E6-9932D6AC0E1A}" srcOrd="1" destOrd="0" presId="urn:microsoft.com/office/officeart/2005/8/layout/hProcess7"/>
    <dgm:cxn modelId="{AB16D994-0209-40A4-9E10-AAD81DEC063D}" type="presOf" srcId="{163EF0DC-FA7B-44A4-8855-0D40875B5031}" destId="{55F4B545-52D4-4D56-AAE3-C180A074EEAF}" srcOrd="0" destOrd="0" presId="urn:microsoft.com/office/officeart/2005/8/layout/hProcess7"/>
    <dgm:cxn modelId="{B2FF99E3-F51B-4FF1-BC30-1A04DAB15001}" srcId="{CB92C34C-F6B7-4F35-BD0A-1FACA09B3E94}" destId="{640A5412-55B3-4CF0-B6BB-A014517D2DB3}" srcOrd="1" destOrd="0" parTransId="{5180EA17-1C23-4578-A0E9-6B7CBE692137}" sibTransId="{BB76A680-1EB2-4E66-8DC1-E426E01EADD0}"/>
    <dgm:cxn modelId="{1D7561F9-9882-4ED3-B52C-8AB181ED59A5}" type="presOf" srcId="{163EF0DC-FA7B-44A4-8855-0D40875B5031}" destId="{859D133C-8E66-43AC-859E-99FF2416C177}" srcOrd="1" destOrd="0" presId="urn:microsoft.com/office/officeart/2005/8/layout/hProcess7"/>
    <dgm:cxn modelId="{72BFEC90-8403-4FD4-BE6B-D642D5751856}" srcId="{CB92C34C-F6B7-4F35-BD0A-1FACA09B3E94}" destId="{FA87135C-1581-45F1-A718-F43A6C332422}" srcOrd="2" destOrd="0" parTransId="{EF275C5C-C732-4859-B935-92DAB58FFA43}" sibTransId="{D934F7C5-F7C4-429C-BE1D-596644E6D00C}"/>
    <dgm:cxn modelId="{06463077-00DB-46D4-A215-6E7DD990FD36}" srcId="{640A5412-55B3-4CF0-B6BB-A014517D2DB3}" destId="{034B50F3-56D9-47A1-855D-2DA28DBEF9B9}" srcOrd="0" destOrd="0" parTransId="{CED104B7-3D45-438E-8DCE-97B761620FB8}" sibTransId="{F50091AF-7BCC-4BF9-8AA2-BFB287987D39}"/>
    <dgm:cxn modelId="{843DB5A3-278E-4D09-A331-20FF6338437A}" type="presParOf" srcId="{44E0CC55-0C4F-4343-B673-9081B0C4C834}" destId="{F8D6347C-94D4-495A-9A16-519FE7DAA22E}" srcOrd="0" destOrd="0" presId="urn:microsoft.com/office/officeart/2005/8/layout/hProcess7"/>
    <dgm:cxn modelId="{AA83A8EE-D7E7-44E3-95D1-84898CFE025E}" type="presParOf" srcId="{F8D6347C-94D4-495A-9A16-519FE7DAA22E}" destId="{55F4B545-52D4-4D56-AAE3-C180A074EEAF}" srcOrd="0" destOrd="0" presId="urn:microsoft.com/office/officeart/2005/8/layout/hProcess7"/>
    <dgm:cxn modelId="{79DB5E0D-CA8B-46D1-8F8A-2AC69BD77172}" type="presParOf" srcId="{F8D6347C-94D4-495A-9A16-519FE7DAA22E}" destId="{859D133C-8E66-43AC-859E-99FF2416C177}" srcOrd="1" destOrd="0" presId="urn:microsoft.com/office/officeart/2005/8/layout/hProcess7"/>
    <dgm:cxn modelId="{D7D78C75-EAD3-4FCD-92F9-F9032986CF6E}" type="presParOf" srcId="{F8D6347C-94D4-495A-9A16-519FE7DAA22E}" destId="{392C0477-D9D8-4D1E-85A8-2D5670B7AB43}" srcOrd="2" destOrd="0" presId="urn:microsoft.com/office/officeart/2005/8/layout/hProcess7"/>
    <dgm:cxn modelId="{F95ACFDC-736B-486F-B4EA-345858754D06}" type="presParOf" srcId="{44E0CC55-0C4F-4343-B673-9081B0C4C834}" destId="{99BAD445-5D82-463F-89C9-AC54902D077E}" srcOrd="1" destOrd="0" presId="urn:microsoft.com/office/officeart/2005/8/layout/hProcess7"/>
    <dgm:cxn modelId="{BD9760D3-5DCF-42AC-9E62-2391A8603BA5}" type="presParOf" srcId="{44E0CC55-0C4F-4343-B673-9081B0C4C834}" destId="{E1E63E6A-1E51-4BEB-A462-74EC3633A560}" srcOrd="2" destOrd="0" presId="urn:microsoft.com/office/officeart/2005/8/layout/hProcess7"/>
    <dgm:cxn modelId="{58210DCB-B293-41AC-973A-E6A33E030998}" type="presParOf" srcId="{E1E63E6A-1E51-4BEB-A462-74EC3633A560}" destId="{51E50E25-58F4-4399-A646-6D74F3B2A825}" srcOrd="0" destOrd="0" presId="urn:microsoft.com/office/officeart/2005/8/layout/hProcess7"/>
    <dgm:cxn modelId="{FFE87583-81C4-46DD-8A53-5A9A97DB02A7}" type="presParOf" srcId="{E1E63E6A-1E51-4BEB-A462-74EC3633A560}" destId="{5824C0CA-4D0E-4C47-8F75-DA86BF2F775D}" srcOrd="1" destOrd="0" presId="urn:microsoft.com/office/officeart/2005/8/layout/hProcess7"/>
    <dgm:cxn modelId="{54189378-EB40-4F44-A227-6FD076256930}" type="presParOf" srcId="{E1E63E6A-1E51-4BEB-A462-74EC3633A560}" destId="{5A9C7749-40E4-4C11-BDB5-CC19FE1B0F62}" srcOrd="2" destOrd="0" presId="urn:microsoft.com/office/officeart/2005/8/layout/hProcess7"/>
    <dgm:cxn modelId="{37BF37D5-6F90-41E3-92BE-68875C248B0A}" type="presParOf" srcId="{44E0CC55-0C4F-4343-B673-9081B0C4C834}" destId="{395DCFD0-6B9A-472B-85FC-66304525B122}" srcOrd="3" destOrd="0" presId="urn:microsoft.com/office/officeart/2005/8/layout/hProcess7"/>
    <dgm:cxn modelId="{10A7A896-CCA4-4FA9-AC81-404FB8BDF376}" type="presParOf" srcId="{44E0CC55-0C4F-4343-B673-9081B0C4C834}" destId="{905EBC96-437F-40D8-A943-0AF2E35B67AB}" srcOrd="4" destOrd="0" presId="urn:microsoft.com/office/officeart/2005/8/layout/hProcess7"/>
    <dgm:cxn modelId="{3E76BEC3-EE83-483C-A3F5-8CF0E7FF4791}" type="presParOf" srcId="{905EBC96-437F-40D8-A943-0AF2E35B67AB}" destId="{75FC21C2-F622-4DE3-AC00-D7EF8A0AC116}" srcOrd="0" destOrd="0" presId="urn:microsoft.com/office/officeart/2005/8/layout/hProcess7"/>
    <dgm:cxn modelId="{1CA1C777-9E11-4A4F-A3AB-C0140D14A817}" type="presParOf" srcId="{905EBC96-437F-40D8-A943-0AF2E35B67AB}" destId="{63A94546-537B-4C7E-A3E6-9932D6AC0E1A}" srcOrd="1" destOrd="0" presId="urn:microsoft.com/office/officeart/2005/8/layout/hProcess7"/>
    <dgm:cxn modelId="{6DDBE247-4FA6-473C-80D0-8BDB8BE938E0}" type="presParOf" srcId="{905EBC96-437F-40D8-A943-0AF2E35B67AB}" destId="{72F19372-FB4B-4AEA-AAA3-50451B36A70F}" srcOrd="2" destOrd="0" presId="urn:microsoft.com/office/officeart/2005/8/layout/hProcess7"/>
    <dgm:cxn modelId="{AB5463D4-1AF6-45F3-9C60-8AF8FC6D6B8F}" type="presParOf" srcId="{44E0CC55-0C4F-4343-B673-9081B0C4C834}" destId="{5192232C-2E9F-4A94-BC45-1954EFD3572E}" srcOrd="5" destOrd="0" presId="urn:microsoft.com/office/officeart/2005/8/layout/hProcess7"/>
    <dgm:cxn modelId="{8B4ADF3B-36E0-42F5-8CA6-74C54D4B47E0}" type="presParOf" srcId="{44E0CC55-0C4F-4343-B673-9081B0C4C834}" destId="{584ACBA4-0A6F-4618-A971-EE2009204375}" srcOrd="6" destOrd="0" presId="urn:microsoft.com/office/officeart/2005/8/layout/hProcess7"/>
    <dgm:cxn modelId="{7E27D46F-5970-4404-8CCC-EA35BC6A086C}" type="presParOf" srcId="{584ACBA4-0A6F-4618-A971-EE2009204375}" destId="{E7686FA6-838F-4266-AE92-D4C59ACA11DC}" srcOrd="0" destOrd="0" presId="urn:microsoft.com/office/officeart/2005/8/layout/hProcess7"/>
    <dgm:cxn modelId="{ABF71F27-618B-410D-9A88-692F83CF51B0}" type="presParOf" srcId="{584ACBA4-0A6F-4618-A971-EE2009204375}" destId="{A24F03CD-D70E-405F-B7D7-2686EF3AA0C0}" srcOrd="1" destOrd="0" presId="urn:microsoft.com/office/officeart/2005/8/layout/hProcess7"/>
    <dgm:cxn modelId="{29F74318-6408-4AD8-B183-3D615080B4AF}" type="presParOf" srcId="{584ACBA4-0A6F-4618-A971-EE2009204375}" destId="{363965E3-55AD-4995-A2A2-4910A3026D32}" srcOrd="2" destOrd="0" presId="urn:microsoft.com/office/officeart/2005/8/layout/hProcess7"/>
    <dgm:cxn modelId="{24D9BEB7-17D3-4567-B399-0FD3ECF418AA}" type="presParOf" srcId="{44E0CC55-0C4F-4343-B673-9081B0C4C834}" destId="{EAAF2C82-2763-4658-A52F-BEAAD47F8C46}" srcOrd="7" destOrd="0" presId="urn:microsoft.com/office/officeart/2005/8/layout/hProcess7"/>
    <dgm:cxn modelId="{5987FA7C-8DD2-429A-8C62-80F1122C3D71}" type="presParOf" srcId="{44E0CC55-0C4F-4343-B673-9081B0C4C834}" destId="{5CA126CF-141A-4094-9BFC-2A86C9688DD2}" srcOrd="8" destOrd="0" presId="urn:microsoft.com/office/officeart/2005/8/layout/hProcess7"/>
    <dgm:cxn modelId="{CE5DA92D-F170-4058-A8EE-1F20E606772C}" type="presParOf" srcId="{5CA126CF-141A-4094-9BFC-2A86C9688DD2}" destId="{FF089691-D734-4E9B-938A-3FBF1999713C}" srcOrd="0" destOrd="0" presId="urn:microsoft.com/office/officeart/2005/8/layout/hProcess7"/>
    <dgm:cxn modelId="{3DD37462-1C27-4BB5-8B91-CDFEB9154AE0}" type="presParOf" srcId="{5CA126CF-141A-4094-9BFC-2A86C9688DD2}" destId="{77D6CAEF-9052-453C-8EE5-FAFF0B0F3A8E}" srcOrd="1" destOrd="0" presId="urn:microsoft.com/office/officeart/2005/8/layout/hProcess7"/>
    <dgm:cxn modelId="{0CB00D8F-01D7-4FB3-8C3C-0962DA1A4F7B}" type="presParOf" srcId="{5CA126CF-141A-4094-9BFC-2A86C9688DD2}" destId="{599DE103-BDA0-48FB-AE6A-91B8F7AB2A4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F89A4-2D07-4862-BE8C-219CD5CF6802}">
      <dsp:nvSpPr>
        <dsp:cNvPr id="0" name=""/>
        <dsp:cNvSpPr/>
      </dsp:nvSpPr>
      <dsp:spPr>
        <a:xfrm>
          <a:off x="0" y="0"/>
          <a:ext cx="9879291" cy="110576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u="sng" kern="1200" dirty="0" smtClean="0"/>
            <a:t>Цел на процедурата </a:t>
          </a:r>
          <a:r>
            <a:rPr lang="bg-BG" sz="2000" b="1" kern="1200" dirty="0" smtClean="0"/>
            <a:t>– да се стимулира икономическият растеж, да се създадат нови работни места и да се увеличи експортният капацитет на страната чрез създаване на благоприятни условия за инвеститорите в индустриалните паркове/зони</a:t>
          </a:r>
          <a:endParaRPr lang="en-US" sz="2000" kern="1200" dirty="0"/>
        </a:p>
      </dsp:txBody>
      <dsp:txXfrm>
        <a:off x="0" y="0"/>
        <a:ext cx="9879291" cy="1105764"/>
      </dsp:txXfrm>
    </dsp:sp>
    <dsp:sp modelId="{31749A0B-588A-483D-90AE-03274185FD44}">
      <dsp:nvSpPr>
        <dsp:cNvPr id="0" name=""/>
        <dsp:cNvSpPr/>
      </dsp:nvSpPr>
      <dsp:spPr>
        <a:xfrm>
          <a:off x="4823" y="1105764"/>
          <a:ext cx="3289881" cy="23221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b="1" kern="1200" smtClean="0">
              <a:solidFill>
                <a:srgbClr val="1D3259"/>
              </a:solidFill>
            </a:rPr>
            <a:t>Специфична цел 1</a:t>
          </a:r>
          <a:r>
            <a:rPr lang="bg-BG" sz="1700" kern="1200" smtClean="0">
              <a:solidFill>
                <a:srgbClr val="1D3259"/>
              </a:solidFill>
            </a:rPr>
            <a:t>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kern="1200" smtClean="0">
              <a:solidFill>
                <a:srgbClr val="1D3259"/>
              </a:solidFill>
            </a:rPr>
            <a:t>Привличане и задържане на инвеститори за спомагане ре</a:t>
          </a:r>
          <a:r>
            <a:rPr lang="en-US" sz="1700" kern="1200" smtClean="0">
              <a:solidFill>
                <a:srgbClr val="1D3259"/>
              </a:solidFill>
            </a:rPr>
            <a:t>-</a:t>
          </a:r>
          <a:r>
            <a:rPr lang="bg-BG" sz="1700" kern="1200" smtClean="0">
              <a:solidFill>
                <a:srgbClr val="1D3259"/>
              </a:solidFill>
            </a:rPr>
            <a:t>индустриализацията на България</a:t>
          </a:r>
          <a:endParaRPr lang="en-US" sz="1700" kern="1200" dirty="0"/>
        </a:p>
      </dsp:txBody>
      <dsp:txXfrm>
        <a:off x="4823" y="1105764"/>
        <a:ext cx="3289881" cy="2322105"/>
      </dsp:txXfrm>
    </dsp:sp>
    <dsp:sp modelId="{68B0C235-2F65-459F-A637-7F1AEF53A463}">
      <dsp:nvSpPr>
        <dsp:cNvPr id="0" name=""/>
        <dsp:cNvSpPr/>
      </dsp:nvSpPr>
      <dsp:spPr>
        <a:xfrm>
          <a:off x="3294704" y="1105764"/>
          <a:ext cx="3289881" cy="23221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b="1" kern="1200" smtClean="0">
              <a:solidFill>
                <a:srgbClr val="1D3259"/>
              </a:solidFill>
            </a:rPr>
            <a:t>Специфична цел 2</a:t>
          </a:r>
          <a:r>
            <a:rPr lang="bg-BG" sz="1700" kern="1200" smtClean="0">
              <a:solidFill>
                <a:srgbClr val="1D3259"/>
              </a:solidFill>
            </a:rPr>
            <a:t> Осъвременяване и създаване на индустриални зони и паркове с необходимата инфраструктура, свързаност и услуги, за скъсяване на веригите на доставки в ЕС, както и повишаване на конкурентоспособността в международен мащаб</a:t>
          </a:r>
          <a:endParaRPr lang="en-US" sz="1700" kern="1200" dirty="0"/>
        </a:p>
      </dsp:txBody>
      <dsp:txXfrm>
        <a:off x="3294704" y="1105764"/>
        <a:ext cx="3289881" cy="2322105"/>
      </dsp:txXfrm>
    </dsp:sp>
    <dsp:sp modelId="{4A44215D-E3CC-457A-A3F1-65930B813F0F}">
      <dsp:nvSpPr>
        <dsp:cNvPr id="0" name=""/>
        <dsp:cNvSpPr/>
      </dsp:nvSpPr>
      <dsp:spPr>
        <a:xfrm>
          <a:off x="6584586" y="1105764"/>
          <a:ext cx="3289881" cy="23221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b="1" kern="1200" smtClean="0">
              <a:solidFill>
                <a:srgbClr val="1D3259"/>
              </a:solidFill>
            </a:rPr>
            <a:t>Специфична цел 3</a:t>
          </a:r>
          <a:r>
            <a:rPr lang="bg-BG" sz="1700" kern="1200" smtClean="0">
              <a:solidFill>
                <a:srgbClr val="1D3259"/>
              </a:solidFill>
            </a:rPr>
            <a:t> Осигуряване на необходимите предпоставки за развитие на НИРД, иновациите и технологичния трансфер за създаване на работни места, развитие на човешкия капитал и подпомагане на икономическия растеж</a:t>
          </a:r>
          <a:endParaRPr lang="en-US" sz="1700" kern="1200" dirty="0"/>
        </a:p>
      </dsp:txBody>
      <dsp:txXfrm>
        <a:off x="6584586" y="1105764"/>
        <a:ext cx="3289881" cy="2322105"/>
      </dsp:txXfrm>
    </dsp:sp>
    <dsp:sp modelId="{CC847E49-9148-4142-A20A-2883B56BBB9C}">
      <dsp:nvSpPr>
        <dsp:cNvPr id="0" name=""/>
        <dsp:cNvSpPr/>
      </dsp:nvSpPr>
      <dsp:spPr>
        <a:xfrm>
          <a:off x="0" y="3427869"/>
          <a:ext cx="9879291" cy="25801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0BDBC-ED8E-4B85-9ADE-1B4B184D15B0}">
      <dsp:nvSpPr>
        <dsp:cNvPr id="0" name=""/>
        <dsp:cNvSpPr/>
      </dsp:nvSpPr>
      <dsp:spPr>
        <a:xfrm>
          <a:off x="4487426" y="2271809"/>
          <a:ext cx="1464945" cy="14649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rgbClr val="1D3259"/>
              </a:solidFill>
            </a:rPr>
            <a:t>ИНДИКАТОРИ ЗА РЕЗУЛТАТ</a:t>
          </a:r>
          <a:endParaRPr lang="en-US" sz="1600" kern="1200" dirty="0"/>
        </a:p>
      </dsp:txBody>
      <dsp:txXfrm>
        <a:off x="4558939" y="2343322"/>
        <a:ext cx="1321919" cy="1321919"/>
      </dsp:txXfrm>
    </dsp:sp>
    <dsp:sp modelId="{D60020D0-6A97-4835-9D1D-DC7D6E7BC447}">
      <dsp:nvSpPr>
        <dsp:cNvPr id="0" name=""/>
        <dsp:cNvSpPr/>
      </dsp:nvSpPr>
      <dsp:spPr>
        <a:xfrm rot="16200000">
          <a:off x="4706100" y="1758010"/>
          <a:ext cx="10275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759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C8CB4-6890-42A9-A24A-5E4A858FACE7}">
      <dsp:nvSpPr>
        <dsp:cNvPr id="0" name=""/>
        <dsp:cNvSpPr/>
      </dsp:nvSpPr>
      <dsp:spPr>
        <a:xfrm>
          <a:off x="2552941" y="262698"/>
          <a:ext cx="5333915" cy="9815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b="1" kern="1200" dirty="0" smtClean="0">
              <a:solidFill>
                <a:srgbClr val="1D3259"/>
              </a:solidFill>
            </a:rPr>
            <a:t>Предоставено безвъзмездно финансиране за развитие на индустриални паркове/зони и сключени договори с крайни получатели – минимум </a:t>
          </a:r>
          <a:r>
            <a:rPr lang="bg-BG" sz="1700" b="1" kern="1200" dirty="0" smtClean="0">
              <a:solidFill>
                <a:srgbClr val="FF0000"/>
              </a:solidFill>
            </a:rPr>
            <a:t>5</a:t>
          </a:r>
          <a:endParaRPr lang="en-US" sz="1700" kern="1200" dirty="0"/>
        </a:p>
      </dsp:txBody>
      <dsp:txXfrm>
        <a:off x="2600855" y="310612"/>
        <a:ext cx="5238087" cy="885685"/>
      </dsp:txXfrm>
    </dsp:sp>
    <dsp:sp modelId="{2A2CFC6B-91D0-49DD-9AEB-FDA0DA6D5EEC}">
      <dsp:nvSpPr>
        <dsp:cNvPr id="0" name=""/>
        <dsp:cNvSpPr/>
      </dsp:nvSpPr>
      <dsp:spPr>
        <a:xfrm rot="1229472">
          <a:off x="5920605" y="3453759"/>
          <a:ext cx="10040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407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629C4A-CB1E-4BBA-B462-0A3C2488A198}">
      <dsp:nvSpPr>
        <dsp:cNvPr id="0" name=""/>
        <dsp:cNvSpPr/>
      </dsp:nvSpPr>
      <dsp:spPr>
        <a:xfrm>
          <a:off x="6273203" y="3629505"/>
          <a:ext cx="3865836" cy="9815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b="1" kern="1200" dirty="0" smtClean="0">
              <a:solidFill>
                <a:srgbClr val="1D3259"/>
              </a:solidFill>
            </a:rPr>
            <a:t>Подписване на договори за вътрешната и външната инфраструктура на индустриалните паркове или зони – </a:t>
          </a:r>
          <a:r>
            <a:rPr lang="bg-BG" sz="1500" b="1" kern="1200" dirty="0" smtClean="0">
              <a:solidFill>
                <a:srgbClr val="FF0000"/>
              </a:solidFill>
            </a:rPr>
            <a:t>100%</a:t>
          </a:r>
          <a:endParaRPr lang="en-US" sz="1500" kern="1200" dirty="0"/>
        </a:p>
      </dsp:txBody>
      <dsp:txXfrm>
        <a:off x="6321117" y="3677419"/>
        <a:ext cx="3770008" cy="885685"/>
      </dsp:txXfrm>
    </dsp:sp>
    <dsp:sp modelId="{27D97E08-B17F-43A8-AA8D-8DFE0A3E57F2}">
      <dsp:nvSpPr>
        <dsp:cNvPr id="0" name=""/>
        <dsp:cNvSpPr/>
      </dsp:nvSpPr>
      <dsp:spPr>
        <a:xfrm rot="9749055">
          <a:off x="3514426" y="3385346"/>
          <a:ext cx="9960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609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5423E-1A30-49A6-8931-D0C77255323C}">
      <dsp:nvSpPr>
        <dsp:cNvPr id="0" name=""/>
        <dsp:cNvSpPr/>
      </dsp:nvSpPr>
      <dsp:spPr>
        <a:xfrm>
          <a:off x="0" y="3535242"/>
          <a:ext cx="3965057" cy="9815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>
              <a:solidFill>
                <a:srgbClr val="1D3259"/>
              </a:solidFill>
            </a:rPr>
            <a:t>Привлечени нови инвеститори, които да изградят производствени предприятия в индустриалните зони и паркове –  </a:t>
          </a:r>
          <a:r>
            <a:rPr lang="bg-BG" sz="1400" b="1" kern="1200" dirty="0" smtClean="0">
              <a:solidFill>
                <a:srgbClr val="FF0000"/>
              </a:solidFill>
            </a:rPr>
            <a:t>5</a:t>
          </a:r>
          <a:r>
            <a:rPr lang="bg-BG" sz="1400" b="1" kern="1200" dirty="0" smtClean="0">
              <a:solidFill>
                <a:srgbClr val="1D3259"/>
              </a:solidFill>
            </a:rPr>
            <a:t>, в т.ч. поне един стратегически инвеститор</a:t>
          </a:r>
          <a:endParaRPr lang="en-US" sz="1400" kern="1200" dirty="0"/>
        </a:p>
      </dsp:txBody>
      <dsp:txXfrm>
        <a:off x="47914" y="3583156"/>
        <a:ext cx="3869229" cy="8856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0BDBC-ED8E-4B85-9ADE-1B4B184D15B0}">
      <dsp:nvSpPr>
        <dsp:cNvPr id="0" name=""/>
        <dsp:cNvSpPr/>
      </dsp:nvSpPr>
      <dsp:spPr>
        <a:xfrm>
          <a:off x="4453103" y="909009"/>
          <a:ext cx="1464945" cy="14649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rgbClr val="1D3259"/>
              </a:solidFill>
            </a:rPr>
            <a:t>ИНДИКАТОРИ ЗА ЕФЕКТ</a:t>
          </a:r>
          <a:endParaRPr lang="en-US" sz="1600" kern="1200" dirty="0"/>
        </a:p>
      </dsp:txBody>
      <dsp:txXfrm>
        <a:off x="4524616" y="980522"/>
        <a:ext cx="1321919" cy="1321919"/>
      </dsp:txXfrm>
    </dsp:sp>
    <dsp:sp modelId="{2A2CFC6B-91D0-49DD-9AEB-FDA0DA6D5EEC}">
      <dsp:nvSpPr>
        <dsp:cNvPr id="0" name=""/>
        <dsp:cNvSpPr/>
      </dsp:nvSpPr>
      <dsp:spPr>
        <a:xfrm rot="8903208">
          <a:off x="2580211" y="2622543"/>
          <a:ext cx="20229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2299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629C4A-CB1E-4BBA-B462-0A3C2488A198}">
      <dsp:nvSpPr>
        <dsp:cNvPr id="0" name=""/>
        <dsp:cNvSpPr/>
      </dsp:nvSpPr>
      <dsp:spPr>
        <a:xfrm>
          <a:off x="91" y="3152751"/>
          <a:ext cx="3865836" cy="9815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solidFill>
                <a:srgbClr val="1D3259"/>
              </a:solidFill>
            </a:rPr>
            <a:t>Завършени инфраструктурни проекти в подбраните индустриални паркове/зони – </a:t>
          </a:r>
          <a:r>
            <a:rPr lang="bg-BG" sz="1800" b="1" kern="1200" dirty="0" smtClean="0">
              <a:solidFill>
                <a:srgbClr val="FF0000"/>
              </a:solidFill>
            </a:rPr>
            <a:t>100%</a:t>
          </a:r>
          <a:endParaRPr lang="en-US" sz="1800" kern="1200" dirty="0"/>
        </a:p>
      </dsp:txBody>
      <dsp:txXfrm>
        <a:off x="48005" y="3200665"/>
        <a:ext cx="3770008" cy="885685"/>
      </dsp:txXfrm>
    </dsp:sp>
    <dsp:sp modelId="{27D97E08-B17F-43A8-AA8D-8DFE0A3E57F2}">
      <dsp:nvSpPr>
        <dsp:cNvPr id="0" name=""/>
        <dsp:cNvSpPr/>
      </dsp:nvSpPr>
      <dsp:spPr>
        <a:xfrm rot="2003778">
          <a:off x="5765772" y="2632014"/>
          <a:ext cx="18444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446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5423E-1A30-49A6-8931-D0C77255323C}">
      <dsp:nvSpPr>
        <dsp:cNvPr id="0" name=""/>
        <dsp:cNvSpPr/>
      </dsp:nvSpPr>
      <dsp:spPr>
        <a:xfrm>
          <a:off x="6014494" y="3139637"/>
          <a:ext cx="4375693" cy="9815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solidFill>
                <a:srgbClr val="1D3259"/>
              </a:solidFill>
            </a:rPr>
            <a:t>Създадени нови работни места в индустриалните паркове/зони – </a:t>
          </a:r>
          <a:r>
            <a:rPr lang="bg-BG" sz="2000" b="1" kern="1200" dirty="0" smtClean="0">
              <a:solidFill>
                <a:srgbClr val="FF0000"/>
              </a:solidFill>
            </a:rPr>
            <a:t>200</a:t>
          </a:r>
          <a:r>
            <a:rPr lang="bg-BG" sz="2000" b="1" kern="1200" dirty="0" smtClean="0">
              <a:solidFill>
                <a:srgbClr val="1D3259"/>
              </a:solidFill>
            </a:rPr>
            <a:t> </a:t>
          </a:r>
          <a:endParaRPr lang="en-US" sz="2000" kern="1200" dirty="0"/>
        </a:p>
      </dsp:txBody>
      <dsp:txXfrm>
        <a:off x="6062408" y="3187551"/>
        <a:ext cx="4279865" cy="8856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6F22B-6B6C-469B-8609-0DC9345891B3}">
      <dsp:nvSpPr>
        <dsp:cNvPr id="0" name=""/>
        <dsp:cNvSpPr/>
      </dsp:nvSpPr>
      <dsp:spPr>
        <a:xfrm rot="16200000">
          <a:off x="1328029" y="-1328029"/>
          <a:ext cx="1902538" cy="455859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solidFill>
                <a:srgbClr val="1D3259"/>
              </a:solidFill>
            </a:rPr>
            <a:t>Дейност 1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err="1" smtClean="0">
              <a:solidFill>
                <a:srgbClr val="1D3259"/>
              </a:solidFill>
            </a:rPr>
            <a:t>Изграждане</a:t>
          </a:r>
          <a:r>
            <a:rPr lang="ru-RU" sz="1800" b="0" kern="1200" dirty="0" smtClean="0">
              <a:solidFill>
                <a:srgbClr val="1D3259"/>
              </a:solidFill>
            </a:rPr>
            <a:t>, реконструкция и/или </a:t>
          </a:r>
          <a:r>
            <a:rPr lang="ru-RU" sz="1800" b="0" kern="1200" dirty="0" err="1" smtClean="0">
              <a:solidFill>
                <a:srgbClr val="1D3259"/>
              </a:solidFill>
            </a:rPr>
            <a:t>рехабилитация</a:t>
          </a:r>
          <a:r>
            <a:rPr lang="ru-RU" sz="1800" b="0" kern="1200" dirty="0" smtClean="0">
              <a:solidFill>
                <a:srgbClr val="1D3259"/>
              </a:solidFill>
            </a:rPr>
            <a:t> на </a:t>
          </a:r>
          <a:r>
            <a:rPr lang="ru-RU" sz="1800" b="1" kern="1200" dirty="0" err="1" smtClean="0">
              <a:solidFill>
                <a:srgbClr val="1D3259"/>
              </a:solidFill>
            </a:rPr>
            <a:t>довеждаща</a:t>
          </a:r>
          <a:r>
            <a:rPr lang="ru-RU" sz="1800" b="1" kern="1200" dirty="0" smtClean="0">
              <a:solidFill>
                <a:srgbClr val="1D3259"/>
              </a:solidFill>
            </a:rPr>
            <a:t> </a:t>
          </a:r>
          <a:r>
            <a:rPr lang="ru-RU" sz="1800" b="1" kern="1200" dirty="0" err="1" smtClean="0">
              <a:solidFill>
                <a:srgbClr val="1D3259"/>
              </a:solidFill>
            </a:rPr>
            <a:t>техническа</a:t>
          </a:r>
          <a:r>
            <a:rPr lang="ru-RU" sz="1800" b="1" kern="1200" dirty="0" smtClean="0">
              <a:solidFill>
                <a:srgbClr val="1D3259"/>
              </a:solidFill>
            </a:rPr>
            <a:t> инфраструктура</a:t>
          </a:r>
          <a:r>
            <a:rPr lang="ru-RU" sz="1800" b="0" kern="1200" dirty="0" smtClean="0">
              <a:solidFill>
                <a:srgbClr val="1D3259"/>
              </a:solidFill>
            </a:rPr>
            <a:t> до </a:t>
          </a:r>
          <a:r>
            <a:rPr lang="ru-RU" sz="1800" b="0" kern="1200" dirty="0" err="1" smtClean="0">
              <a:solidFill>
                <a:srgbClr val="1D3259"/>
              </a:solidFill>
            </a:rPr>
            <a:t>индустриалния</a:t>
          </a:r>
          <a:r>
            <a:rPr lang="ru-RU" sz="1800" b="0" kern="1200" dirty="0" smtClean="0">
              <a:solidFill>
                <a:srgbClr val="1D3259"/>
              </a:solidFill>
            </a:rPr>
            <a:t> парк/зона</a:t>
          </a:r>
          <a:endParaRPr lang="en-US" sz="1600" b="0" kern="1200" dirty="0"/>
        </a:p>
      </dsp:txBody>
      <dsp:txXfrm rot="5400000">
        <a:off x="0" y="0"/>
        <a:ext cx="4558596" cy="1426903"/>
      </dsp:txXfrm>
    </dsp:sp>
    <dsp:sp modelId="{FB401177-6DA2-4777-9B13-DE688AADADE9}">
      <dsp:nvSpPr>
        <dsp:cNvPr id="0" name=""/>
        <dsp:cNvSpPr/>
      </dsp:nvSpPr>
      <dsp:spPr>
        <a:xfrm>
          <a:off x="4558596" y="0"/>
          <a:ext cx="4558596" cy="190253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solidFill>
                <a:srgbClr val="1D3259"/>
              </a:solidFill>
            </a:rPr>
            <a:t>Дейност 2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err="1" smtClean="0">
              <a:solidFill>
                <a:srgbClr val="1D3259"/>
              </a:solidFill>
            </a:rPr>
            <a:t>Изграждане</a:t>
          </a:r>
          <a:r>
            <a:rPr lang="ru-RU" sz="1800" b="0" kern="1200" dirty="0" smtClean="0">
              <a:solidFill>
                <a:srgbClr val="1D3259"/>
              </a:solidFill>
            </a:rPr>
            <a:t>, реконструкция и/или </a:t>
          </a:r>
          <a:r>
            <a:rPr lang="ru-RU" sz="1800" b="0" kern="1200" dirty="0" err="1" smtClean="0">
              <a:solidFill>
                <a:srgbClr val="1D3259"/>
              </a:solidFill>
            </a:rPr>
            <a:t>рехабилитация</a:t>
          </a:r>
          <a:r>
            <a:rPr lang="ru-RU" sz="1800" b="0" kern="1200" dirty="0" smtClean="0">
              <a:solidFill>
                <a:srgbClr val="1D3259"/>
              </a:solidFill>
            </a:rPr>
            <a:t> на </a:t>
          </a:r>
          <a:r>
            <a:rPr lang="ru-RU" sz="1800" b="1" kern="1200" dirty="0" err="1" smtClean="0">
              <a:solidFill>
                <a:srgbClr val="1D3259"/>
              </a:solidFill>
            </a:rPr>
            <a:t>вътрешна</a:t>
          </a:r>
          <a:r>
            <a:rPr lang="ru-RU" sz="1800" b="1" kern="1200" dirty="0" smtClean="0">
              <a:solidFill>
                <a:srgbClr val="1D3259"/>
              </a:solidFill>
            </a:rPr>
            <a:t> </a:t>
          </a:r>
          <a:r>
            <a:rPr lang="ru-RU" sz="1800" b="1" kern="1200" dirty="0" err="1" smtClean="0">
              <a:solidFill>
                <a:srgbClr val="1D3259"/>
              </a:solidFill>
            </a:rPr>
            <a:t>техническа</a:t>
          </a:r>
          <a:r>
            <a:rPr lang="ru-RU" sz="1800" b="1" kern="1200" dirty="0" smtClean="0">
              <a:solidFill>
                <a:srgbClr val="1D3259"/>
              </a:solidFill>
            </a:rPr>
            <a:t> инфраструктура, </a:t>
          </a:r>
          <a:r>
            <a:rPr lang="ru-RU" sz="1800" b="0" kern="1200" dirty="0" smtClean="0">
              <a:solidFill>
                <a:srgbClr val="1D3259"/>
              </a:solidFill>
            </a:rPr>
            <a:t>в </a:t>
          </a:r>
          <a:r>
            <a:rPr lang="ru-RU" sz="1800" b="0" kern="1200" dirty="0" err="1" smtClean="0">
              <a:solidFill>
                <a:srgbClr val="1D3259"/>
              </a:solidFill>
            </a:rPr>
            <a:t>границите</a:t>
          </a:r>
          <a:r>
            <a:rPr lang="ru-RU" sz="1800" b="0" kern="1200" dirty="0" smtClean="0">
              <a:solidFill>
                <a:srgbClr val="1D3259"/>
              </a:solidFill>
            </a:rPr>
            <a:t> на </a:t>
          </a:r>
          <a:r>
            <a:rPr lang="ru-RU" sz="1800" b="0" kern="1200" dirty="0" err="1" smtClean="0">
              <a:solidFill>
                <a:srgbClr val="1D3259"/>
              </a:solidFill>
            </a:rPr>
            <a:t>индустриалния</a:t>
          </a:r>
          <a:r>
            <a:rPr lang="ru-RU" sz="1800" b="0" kern="1200" dirty="0" smtClean="0">
              <a:solidFill>
                <a:srgbClr val="1D3259"/>
              </a:solidFill>
            </a:rPr>
            <a:t> парк/зона</a:t>
          </a:r>
          <a:endParaRPr lang="en-US" sz="1500" b="0" kern="1200" dirty="0"/>
        </a:p>
      </dsp:txBody>
      <dsp:txXfrm>
        <a:off x="4558596" y="0"/>
        <a:ext cx="4558596" cy="1426903"/>
      </dsp:txXfrm>
    </dsp:sp>
    <dsp:sp modelId="{4B06A4BC-0D29-49D3-BB49-BA0B6701D223}">
      <dsp:nvSpPr>
        <dsp:cNvPr id="0" name=""/>
        <dsp:cNvSpPr/>
      </dsp:nvSpPr>
      <dsp:spPr>
        <a:xfrm rot="10800000">
          <a:off x="0" y="1902538"/>
          <a:ext cx="4558596" cy="190253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solidFill>
                <a:srgbClr val="1D3259"/>
              </a:solidFill>
            </a:rPr>
            <a:t>Дейност 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err="1" smtClean="0">
              <a:solidFill>
                <a:srgbClr val="1D3259"/>
              </a:solidFill>
            </a:rPr>
            <a:t>Изграждане</a:t>
          </a:r>
          <a:r>
            <a:rPr lang="ru-RU" sz="1800" b="0" kern="1200" dirty="0" smtClean="0">
              <a:solidFill>
                <a:srgbClr val="1D3259"/>
              </a:solidFill>
            </a:rPr>
            <a:t> на </a:t>
          </a:r>
          <a:r>
            <a:rPr lang="ru-RU" sz="1800" b="0" kern="1200" dirty="0" err="1" smtClean="0">
              <a:solidFill>
                <a:srgbClr val="1D3259"/>
              </a:solidFill>
            </a:rPr>
            <a:t>научноизследователска</a:t>
          </a:r>
          <a:r>
            <a:rPr lang="ru-RU" sz="1800" b="0" kern="1200" dirty="0" smtClean="0">
              <a:solidFill>
                <a:srgbClr val="1D3259"/>
              </a:solidFill>
            </a:rPr>
            <a:t> (</a:t>
          </a:r>
          <a:r>
            <a:rPr lang="ru-RU" sz="1800" b="0" kern="1200" dirty="0" err="1" smtClean="0">
              <a:solidFill>
                <a:srgbClr val="1D3259"/>
              </a:solidFill>
            </a:rPr>
            <a:t>иновативна</a:t>
          </a:r>
          <a:r>
            <a:rPr lang="ru-RU" sz="1800" b="0" kern="1200" dirty="0" smtClean="0">
              <a:solidFill>
                <a:srgbClr val="1D3259"/>
              </a:solidFill>
            </a:rPr>
            <a:t>) инфраструктура за </a:t>
          </a:r>
          <a:r>
            <a:rPr lang="ru-RU" sz="1800" b="0" kern="1200" dirty="0" err="1" smtClean="0">
              <a:solidFill>
                <a:srgbClr val="1D3259"/>
              </a:solidFill>
            </a:rPr>
            <a:t>осъществяване</a:t>
          </a:r>
          <a:r>
            <a:rPr lang="ru-RU" sz="1800" b="0" kern="1200" dirty="0" smtClean="0">
              <a:solidFill>
                <a:srgbClr val="1D3259"/>
              </a:solidFill>
            </a:rPr>
            <a:t> на научно-</a:t>
          </a:r>
          <a:r>
            <a:rPr lang="ru-RU" sz="1800" b="0" kern="1200" dirty="0" err="1" smtClean="0">
              <a:solidFill>
                <a:srgbClr val="1D3259"/>
              </a:solidFill>
            </a:rPr>
            <a:t>изследователска</a:t>
          </a:r>
          <a:r>
            <a:rPr lang="ru-RU" sz="1800" b="0" kern="1200" dirty="0" smtClean="0">
              <a:solidFill>
                <a:srgbClr val="1D3259"/>
              </a:solidFill>
            </a:rPr>
            <a:t> и </a:t>
          </a:r>
          <a:r>
            <a:rPr lang="ru-RU" sz="1800" b="0" kern="1200" dirty="0" err="1" smtClean="0">
              <a:solidFill>
                <a:srgbClr val="1D3259"/>
              </a:solidFill>
            </a:rPr>
            <a:t>развойна</a:t>
          </a:r>
          <a:r>
            <a:rPr lang="ru-RU" sz="1800" b="0" kern="1200" dirty="0" smtClean="0">
              <a:solidFill>
                <a:srgbClr val="1D3259"/>
              </a:solidFill>
            </a:rPr>
            <a:t> </a:t>
          </a:r>
          <a:r>
            <a:rPr lang="ru-RU" sz="1800" b="0" kern="1200" dirty="0" err="1" smtClean="0">
              <a:solidFill>
                <a:srgbClr val="1D3259"/>
              </a:solidFill>
            </a:rPr>
            <a:t>дейност</a:t>
          </a:r>
          <a:r>
            <a:rPr lang="ru-RU" sz="1800" b="0" kern="1200" dirty="0" smtClean="0">
              <a:solidFill>
                <a:srgbClr val="1D3259"/>
              </a:solidFill>
            </a:rPr>
            <a:t> (НИРД)</a:t>
          </a:r>
          <a:endParaRPr lang="en-US" sz="1600" b="0" kern="1200" dirty="0"/>
        </a:p>
      </dsp:txBody>
      <dsp:txXfrm rot="10800000">
        <a:off x="0" y="2378173"/>
        <a:ext cx="4558596" cy="1426903"/>
      </dsp:txXfrm>
    </dsp:sp>
    <dsp:sp modelId="{9BB2C955-DFD1-42C4-A708-D03F79AE4854}">
      <dsp:nvSpPr>
        <dsp:cNvPr id="0" name=""/>
        <dsp:cNvSpPr/>
      </dsp:nvSpPr>
      <dsp:spPr>
        <a:xfrm rot="5400000">
          <a:off x="5886625" y="574509"/>
          <a:ext cx="1902538" cy="455859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solidFill>
                <a:srgbClr val="1D3259"/>
              </a:solidFill>
            </a:rPr>
            <a:t>Дейност 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err="1" smtClean="0">
              <a:solidFill>
                <a:srgbClr val="1D3259"/>
              </a:solidFill>
            </a:rPr>
            <a:t>Изграждане</a:t>
          </a:r>
          <a:r>
            <a:rPr lang="ru-RU" sz="1800" b="0" kern="1200" dirty="0" smtClean="0">
              <a:solidFill>
                <a:srgbClr val="1D3259"/>
              </a:solidFill>
            </a:rPr>
            <a:t> на </a:t>
          </a:r>
          <a:r>
            <a:rPr lang="ru-RU" sz="1800" b="0" kern="1200" dirty="0" err="1" smtClean="0">
              <a:solidFill>
                <a:srgbClr val="1D3259"/>
              </a:solidFill>
            </a:rPr>
            <a:t>екологична</a:t>
          </a:r>
          <a:r>
            <a:rPr lang="ru-RU" sz="1800" b="0" kern="1200" dirty="0" smtClean="0">
              <a:solidFill>
                <a:srgbClr val="1D3259"/>
              </a:solidFill>
            </a:rPr>
            <a:t> </a:t>
          </a:r>
          <a:r>
            <a:rPr lang="ru-RU" sz="1800" b="0" kern="1200" dirty="0" err="1" smtClean="0">
              <a:solidFill>
                <a:srgbClr val="1D3259"/>
              </a:solidFill>
            </a:rPr>
            <a:t>вътрешна</a:t>
          </a:r>
          <a:r>
            <a:rPr lang="ru-RU" sz="1800" b="0" kern="1200" dirty="0" smtClean="0">
              <a:solidFill>
                <a:srgbClr val="1D3259"/>
              </a:solidFill>
            </a:rPr>
            <a:t> инфраструктура</a:t>
          </a:r>
          <a:r>
            <a:rPr lang="bg-BG" sz="1800" b="1" kern="1200" dirty="0" smtClean="0">
              <a:solidFill>
                <a:srgbClr val="1D3259"/>
              </a:solidFill>
            </a:rPr>
            <a:t> </a:t>
          </a:r>
        </a:p>
      </dsp:txBody>
      <dsp:txXfrm rot="-5400000">
        <a:off x="4558596" y="2378172"/>
        <a:ext cx="4558596" cy="1426903"/>
      </dsp:txXfrm>
    </dsp:sp>
    <dsp:sp modelId="{26844BF8-8218-4030-A0D5-103E0EDE1AB9}">
      <dsp:nvSpPr>
        <dsp:cNvPr id="0" name=""/>
        <dsp:cNvSpPr/>
      </dsp:nvSpPr>
      <dsp:spPr>
        <a:xfrm>
          <a:off x="3407245" y="1571991"/>
          <a:ext cx="2302702" cy="66109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200" kern="1200" dirty="0" smtClean="0"/>
            <a:t>Дейности</a:t>
          </a:r>
          <a:endParaRPr lang="en-US" sz="3200" kern="1200" dirty="0"/>
        </a:p>
      </dsp:txBody>
      <dsp:txXfrm>
        <a:off x="3439517" y="1604263"/>
        <a:ext cx="2238158" cy="5965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4B545-52D4-4D56-AAE3-C180A074EEAF}">
      <dsp:nvSpPr>
        <dsp:cNvPr id="0" name=""/>
        <dsp:cNvSpPr/>
      </dsp:nvSpPr>
      <dsp:spPr>
        <a:xfrm>
          <a:off x="761" y="49818"/>
          <a:ext cx="3275855" cy="393102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b="1" kern="1200" dirty="0" smtClean="0"/>
            <a:t>На етап кандидатстване</a:t>
          </a:r>
          <a:r>
            <a:rPr lang="bg-BG" sz="2300" kern="1200" dirty="0" smtClean="0"/>
            <a:t> </a:t>
          </a:r>
          <a:endParaRPr lang="en-US" sz="2300" kern="1200" dirty="0"/>
        </a:p>
      </dsp:txBody>
      <dsp:txXfrm rot="16200000">
        <a:off x="-1283374" y="1333953"/>
        <a:ext cx="3223441" cy="655171"/>
      </dsp:txXfrm>
    </dsp:sp>
    <dsp:sp modelId="{392C0477-D9D8-4D1E-85A8-2D5670B7AB43}">
      <dsp:nvSpPr>
        <dsp:cNvPr id="0" name=""/>
        <dsp:cNvSpPr/>
      </dsp:nvSpPr>
      <dsp:spPr>
        <a:xfrm>
          <a:off x="655932" y="49818"/>
          <a:ext cx="2440512" cy="393102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/>
            <a:t>При подаване на предложението кандидатите декларират съответните обстоятелства в </a:t>
          </a:r>
          <a:r>
            <a:rPr lang="bg-BG" sz="1400" b="1" kern="1200" dirty="0" smtClean="0"/>
            <a:t>Декларацията при кандидатстване на кандидата и в Декларация при кандидатстване на партньора/</a:t>
          </a:r>
          <a:r>
            <a:rPr lang="bg-BG" sz="1400" b="1" kern="1200" dirty="0" err="1" smtClean="0"/>
            <a:t>ите</a:t>
          </a:r>
          <a:r>
            <a:rPr lang="bg-BG" sz="1400" b="1" kern="1200" dirty="0" smtClean="0"/>
            <a:t> </a:t>
          </a:r>
          <a:r>
            <a:rPr lang="bg-BG" sz="1400" kern="1200" dirty="0" smtClean="0"/>
            <a:t>(Приложения към УК) и се подава </a:t>
          </a:r>
          <a:r>
            <a:rPr lang="bg-BG" sz="1400" b="1" kern="1200" dirty="0" smtClean="0"/>
            <a:t>Формуляр (обр. 3) за самооценка</a:t>
          </a:r>
          <a:r>
            <a:rPr lang="bg-BG" sz="1400" kern="1200" dirty="0" smtClean="0"/>
            <a:t> относно съблюдаване на принципа за </a:t>
          </a:r>
          <a:r>
            <a:rPr lang="bg-BG" sz="1400" kern="1200" dirty="0" err="1" smtClean="0"/>
            <a:t>ненанасяне</a:t>
          </a:r>
          <a:r>
            <a:rPr lang="bg-BG" sz="1400" kern="1200" dirty="0" smtClean="0"/>
            <a:t> на значителни вреди от инфраструктурни инвестиционни проекти (Приложение към УК).</a:t>
          </a:r>
          <a:endParaRPr lang="en-US" sz="1400" kern="1200" dirty="0"/>
        </a:p>
      </dsp:txBody>
      <dsp:txXfrm>
        <a:off x="655932" y="49818"/>
        <a:ext cx="2440512" cy="3931026"/>
      </dsp:txXfrm>
    </dsp:sp>
    <dsp:sp modelId="{75FC21C2-F622-4DE3-AC00-D7EF8A0AC116}">
      <dsp:nvSpPr>
        <dsp:cNvPr id="0" name=""/>
        <dsp:cNvSpPr/>
      </dsp:nvSpPr>
      <dsp:spPr>
        <a:xfrm>
          <a:off x="3391271" y="49818"/>
          <a:ext cx="3275855" cy="393102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На </a:t>
          </a:r>
          <a:r>
            <a:rPr lang="ru-RU" sz="2300" b="1" kern="1200" dirty="0" err="1" smtClean="0"/>
            <a:t>етап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изпълнение</a:t>
          </a:r>
          <a:r>
            <a:rPr lang="ru-RU" sz="2300" b="1" kern="1200" dirty="0" smtClean="0"/>
            <a:t> </a:t>
          </a:r>
          <a:endParaRPr lang="en-US" sz="2300" kern="1200" dirty="0"/>
        </a:p>
      </dsp:txBody>
      <dsp:txXfrm rot="16200000">
        <a:off x="2107136" y="1333953"/>
        <a:ext cx="3223441" cy="655171"/>
      </dsp:txXfrm>
    </dsp:sp>
    <dsp:sp modelId="{5824C0CA-4D0E-4C47-8F75-DA86BF2F775D}">
      <dsp:nvSpPr>
        <dsp:cNvPr id="0" name=""/>
        <dsp:cNvSpPr/>
      </dsp:nvSpPr>
      <dsp:spPr>
        <a:xfrm rot="5400000">
          <a:off x="3118728" y="3174894"/>
          <a:ext cx="577845" cy="49137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19372-FB4B-4AEA-AAA3-50451B36A70F}">
      <dsp:nvSpPr>
        <dsp:cNvPr id="0" name=""/>
        <dsp:cNvSpPr/>
      </dsp:nvSpPr>
      <dsp:spPr>
        <a:xfrm>
          <a:off x="4046442" y="49818"/>
          <a:ext cx="2440512" cy="393102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преди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започване</a:t>
          </a:r>
          <a:r>
            <a:rPr lang="ru-RU" sz="1400" kern="1200" dirty="0" smtClean="0"/>
            <a:t> на СМР </a:t>
          </a:r>
          <a:r>
            <a:rPr lang="ru-RU" sz="1400" kern="1200" dirty="0" err="1" smtClean="0"/>
            <a:t>възложителят</a:t>
          </a:r>
          <a:r>
            <a:rPr lang="ru-RU" sz="1400" kern="1200" dirty="0" smtClean="0"/>
            <a:t> е отговорен за </a:t>
          </a:r>
          <a:r>
            <a:rPr lang="ru-RU" sz="1400" kern="1200" dirty="0" err="1" smtClean="0"/>
            <a:t>изготвянето</a:t>
          </a:r>
          <a:r>
            <a:rPr lang="ru-RU" sz="1400" kern="1200" dirty="0" smtClean="0"/>
            <a:t> на </a:t>
          </a:r>
          <a:r>
            <a:rPr lang="ru-RU" sz="1400" b="1" kern="1200" dirty="0" smtClean="0"/>
            <a:t>План за управление на </a:t>
          </a:r>
          <a:r>
            <a:rPr lang="ru-RU" sz="1400" b="1" kern="1200" dirty="0" err="1" smtClean="0"/>
            <a:t>строителните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отпадъци</a:t>
          </a:r>
          <a:r>
            <a:rPr lang="ru-RU" sz="1400" b="1" kern="1200" dirty="0" smtClean="0"/>
            <a:t> (ПУСО)</a:t>
          </a:r>
          <a:r>
            <a:rPr lang="ru-RU" sz="1400" kern="1200" dirty="0" smtClean="0">
              <a:solidFill>
                <a:srgbClr val="FF0000"/>
              </a:solidFill>
            </a:rPr>
            <a:t>*</a:t>
          </a:r>
          <a:r>
            <a:rPr lang="ru-RU" sz="1400" kern="1200" dirty="0" smtClean="0"/>
            <a:t>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sng" kern="1200" dirty="0" err="1" smtClean="0"/>
            <a:t>Възложителят</a:t>
          </a:r>
          <a:r>
            <a:rPr lang="ru-RU" sz="1400" u="sng" kern="1200" dirty="0" smtClean="0"/>
            <a:t> </a:t>
          </a:r>
          <a:r>
            <a:rPr lang="ru-RU" sz="1400" u="sng" kern="1200" dirty="0" err="1" smtClean="0"/>
            <a:t>следва</a:t>
          </a:r>
          <a:r>
            <a:rPr lang="ru-RU" sz="1400" u="sng" kern="1200" dirty="0" smtClean="0"/>
            <a:t> да вмени </a:t>
          </a:r>
          <a:r>
            <a:rPr lang="ru-RU" sz="1400" u="sng" kern="1200" dirty="0" err="1" smtClean="0"/>
            <a:t>съблюдаването</a:t>
          </a:r>
          <a:r>
            <a:rPr lang="ru-RU" sz="1400" u="sng" kern="1200" dirty="0" smtClean="0"/>
            <a:t> на принципа на </a:t>
          </a:r>
          <a:r>
            <a:rPr lang="ru-RU" sz="1400" b="1" u="sng" kern="1200" dirty="0" smtClean="0"/>
            <a:t>автора на </a:t>
          </a:r>
          <a:r>
            <a:rPr lang="ru-RU" sz="1400" b="1" u="sng" kern="1200" dirty="0" err="1" smtClean="0"/>
            <a:t>инвестиционния</a:t>
          </a:r>
          <a:r>
            <a:rPr lang="ru-RU" sz="1400" b="1" u="sng" kern="1200" dirty="0" smtClean="0"/>
            <a:t> проект (</a:t>
          </a:r>
          <a:r>
            <a:rPr lang="ru-RU" sz="1400" b="1" u="sng" kern="1200" dirty="0" err="1" smtClean="0"/>
            <a:t>авторски</a:t>
          </a:r>
          <a:r>
            <a:rPr lang="ru-RU" sz="1400" b="1" u="sng" kern="1200" dirty="0" smtClean="0"/>
            <a:t> надзор) и </a:t>
          </a:r>
          <a:r>
            <a:rPr lang="ru-RU" sz="1400" b="1" u="sng" kern="1200" dirty="0" err="1" smtClean="0"/>
            <a:t>строителния</a:t>
          </a:r>
          <a:r>
            <a:rPr lang="ru-RU" sz="1400" b="1" u="sng" kern="1200" dirty="0" smtClean="0"/>
            <a:t> надзор</a:t>
          </a:r>
          <a:r>
            <a:rPr lang="ru-RU" sz="1400" u="sng" kern="1200" dirty="0" smtClean="0"/>
            <a:t> </a:t>
          </a:r>
          <a:r>
            <a:rPr lang="ru-RU" sz="1400" kern="1200" dirty="0" smtClean="0"/>
            <a:t>в </a:t>
          </a:r>
          <a:r>
            <a:rPr lang="ru-RU" sz="1400" kern="1200" dirty="0" err="1" smtClean="0"/>
            <a:t>техническата</a:t>
          </a:r>
          <a:r>
            <a:rPr lang="ru-RU" sz="1400" kern="1200" dirty="0" smtClean="0"/>
            <a:t> спецификация по </a:t>
          </a:r>
          <a:r>
            <a:rPr lang="ru-RU" sz="1400" kern="1200" dirty="0" err="1" smtClean="0"/>
            <a:t>процедурите</a:t>
          </a:r>
          <a:r>
            <a:rPr lang="ru-RU" sz="1400" kern="1200" dirty="0" smtClean="0"/>
            <a:t> за </a:t>
          </a:r>
          <a:r>
            <a:rPr lang="ru-RU" sz="1400" kern="1200" dirty="0" err="1" smtClean="0"/>
            <a:t>избор</a:t>
          </a:r>
          <a:r>
            <a:rPr lang="ru-RU" sz="1400" kern="1200" dirty="0" smtClean="0"/>
            <a:t> на </a:t>
          </a:r>
          <a:r>
            <a:rPr lang="ru-RU" sz="1400" kern="1200" dirty="0" err="1" smtClean="0"/>
            <a:t>изпълнител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като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изпълнителят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следва</a:t>
          </a:r>
          <a:r>
            <a:rPr lang="ru-RU" sz="1400" kern="1200" dirty="0" smtClean="0"/>
            <a:t> да </a:t>
          </a:r>
          <a:r>
            <a:rPr lang="ru-RU" sz="1400" kern="1200" dirty="0" err="1" smtClean="0"/>
            <a:t>ограничава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образуването</a:t>
          </a:r>
          <a:r>
            <a:rPr lang="ru-RU" sz="1400" kern="1200" dirty="0" smtClean="0"/>
            <a:t> на </a:t>
          </a:r>
          <a:r>
            <a:rPr lang="ru-RU" sz="1400" kern="1200" dirty="0" err="1" smtClean="0"/>
            <a:t>отпадъци</a:t>
          </a:r>
          <a:r>
            <a:rPr lang="ru-RU" sz="1400" kern="1200" dirty="0" smtClean="0"/>
            <a:t> по </a:t>
          </a:r>
          <a:r>
            <a:rPr lang="ru-RU" sz="1400" kern="1200" dirty="0" err="1" smtClean="0"/>
            <a:t>време</a:t>
          </a:r>
          <a:r>
            <a:rPr lang="ru-RU" sz="1400" kern="1200" dirty="0" smtClean="0"/>
            <a:t> на </a:t>
          </a:r>
          <a:r>
            <a:rPr lang="ru-RU" sz="1400" kern="1200" dirty="0" err="1" smtClean="0"/>
            <a:t>строителството</a:t>
          </a:r>
          <a:r>
            <a:rPr lang="ru-RU" sz="1400" kern="1200" dirty="0" smtClean="0"/>
            <a:t>, в </a:t>
          </a:r>
          <a:r>
            <a:rPr lang="ru-RU" sz="1400" kern="1200" dirty="0" err="1" smtClean="0"/>
            <a:t>съответствие</a:t>
          </a:r>
          <a:r>
            <a:rPr lang="ru-RU" sz="1400" kern="1200" dirty="0" smtClean="0"/>
            <a:t> с Протокола на ЕС за УОСР и </a:t>
          </a:r>
          <a:r>
            <a:rPr lang="ru-RU" sz="1400" kern="1200" dirty="0" err="1" smtClean="0"/>
            <a:t>предвид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най-добрите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налични</a:t>
          </a:r>
          <a:r>
            <a:rPr lang="ru-RU" sz="1400" kern="1200" dirty="0" smtClean="0"/>
            <a:t> техники. </a:t>
          </a:r>
          <a:endParaRPr lang="en-US" sz="1400" kern="1200" dirty="0"/>
        </a:p>
      </dsp:txBody>
      <dsp:txXfrm>
        <a:off x="4046442" y="49818"/>
        <a:ext cx="2440512" cy="3931026"/>
      </dsp:txXfrm>
    </dsp:sp>
    <dsp:sp modelId="{FF089691-D734-4E9B-938A-3FBF1999713C}">
      <dsp:nvSpPr>
        <dsp:cNvPr id="0" name=""/>
        <dsp:cNvSpPr/>
      </dsp:nvSpPr>
      <dsp:spPr>
        <a:xfrm>
          <a:off x="6782543" y="49818"/>
          <a:ext cx="3275855" cy="393102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 края на </a:t>
          </a:r>
          <a:r>
            <a:rPr lang="ru-RU" sz="2300" kern="1200" dirty="0" err="1" smtClean="0"/>
            <a:t>изпълнението</a:t>
          </a:r>
          <a:r>
            <a:rPr lang="ru-RU" sz="2300" kern="1200" dirty="0" smtClean="0"/>
            <a:t>  </a:t>
          </a:r>
          <a:endParaRPr lang="en-US" sz="2300" kern="1200" dirty="0"/>
        </a:p>
      </dsp:txBody>
      <dsp:txXfrm rot="16200000">
        <a:off x="5498408" y="1333953"/>
        <a:ext cx="3223441" cy="655171"/>
      </dsp:txXfrm>
    </dsp:sp>
    <dsp:sp modelId="{A24F03CD-D70E-405F-B7D7-2686EF3AA0C0}">
      <dsp:nvSpPr>
        <dsp:cNvPr id="0" name=""/>
        <dsp:cNvSpPr/>
      </dsp:nvSpPr>
      <dsp:spPr>
        <a:xfrm rot="5400000">
          <a:off x="6509238" y="3174894"/>
          <a:ext cx="577845" cy="49137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DE103-BDA0-48FB-AE6A-91B8F7AB2A43}">
      <dsp:nvSpPr>
        <dsp:cNvPr id="0" name=""/>
        <dsp:cNvSpPr/>
      </dsp:nvSpPr>
      <dsp:spPr>
        <a:xfrm>
          <a:off x="7437714" y="49818"/>
          <a:ext cx="2440512" cy="393102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края на </a:t>
          </a:r>
          <a:r>
            <a:rPr lang="ru-RU" sz="1400" kern="1200" dirty="0" err="1" smtClean="0"/>
            <a:t>изпълнението</a:t>
          </a:r>
          <a:r>
            <a:rPr lang="ru-RU" sz="1400" kern="1200" dirty="0" smtClean="0"/>
            <a:t> на </a:t>
          </a:r>
          <a:r>
            <a:rPr lang="ru-RU" sz="1400" kern="1200" dirty="0" err="1" smtClean="0"/>
            <a:t>инвестицията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следва</a:t>
          </a:r>
          <a:r>
            <a:rPr lang="ru-RU" sz="1400" kern="1200" dirty="0" smtClean="0"/>
            <a:t> да </a:t>
          </a:r>
          <a:r>
            <a:rPr lang="ru-RU" sz="1400" kern="1200" dirty="0" err="1" smtClean="0"/>
            <a:t>бъде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изготвен</a:t>
          </a:r>
          <a:r>
            <a:rPr lang="ru-RU" sz="1400" kern="1200" dirty="0" smtClean="0"/>
            <a:t> </a:t>
          </a:r>
          <a:r>
            <a:rPr lang="ru-RU" sz="1400" b="1" kern="1200" dirty="0" smtClean="0"/>
            <a:t>технически доклад от независим </a:t>
          </a:r>
          <a:r>
            <a:rPr lang="ru-RU" sz="1400" b="1" kern="1200" dirty="0" err="1" smtClean="0"/>
            <a:t>одитор</a:t>
          </a:r>
          <a:r>
            <a:rPr lang="ru-RU" sz="1400" b="1" kern="1200" dirty="0" smtClean="0"/>
            <a:t> за </a:t>
          </a:r>
          <a:r>
            <a:rPr lang="ru-RU" sz="1400" b="1" kern="1200" dirty="0" err="1" smtClean="0"/>
            <a:t>удостоверяване</a:t>
          </a:r>
          <a:r>
            <a:rPr lang="ru-RU" sz="1400" b="1" kern="1200" dirty="0" smtClean="0"/>
            <a:t> на </a:t>
          </a:r>
          <a:r>
            <a:rPr lang="ru-RU" sz="1400" b="1" kern="1200" dirty="0" err="1" smtClean="0"/>
            <a:t>спазването</a:t>
          </a:r>
          <a:r>
            <a:rPr lang="ru-RU" sz="1400" b="1" kern="1200" dirty="0" smtClean="0"/>
            <a:t> на </a:t>
          </a:r>
          <a:r>
            <a:rPr lang="ru-RU" sz="1400" b="1" kern="1200" dirty="0" err="1" smtClean="0"/>
            <a:t>изискванията</a:t>
          </a:r>
          <a:r>
            <a:rPr lang="ru-RU" sz="1400" b="1" kern="1200" dirty="0" smtClean="0"/>
            <a:t> за </a:t>
          </a:r>
          <a:r>
            <a:rPr lang="ru-RU" sz="1400" b="1" kern="1200" dirty="0" err="1" smtClean="0"/>
            <a:t>съблюдаване</a:t>
          </a:r>
          <a:r>
            <a:rPr lang="ru-RU" sz="1400" b="1" kern="1200" dirty="0" smtClean="0"/>
            <a:t> на DNSH</a:t>
          </a:r>
          <a:endParaRPr lang="en-US" sz="1400" b="1" kern="1200" dirty="0"/>
        </a:p>
      </dsp:txBody>
      <dsp:txXfrm>
        <a:off x="7437714" y="49818"/>
        <a:ext cx="2440512" cy="3931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lang="bg-BG" sz="3600" b="1" smtClean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BG-RRP-3.007 „</a:t>
            </a:r>
            <a:r>
              <a:rPr lang="ru-RU" dirty="0" err="1" smtClean="0"/>
              <a:t>Програма</a:t>
            </a:r>
            <a:r>
              <a:rPr lang="ru-RU" dirty="0" smtClean="0"/>
              <a:t> за публична </a:t>
            </a:r>
            <a:r>
              <a:rPr lang="ru-RU" dirty="0" err="1" smtClean="0"/>
              <a:t>подкрепа</a:t>
            </a:r>
            <a:r>
              <a:rPr lang="ru-RU" dirty="0" smtClean="0"/>
              <a:t> за </a:t>
            </a:r>
            <a:r>
              <a:rPr lang="ru-RU" dirty="0" err="1" smtClean="0"/>
              <a:t>развитието</a:t>
            </a:r>
            <a:r>
              <a:rPr lang="ru-RU" dirty="0" smtClean="0"/>
              <a:t> на </a:t>
            </a:r>
            <a:r>
              <a:rPr lang="ru-RU" dirty="0" err="1" smtClean="0"/>
              <a:t>индустриални</a:t>
            </a:r>
            <a:r>
              <a:rPr lang="ru-RU" dirty="0" smtClean="0"/>
              <a:t> </a:t>
            </a:r>
            <a:r>
              <a:rPr lang="ru-RU" dirty="0" err="1" smtClean="0"/>
              <a:t>райони</a:t>
            </a:r>
            <a:r>
              <a:rPr lang="ru-RU" dirty="0" smtClean="0"/>
              <a:t>, </a:t>
            </a:r>
            <a:r>
              <a:rPr lang="ru-RU" dirty="0" err="1" smtClean="0"/>
              <a:t>паркове</a:t>
            </a:r>
            <a:r>
              <a:rPr lang="ru-RU" dirty="0" smtClean="0"/>
              <a:t> и </a:t>
            </a:r>
            <a:r>
              <a:rPr lang="ru-RU" dirty="0" err="1" smtClean="0"/>
              <a:t>подобни</a:t>
            </a:r>
            <a:r>
              <a:rPr lang="ru-RU" dirty="0" smtClean="0"/>
              <a:t> </a:t>
            </a:r>
            <a:r>
              <a:rPr lang="ru-RU" dirty="0" err="1" smtClean="0"/>
              <a:t>територии</a:t>
            </a:r>
            <a:r>
              <a:rPr lang="ru-RU" dirty="0" smtClean="0"/>
              <a:t> и за </a:t>
            </a:r>
            <a:r>
              <a:rPr lang="ru-RU" dirty="0" err="1" smtClean="0"/>
              <a:t>привличане</a:t>
            </a:r>
            <a:r>
              <a:rPr lang="ru-RU" dirty="0" smtClean="0"/>
              <a:t> на инвестиции (</a:t>
            </a:r>
            <a:r>
              <a:rPr lang="ru-RU" dirty="0" err="1" smtClean="0"/>
              <a:t>AttractInvestBG</a:t>
            </a:r>
            <a:r>
              <a:rPr lang="ru-RU" dirty="0" smtClean="0"/>
              <a:t>)“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just">
              <a:buNone/>
              <a:defRPr sz="2400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dirty="0" smtClean="0"/>
              <a:t>Компонент 3 „</a:t>
            </a:r>
            <a:r>
              <a:rPr lang="ru-RU" dirty="0" err="1" smtClean="0"/>
              <a:t>Интелигентна</a:t>
            </a:r>
            <a:r>
              <a:rPr lang="ru-RU" dirty="0" smtClean="0"/>
              <a:t> индустрия“ на Плана за </a:t>
            </a:r>
            <a:r>
              <a:rPr lang="ru-RU" dirty="0" err="1" smtClean="0"/>
              <a:t>възстановяване</a:t>
            </a:r>
            <a:r>
              <a:rPr lang="ru-RU" dirty="0" smtClean="0"/>
              <a:t> и </a:t>
            </a:r>
            <a:r>
              <a:rPr lang="ru-RU" dirty="0" err="1" smtClean="0"/>
              <a:t>устойчивост</a:t>
            </a:r>
            <a:r>
              <a:rPr lang="ru-RU" dirty="0" smtClean="0"/>
              <a:t> на </a:t>
            </a:r>
            <a:r>
              <a:rPr lang="ru-RU" dirty="0" err="1" smtClean="0"/>
              <a:t>Република</a:t>
            </a:r>
            <a:r>
              <a:rPr lang="ru-RU" dirty="0" smtClean="0"/>
              <a:t> </a:t>
            </a:r>
            <a:r>
              <a:rPr lang="ru-RU" dirty="0" err="1" smtClean="0"/>
              <a:t>България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C0AB-BFBF-4E7C-9AE7-8EEAC85F11C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3025" y="6494113"/>
            <a:ext cx="48228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FA1-7159-4C30-92BA-CB04BC35C31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06" y="6364349"/>
            <a:ext cx="2407920" cy="57580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 userDrawn="1"/>
        </p:nvSpPr>
        <p:spPr>
          <a:xfrm>
            <a:off x="247506" y="6350169"/>
            <a:ext cx="3251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smtClean="0">
                <a:solidFill>
                  <a:srgbClr val="2A5C9C"/>
                </a:solidFill>
              </a:rPr>
              <a:t>Дирекция </a:t>
            </a:r>
          </a:p>
          <a:p>
            <a:r>
              <a:rPr lang="en-US" sz="1300" dirty="0" smtClean="0">
                <a:solidFill>
                  <a:srgbClr val="2A5C9C"/>
                </a:solidFill>
              </a:rPr>
              <a:t>“</a:t>
            </a:r>
            <a:r>
              <a:rPr lang="ru-RU" sz="1300" dirty="0" err="1" smtClean="0">
                <a:solidFill>
                  <a:srgbClr val="2A5C9C"/>
                </a:solidFill>
              </a:rPr>
              <a:t>Инструменти</a:t>
            </a:r>
            <a:r>
              <a:rPr lang="ru-RU" sz="1300" dirty="0" smtClean="0">
                <a:solidFill>
                  <a:srgbClr val="2A5C9C"/>
                </a:solidFill>
              </a:rPr>
              <a:t> за </a:t>
            </a:r>
            <a:r>
              <a:rPr lang="ru-RU" sz="1300" dirty="0" err="1" smtClean="0">
                <a:solidFill>
                  <a:srgbClr val="2A5C9C"/>
                </a:solidFill>
              </a:rPr>
              <a:t>икоомически</a:t>
            </a:r>
            <a:r>
              <a:rPr lang="ru-RU" sz="1300" dirty="0" smtClean="0">
                <a:solidFill>
                  <a:srgbClr val="2A5C9C"/>
                </a:solidFill>
              </a:rPr>
              <a:t> </a:t>
            </a:r>
            <a:r>
              <a:rPr lang="ru-RU" sz="1300" dirty="0" err="1" smtClean="0">
                <a:solidFill>
                  <a:srgbClr val="2A5C9C"/>
                </a:solidFill>
              </a:rPr>
              <a:t>растеж</a:t>
            </a:r>
            <a:r>
              <a:rPr lang="en-US" sz="1300" dirty="0" smtClean="0">
                <a:solidFill>
                  <a:srgbClr val="2A5C9C"/>
                </a:solidFill>
              </a:rPr>
              <a:t>”</a:t>
            </a:r>
            <a:endParaRPr lang="en-US" sz="1300" dirty="0">
              <a:solidFill>
                <a:srgbClr val="2A5C9C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168" y="6439662"/>
            <a:ext cx="577872" cy="38524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0507040" y="6320176"/>
            <a:ext cx="131478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100" b="1" dirty="0">
                <a:solidFill>
                  <a:schemeClr val="accent5">
                    <a:lumMod val="75000"/>
                  </a:schemeClr>
                </a:solidFill>
              </a:rPr>
              <a:t>Финансирано от </a:t>
            </a:r>
            <a:r>
              <a:rPr lang="en-US" sz="11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11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bg-BG" sz="1100" b="1" dirty="0">
                <a:solidFill>
                  <a:schemeClr val="accent5">
                    <a:lumMod val="75000"/>
                  </a:schemeClr>
                </a:solidFill>
              </a:rPr>
              <a:t>Европейския съюз</a:t>
            </a:r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100" dirty="0" err="1" smtClean="0">
                <a:solidFill>
                  <a:schemeClr val="accent5">
                    <a:lumMod val="75000"/>
                  </a:schemeClr>
                </a:solidFill>
              </a:rPr>
              <a:t>NextGenerationEU</a:t>
            </a:r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3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C0AB-BFBF-4E7C-9AE7-8EEAC85F11C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FA1-7159-4C30-92BA-CB04BC35C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83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C0AB-BFBF-4E7C-9AE7-8EEAC85F11C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FA1-7159-4C30-92BA-CB04BC35C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96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54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80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250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20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72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74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02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6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47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981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23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1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C0AB-BFBF-4E7C-9AE7-8EEAC85F11C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FA1-7159-4C30-92BA-CB04BC35C31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29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C0AB-BFBF-4E7C-9AE7-8EEAC85F11C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FA1-7159-4C30-92BA-CB04BC35C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1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C0AB-BFBF-4E7C-9AE7-8EEAC85F11C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FA1-7159-4C30-92BA-CB04BC35C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9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C0AB-BFBF-4E7C-9AE7-8EEAC85F11C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FA1-7159-4C30-92BA-CB04BC35C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4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C0AB-BFBF-4E7C-9AE7-8EEAC85F11C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FA1-7159-4C30-92BA-CB04BC35C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73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44DC0AB-BFBF-4E7C-9AE7-8EEAC85F11C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5EAFA1-7159-4C30-92BA-CB04BC35C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7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C0AB-BFBF-4E7C-9AE7-8EEAC85F11C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FA1-7159-4C30-92BA-CB04BC35C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1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974" y="97782"/>
            <a:ext cx="5269584" cy="7301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973" y="1809945"/>
            <a:ext cx="10220227" cy="17910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BG-RRP-3.007 </a:t>
            </a:r>
            <a:r>
              <a:rPr lang="bg-BG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„Програма за публична подкрепа за развитието на индустриални райони, паркове и подобни територии и за привличане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на инвестиции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(</a:t>
            </a:r>
            <a:r>
              <a:rPr lang="en-US" sz="2000" b="1" noProof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AttractInvestBG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)</a:t>
            </a:r>
            <a:r>
              <a:rPr lang="bg-BG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“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06" y="6364349"/>
            <a:ext cx="2407920" cy="57580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 userDrawn="1"/>
        </p:nvSpPr>
        <p:spPr>
          <a:xfrm>
            <a:off x="247506" y="6350169"/>
            <a:ext cx="3251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smtClean="0">
                <a:solidFill>
                  <a:srgbClr val="2A5C9C"/>
                </a:solidFill>
              </a:rPr>
              <a:t>Дирекция </a:t>
            </a:r>
          </a:p>
          <a:p>
            <a:r>
              <a:rPr lang="en-US" sz="1300" dirty="0" smtClean="0">
                <a:solidFill>
                  <a:srgbClr val="2A5C9C"/>
                </a:solidFill>
              </a:rPr>
              <a:t>“</a:t>
            </a:r>
            <a:r>
              <a:rPr lang="ru-RU" sz="1300" dirty="0" err="1" smtClean="0">
                <a:solidFill>
                  <a:srgbClr val="2A5C9C"/>
                </a:solidFill>
              </a:rPr>
              <a:t>Инструменти</a:t>
            </a:r>
            <a:r>
              <a:rPr lang="ru-RU" sz="1300" dirty="0" smtClean="0">
                <a:solidFill>
                  <a:srgbClr val="2A5C9C"/>
                </a:solidFill>
              </a:rPr>
              <a:t> за </a:t>
            </a:r>
            <a:r>
              <a:rPr lang="ru-RU" sz="1300" dirty="0" err="1" smtClean="0">
                <a:solidFill>
                  <a:srgbClr val="2A5C9C"/>
                </a:solidFill>
              </a:rPr>
              <a:t>икоомически</a:t>
            </a:r>
            <a:r>
              <a:rPr lang="ru-RU" sz="1300" dirty="0" smtClean="0">
                <a:solidFill>
                  <a:srgbClr val="2A5C9C"/>
                </a:solidFill>
              </a:rPr>
              <a:t> </a:t>
            </a:r>
            <a:r>
              <a:rPr lang="ru-RU" sz="1300" dirty="0" err="1" smtClean="0">
                <a:solidFill>
                  <a:srgbClr val="2A5C9C"/>
                </a:solidFill>
              </a:rPr>
              <a:t>растеж</a:t>
            </a:r>
            <a:r>
              <a:rPr lang="en-US" sz="1300" dirty="0" smtClean="0">
                <a:solidFill>
                  <a:srgbClr val="2A5C9C"/>
                </a:solidFill>
              </a:rPr>
              <a:t>”</a:t>
            </a:r>
            <a:endParaRPr lang="en-US" sz="1300" dirty="0">
              <a:solidFill>
                <a:srgbClr val="2A5C9C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168" y="6439662"/>
            <a:ext cx="577872" cy="385248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0507040" y="6320176"/>
            <a:ext cx="131478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100" b="1" dirty="0">
                <a:solidFill>
                  <a:schemeClr val="accent5">
                    <a:lumMod val="75000"/>
                  </a:schemeClr>
                </a:solidFill>
              </a:rPr>
              <a:t>Финансирано от </a:t>
            </a:r>
            <a:r>
              <a:rPr lang="en-US" sz="11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11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bg-BG" sz="1100" b="1" dirty="0">
                <a:solidFill>
                  <a:schemeClr val="accent5">
                    <a:lumMod val="75000"/>
                  </a:schemeClr>
                </a:solidFill>
              </a:rPr>
              <a:t>Европейския съюз</a:t>
            </a:r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100" dirty="0" err="1" smtClean="0">
                <a:solidFill>
                  <a:schemeClr val="accent5">
                    <a:lumMod val="75000"/>
                  </a:schemeClr>
                </a:solidFill>
              </a:rPr>
              <a:t>NextGenerationEU</a:t>
            </a:r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904972" y="910043"/>
            <a:ext cx="10916851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6363397" y="353733"/>
            <a:ext cx="5647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kern="1200" spc="-50" baseline="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Програма</a:t>
            </a:r>
            <a:r>
              <a:rPr lang="ru-RU" sz="1400" kern="1200" spc="-5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за публична </a:t>
            </a:r>
            <a:r>
              <a:rPr lang="ru-RU" sz="1400" kern="1200" spc="-50" baseline="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подкрепа</a:t>
            </a:r>
            <a:r>
              <a:rPr lang="ru-RU" sz="1400" kern="1200" spc="-5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за </a:t>
            </a:r>
            <a:r>
              <a:rPr lang="ru-RU" sz="1400" kern="1200" spc="-50" baseline="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развитието</a:t>
            </a:r>
            <a:r>
              <a:rPr lang="ru-RU" sz="1400" kern="1200" spc="-5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на </a:t>
            </a:r>
            <a:r>
              <a:rPr lang="ru-RU" sz="1400" kern="1200" spc="-50" baseline="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индустриални</a:t>
            </a:r>
            <a:r>
              <a:rPr lang="ru-RU" sz="1400" kern="1200" spc="-5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400" kern="1200" spc="-50" baseline="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райони</a:t>
            </a:r>
            <a:r>
              <a:rPr lang="ru-RU" sz="1400" kern="1200" spc="-5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br>
              <a:rPr lang="ru-RU" sz="1400" kern="1200" spc="-5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kern="1200" spc="-50" baseline="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паркове</a:t>
            </a:r>
            <a:r>
              <a:rPr lang="ru-RU" sz="1400" kern="1200" spc="-5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и </a:t>
            </a:r>
            <a:r>
              <a:rPr lang="ru-RU" sz="1400" kern="1200" spc="-50" baseline="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подобни</a:t>
            </a:r>
            <a:r>
              <a:rPr lang="ru-RU" sz="1400" kern="1200" spc="-5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400" kern="1200" spc="-50" baseline="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територии</a:t>
            </a:r>
            <a:r>
              <a:rPr lang="ru-RU" sz="1400" kern="1200" spc="-5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и за </a:t>
            </a:r>
            <a:r>
              <a:rPr lang="ru-RU" sz="1400" kern="1200" spc="-50" baseline="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привличане</a:t>
            </a:r>
            <a:r>
              <a:rPr lang="ru-RU" sz="1400" kern="1200" spc="-5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на инвестиции (</a:t>
            </a:r>
            <a:r>
              <a:rPr lang="ru-RU" sz="1400" kern="1200" spc="-50" baseline="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AttractInvestBG</a:t>
            </a:r>
            <a:r>
              <a:rPr lang="ru-RU" sz="1400" kern="1200" spc="-5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  <a:endParaRPr lang="en-US" sz="1400" kern="1200" spc="-50" baseline="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432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 spc="-50" baseline="0">
          <a:ln>
            <a:solidFill>
              <a:schemeClr val="accent6">
                <a:lumMod val="75000"/>
              </a:schemeClr>
            </a:solidFill>
          </a:ln>
          <a:solidFill>
            <a:srgbClr val="72045A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0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umis2020.government.bg/bg/s/800c457d-e8be-4421-8ed9-9e78d0a75c39/Procedure/Info/bf7b47cb-1233-48e1-afc5-0f8d97c91a25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attractinvest@mig.government.b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293573"/>
            <a:ext cx="10884188" cy="3031539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ru-RU" dirty="0" smtClean="0"/>
              <a:t>ИНФОРМАЦИОННА </a:t>
            </a:r>
            <a:r>
              <a:rPr lang="ru-RU" dirty="0"/>
              <a:t>КАМПАНИЯ </a:t>
            </a:r>
            <a:br>
              <a:rPr lang="ru-RU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BG-RRP-3.007 </a:t>
            </a:r>
            <a:r>
              <a:rPr lang="bg-BG" sz="3600" b="1" dirty="0" smtClean="0">
                <a:solidFill>
                  <a:schemeClr val="accent5">
                    <a:lumMod val="50000"/>
                  </a:schemeClr>
                </a:solidFill>
              </a:rPr>
              <a:t>„Програма за публична подкрепа за развитието на индустриални райони, паркове и подобни територии и за привличане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на инвестиции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en-US" sz="3600" b="1" noProof="1" smtClean="0">
                <a:solidFill>
                  <a:schemeClr val="accent5">
                    <a:lumMod val="50000"/>
                  </a:schemeClr>
                </a:solidFill>
              </a:rPr>
              <a:t>AttractInvestBG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bg-BG" sz="3600" b="1" dirty="0" smtClean="0">
                <a:solidFill>
                  <a:schemeClr val="accent5">
                    <a:lumMod val="50000"/>
                  </a:schemeClr>
                </a:solidFill>
              </a:rPr>
              <a:t>“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cap="none" dirty="0" smtClean="0"/>
              <a:t>Компонент 3 „</a:t>
            </a:r>
            <a:r>
              <a:rPr lang="ru-RU" cap="none" dirty="0" err="1" smtClean="0"/>
              <a:t>Интелигентна</a:t>
            </a:r>
            <a:r>
              <a:rPr lang="ru-RU" cap="none" dirty="0" smtClean="0"/>
              <a:t> индустрия“ на Плана за </a:t>
            </a:r>
            <a:r>
              <a:rPr lang="ru-RU" cap="none" dirty="0" err="1" smtClean="0"/>
              <a:t>възстановяване</a:t>
            </a:r>
            <a:r>
              <a:rPr lang="ru-RU" cap="none" dirty="0" smtClean="0"/>
              <a:t> и </a:t>
            </a:r>
            <a:r>
              <a:rPr lang="ru-RU" cap="none" dirty="0" err="1" smtClean="0"/>
              <a:t>устойчивост</a:t>
            </a:r>
            <a:r>
              <a:rPr lang="ru-RU" cap="none" dirty="0" smtClean="0"/>
              <a:t> на </a:t>
            </a:r>
            <a:r>
              <a:rPr lang="ru-RU" cap="none" dirty="0" err="1"/>
              <a:t>Р</a:t>
            </a:r>
            <a:r>
              <a:rPr lang="ru-RU" cap="none" dirty="0" err="1" smtClean="0"/>
              <a:t>епублика</a:t>
            </a:r>
            <a:r>
              <a:rPr lang="ru-RU" cap="none" dirty="0" smtClean="0"/>
              <a:t> </a:t>
            </a:r>
            <a:r>
              <a:rPr lang="ru-RU" cap="none" dirty="0" err="1"/>
              <a:t>Б</a:t>
            </a:r>
            <a:r>
              <a:rPr lang="ru-RU" cap="none" dirty="0" err="1" smtClean="0"/>
              <a:t>ългария</a:t>
            </a:r>
            <a:endParaRPr lang="en-US" cap="non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76970"/>
            <a:ext cx="1428750" cy="952500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2598761" y="279845"/>
            <a:ext cx="2774165" cy="1107996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rgbClr val="000099"/>
                </a:solidFill>
              </a:rPr>
              <a:t>Финансирано от </a:t>
            </a:r>
            <a:r>
              <a:rPr lang="en-US" sz="2400" b="1" dirty="0" smtClean="0">
                <a:solidFill>
                  <a:srgbClr val="000099"/>
                </a:solidFill>
              </a:rPr>
              <a:t/>
            </a:r>
            <a:br>
              <a:rPr lang="en-US" sz="2400" b="1" dirty="0" smtClean="0">
                <a:solidFill>
                  <a:srgbClr val="000099"/>
                </a:solidFill>
              </a:rPr>
            </a:br>
            <a:r>
              <a:rPr lang="bg-BG" sz="2400" b="1" dirty="0" smtClean="0">
                <a:solidFill>
                  <a:srgbClr val="000099"/>
                </a:solidFill>
              </a:rPr>
              <a:t>Европейския </a:t>
            </a:r>
            <a:r>
              <a:rPr lang="bg-BG" sz="2400" b="1" dirty="0">
                <a:solidFill>
                  <a:srgbClr val="000099"/>
                </a:solidFill>
              </a:rPr>
              <a:t>съюз</a:t>
            </a:r>
            <a:endParaRPr lang="en-US" sz="2400" dirty="0">
              <a:solidFill>
                <a:srgbClr val="000099"/>
              </a:solidFill>
            </a:endParaRPr>
          </a:p>
          <a:p>
            <a:r>
              <a:rPr lang="en-US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NextGenerationEU</a:t>
            </a:r>
            <a:endParaRPr lang="en-US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447934" y="-13615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85" y="181831"/>
            <a:ext cx="1083576" cy="95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375940" y="1051402"/>
            <a:ext cx="36418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План за възстановяване и устойчивост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9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rgbClr val="72045A"/>
                  </a:solidFill>
                </a:ln>
              </a:rPr>
              <a:t>II</a:t>
            </a:r>
            <a:r>
              <a:rPr lang="bg-BG" b="1" dirty="0" smtClean="0">
                <a:ln>
                  <a:solidFill>
                    <a:srgbClr val="72045A"/>
                  </a:solidFill>
                </a:ln>
              </a:rPr>
              <a:t>. Дейности</a:t>
            </a:r>
            <a:endParaRPr lang="en-US" b="1" dirty="0">
              <a:ln>
                <a:solidFill>
                  <a:srgbClr val="72045A"/>
                </a:solidFill>
              </a:ln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393450"/>
              </p:ext>
            </p:extLst>
          </p:nvPr>
        </p:nvGraphicFramePr>
        <p:xfrm>
          <a:off x="1572803" y="1436226"/>
          <a:ext cx="9117193" cy="3805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8020" y="5316376"/>
            <a:ext cx="11049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solidFill>
                  <a:srgbClr val="FF0000"/>
                </a:solidFill>
              </a:rPr>
              <a:t>ВАЖНО:</a:t>
            </a:r>
            <a:r>
              <a:rPr lang="ru-RU" sz="2000" b="1" dirty="0">
                <a:solidFill>
                  <a:srgbClr val="1D3259"/>
                </a:solidFill>
              </a:rPr>
              <a:t> </a:t>
            </a:r>
          </a:p>
          <a:p>
            <a:pPr lvl="0" algn="just"/>
            <a:r>
              <a:rPr lang="bg-BG" sz="2000" dirty="0" smtClean="0">
                <a:solidFill>
                  <a:srgbClr val="1D3259"/>
                </a:solidFill>
              </a:rPr>
              <a:t>Предложението за изпълнение на инвестиции (ПИИ) задължително </a:t>
            </a:r>
            <a:r>
              <a:rPr lang="bg-BG" sz="2000" dirty="0">
                <a:solidFill>
                  <a:srgbClr val="1D3259"/>
                </a:solidFill>
              </a:rPr>
              <a:t>следва да съдържа </a:t>
            </a:r>
            <a:r>
              <a:rPr lang="bg-BG" sz="2000" b="1" dirty="0">
                <a:solidFill>
                  <a:srgbClr val="1D3259"/>
                </a:solidFill>
              </a:rPr>
              <a:t>Дейност 1 и/или Дейност 2.</a:t>
            </a:r>
            <a:endParaRPr lang="bg-BG" b="1" dirty="0">
              <a:solidFill>
                <a:srgbClr val="1D3259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72045A"/>
                </a:solidFill>
              </a:rPr>
              <a:t>1. </a:t>
            </a:r>
            <a:r>
              <a:rPr lang="bg-BG" sz="2400" b="1" dirty="0" smtClean="0">
                <a:solidFill>
                  <a:srgbClr val="72045A"/>
                </a:solidFill>
              </a:rPr>
              <a:t>Допустими дейности</a:t>
            </a:r>
            <a:r>
              <a:rPr lang="en-US" sz="2400" b="1" dirty="0" smtClean="0">
                <a:solidFill>
                  <a:srgbClr val="72045A"/>
                </a:solidFill>
              </a:rPr>
              <a:t> (1)</a:t>
            </a:r>
            <a:endParaRPr lang="en-US" sz="2400" i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D6F22B-6B6C-469B-8609-0DC934589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5D6F22B-6B6C-469B-8609-0DC9345891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401177-6DA2-4777-9B13-DE688AADA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B401177-6DA2-4777-9B13-DE688AADAD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06A4BC-0D29-49D3-BB49-BA0B6701D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4B06A4BC-0D29-49D3-BB49-BA0B6701D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2C955-DFD1-42C4-A708-D03F79AE4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9BB2C955-DFD1-42C4-A708-D03F79AE4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rgbClr val="72045A"/>
                  </a:solidFill>
                </a:ln>
              </a:rPr>
              <a:t>II</a:t>
            </a:r>
            <a:r>
              <a:rPr lang="bg-BG" b="1" dirty="0" smtClean="0">
                <a:ln>
                  <a:solidFill>
                    <a:srgbClr val="72045A"/>
                  </a:solidFill>
                </a:ln>
              </a:rPr>
              <a:t>. Дейности</a:t>
            </a:r>
            <a:endParaRPr lang="en-US" b="1" dirty="0">
              <a:ln>
                <a:solidFill>
                  <a:srgbClr val="72045A"/>
                </a:solidFill>
              </a:ln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475961"/>
            <a:ext cx="10886977" cy="472687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200" b="1" u="sng" dirty="0" err="1"/>
              <a:t>Дейност</a:t>
            </a:r>
            <a:r>
              <a:rPr lang="ru-RU" sz="3200" b="1" u="sng" dirty="0"/>
              <a:t> 1:</a:t>
            </a:r>
            <a:r>
              <a:rPr lang="ru-RU" sz="3200" b="1" dirty="0"/>
              <a:t> </a:t>
            </a:r>
            <a:r>
              <a:rPr lang="ru-RU" sz="3200" b="1" dirty="0" err="1"/>
              <a:t>Изграждане</a:t>
            </a:r>
            <a:r>
              <a:rPr lang="ru-RU" sz="3200" b="1" dirty="0"/>
              <a:t>, реконструкция и/или </a:t>
            </a:r>
            <a:r>
              <a:rPr lang="ru-RU" sz="3200" b="1" dirty="0" err="1"/>
              <a:t>рехабилитация</a:t>
            </a:r>
            <a:r>
              <a:rPr lang="ru-RU" sz="3200" b="1" dirty="0"/>
              <a:t> на </a:t>
            </a:r>
            <a:r>
              <a:rPr lang="ru-RU" sz="3200" b="1" dirty="0" err="1"/>
              <a:t>довеждаща</a:t>
            </a:r>
            <a:r>
              <a:rPr lang="ru-RU" sz="3200" b="1" dirty="0"/>
              <a:t> </a:t>
            </a:r>
            <a:r>
              <a:rPr lang="ru-RU" sz="3200" b="1" dirty="0" err="1"/>
              <a:t>техническа</a:t>
            </a:r>
            <a:r>
              <a:rPr lang="ru-RU" sz="3200" b="1" dirty="0"/>
              <a:t> инфраструктура до </a:t>
            </a:r>
            <a:r>
              <a:rPr lang="ru-RU" sz="3200" b="1" dirty="0" err="1"/>
              <a:t>индустриалния</a:t>
            </a:r>
            <a:r>
              <a:rPr lang="ru-RU" sz="3200" b="1" dirty="0"/>
              <a:t> парк/зона 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bg-BG" dirty="0" smtClean="0"/>
              <a:t>транспортна </a:t>
            </a:r>
            <a:r>
              <a:rPr lang="bg-BG" dirty="0"/>
              <a:t>техническа инфраструктура – участъци от пътна и железопътна мрежа и необходимите съоръжения към нея;</a:t>
            </a:r>
            <a:endParaRPr lang="en-US" dirty="0"/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bg-BG" dirty="0"/>
              <a:t>водоснабдителни и канализационни проводи (мрежи) и съоръжения;</a:t>
            </a:r>
            <a:endParaRPr lang="en-US" dirty="0"/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bg-BG" dirty="0"/>
              <a:t>елементи на електропреносната и електроразпределителни мрежи, вкл. проводи и съоръжения към тях;</a:t>
            </a:r>
            <a:endParaRPr lang="en-US" dirty="0"/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bg-BG" dirty="0"/>
              <a:t>елементи на газопреносната и </a:t>
            </a:r>
            <a:r>
              <a:rPr lang="bg-BG" dirty="0" err="1"/>
              <a:t>газоразпределителните</a:t>
            </a:r>
            <a:r>
              <a:rPr lang="bg-BG" dirty="0"/>
              <a:t> мрежи, вкл. проводи и съоръжения към тях;</a:t>
            </a:r>
            <a:endParaRPr lang="en-US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bg-BG" dirty="0"/>
              <a:t>физическа инфраструктура, предназначена за разполагане на електронни съобщителни мрежи</a:t>
            </a:r>
            <a:r>
              <a:rPr lang="bg-BG" dirty="0" smtClean="0"/>
              <a:t>.</a:t>
            </a:r>
            <a:endParaRPr lang="bg-BG" dirty="0"/>
          </a:p>
          <a:p>
            <a:pPr marL="0" indent="0" algn="just">
              <a:buNone/>
            </a:pPr>
            <a:endParaRPr lang="ru-RU" sz="11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Изпълняват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се от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компетентния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възложител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съгласно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чл. 161, ал. 1 от ЗУТ (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собственик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имота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или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лицето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на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което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е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учредено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право на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строеж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в чужд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имот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или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лицето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което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има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право да строи в чужд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имот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по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силата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на закон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) –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явяващ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се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партньор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по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настоящата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процедура,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съгласно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Споразумение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за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партньорство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72045A"/>
                </a:solidFill>
              </a:rPr>
              <a:t>1. </a:t>
            </a:r>
            <a:r>
              <a:rPr lang="bg-BG" sz="2400" b="1" dirty="0" smtClean="0">
                <a:solidFill>
                  <a:srgbClr val="72045A"/>
                </a:solidFill>
              </a:rPr>
              <a:t>Допустими дейности</a:t>
            </a:r>
            <a:r>
              <a:rPr lang="en-US" sz="2400" b="1" dirty="0" smtClean="0">
                <a:solidFill>
                  <a:srgbClr val="72045A"/>
                </a:solidFill>
              </a:rPr>
              <a:t> (2)</a:t>
            </a:r>
            <a:endParaRPr lang="en-US" sz="2400" i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26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rgbClr val="72045A"/>
                  </a:solidFill>
                </a:ln>
              </a:rPr>
              <a:t>II. </a:t>
            </a:r>
            <a:r>
              <a:rPr lang="bg-BG" b="1" dirty="0" smtClean="0">
                <a:ln>
                  <a:solidFill>
                    <a:srgbClr val="72045A"/>
                  </a:solidFill>
                </a:ln>
              </a:rPr>
              <a:t>Дейности</a:t>
            </a:r>
            <a:endParaRPr lang="en-US" b="1" dirty="0">
              <a:ln>
                <a:solidFill>
                  <a:srgbClr val="72045A"/>
                </a:solidFill>
              </a:ln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457107"/>
            <a:ext cx="10886977" cy="4792863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4200" b="1" u="sng" dirty="0" err="1"/>
              <a:t>Дейност</a:t>
            </a:r>
            <a:r>
              <a:rPr lang="ru-RU" sz="4200" b="1" u="sng" dirty="0"/>
              <a:t> 2:</a:t>
            </a:r>
            <a:r>
              <a:rPr lang="ru-RU" sz="4200" b="1" dirty="0"/>
              <a:t> </a:t>
            </a:r>
            <a:r>
              <a:rPr lang="ru-RU" sz="4200" b="1" dirty="0" err="1"/>
              <a:t>Изграждане</a:t>
            </a:r>
            <a:r>
              <a:rPr lang="ru-RU" sz="4200" b="1" dirty="0"/>
              <a:t>, реконструкция и/или </a:t>
            </a:r>
            <a:r>
              <a:rPr lang="ru-RU" sz="4200" b="1" dirty="0" err="1"/>
              <a:t>рехабилитация</a:t>
            </a:r>
            <a:r>
              <a:rPr lang="ru-RU" sz="4200" b="1" dirty="0"/>
              <a:t> на </a:t>
            </a:r>
            <a:r>
              <a:rPr lang="ru-RU" sz="4200" b="1" dirty="0" err="1"/>
              <a:t>вътрешна</a:t>
            </a:r>
            <a:r>
              <a:rPr lang="ru-RU" sz="4200" b="1" dirty="0"/>
              <a:t> </a:t>
            </a:r>
            <a:r>
              <a:rPr lang="ru-RU" sz="4200" b="1" dirty="0" err="1"/>
              <a:t>техническа</a:t>
            </a:r>
            <a:r>
              <a:rPr lang="ru-RU" sz="4200" b="1" dirty="0"/>
              <a:t> инфраструктура, в </a:t>
            </a:r>
            <a:r>
              <a:rPr lang="ru-RU" sz="4200" b="1" dirty="0" err="1"/>
              <a:t>границите</a:t>
            </a:r>
            <a:r>
              <a:rPr lang="ru-RU" sz="4200" b="1" dirty="0"/>
              <a:t> на </a:t>
            </a:r>
            <a:r>
              <a:rPr lang="ru-RU" sz="4200" b="1" dirty="0" err="1"/>
              <a:t>индустриалния</a:t>
            </a:r>
            <a:r>
              <a:rPr lang="ru-RU" sz="4200" b="1" dirty="0"/>
              <a:t> парк/зона</a:t>
            </a:r>
          </a:p>
          <a:p>
            <a:pPr algn="just"/>
            <a:r>
              <a:rPr lang="bg-BG" sz="3800" b="1" dirty="0" smtClean="0"/>
              <a:t>Дейността </a:t>
            </a:r>
            <a:r>
              <a:rPr lang="bg-BG" sz="3800" b="1" dirty="0"/>
              <a:t>се реализира в границите на индустриалния парк/зона съгласно нейния Подробен устройствен план.</a:t>
            </a:r>
            <a:endParaRPr lang="en-US" sz="3800" dirty="0"/>
          </a:p>
          <a:p>
            <a:pPr algn="just"/>
            <a:r>
              <a:rPr lang="bg-BG" sz="3800" dirty="0"/>
              <a:t>Допустимо е изграждане на нова, реконструкция и/или рехабилитация на съществуваща техническа инфраструктура в границите на индустриалния парк или </a:t>
            </a:r>
            <a:r>
              <a:rPr lang="bg-BG" sz="3800" dirty="0" smtClean="0"/>
              <a:t>зона: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bg-BG" sz="3800" dirty="0" smtClean="0"/>
              <a:t>транспортна </a:t>
            </a:r>
            <a:r>
              <a:rPr lang="bg-BG" sz="3800" dirty="0"/>
              <a:t>инфраструктура </a:t>
            </a:r>
            <a:r>
              <a:rPr lang="en-US" sz="3800" dirty="0"/>
              <a:t>(</a:t>
            </a:r>
            <a:r>
              <a:rPr lang="bg-BG" sz="3800" dirty="0"/>
              <a:t>пътища, улици, алеи, площади, железопътни линии и съоръжения към тях, обществени паркинги и др.; </a:t>
            </a:r>
            <a:r>
              <a:rPr lang="bg-BG" sz="3800" dirty="0" smtClean="0"/>
              <a:t>транспортно-комуникационни </a:t>
            </a:r>
            <a:r>
              <a:rPr lang="bg-BG" sz="3800" dirty="0"/>
              <a:t>мрежи и съоръжения</a:t>
            </a:r>
            <a:r>
              <a:rPr lang="en-US" sz="3800" dirty="0"/>
              <a:t>)</a:t>
            </a:r>
            <a:r>
              <a:rPr lang="bg-BG" sz="3800" dirty="0"/>
              <a:t>; </a:t>
            </a:r>
            <a:endParaRPr lang="bg-BG" sz="38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bg-BG" sz="3800" dirty="0" smtClean="0"/>
              <a:t>водоснабдителни </a:t>
            </a:r>
            <a:r>
              <a:rPr lang="bg-BG" sz="3800" dirty="0"/>
              <a:t>и канализационни мрежи и съоръжения, </a:t>
            </a:r>
            <a:r>
              <a:rPr lang="bg-BG" sz="3800" dirty="0" smtClean="0"/>
              <a:t>както и пречиствателни </a:t>
            </a:r>
            <a:r>
              <a:rPr lang="bg-BG" sz="3800" dirty="0" err="1"/>
              <a:t>станциии</a:t>
            </a:r>
            <a:r>
              <a:rPr lang="bg-BG" sz="3800" dirty="0"/>
              <a:t> и съоръжения за питейни и отпадъчни </a:t>
            </a:r>
            <a:r>
              <a:rPr lang="bg-BG" sz="3800" dirty="0" smtClean="0"/>
              <a:t>води;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bg-BG" sz="3800" dirty="0" smtClean="0"/>
              <a:t>елементи </a:t>
            </a:r>
            <a:r>
              <a:rPr lang="bg-BG" sz="3800" dirty="0"/>
              <a:t>на електроразпределителна </a:t>
            </a:r>
            <a:r>
              <a:rPr lang="bg-BG" sz="3800" dirty="0" smtClean="0"/>
              <a:t>мрежа;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bg-BG" sz="3800" dirty="0" err="1" smtClean="0"/>
              <a:t>газоразпределителна</a:t>
            </a:r>
            <a:r>
              <a:rPr lang="bg-BG" sz="3800" dirty="0" smtClean="0"/>
              <a:t> мрежа;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bg-BG" sz="3800" dirty="0" smtClean="0"/>
              <a:t>топлофикационна мрежа;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bg-BG" sz="3800" dirty="0" smtClean="0"/>
              <a:t>физическа </a:t>
            </a:r>
            <a:r>
              <a:rPr lang="bg-BG" sz="3800" dirty="0"/>
              <a:t>инфраструктура за разполагане на електронни съобщителни мрежи, присъединителни съоръжения, които имат характера и на елементи на вътрешната техническа инфраструктура и др., при </a:t>
            </a:r>
            <a:r>
              <a:rPr lang="bg-BG" sz="3800" dirty="0" smtClean="0"/>
              <a:t>необходимост п</a:t>
            </a:r>
            <a:r>
              <a:rPr lang="bg-BG" sz="3800" dirty="0"/>
              <a:t>р</a:t>
            </a:r>
            <a:r>
              <a:rPr lang="bg-BG" sz="3800" dirty="0" smtClean="0"/>
              <a:t>оизтичаща от специфичните потребности.</a:t>
            </a:r>
            <a:endParaRPr lang="en-US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72045A"/>
                </a:solidFill>
              </a:rPr>
              <a:t>1. </a:t>
            </a:r>
            <a:r>
              <a:rPr lang="bg-BG" sz="2400" b="1" dirty="0" smtClean="0">
                <a:solidFill>
                  <a:srgbClr val="72045A"/>
                </a:solidFill>
              </a:rPr>
              <a:t>Допустими дейности</a:t>
            </a:r>
            <a:r>
              <a:rPr lang="en-US" sz="2400" b="1" dirty="0" smtClean="0">
                <a:solidFill>
                  <a:srgbClr val="72045A"/>
                </a:solidFill>
              </a:rPr>
              <a:t> (3)</a:t>
            </a:r>
            <a:endParaRPr lang="en-US" sz="2400" i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0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rgbClr val="72045A"/>
                  </a:solidFill>
                </a:ln>
              </a:rPr>
              <a:t>II</a:t>
            </a:r>
            <a:r>
              <a:rPr lang="bg-BG" b="1" dirty="0" smtClean="0">
                <a:ln>
                  <a:solidFill>
                    <a:srgbClr val="72045A"/>
                  </a:solidFill>
                </a:ln>
              </a:rPr>
              <a:t>. Дейности</a:t>
            </a:r>
            <a:endParaRPr lang="en-US" b="1" dirty="0">
              <a:ln>
                <a:solidFill>
                  <a:srgbClr val="72045A"/>
                </a:solidFill>
              </a:ln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730485"/>
            <a:ext cx="10886977" cy="4451240"/>
          </a:xfrm>
        </p:spPr>
        <p:txBody>
          <a:bodyPr>
            <a:normAutofit/>
          </a:bodyPr>
          <a:lstStyle/>
          <a:p>
            <a:pPr algn="just"/>
            <a:r>
              <a:rPr lang="ru-RU" sz="2000" b="1" u="sng" dirty="0" err="1"/>
              <a:t>Дейност</a:t>
            </a:r>
            <a:r>
              <a:rPr lang="ru-RU" sz="2000" b="1" u="sng" dirty="0"/>
              <a:t> 3:</a:t>
            </a:r>
            <a:r>
              <a:rPr lang="ru-RU" sz="2000" b="1" dirty="0"/>
              <a:t> </a:t>
            </a:r>
            <a:r>
              <a:rPr lang="ru-RU" sz="2000" b="1" dirty="0" err="1"/>
              <a:t>Изграждане</a:t>
            </a:r>
            <a:r>
              <a:rPr lang="ru-RU" sz="2000" b="1" dirty="0"/>
              <a:t> на </a:t>
            </a:r>
            <a:r>
              <a:rPr lang="ru-RU" sz="2000" b="1" dirty="0" err="1"/>
              <a:t>научноизследователска</a:t>
            </a:r>
            <a:r>
              <a:rPr lang="ru-RU" sz="2000" b="1" dirty="0"/>
              <a:t> (</a:t>
            </a:r>
            <a:r>
              <a:rPr lang="ru-RU" sz="2000" b="1" dirty="0" err="1"/>
              <a:t>иновативна</a:t>
            </a:r>
            <a:r>
              <a:rPr lang="ru-RU" sz="2000" b="1" dirty="0"/>
              <a:t>) инфраструктура за </a:t>
            </a:r>
            <a:r>
              <a:rPr lang="ru-RU" sz="2000" b="1" dirty="0" err="1"/>
              <a:t>осъществяване</a:t>
            </a:r>
            <a:r>
              <a:rPr lang="ru-RU" sz="2000" b="1" dirty="0"/>
              <a:t> на НИРД</a:t>
            </a:r>
          </a:p>
          <a:p>
            <a:pPr algn="just"/>
            <a:r>
              <a:rPr lang="bg-BG" sz="2000" dirty="0" smtClean="0"/>
              <a:t>Допустимо е изграждане, ремонт, реконструкция или преустройство на помещения за осъществяване на научно-изследователска и развойна дейност, иновации и технологичен трансфер, лаборатории за изпитвания и тестове, свързани с дейността на предприятията, в случай че предприятията в парка/зоната имат необходимост от нея.</a:t>
            </a:r>
            <a:endParaRPr lang="en-US" sz="2000" dirty="0" smtClean="0"/>
          </a:p>
          <a:p>
            <a:r>
              <a:rPr lang="bg-BG" dirty="0"/>
              <a:t> 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72045A"/>
                </a:solidFill>
              </a:rPr>
              <a:t>1</a:t>
            </a:r>
            <a:r>
              <a:rPr lang="en-US" sz="2400" b="1" dirty="0" smtClean="0">
                <a:solidFill>
                  <a:srgbClr val="72045A"/>
                </a:solidFill>
              </a:rPr>
              <a:t>. </a:t>
            </a:r>
            <a:r>
              <a:rPr lang="bg-BG" sz="2400" b="1" dirty="0" smtClean="0">
                <a:solidFill>
                  <a:srgbClr val="72045A"/>
                </a:solidFill>
              </a:rPr>
              <a:t>Допустими дейности </a:t>
            </a:r>
            <a:r>
              <a:rPr lang="en-US" sz="2400" b="1" dirty="0" smtClean="0">
                <a:solidFill>
                  <a:srgbClr val="72045A"/>
                </a:solidFill>
              </a:rPr>
              <a:t>(4)</a:t>
            </a:r>
            <a:endParaRPr lang="en-US" sz="2400" i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9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rgbClr val="72045A"/>
                  </a:solidFill>
                </a:ln>
              </a:rPr>
              <a:t>II</a:t>
            </a:r>
            <a:r>
              <a:rPr lang="bg-BG" b="1" dirty="0" smtClean="0">
                <a:ln>
                  <a:solidFill>
                    <a:srgbClr val="72045A"/>
                  </a:solidFill>
                </a:ln>
              </a:rPr>
              <a:t>. Дейности</a:t>
            </a:r>
            <a:endParaRPr lang="en-US" b="1" dirty="0">
              <a:ln>
                <a:solidFill>
                  <a:srgbClr val="72045A"/>
                </a:solidFill>
              </a:ln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730485"/>
            <a:ext cx="10886977" cy="4451240"/>
          </a:xfrm>
        </p:spPr>
        <p:txBody>
          <a:bodyPr>
            <a:normAutofit/>
          </a:bodyPr>
          <a:lstStyle/>
          <a:p>
            <a:pPr algn="just"/>
            <a:r>
              <a:rPr lang="ru-RU" sz="2400" b="1" u="sng" dirty="0" err="1"/>
              <a:t>Дейност</a:t>
            </a:r>
            <a:r>
              <a:rPr lang="ru-RU" sz="2400" b="1" u="sng" dirty="0"/>
              <a:t> 4:</a:t>
            </a:r>
            <a:r>
              <a:rPr lang="ru-RU" sz="2400" b="1" dirty="0"/>
              <a:t> </a:t>
            </a:r>
            <a:r>
              <a:rPr lang="ru-RU" sz="2400" b="1" dirty="0" err="1"/>
              <a:t>Изграждане</a:t>
            </a:r>
            <a:r>
              <a:rPr lang="ru-RU" sz="2400" b="1" dirty="0"/>
              <a:t> на </a:t>
            </a:r>
            <a:r>
              <a:rPr lang="ru-RU" sz="2400" b="1" dirty="0" err="1"/>
              <a:t>екологична</a:t>
            </a:r>
            <a:r>
              <a:rPr lang="ru-RU" sz="2400" b="1" dirty="0"/>
              <a:t> </a:t>
            </a:r>
            <a:r>
              <a:rPr lang="ru-RU" sz="2400" b="1" dirty="0" err="1"/>
              <a:t>вътрешна</a:t>
            </a:r>
            <a:r>
              <a:rPr lang="ru-RU" sz="2400" b="1" dirty="0"/>
              <a:t> инфраструктура</a:t>
            </a:r>
          </a:p>
          <a:p>
            <a:pPr algn="just"/>
            <a:endParaRPr lang="bg-BG" sz="2400" dirty="0" smtClean="0"/>
          </a:p>
          <a:p>
            <a:pPr algn="just"/>
            <a:r>
              <a:rPr lang="bg-BG" sz="2400" dirty="0" smtClean="0"/>
              <a:t>Допустимо </a:t>
            </a:r>
            <a:r>
              <a:rPr lang="bg-BG" sz="2400" dirty="0"/>
              <a:t>е изграждане и присъединяване на </a:t>
            </a:r>
            <a:r>
              <a:rPr lang="bg-BG" sz="2400" dirty="0" err="1"/>
              <a:t>новоизградените</a:t>
            </a:r>
            <a:r>
              <a:rPr lang="bg-BG" sz="2400" dirty="0"/>
              <a:t> точки за зареждане, както и закупуване, доставка и монтаж на зарядни станции за </a:t>
            </a:r>
            <a:r>
              <a:rPr lang="bg-BG" sz="2400" dirty="0" err="1"/>
              <a:t>електромобили</a:t>
            </a:r>
            <a:r>
              <a:rPr lang="bg-BG" sz="2400" dirty="0"/>
              <a:t> на слънчеви батерии, включително ползващи енергия от електрическата мрежа.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72045A"/>
                </a:solidFill>
              </a:rPr>
              <a:t>1. </a:t>
            </a:r>
            <a:r>
              <a:rPr lang="bg-BG" sz="2400" b="1" dirty="0" smtClean="0">
                <a:solidFill>
                  <a:srgbClr val="72045A"/>
                </a:solidFill>
              </a:rPr>
              <a:t>Допустими дейности </a:t>
            </a:r>
            <a:r>
              <a:rPr lang="en-US" sz="2400" b="1" dirty="0" smtClean="0">
                <a:solidFill>
                  <a:srgbClr val="72045A"/>
                </a:solidFill>
              </a:rPr>
              <a:t>(5)</a:t>
            </a:r>
            <a:endParaRPr lang="en-US" sz="2400" i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rgbClr val="72045A"/>
                  </a:solidFill>
                </a:ln>
              </a:rPr>
              <a:t>II</a:t>
            </a:r>
            <a:r>
              <a:rPr lang="bg-BG" b="1" dirty="0" smtClean="0">
                <a:ln>
                  <a:solidFill>
                    <a:srgbClr val="72045A"/>
                  </a:solidFill>
                </a:ln>
              </a:rPr>
              <a:t>. Дейности</a:t>
            </a:r>
            <a:endParaRPr lang="en-US" b="1" dirty="0">
              <a:ln>
                <a:solidFill>
                  <a:srgbClr val="72045A"/>
                </a:solidFill>
              </a:ln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428751"/>
            <a:ext cx="10886977" cy="5010150"/>
          </a:xfrm>
        </p:spPr>
        <p:txBody>
          <a:bodyPr>
            <a:normAutofit fontScale="92500" lnSpcReduction="20000"/>
          </a:bodyPr>
          <a:lstStyle/>
          <a:p>
            <a:r>
              <a:rPr lang="bg-BG" sz="2000" b="1" dirty="0" smtClean="0">
                <a:solidFill>
                  <a:srgbClr val="FF0000"/>
                </a:solidFill>
              </a:rPr>
              <a:t>ВАЖНО: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bg-BG" sz="2000" b="1" dirty="0"/>
              <a:t>С приоритет </a:t>
            </a:r>
            <a:r>
              <a:rPr lang="bg-BG" sz="2000" dirty="0"/>
              <a:t>са предложения за изпълнение на инвестиции на индустриални паркове/зони, попадащи </a:t>
            </a:r>
            <a:r>
              <a:rPr lang="bg-BG" sz="2000" b="1" dirty="0"/>
              <a:t>на територията на Северна България</a:t>
            </a:r>
            <a:r>
              <a:rPr lang="bg-BG" sz="2000" b="1" dirty="0" smtClean="0"/>
              <a:t>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 smtClean="0"/>
              <a:t>ПИИ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задължително</a:t>
            </a:r>
            <a:r>
              <a:rPr lang="ru-RU" sz="2000" b="1" dirty="0" smtClean="0"/>
              <a:t> </a:t>
            </a:r>
            <a:r>
              <a:rPr lang="ru-RU" sz="2000" dirty="0" err="1"/>
              <a:t>следва</a:t>
            </a:r>
            <a:r>
              <a:rPr lang="ru-RU" sz="2000" dirty="0"/>
              <a:t> да </a:t>
            </a:r>
            <a:r>
              <a:rPr lang="ru-RU" sz="2000" dirty="0" err="1"/>
              <a:t>съдържа</a:t>
            </a:r>
            <a:r>
              <a:rPr lang="ru-RU" sz="2000" dirty="0"/>
              <a:t> </a:t>
            </a:r>
            <a:r>
              <a:rPr lang="ru-RU" sz="2000" b="1" dirty="0" err="1"/>
              <a:t>Дейност</a:t>
            </a:r>
            <a:r>
              <a:rPr lang="ru-RU" sz="2000" b="1" dirty="0"/>
              <a:t> 1 </a:t>
            </a:r>
            <a:r>
              <a:rPr lang="ru-RU" sz="2000" dirty="0"/>
              <a:t>„</a:t>
            </a:r>
            <a:r>
              <a:rPr lang="ru-RU" sz="2000" dirty="0" err="1"/>
              <a:t>Изграждане</a:t>
            </a:r>
            <a:r>
              <a:rPr lang="ru-RU" sz="2000" dirty="0"/>
              <a:t>, реконструкция и/или </a:t>
            </a:r>
            <a:r>
              <a:rPr lang="ru-RU" sz="2000" dirty="0" err="1"/>
              <a:t>рехабилитация</a:t>
            </a:r>
            <a:r>
              <a:rPr lang="ru-RU" sz="2000" dirty="0"/>
              <a:t> на </a:t>
            </a:r>
            <a:r>
              <a:rPr lang="ru-RU" sz="2000" dirty="0" err="1"/>
              <a:t>довеждаща</a:t>
            </a:r>
            <a:r>
              <a:rPr lang="ru-RU" sz="2000" dirty="0"/>
              <a:t> </a:t>
            </a:r>
            <a:r>
              <a:rPr lang="ru-RU" sz="2000" dirty="0" err="1"/>
              <a:t>техническа</a:t>
            </a:r>
            <a:r>
              <a:rPr lang="ru-RU" sz="2000" dirty="0"/>
              <a:t> инфраструктура до </a:t>
            </a:r>
            <a:r>
              <a:rPr lang="ru-RU" sz="2000" dirty="0" err="1"/>
              <a:t>индустриалния</a:t>
            </a:r>
            <a:r>
              <a:rPr lang="ru-RU" sz="2000" dirty="0"/>
              <a:t> парк/зона“ </a:t>
            </a:r>
            <a:r>
              <a:rPr lang="ru-RU" sz="2000" b="1" dirty="0"/>
              <a:t>и/или </a:t>
            </a:r>
            <a:r>
              <a:rPr lang="ru-RU" sz="2000" b="1" dirty="0" err="1"/>
              <a:t>Дейност</a:t>
            </a:r>
            <a:r>
              <a:rPr lang="ru-RU" sz="2000" b="1" dirty="0"/>
              <a:t> 2 </a:t>
            </a:r>
            <a:r>
              <a:rPr lang="ru-RU" sz="2000" dirty="0"/>
              <a:t>„</a:t>
            </a:r>
            <a:r>
              <a:rPr lang="ru-RU" sz="2000" dirty="0" err="1"/>
              <a:t>Изграждане</a:t>
            </a:r>
            <a:r>
              <a:rPr lang="ru-RU" sz="2000" dirty="0"/>
              <a:t>, реконструкция и/или </a:t>
            </a:r>
            <a:r>
              <a:rPr lang="ru-RU" sz="2000" dirty="0" err="1"/>
              <a:t>рехабилитация</a:t>
            </a:r>
            <a:r>
              <a:rPr lang="ru-RU" sz="2000" dirty="0"/>
              <a:t> на </a:t>
            </a:r>
            <a:r>
              <a:rPr lang="ru-RU" sz="2000" dirty="0" err="1"/>
              <a:t>вътрешна</a:t>
            </a:r>
            <a:r>
              <a:rPr lang="ru-RU" sz="2000" dirty="0"/>
              <a:t> </a:t>
            </a:r>
            <a:r>
              <a:rPr lang="ru-RU" sz="2000" dirty="0" err="1"/>
              <a:t>техническа</a:t>
            </a:r>
            <a:r>
              <a:rPr lang="ru-RU" sz="2000" dirty="0"/>
              <a:t> инфраструктура, в </a:t>
            </a:r>
            <a:r>
              <a:rPr lang="ru-RU" sz="2000" dirty="0" err="1"/>
              <a:t>границите</a:t>
            </a:r>
            <a:r>
              <a:rPr lang="ru-RU" sz="2000" dirty="0"/>
              <a:t> на </a:t>
            </a:r>
            <a:r>
              <a:rPr lang="ru-RU" sz="2000" dirty="0" err="1"/>
              <a:t>индустриалния</a:t>
            </a:r>
            <a:r>
              <a:rPr lang="ru-RU" sz="2000" dirty="0"/>
              <a:t> парк/зона“.</a:t>
            </a:r>
            <a:endParaRPr lang="bg-BG" sz="2000" dirty="0" smtClean="0"/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bg-BG" sz="2000" b="1" dirty="0" smtClean="0"/>
              <a:t>За реализацията на допустимите дейности, на етап кандидатстване следва да има наличен: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bg-BG" sz="2000" dirty="0">
                <a:solidFill>
                  <a:srgbClr val="C00000"/>
                </a:solidFill>
              </a:rPr>
              <a:t>задължително </a:t>
            </a:r>
            <a:r>
              <a:rPr lang="bg-BG" sz="2000" dirty="0" smtClean="0">
                <a:solidFill>
                  <a:srgbClr val="C00000"/>
                </a:solidFill>
              </a:rPr>
              <a:t>– </a:t>
            </a:r>
            <a:r>
              <a:rPr lang="bg-BG" sz="2000" b="1" dirty="0" smtClean="0"/>
              <a:t>Влязъл </a:t>
            </a:r>
            <a:r>
              <a:rPr lang="bg-BG" sz="2000" b="1" dirty="0"/>
              <a:t>в сила </a:t>
            </a:r>
            <a:r>
              <a:rPr lang="bg-BG" sz="2000" b="1" dirty="0" smtClean="0"/>
              <a:t>ПУП </a:t>
            </a:r>
            <a:r>
              <a:rPr lang="bg-BG" sz="2000" b="1" dirty="0"/>
              <a:t>за съответния индустриален парк/зона,</a:t>
            </a:r>
            <a:r>
              <a:rPr lang="bg-BG" sz="2000" dirty="0"/>
              <a:t> както и </a:t>
            </a:r>
            <a:r>
              <a:rPr lang="bg-BG" sz="2000" b="1" dirty="0"/>
              <a:t>документ/и за собственост</a:t>
            </a:r>
            <a:r>
              <a:rPr lang="bg-BG" sz="2000" dirty="0"/>
              <a:t> на имота/</a:t>
            </a:r>
            <a:r>
              <a:rPr lang="bg-BG" sz="2000" dirty="0" err="1"/>
              <a:t>ите</a:t>
            </a:r>
            <a:r>
              <a:rPr lang="bg-BG" sz="2000" dirty="0"/>
              <a:t> и/или придобити вещни </a:t>
            </a:r>
            <a:r>
              <a:rPr lang="bg-BG" sz="2000" dirty="0" smtClean="0"/>
              <a:t>права.</a:t>
            </a:r>
            <a:endParaRPr lang="bg-BG" sz="2000" dirty="0" smtClean="0">
              <a:solidFill>
                <a:srgbClr val="C0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 err="1" smtClean="0"/>
              <a:t>Предназначението</a:t>
            </a:r>
            <a:r>
              <a:rPr lang="ru-RU" sz="1800" dirty="0" smtClean="0"/>
              <a:t> </a:t>
            </a:r>
            <a:r>
              <a:rPr lang="ru-RU" sz="1800" dirty="0"/>
              <a:t>на </a:t>
            </a:r>
            <a:r>
              <a:rPr lang="ru-RU" sz="1800" dirty="0" smtClean="0"/>
              <a:t>ПИ в парка/</a:t>
            </a:r>
            <a:r>
              <a:rPr lang="ru-RU" sz="1800" dirty="0" err="1" smtClean="0"/>
              <a:t>зоната</a:t>
            </a:r>
            <a:r>
              <a:rPr lang="ru-RU" sz="1800" dirty="0"/>
              <a:t> </a:t>
            </a:r>
            <a:r>
              <a:rPr lang="ru-RU" sz="1800" dirty="0" smtClean="0"/>
              <a:t>– за </a:t>
            </a:r>
            <a:r>
              <a:rPr lang="ru-RU" sz="1800" dirty="0" err="1"/>
              <a:t>производствени</a:t>
            </a:r>
            <a:r>
              <a:rPr lang="ru-RU" sz="1800" dirty="0"/>
              <a:t> </a:t>
            </a:r>
            <a:r>
              <a:rPr lang="ru-RU" sz="1800" dirty="0" err="1"/>
              <a:t>дейности</a:t>
            </a:r>
            <a:r>
              <a:rPr lang="ru-RU" sz="1800" dirty="0"/>
              <a:t>, </a:t>
            </a:r>
            <a:r>
              <a:rPr lang="ru-RU" sz="1800" dirty="0" err="1" smtClean="0"/>
              <a:t>както</a:t>
            </a:r>
            <a:r>
              <a:rPr lang="ru-RU" sz="1800" dirty="0" smtClean="0"/>
              <a:t> и </a:t>
            </a:r>
            <a:r>
              <a:rPr lang="ru-RU" sz="1800" dirty="0"/>
              <a:t>с </a:t>
            </a:r>
            <a:r>
              <a:rPr lang="ru-RU" sz="1800" dirty="0" err="1"/>
              <a:t>друго</a:t>
            </a:r>
            <a:r>
              <a:rPr lang="ru-RU" sz="1800" dirty="0"/>
              <a:t> предназначение – за </a:t>
            </a:r>
            <a:r>
              <a:rPr lang="ru-RU" sz="1800" dirty="0" err="1"/>
              <a:t>спомагателни</a:t>
            </a:r>
            <a:r>
              <a:rPr lang="ru-RU" sz="1800" dirty="0"/>
              <a:t> и </a:t>
            </a:r>
            <a:r>
              <a:rPr lang="ru-RU" sz="1800" dirty="0" err="1"/>
              <a:t>обслужващи</a:t>
            </a:r>
            <a:r>
              <a:rPr lang="ru-RU" sz="1800" dirty="0"/>
              <a:t> </a:t>
            </a:r>
            <a:r>
              <a:rPr lang="ru-RU" sz="1800" dirty="0" err="1"/>
              <a:t>дейности</a:t>
            </a:r>
            <a:r>
              <a:rPr lang="ru-RU" sz="1800" dirty="0"/>
              <a:t>, </a:t>
            </a:r>
            <a:r>
              <a:rPr lang="ru-RU" sz="1800" dirty="0" err="1"/>
              <a:t>свързани</a:t>
            </a:r>
            <a:r>
              <a:rPr lang="ru-RU" sz="1800" dirty="0"/>
              <a:t> с </a:t>
            </a:r>
            <a:r>
              <a:rPr lang="ru-RU" sz="1800" dirty="0" err="1"/>
              <a:t>функционирането</a:t>
            </a:r>
            <a:r>
              <a:rPr lang="ru-RU" sz="1800" dirty="0"/>
              <a:t> на парка, </a:t>
            </a:r>
            <a:r>
              <a:rPr lang="ru-RU" sz="1800" dirty="0" smtClean="0"/>
              <a:t>вкл. </a:t>
            </a:r>
            <a:r>
              <a:rPr lang="ru-RU" sz="1800" dirty="0"/>
              <a:t>за движение и транспорт и за друга </a:t>
            </a:r>
            <a:r>
              <a:rPr lang="ru-RU" sz="1800" dirty="0" err="1"/>
              <a:t>техническа</a:t>
            </a:r>
            <a:r>
              <a:rPr lang="ru-RU" sz="1800" dirty="0"/>
              <a:t> инфраструктура, за </a:t>
            </a:r>
            <a:r>
              <a:rPr lang="ru-RU" sz="1800" dirty="0" err="1"/>
              <a:t>общественообслужващи</a:t>
            </a:r>
            <a:r>
              <a:rPr lang="ru-RU" sz="1800" dirty="0"/>
              <a:t> </a:t>
            </a:r>
            <a:r>
              <a:rPr lang="ru-RU" sz="1800" dirty="0" err="1"/>
              <a:t>дейности</a:t>
            </a:r>
            <a:r>
              <a:rPr lang="ru-RU" sz="1800" dirty="0"/>
              <a:t>, за </a:t>
            </a:r>
            <a:r>
              <a:rPr lang="ru-RU" sz="1800" dirty="0" err="1"/>
              <a:t>озеленени</a:t>
            </a:r>
            <a:r>
              <a:rPr lang="ru-RU" sz="1800" dirty="0"/>
              <a:t> </a:t>
            </a:r>
            <a:r>
              <a:rPr lang="ru-RU" sz="1800" dirty="0" err="1"/>
              <a:t>площи</a:t>
            </a:r>
            <a:r>
              <a:rPr lang="ru-RU" sz="1800" dirty="0"/>
              <a:t> и др.</a:t>
            </a:r>
            <a:endParaRPr lang="bg-BG" sz="1800" dirty="0" smtClean="0"/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bg-BG" sz="2000" dirty="0" smtClean="0">
                <a:solidFill>
                  <a:srgbClr val="C00000"/>
                </a:solidFill>
              </a:rPr>
              <a:t>препоръчително</a:t>
            </a:r>
            <a:r>
              <a:rPr lang="ru-RU" sz="2000" dirty="0" smtClean="0"/>
              <a:t> – </a:t>
            </a:r>
            <a:r>
              <a:rPr lang="ru-RU" sz="2000" b="1" dirty="0" smtClean="0"/>
              <a:t>При </a:t>
            </a:r>
            <a:r>
              <a:rPr lang="ru-RU" sz="2000" b="1" dirty="0"/>
              <a:t>включена </a:t>
            </a:r>
            <a:r>
              <a:rPr lang="ru-RU" sz="2000" b="1" dirty="0" err="1"/>
              <a:t>Дейност</a:t>
            </a:r>
            <a:r>
              <a:rPr lang="ru-RU" sz="2000" b="1" dirty="0"/>
              <a:t> 1</a:t>
            </a:r>
            <a:r>
              <a:rPr lang="ru-RU" sz="2000" dirty="0"/>
              <a:t> в обхвата на </a:t>
            </a:r>
            <a:r>
              <a:rPr lang="ru-RU" sz="2000" dirty="0" err="1"/>
              <a:t>предложението</a:t>
            </a:r>
            <a:r>
              <a:rPr lang="ru-RU" sz="2000" dirty="0"/>
              <a:t> за </a:t>
            </a:r>
            <a:r>
              <a:rPr lang="ru-RU" sz="2000" dirty="0" err="1"/>
              <a:t>изпълнение</a:t>
            </a:r>
            <a:r>
              <a:rPr lang="ru-RU" sz="2000" dirty="0"/>
              <a:t> на инвестиции – </a:t>
            </a:r>
            <a:r>
              <a:rPr lang="ru-RU" sz="2000" b="1" dirty="0"/>
              <a:t>ПУП </a:t>
            </a:r>
            <a:r>
              <a:rPr lang="ru-RU" sz="2000" b="1" dirty="0" err="1"/>
              <a:t>Парцеларен</a:t>
            </a:r>
            <a:r>
              <a:rPr lang="ru-RU" sz="2000" b="1" dirty="0"/>
              <a:t> план </a:t>
            </a:r>
            <a:r>
              <a:rPr lang="ru-RU" sz="2000" dirty="0"/>
              <a:t>(ПУП ПП), в случай че е необходим </a:t>
            </a:r>
            <a:r>
              <a:rPr lang="ru-RU" sz="2000" dirty="0" err="1"/>
              <a:t>такъв</a:t>
            </a:r>
            <a:r>
              <a:rPr lang="ru-RU" sz="2000" dirty="0"/>
              <a:t>, за </a:t>
            </a:r>
            <a:r>
              <a:rPr lang="ru-RU" sz="2000" dirty="0" err="1"/>
              <a:t>съответния</a:t>
            </a:r>
            <a:r>
              <a:rPr lang="ru-RU" sz="2000" dirty="0"/>
              <a:t> </a:t>
            </a:r>
            <a:r>
              <a:rPr lang="ru-RU" sz="2000" dirty="0" err="1"/>
              <a:t>елемент</a:t>
            </a:r>
            <a:r>
              <a:rPr lang="ru-RU" sz="2000" dirty="0"/>
              <a:t> на </a:t>
            </a:r>
            <a:r>
              <a:rPr lang="ru-RU" sz="2000" dirty="0" err="1"/>
              <a:t>довеждащата</a:t>
            </a:r>
            <a:r>
              <a:rPr lang="ru-RU" sz="2000" dirty="0"/>
              <a:t> </a:t>
            </a:r>
            <a:r>
              <a:rPr lang="ru-RU" sz="2000" dirty="0" err="1"/>
              <a:t>техническа</a:t>
            </a:r>
            <a:r>
              <a:rPr lang="ru-RU" sz="2000" dirty="0"/>
              <a:t> инфраструктура до </a:t>
            </a:r>
            <a:r>
              <a:rPr lang="ru-RU" sz="2000" dirty="0" err="1" smtClean="0"/>
              <a:t>индустриалния</a:t>
            </a:r>
            <a:r>
              <a:rPr lang="ru-RU" sz="2000" dirty="0" smtClean="0"/>
              <a:t> </a:t>
            </a:r>
            <a:r>
              <a:rPr lang="ru-RU" sz="2000" dirty="0"/>
              <a:t>парк/зона, </a:t>
            </a:r>
            <a:r>
              <a:rPr lang="ru-RU" sz="2000" dirty="0" err="1"/>
              <a:t>ведно</a:t>
            </a:r>
            <a:r>
              <a:rPr lang="ru-RU" sz="2000" dirty="0"/>
              <a:t> с документ, </a:t>
            </a:r>
            <a:r>
              <a:rPr lang="ru-RU" sz="2000" dirty="0" err="1"/>
              <a:t>който</a:t>
            </a:r>
            <a:r>
              <a:rPr lang="ru-RU" sz="2000" dirty="0"/>
              <a:t> </a:t>
            </a:r>
            <a:r>
              <a:rPr lang="ru-RU" sz="2000" dirty="0" err="1"/>
              <a:t>удостоверява</a:t>
            </a:r>
            <a:r>
              <a:rPr lang="ru-RU" sz="2000" dirty="0"/>
              <a:t> </a:t>
            </a:r>
            <a:r>
              <a:rPr lang="ru-RU" sz="2000" dirty="0" err="1"/>
              <a:t>влизането</a:t>
            </a:r>
            <a:r>
              <a:rPr lang="ru-RU" sz="2000" dirty="0"/>
              <a:t> </a:t>
            </a:r>
            <a:r>
              <a:rPr lang="ru-RU" sz="2000" dirty="0" err="1"/>
              <a:t>му</a:t>
            </a:r>
            <a:r>
              <a:rPr lang="ru-RU" sz="2000" dirty="0"/>
              <a:t> в сила, </a:t>
            </a:r>
            <a:r>
              <a:rPr lang="ru-RU" sz="2000" dirty="0" err="1"/>
              <a:t>ако</a:t>
            </a:r>
            <a:r>
              <a:rPr lang="ru-RU" sz="2000" dirty="0"/>
              <a:t> е </a:t>
            </a:r>
            <a:r>
              <a:rPr lang="ru-RU" sz="2000" dirty="0" err="1"/>
              <a:t>влязъл</a:t>
            </a:r>
            <a:r>
              <a:rPr lang="ru-RU" sz="2000" dirty="0"/>
              <a:t> в </a:t>
            </a:r>
            <a:r>
              <a:rPr lang="ru-RU" sz="2000" dirty="0" smtClean="0"/>
              <a:t>сила.</a:t>
            </a:r>
            <a:endParaRPr lang="ru-RU" sz="2000" dirty="0"/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 err="1" smtClean="0"/>
              <a:t>Документи</a:t>
            </a:r>
            <a:r>
              <a:rPr lang="ru-RU" sz="2000" dirty="0" smtClean="0"/>
              <a:t> </a:t>
            </a:r>
            <a:r>
              <a:rPr lang="ru-RU" sz="2000" dirty="0" err="1" smtClean="0"/>
              <a:t>относно</a:t>
            </a:r>
            <a:r>
              <a:rPr lang="ru-RU" sz="2000" dirty="0" smtClean="0"/>
              <a:t> проведена процедура </a:t>
            </a:r>
            <a:r>
              <a:rPr lang="ru-RU" sz="2000" dirty="0"/>
              <a:t>по </a:t>
            </a:r>
            <a:r>
              <a:rPr lang="ru-RU" sz="2000" dirty="0" err="1"/>
              <a:t>реда</a:t>
            </a:r>
            <a:r>
              <a:rPr lang="ru-RU" sz="2000" dirty="0"/>
              <a:t> на глава шеста от </a:t>
            </a:r>
            <a:r>
              <a:rPr lang="ru-RU" sz="2000" dirty="0" smtClean="0"/>
              <a:t>ЗООС и/или </a:t>
            </a:r>
            <a:r>
              <a:rPr lang="ru-RU" sz="2000" dirty="0"/>
              <a:t>по чл. 31 от </a:t>
            </a:r>
            <a:r>
              <a:rPr lang="ru-RU" sz="2000" dirty="0" smtClean="0"/>
              <a:t>ЗБР</a:t>
            </a:r>
            <a:r>
              <a:rPr lang="bg-BG" sz="2000" dirty="0" smtClean="0"/>
              <a:t>, както и по реда на глава четвърта от ЗВ.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b="1" dirty="0" err="1" smtClean="0"/>
              <a:t>Техническа</a:t>
            </a:r>
            <a:r>
              <a:rPr lang="ru-RU" sz="2000" b="1" dirty="0" smtClean="0"/>
              <a:t> документация.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bg-BG" sz="2400" dirty="0" smtClean="0"/>
          </a:p>
          <a:p>
            <a:pPr algn="just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72045A"/>
                </a:solidFill>
              </a:rPr>
              <a:t>1. </a:t>
            </a:r>
            <a:r>
              <a:rPr lang="bg-BG" sz="2400" b="1" dirty="0" smtClean="0">
                <a:solidFill>
                  <a:srgbClr val="72045A"/>
                </a:solidFill>
              </a:rPr>
              <a:t>Допустими дейности</a:t>
            </a:r>
            <a:r>
              <a:rPr lang="en-US" sz="2400" b="1" dirty="0" smtClean="0">
                <a:solidFill>
                  <a:srgbClr val="72045A"/>
                </a:solidFill>
              </a:rPr>
              <a:t> (6)</a:t>
            </a:r>
            <a:endParaRPr lang="en-US" sz="2400" i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rgbClr val="72045A"/>
                  </a:solidFill>
                </a:ln>
              </a:rPr>
              <a:t>II</a:t>
            </a:r>
            <a:r>
              <a:rPr lang="bg-BG" b="1" dirty="0" smtClean="0">
                <a:ln>
                  <a:solidFill>
                    <a:srgbClr val="72045A"/>
                  </a:solidFill>
                </a:ln>
              </a:rPr>
              <a:t>. Дейности</a:t>
            </a:r>
            <a:endParaRPr lang="en-US" b="1" dirty="0">
              <a:ln>
                <a:solidFill>
                  <a:srgbClr val="72045A"/>
                </a:solidFill>
              </a:ln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567207"/>
            <a:ext cx="10886977" cy="45979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2400" b="1" dirty="0" smtClean="0"/>
              <a:t>1) </a:t>
            </a:r>
            <a:r>
              <a:rPr lang="bg-BG" sz="2400" b="1" dirty="0" err="1" smtClean="0"/>
              <a:t>Прединвестиционно</a:t>
            </a:r>
            <a:r>
              <a:rPr lang="bg-BG" sz="2400" b="1" dirty="0" smtClean="0"/>
              <a:t> проучване (ПИП):</a:t>
            </a:r>
          </a:p>
          <a:p>
            <a:pPr marL="0" indent="0" algn="just">
              <a:buNone/>
            </a:pPr>
            <a:r>
              <a:rPr lang="bg-BG" sz="2000" b="1" dirty="0" smtClean="0"/>
              <a:t>1.1.) Общи изисквания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dirty="0"/>
              <a:t>да </a:t>
            </a:r>
            <a:r>
              <a:rPr lang="ru-RU" sz="1800" dirty="0" err="1"/>
              <a:t>бъдат</a:t>
            </a:r>
            <a:r>
              <a:rPr lang="ru-RU" sz="1800" dirty="0"/>
              <a:t> </a:t>
            </a:r>
            <a:r>
              <a:rPr lang="ru-RU" sz="1800" dirty="0" err="1"/>
              <a:t>предвидени</a:t>
            </a:r>
            <a:r>
              <a:rPr lang="ru-RU" sz="1800" dirty="0"/>
              <a:t> </a:t>
            </a:r>
            <a:r>
              <a:rPr lang="ru-RU" sz="1800" dirty="0" err="1"/>
              <a:t>всички</a:t>
            </a:r>
            <a:r>
              <a:rPr lang="ru-RU" sz="1800" dirty="0"/>
              <a:t> </a:t>
            </a:r>
            <a:r>
              <a:rPr lang="ru-RU" sz="1800" dirty="0" err="1"/>
              <a:t>елементи</a:t>
            </a:r>
            <a:r>
              <a:rPr lang="ru-RU" sz="1800" dirty="0"/>
              <a:t> на </a:t>
            </a:r>
            <a:r>
              <a:rPr lang="ru-RU" sz="1800" dirty="0" err="1"/>
              <a:t>техническата</a:t>
            </a:r>
            <a:r>
              <a:rPr lang="ru-RU" sz="1800" dirty="0"/>
              <a:t> инфраструктура, </a:t>
            </a:r>
            <a:r>
              <a:rPr lang="ru-RU" sz="1800" dirty="0" err="1"/>
              <a:t>необходими</a:t>
            </a:r>
            <a:r>
              <a:rPr lang="ru-RU" sz="1800" dirty="0"/>
              <a:t> </a:t>
            </a:r>
            <a:r>
              <a:rPr lang="ru-RU" sz="1800" b="1" dirty="0"/>
              <a:t>за </a:t>
            </a:r>
            <a:r>
              <a:rPr lang="ru-RU" sz="1800" b="1" dirty="0" err="1"/>
              <a:t>функционирането</a:t>
            </a:r>
            <a:r>
              <a:rPr lang="ru-RU" sz="1800" b="1" dirty="0"/>
              <a:t> на парка/</a:t>
            </a:r>
            <a:r>
              <a:rPr lang="ru-RU" sz="1800" b="1" dirty="0" err="1"/>
              <a:t>зоната</a:t>
            </a:r>
            <a:r>
              <a:rPr lang="ru-RU" sz="1800" dirty="0"/>
              <a:t> </a:t>
            </a:r>
            <a:r>
              <a:rPr lang="ru-RU" sz="1800" dirty="0" smtClean="0"/>
              <a:t>(</a:t>
            </a:r>
            <a:r>
              <a:rPr lang="ru-RU" sz="1800" dirty="0" err="1"/>
              <a:t>водоснабдяване</a:t>
            </a:r>
            <a:r>
              <a:rPr lang="ru-RU" sz="1800" dirty="0"/>
              <a:t>, канализация, </a:t>
            </a:r>
            <a:r>
              <a:rPr lang="ru-RU" sz="1800" dirty="0" err="1"/>
              <a:t>електрозахранване</a:t>
            </a:r>
            <a:r>
              <a:rPr lang="ru-RU" sz="1800" dirty="0"/>
              <a:t> и </a:t>
            </a:r>
            <a:r>
              <a:rPr lang="ru-RU" sz="1800" dirty="0" err="1"/>
              <a:t>транспортен</a:t>
            </a:r>
            <a:r>
              <a:rPr lang="ru-RU" sz="1800" dirty="0"/>
              <a:t> </a:t>
            </a:r>
            <a:r>
              <a:rPr lang="ru-RU" sz="1800" dirty="0" err="1" smtClean="0"/>
              <a:t>достъп</a:t>
            </a:r>
            <a:r>
              <a:rPr lang="ru-RU" sz="1800" dirty="0" smtClean="0"/>
              <a:t>), </a:t>
            </a:r>
            <a:r>
              <a:rPr lang="ru-RU" sz="1800" dirty="0" err="1" smtClean="0"/>
              <a:t>както</a:t>
            </a:r>
            <a:r>
              <a:rPr lang="ru-RU" sz="1800" dirty="0" smtClean="0"/>
              <a:t> и </a:t>
            </a:r>
            <a:r>
              <a:rPr lang="ru-RU" sz="1800" b="1" dirty="0"/>
              <a:t>за</a:t>
            </a:r>
            <a:r>
              <a:rPr lang="ru-RU" sz="1800" dirty="0"/>
              <a:t> </a:t>
            </a:r>
            <a:r>
              <a:rPr lang="ru-RU" sz="1800" b="1" dirty="0" err="1"/>
              <a:t>специфичните</a:t>
            </a:r>
            <a:r>
              <a:rPr lang="ru-RU" sz="1800" b="1" dirty="0"/>
              <a:t> </a:t>
            </a:r>
            <a:r>
              <a:rPr lang="ru-RU" sz="1800" b="1" dirty="0" err="1"/>
              <a:t>му</a:t>
            </a:r>
            <a:r>
              <a:rPr lang="ru-RU" sz="1800" b="1" dirty="0"/>
              <a:t> потребности </a:t>
            </a:r>
            <a:r>
              <a:rPr lang="ru-RU" sz="1800" dirty="0"/>
              <a:t>(в </a:t>
            </a:r>
            <a:r>
              <a:rPr lang="ru-RU" sz="1800" dirty="0" err="1"/>
              <a:t>зависимост</a:t>
            </a:r>
            <a:r>
              <a:rPr lang="ru-RU" sz="1800" dirty="0"/>
              <a:t> от </a:t>
            </a:r>
            <a:r>
              <a:rPr lang="ru-RU" sz="1800" dirty="0" err="1"/>
              <a:t>потребностите</a:t>
            </a:r>
            <a:r>
              <a:rPr lang="ru-RU" sz="1800" dirty="0"/>
              <a:t> на </a:t>
            </a:r>
            <a:r>
              <a:rPr lang="ru-RU" sz="1800" dirty="0" err="1"/>
              <a:t>съществуващите</a:t>
            </a:r>
            <a:r>
              <a:rPr lang="ru-RU" sz="1800" dirty="0"/>
              <a:t> и/или </a:t>
            </a:r>
            <a:r>
              <a:rPr lang="ru-RU" sz="1800" dirty="0" err="1"/>
              <a:t>потенциални</a:t>
            </a:r>
            <a:r>
              <a:rPr lang="ru-RU" sz="1800" dirty="0"/>
              <a:t> </a:t>
            </a:r>
            <a:r>
              <a:rPr lang="ru-RU" sz="1800" dirty="0" err="1"/>
              <a:t>инвеститори</a:t>
            </a:r>
            <a:r>
              <a:rPr lang="ru-RU" sz="1800" dirty="0"/>
              <a:t> на </a:t>
            </a:r>
            <a:r>
              <a:rPr lang="ru-RU" sz="1800" dirty="0" err="1"/>
              <a:t>територията</a:t>
            </a:r>
            <a:r>
              <a:rPr lang="ru-RU" sz="1800" dirty="0"/>
              <a:t> на парка/</a:t>
            </a:r>
            <a:r>
              <a:rPr lang="ru-RU" sz="1800" dirty="0" err="1"/>
              <a:t>зоната</a:t>
            </a:r>
            <a:r>
              <a:rPr lang="ru-RU" sz="1800" dirty="0" smtClean="0"/>
              <a:t>).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dirty="0"/>
              <a:t>В </a:t>
            </a:r>
            <a:r>
              <a:rPr lang="ru-RU" sz="1800" dirty="0" err="1"/>
              <a:t>зависимост</a:t>
            </a:r>
            <a:r>
              <a:rPr lang="ru-RU" sz="1800" dirty="0"/>
              <a:t> от </a:t>
            </a:r>
            <a:r>
              <a:rPr lang="ru-RU" sz="1800" dirty="0" err="1"/>
              <a:t>местоположението</a:t>
            </a:r>
            <a:r>
              <a:rPr lang="ru-RU" sz="1800" dirty="0"/>
              <a:t>, вида, характера и </a:t>
            </a:r>
            <a:r>
              <a:rPr lang="ru-RU" sz="1800" dirty="0" err="1"/>
              <a:t>спецификата</a:t>
            </a:r>
            <a:r>
              <a:rPr lang="ru-RU" sz="1800" dirty="0"/>
              <a:t> на </a:t>
            </a:r>
            <a:r>
              <a:rPr lang="ru-RU" sz="1800" dirty="0" err="1" smtClean="0"/>
              <a:t>обекта</a:t>
            </a:r>
            <a:r>
              <a:rPr lang="ru-RU" sz="1800" dirty="0" smtClean="0"/>
              <a:t> – </a:t>
            </a:r>
            <a:r>
              <a:rPr lang="ru-RU" sz="1800" b="1" dirty="0" err="1" smtClean="0"/>
              <a:t>проучвания</a:t>
            </a:r>
            <a:r>
              <a:rPr lang="ru-RU" sz="1800" dirty="0" smtClean="0"/>
              <a:t> </a:t>
            </a:r>
            <a:r>
              <a:rPr lang="ru-RU" sz="1800" dirty="0"/>
              <a:t>за </a:t>
            </a:r>
            <a:r>
              <a:rPr lang="ru-RU" sz="1800" dirty="0" err="1"/>
              <a:t>определяне</a:t>
            </a:r>
            <a:r>
              <a:rPr lang="ru-RU" sz="1800" dirty="0"/>
              <a:t> на </a:t>
            </a:r>
            <a:r>
              <a:rPr lang="ru-RU" sz="1800" dirty="0" err="1"/>
              <a:t>подходящо</a:t>
            </a:r>
            <a:r>
              <a:rPr lang="ru-RU" sz="1800" dirty="0"/>
              <a:t> местоположение на </a:t>
            </a:r>
            <a:r>
              <a:rPr lang="ru-RU" sz="1800" dirty="0" err="1"/>
              <a:t>обекта</a:t>
            </a:r>
            <a:r>
              <a:rPr lang="ru-RU" sz="1800" dirty="0"/>
              <a:t>/</a:t>
            </a:r>
            <a:r>
              <a:rPr lang="ru-RU" sz="1800" dirty="0" err="1"/>
              <a:t>ите</a:t>
            </a:r>
            <a:r>
              <a:rPr lang="ru-RU" sz="1800" dirty="0"/>
              <a:t> и на </a:t>
            </a:r>
            <a:r>
              <a:rPr lang="ru-RU" sz="1800" dirty="0" err="1"/>
              <a:t>условията</a:t>
            </a:r>
            <a:r>
              <a:rPr lang="ru-RU" sz="1800" dirty="0"/>
              <a:t> за </a:t>
            </a:r>
            <a:r>
              <a:rPr lang="ru-RU" sz="1800" dirty="0" err="1"/>
              <a:t>застрояване</a:t>
            </a:r>
            <a:r>
              <a:rPr lang="ru-RU" sz="1800" dirty="0"/>
              <a:t> </a:t>
            </a:r>
            <a:r>
              <a:rPr lang="ru-RU" sz="1800" dirty="0" err="1"/>
              <a:t>съобразно</a:t>
            </a:r>
            <a:r>
              <a:rPr lang="ru-RU" sz="1800" dirty="0"/>
              <a:t> </a:t>
            </a:r>
            <a:r>
              <a:rPr lang="ru-RU" sz="1800" dirty="0" err="1"/>
              <a:t>предвижданията</a:t>
            </a:r>
            <a:r>
              <a:rPr lang="ru-RU" sz="1800" dirty="0"/>
              <a:t> на </a:t>
            </a:r>
            <a:r>
              <a:rPr lang="ru-RU" sz="1800" dirty="0" err="1"/>
              <a:t>устройствените</a:t>
            </a:r>
            <a:r>
              <a:rPr lang="ru-RU" sz="1800" dirty="0"/>
              <a:t> </a:t>
            </a:r>
            <a:r>
              <a:rPr lang="ru-RU" sz="1800" dirty="0" err="1"/>
              <a:t>планове</a:t>
            </a:r>
            <a:r>
              <a:rPr lang="ru-RU" sz="1800" dirty="0"/>
              <a:t>; </a:t>
            </a:r>
            <a:r>
              <a:rPr lang="ru-RU" sz="1800" b="1" dirty="0" err="1"/>
              <a:t>геодезически</a:t>
            </a:r>
            <a:r>
              <a:rPr lang="ru-RU" sz="1800" b="1" dirty="0"/>
              <a:t> </a:t>
            </a:r>
            <a:r>
              <a:rPr lang="ru-RU" sz="1800" b="1" dirty="0" err="1"/>
              <a:t>проучвания</a:t>
            </a:r>
            <a:r>
              <a:rPr lang="ru-RU" sz="1800" b="1" dirty="0"/>
              <a:t>; </a:t>
            </a:r>
            <a:r>
              <a:rPr lang="ru-RU" sz="1800" b="1" dirty="0" err="1"/>
              <a:t>инженерни</a:t>
            </a:r>
            <a:r>
              <a:rPr lang="ru-RU" sz="1800" b="1" dirty="0"/>
              <a:t> </a:t>
            </a:r>
            <a:r>
              <a:rPr lang="ru-RU" sz="1800" b="1" dirty="0" err="1"/>
              <a:t>проучвания</a:t>
            </a:r>
            <a:r>
              <a:rPr lang="ru-RU" sz="1800" b="1" dirty="0"/>
              <a:t>, </a:t>
            </a:r>
            <a:r>
              <a:rPr lang="ru-RU" sz="1800" dirty="0"/>
              <a:t>в </a:t>
            </a:r>
            <a:r>
              <a:rPr lang="ru-RU" sz="1800" dirty="0" err="1"/>
              <a:t>т.ч</a:t>
            </a:r>
            <a:r>
              <a:rPr lang="ru-RU" sz="1800" dirty="0"/>
              <a:t>. </a:t>
            </a:r>
            <a:r>
              <a:rPr lang="ru-RU" sz="1800" dirty="0" err="1"/>
              <a:t>геоложки</a:t>
            </a:r>
            <a:r>
              <a:rPr lang="ru-RU" sz="1800" dirty="0"/>
              <a:t>, </a:t>
            </a:r>
            <a:r>
              <a:rPr lang="ru-RU" sz="1800" dirty="0" err="1"/>
              <a:t>геотехнически</a:t>
            </a:r>
            <a:r>
              <a:rPr lang="ru-RU" sz="1800" dirty="0"/>
              <a:t>, </a:t>
            </a:r>
            <a:r>
              <a:rPr lang="ru-RU" sz="1800" dirty="0" err="1"/>
              <a:t>хидрогеоложки</a:t>
            </a:r>
            <a:r>
              <a:rPr lang="ru-RU" sz="1800" dirty="0"/>
              <a:t>, </a:t>
            </a:r>
            <a:r>
              <a:rPr lang="ru-RU" sz="1800" dirty="0" err="1"/>
              <a:t>хидроложки</a:t>
            </a:r>
            <a:r>
              <a:rPr lang="ru-RU" sz="1800" dirty="0"/>
              <a:t> и др., при </a:t>
            </a:r>
            <a:r>
              <a:rPr lang="ru-RU" sz="1800" dirty="0" err="1"/>
              <a:t>необходимост</a:t>
            </a:r>
            <a:r>
              <a:rPr lang="bg-BG" sz="1800" dirty="0" smtClean="0"/>
              <a:t>.</a:t>
            </a:r>
            <a:endParaRPr lang="ru-RU" sz="1800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dirty="0" err="1" smtClean="0"/>
              <a:t>Цялостен</a:t>
            </a:r>
            <a:r>
              <a:rPr lang="ru-RU" sz="1800" b="1" dirty="0" smtClean="0"/>
              <a:t> анализ </a:t>
            </a:r>
            <a:r>
              <a:rPr lang="ru-RU" sz="1800" b="1" dirty="0"/>
              <a:t>и оценка на </a:t>
            </a:r>
            <a:r>
              <a:rPr lang="ru-RU" sz="1800" b="1" dirty="0" err="1"/>
              <a:t>възможността</a:t>
            </a:r>
            <a:r>
              <a:rPr lang="ru-RU" sz="1800" b="1" dirty="0"/>
              <a:t> за </a:t>
            </a:r>
            <a:r>
              <a:rPr lang="ru-RU" sz="1800" b="1" dirty="0" err="1"/>
              <a:t>задоволяване</a:t>
            </a:r>
            <a:r>
              <a:rPr lang="ru-RU" sz="1800" b="1" dirty="0"/>
              <a:t> на </a:t>
            </a:r>
            <a:r>
              <a:rPr lang="ru-RU" sz="1800" b="1" dirty="0" err="1"/>
              <a:t>потребностите</a:t>
            </a:r>
            <a:r>
              <a:rPr lang="ru-RU" sz="1800" b="1" dirty="0"/>
              <a:t> </a:t>
            </a:r>
            <a:r>
              <a:rPr lang="ru-RU" sz="1800" dirty="0"/>
              <a:t>на парка по отношение на </a:t>
            </a:r>
            <a:r>
              <a:rPr lang="ru-RU" sz="1800" dirty="0" err="1"/>
              <a:t>транспортен</a:t>
            </a:r>
            <a:r>
              <a:rPr lang="ru-RU" sz="1800" dirty="0"/>
              <a:t> </a:t>
            </a:r>
            <a:r>
              <a:rPr lang="ru-RU" sz="1800" dirty="0" err="1"/>
              <a:t>достъп</a:t>
            </a:r>
            <a:r>
              <a:rPr lang="ru-RU" sz="1800" dirty="0"/>
              <a:t>, </a:t>
            </a:r>
            <a:r>
              <a:rPr lang="ru-RU" sz="1800" dirty="0" err="1"/>
              <a:t>уличните</a:t>
            </a:r>
            <a:r>
              <a:rPr lang="ru-RU" sz="1800" dirty="0"/>
              <a:t> проводи и </a:t>
            </a:r>
            <a:r>
              <a:rPr lang="ru-RU" sz="1800" dirty="0" err="1"/>
              <a:t>съоръжения</a:t>
            </a:r>
            <a:r>
              <a:rPr lang="ru-RU" sz="1800" dirty="0"/>
              <a:t> (</a:t>
            </a:r>
            <a:r>
              <a:rPr lang="ru-RU" sz="1800" dirty="0" err="1"/>
              <a:t>водоснабдяване</a:t>
            </a:r>
            <a:r>
              <a:rPr lang="ru-RU" sz="1800" dirty="0"/>
              <a:t>, канализация, </a:t>
            </a:r>
            <a:r>
              <a:rPr lang="ru-RU" sz="1800" dirty="0" err="1"/>
              <a:t>електрозахранване</a:t>
            </a:r>
            <a:r>
              <a:rPr lang="ru-RU" sz="1800" dirty="0"/>
              <a:t> и др. при </a:t>
            </a:r>
            <a:r>
              <a:rPr lang="ru-RU" sz="1800" dirty="0" err="1"/>
              <a:t>необходимост</a:t>
            </a:r>
            <a:r>
              <a:rPr lang="ru-RU" sz="1800" dirty="0"/>
              <a:t>), и/или </a:t>
            </a:r>
            <a:r>
              <a:rPr lang="ru-RU" sz="1800" dirty="0" err="1"/>
              <a:t>вътрешни</a:t>
            </a:r>
            <a:r>
              <a:rPr lang="ru-RU" sz="1800" dirty="0"/>
              <a:t> </a:t>
            </a:r>
            <a:r>
              <a:rPr lang="ru-RU" sz="1800" dirty="0" err="1"/>
              <a:t>улични</a:t>
            </a:r>
            <a:r>
              <a:rPr lang="ru-RU" sz="1800" dirty="0"/>
              <a:t> мрежи, </a:t>
            </a:r>
            <a:r>
              <a:rPr lang="ru-RU" sz="1800" dirty="0" smtClean="0"/>
              <a:t>в </a:t>
            </a:r>
            <a:r>
              <a:rPr lang="ru-RU" sz="1800" dirty="0" err="1" smtClean="0"/>
              <a:t>т.ч</a:t>
            </a:r>
            <a:r>
              <a:rPr lang="ru-RU" sz="1800" dirty="0" smtClean="0"/>
              <a:t>. </a:t>
            </a:r>
            <a:r>
              <a:rPr lang="ru-RU" sz="1800" b="1" dirty="0" err="1"/>
              <a:t>техния</a:t>
            </a:r>
            <a:r>
              <a:rPr lang="ru-RU" sz="1800" b="1" dirty="0"/>
              <a:t> </a:t>
            </a:r>
            <a:r>
              <a:rPr lang="ru-RU" sz="1800" b="1" dirty="0" err="1"/>
              <a:t>капацитет</a:t>
            </a:r>
            <a:r>
              <a:rPr lang="ru-RU" sz="1800" dirty="0"/>
              <a:t>, </a:t>
            </a:r>
            <a:r>
              <a:rPr lang="ru-RU" sz="1800" dirty="0" err="1"/>
              <a:t>както</a:t>
            </a:r>
            <a:r>
              <a:rPr lang="ru-RU" sz="1800" dirty="0"/>
              <a:t> и да </a:t>
            </a:r>
            <a:r>
              <a:rPr lang="ru-RU" sz="1800" dirty="0" err="1"/>
              <a:t>бъдат</a:t>
            </a:r>
            <a:r>
              <a:rPr lang="ru-RU" sz="1800" dirty="0"/>
              <a:t> </a:t>
            </a:r>
            <a:r>
              <a:rPr lang="ru-RU" sz="1800" b="1" dirty="0" err="1"/>
              <a:t>идентифицирани</a:t>
            </a:r>
            <a:r>
              <a:rPr lang="ru-RU" sz="1800" b="1" dirty="0"/>
              <a:t> </a:t>
            </a:r>
            <a:r>
              <a:rPr lang="ru-RU" sz="1800" b="1" dirty="0" err="1"/>
              <a:t>необходимите</a:t>
            </a:r>
            <a:r>
              <a:rPr lang="ru-RU" sz="1800" b="1" dirty="0"/>
              <a:t> </a:t>
            </a:r>
            <a:r>
              <a:rPr lang="ru-RU" sz="1800" dirty="0"/>
              <a:t>за </a:t>
            </a:r>
            <a:r>
              <a:rPr lang="ru-RU" sz="1800" dirty="0" err="1"/>
              <a:t>изграждане</a:t>
            </a:r>
            <a:r>
              <a:rPr lang="ru-RU" sz="1800" dirty="0"/>
              <a:t> на нови, реконструкция и/или </a:t>
            </a:r>
            <a:r>
              <a:rPr lang="ru-RU" sz="1800" dirty="0" err="1"/>
              <a:t>рехабилитация</a:t>
            </a:r>
            <a:r>
              <a:rPr lang="ru-RU" sz="1800" dirty="0"/>
              <a:t> на </a:t>
            </a:r>
            <a:r>
              <a:rPr lang="ru-RU" sz="1800" dirty="0" err="1"/>
              <a:t>съществуващи</a:t>
            </a:r>
            <a:r>
              <a:rPr lang="ru-RU" sz="1800" dirty="0"/>
              <a:t> </a:t>
            </a:r>
            <a:r>
              <a:rPr lang="ru-RU" sz="1800" dirty="0" err="1"/>
              <a:t>елементи</a:t>
            </a:r>
            <a:r>
              <a:rPr lang="ru-RU" sz="1800" dirty="0"/>
              <a:t> на </a:t>
            </a:r>
            <a:r>
              <a:rPr lang="ru-RU" sz="1800" dirty="0" err="1"/>
              <a:t>довеждащата</a:t>
            </a:r>
            <a:r>
              <a:rPr lang="ru-RU" sz="1800" dirty="0"/>
              <a:t> и/или </a:t>
            </a:r>
            <a:r>
              <a:rPr lang="ru-RU" sz="1800" dirty="0" err="1"/>
              <a:t>вътрешната</a:t>
            </a:r>
            <a:r>
              <a:rPr lang="ru-RU" sz="1800" dirty="0"/>
              <a:t> </a:t>
            </a:r>
            <a:r>
              <a:rPr lang="ru-RU" sz="1800" dirty="0" err="1"/>
              <a:t>техническа</a:t>
            </a:r>
            <a:r>
              <a:rPr lang="ru-RU" sz="1800" dirty="0"/>
              <a:t> инфраструктура и да </a:t>
            </a:r>
            <a:r>
              <a:rPr lang="ru-RU" sz="1800" dirty="0" err="1"/>
              <a:t>бъде</a:t>
            </a:r>
            <a:r>
              <a:rPr lang="ru-RU" sz="1800" dirty="0"/>
              <a:t> </a:t>
            </a:r>
            <a:r>
              <a:rPr lang="ru-RU" sz="1800" b="1" dirty="0"/>
              <a:t>доказана</a:t>
            </a:r>
            <a:r>
              <a:rPr lang="ru-RU" sz="1800" dirty="0"/>
              <a:t> </a:t>
            </a:r>
            <a:r>
              <a:rPr lang="ru-RU" sz="1800" b="1" dirty="0" err="1"/>
              <a:t>необходимостта</a:t>
            </a:r>
            <a:r>
              <a:rPr lang="ru-RU" sz="1800" b="1" dirty="0"/>
              <a:t> от </a:t>
            </a:r>
            <a:r>
              <a:rPr lang="ru-RU" sz="1800" b="1" dirty="0" err="1"/>
              <a:t>реализацията</a:t>
            </a:r>
            <a:r>
              <a:rPr lang="ru-RU" sz="1800" b="1" dirty="0"/>
              <a:t> </a:t>
            </a:r>
            <a:r>
              <a:rPr lang="ru-RU" sz="1800" dirty="0"/>
              <a:t>на </a:t>
            </a:r>
            <a:r>
              <a:rPr lang="ru-RU" sz="1800" dirty="0" err="1" smtClean="0"/>
              <a:t>същите</a:t>
            </a:r>
            <a:r>
              <a:rPr lang="bg-BG" sz="18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72045A"/>
                </a:solidFill>
              </a:rPr>
              <a:t>2</a:t>
            </a:r>
            <a:r>
              <a:rPr lang="en-US" sz="2400" b="1" dirty="0" smtClean="0">
                <a:solidFill>
                  <a:srgbClr val="72045A"/>
                </a:solidFill>
              </a:rPr>
              <a:t>. </a:t>
            </a:r>
            <a:r>
              <a:rPr lang="bg-BG" sz="2400" b="1" dirty="0" smtClean="0">
                <a:solidFill>
                  <a:srgbClr val="72045A"/>
                </a:solidFill>
              </a:rPr>
              <a:t>Техническа документация (1) – ПИП </a:t>
            </a:r>
            <a:endParaRPr lang="en-US" sz="2400" i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1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rgbClr val="72045A"/>
                  </a:solidFill>
                </a:ln>
              </a:rPr>
              <a:t>II</a:t>
            </a:r>
            <a:r>
              <a:rPr lang="bg-BG" b="1" dirty="0" smtClean="0">
                <a:ln>
                  <a:solidFill>
                    <a:srgbClr val="72045A"/>
                  </a:solidFill>
                </a:ln>
              </a:rPr>
              <a:t>. Дейности</a:t>
            </a:r>
            <a:endParaRPr lang="en-US" b="1" dirty="0">
              <a:ln>
                <a:solidFill>
                  <a:srgbClr val="72045A"/>
                </a:solidFill>
              </a:ln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567207"/>
            <a:ext cx="10886977" cy="459792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dirty="0"/>
              <a:t>М</a:t>
            </a:r>
            <a:r>
              <a:rPr lang="ru-RU" sz="1800" dirty="0" smtClean="0"/>
              <a:t>инимум </a:t>
            </a:r>
            <a:r>
              <a:rPr lang="ru-RU" sz="1800" b="1" dirty="0"/>
              <a:t>два варианта на </a:t>
            </a:r>
            <a:r>
              <a:rPr lang="ru-RU" sz="1800" b="1" dirty="0" err="1"/>
              <a:t>проектни</a:t>
            </a:r>
            <a:r>
              <a:rPr lang="ru-RU" sz="1800" b="1" dirty="0"/>
              <a:t> </a:t>
            </a:r>
            <a:r>
              <a:rPr lang="ru-RU" sz="1800" b="1" dirty="0" smtClean="0"/>
              <a:t>решения </a:t>
            </a:r>
            <a:r>
              <a:rPr lang="ru-RU" sz="1800" dirty="0"/>
              <a:t>за </a:t>
            </a:r>
            <a:r>
              <a:rPr lang="ru-RU" sz="1800" dirty="0" err="1"/>
              <a:t>довеждаща</a:t>
            </a:r>
            <a:r>
              <a:rPr lang="ru-RU" sz="1800" dirty="0"/>
              <a:t> и/или </a:t>
            </a:r>
            <a:r>
              <a:rPr lang="ru-RU" sz="1800" dirty="0" err="1"/>
              <a:t>вътрешна</a:t>
            </a:r>
            <a:r>
              <a:rPr lang="ru-RU" sz="1800" dirty="0"/>
              <a:t> </a:t>
            </a:r>
            <a:r>
              <a:rPr lang="ru-RU" sz="1800" dirty="0" err="1"/>
              <a:t>техническа</a:t>
            </a:r>
            <a:r>
              <a:rPr lang="ru-RU" sz="1800" dirty="0"/>
              <a:t> инфраструктура, </a:t>
            </a:r>
            <a:r>
              <a:rPr lang="ru-RU" sz="1800" dirty="0" err="1" smtClean="0"/>
              <a:t>освен</a:t>
            </a:r>
            <a:r>
              <a:rPr lang="ru-RU" sz="1800" dirty="0" smtClean="0"/>
              <a:t> </a:t>
            </a:r>
            <a:r>
              <a:rPr lang="ru-RU" sz="1800" dirty="0"/>
              <a:t>в </a:t>
            </a:r>
            <a:r>
              <a:rPr lang="ru-RU" sz="1800" dirty="0" err="1"/>
              <a:t>случаите</a:t>
            </a:r>
            <a:r>
              <a:rPr lang="ru-RU" sz="1800" dirty="0"/>
              <a:t> на доказана </a:t>
            </a:r>
            <a:r>
              <a:rPr lang="ru-RU" sz="1800" dirty="0" err="1"/>
              <a:t>техническа</a:t>
            </a:r>
            <a:r>
              <a:rPr lang="ru-RU" sz="1800" dirty="0"/>
              <a:t> </a:t>
            </a:r>
            <a:r>
              <a:rPr lang="ru-RU" sz="1800" dirty="0" err="1"/>
              <a:t>невъзможност</a:t>
            </a:r>
            <a:r>
              <a:rPr lang="ru-RU" sz="1800" dirty="0"/>
              <a:t> или </a:t>
            </a:r>
            <a:r>
              <a:rPr lang="ru-RU" sz="1800" dirty="0" err="1"/>
              <a:t>нецелесъобразност</a:t>
            </a:r>
            <a:r>
              <a:rPr lang="ru-RU" sz="1800" dirty="0"/>
              <a:t> за </a:t>
            </a:r>
            <a:r>
              <a:rPr lang="ru-RU" sz="1800" dirty="0" err="1"/>
              <a:t>разработване</a:t>
            </a:r>
            <a:r>
              <a:rPr lang="ru-RU" sz="1800" dirty="0"/>
              <a:t> на </a:t>
            </a:r>
            <a:r>
              <a:rPr lang="ru-RU" sz="1800" dirty="0" err="1"/>
              <a:t>повече</a:t>
            </a:r>
            <a:r>
              <a:rPr lang="ru-RU" sz="1800" dirty="0"/>
              <a:t> от </a:t>
            </a:r>
            <a:r>
              <a:rPr lang="ru-RU" sz="1800" dirty="0" err="1"/>
              <a:t>едно</a:t>
            </a:r>
            <a:r>
              <a:rPr lang="ru-RU" sz="1800" dirty="0"/>
              <a:t> </a:t>
            </a:r>
            <a:r>
              <a:rPr lang="ru-RU" sz="1800" dirty="0" err="1"/>
              <a:t>проектно</a:t>
            </a:r>
            <a:r>
              <a:rPr lang="ru-RU" sz="1800" dirty="0"/>
              <a:t> решение</a:t>
            </a:r>
            <a:r>
              <a:rPr lang="ru-RU" sz="1800" dirty="0" smtClean="0"/>
              <a:t>.</a:t>
            </a:r>
            <a:endParaRPr lang="en-US" sz="1800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b="1" dirty="0" err="1" smtClean="0"/>
              <a:t>Избор</a:t>
            </a:r>
            <a:r>
              <a:rPr lang="ru-RU" sz="1800" b="1" dirty="0" smtClean="0"/>
              <a:t> </a:t>
            </a:r>
            <a:r>
              <a:rPr lang="ru-RU" sz="1800" b="1" dirty="0"/>
              <a:t>на </a:t>
            </a:r>
            <a:r>
              <a:rPr lang="ru-RU" sz="1800" b="1" dirty="0" err="1"/>
              <a:t>подходящ</a:t>
            </a:r>
            <a:r>
              <a:rPr lang="ru-RU" sz="1800" b="1" dirty="0"/>
              <a:t> вариант </a:t>
            </a:r>
            <a:r>
              <a:rPr lang="ru-RU" sz="1800" dirty="0"/>
              <a:t>на </a:t>
            </a:r>
            <a:r>
              <a:rPr lang="ru-RU" sz="1800" dirty="0" err="1"/>
              <a:t>инвестиционното</a:t>
            </a:r>
            <a:r>
              <a:rPr lang="ru-RU" sz="1800" dirty="0"/>
              <a:t> </a:t>
            </a:r>
            <a:r>
              <a:rPr lang="ru-RU" sz="1800" dirty="0" err="1"/>
              <a:t>строително</a:t>
            </a:r>
            <a:r>
              <a:rPr lang="ru-RU" sz="1800" dirty="0"/>
              <a:t> </a:t>
            </a:r>
            <a:r>
              <a:rPr lang="ru-RU" sz="1800" dirty="0" smtClean="0"/>
              <a:t>намерение</a:t>
            </a:r>
            <a:r>
              <a:rPr lang="ru-RU" sz="1800" dirty="0"/>
              <a:t> </a:t>
            </a:r>
            <a:r>
              <a:rPr lang="ru-RU" sz="1800" b="1" dirty="0" smtClean="0"/>
              <a:t>посредством:</a:t>
            </a:r>
            <a:endParaRPr lang="ru-RU" sz="1800" b="1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/>
              <a:t>	- </a:t>
            </a:r>
            <a:r>
              <a:rPr lang="ru-RU" sz="1800" b="1" dirty="0" err="1" smtClean="0"/>
              <a:t>Мултикритериен</a:t>
            </a:r>
            <a:r>
              <a:rPr lang="ru-RU" sz="1800" b="1" dirty="0" smtClean="0"/>
              <a:t> </a:t>
            </a:r>
            <a:r>
              <a:rPr lang="ru-RU" sz="1800" b="1" dirty="0"/>
              <a:t>анализ, </a:t>
            </a:r>
            <a:r>
              <a:rPr lang="ru-RU" sz="1800" dirty="0" err="1"/>
              <a:t>включващ</a:t>
            </a:r>
            <a:r>
              <a:rPr lang="ru-RU" sz="1800" dirty="0"/>
              <a:t> </a:t>
            </a:r>
            <a:r>
              <a:rPr lang="ru-RU" sz="1800" dirty="0" err="1"/>
              <a:t>икономическа</a:t>
            </a:r>
            <a:r>
              <a:rPr lang="ru-RU" sz="1800" dirty="0"/>
              <a:t> и </a:t>
            </a:r>
            <a:r>
              <a:rPr lang="ru-RU" sz="1800" dirty="0" err="1"/>
              <a:t>финансова</a:t>
            </a:r>
            <a:r>
              <a:rPr lang="ru-RU" sz="1800" dirty="0"/>
              <a:t> оценка на </a:t>
            </a:r>
            <a:r>
              <a:rPr lang="ru-RU" sz="1800" dirty="0" err="1"/>
              <a:t>всеки</a:t>
            </a:r>
            <a:r>
              <a:rPr lang="ru-RU" sz="1800" dirty="0"/>
              <a:t> един от </a:t>
            </a:r>
            <a:r>
              <a:rPr lang="ru-RU" sz="1800" dirty="0" err="1"/>
              <a:t>разгледаните</a:t>
            </a:r>
            <a:r>
              <a:rPr lang="ru-RU" sz="1800" dirty="0"/>
              <a:t> </a:t>
            </a:r>
            <a:r>
              <a:rPr lang="ru-RU" sz="1800" dirty="0" err="1"/>
              <a:t>варианти</a:t>
            </a:r>
            <a:r>
              <a:rPr lang="ru-RU" sz="1800" dirty="0"/>
              <a:t>; </a:t>
            </a:r>
            <a:r>
              <a:rPr lang="ru-RU" sz="1800" dirty="0" err="1"/>
              <a:t>изследване</a:t>
            </a:r>
            <a:r>
              <a:rPr lang="ru-RU" sz="1800" dirty="0"/>
              <a:t> на </a:t>
            </a:r>
            <a:r>
              <a:rPr lang="ru-RU" sz="1800" dirty="0" err="1"/>
              <a:t>възможните</a:t>
            </a:r>
            <a:r>
              <a:rPr lang="ru-RU" sz="1800" dirty="0"/>
              <a:t> </a:t>
            </a:r>
            <a:r>
              <a:rPr lang="ru-RU" sz="1800" dirty="0" err="1"/>
              <a:t>рискове</a:t>
            </a:r>
            <a:r>
              <a:rPr lang="ru-RU" sz="1800" dirty="0"/>
              <a:t> или </a:t>
            </a:r>
            <a:r>
              <a:rPr lang="ru-RU" sz="1800" dirty="0" err="1"/>
              <a:t>пречки</a:t>
            </a:r>
            <a:r>
              <a:rPr lang="ru-RU" sz="1800" dirty="0"/>
              <a:t> при </a:t>
            </a:r>
            <a:r>
              <a:rPr lang="ru-RU" sz="1800" dirty="0" err="1"/>
              <a:t>осъществяване</a:t>
            </a:r>
            <a:r>
              <a:rPr lang="ru-RU" sz="1800" dirty="0"/>
              <a:t> на избрания вариант, </a:t>
            </a:r>
            <a:r>
              <a:rPr lang="ru-RU" sz="1800" dirty="0" err="1"/>
              <a:t>като</a:t>
            </a:r>
            <a:r>
              <a:rPr lang="ru-RU" sz="1800" dirty="0"/>
              <a:t> </a:t>
            </a:r>
            <a:r>
              <a:rPr lang="ru-RU" sz="1800" dirty="0" err="1"/>
              <a:t>са</a:t>
            </a:r>
            <a:r>
              <a:rPr lang="ru-RU" sz="1800" dirty="0"/>
              <a:t> </a:t>
            </a:r>
            <a:r>
              <a:rPr lang="ru-RU" sz="1800" dirty="0" err="1"/>
              <a:t>представени</a:t>
            </a:r>
            <a:r>
              <a:rPr lang="ru-RU" sz="1800" dirty="0"/>
              <a:t> решения за </a:t>
            </a:r>
            <a:r>
              <a:rPr lang="ru-RU" sz="1800" dirty="0" err="1"/>
              <a:t>тяхното</a:t>
            </a:r>
            <a:r>
              <a:rPr lang="ru-RU" sz="1800" dirty="0"/>
              <a:t> </a:t>
            </a:r>
            <a:r>
              <a:rPr lang="ru-RU" sz="1800" dirty="0" err="1" smtClean="0"/>
              <a:t>преодоляване</a:t>
            </a:r>
            <a:r>
              <a:rPr lang="ru-RU" sz="1800" dirty="0" smtClean="0"/>
              <a:t> и </a:t>
            </a:r>
            <a:r>
              <a:rPr lang="ru-RU" sz="1800" dirty="0"/>
              <a:t>др., </a:t>
            </a:r>
            <a:r>
              <a:rPr lang="ru-RU" sz="1800" b="1" dirty="0"/>
              <a:t>или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 smtClean="0"/>
              <a:t>	- Анализ </a:t>
            </a:r>
            <a:r>
              <a:rPr lang="ru-RU" sz="1800" b="1" dirty="0" err="1"/>
              <a:t>разходи</a:t>
            </a:r>
            <a:r>
              <a:rPr lang="ru-RU" sz="1800" b="1" dirty="0"/>
              <a:t>-ползи и Технико-</a:t>
            </a:r>
            <a:r>
              <a:rPr lang="ru-RU" sz="1800" b="1" dirty="0" err="1"/>
              <a:t>икономическа</a:t>
            </a:r>
            <a:r>
              <a:rPr lang="ru-RU" sz="1800" b="1" dirty="0"/>
              <a:t> </a:t>
            </a:r>
            <a:r>
              <a:rPr lang="ru-RU" sz="1800" b="1" dirty="0" err="1"/>
              <a:t>обосновка</a:t>
            </a:r>
            <a:r>
              <a:rPr lang="ru-RU" sz="1800" b="1" dirty="0"/>
              <a:t> </a:t>
            </a:r>
            <a:r>
              <a:rPr lang="ru-RU" sz="1800" dirty="0"/>
              <a:t>за </a:t>
            </a:r>
            <a:r>
              <a:rPr lang="ru-RU" sz="1800" dirty="0" err="1"/>
              <a:t>определяне</a:t>
            </a:r>
            <a:r>
              <a:rPr lang="ru-RU" sz="1800" dirty="0"/>
              <a:t> на </a:t>
            </a:r>
            <a:r>
              <a:rPr lang="ru-RU" sz="1800" dirty="0" err="1"/>
              <a:t>икономическата</a:t>
            </a:r>
            <a:r>
              <a:rPr lang="ru-RU" sz="1800" dirty="0"/>
              <a:t> </a:t>
            </a:r>
            <a:r>
              <a:rPr lang="ru-RU" sz="1800" dirty="0" err="1"/>
              <a:t>целесъобразност</a:t>
            </a:r>
            <a:r>
              <a:rPr lang="ru-RU" sz="1800" dirty="0"/>
              <a:t> и </a:t>
            </a:r>
            <a:r>
              <a:rPr lang="ru-RU" sz="1800" dirty="0" err="1"/>
              <a:t>ефективност</a:t>
            </a:r>
            <a:r>
              <a:rPr lang="ru-RU" sz="1800" dirty="0"/>
              <a:t> на </a:t>
            </a:r>
            <a:r>
              <a:rPr lang="ru-RU" sz="1800" dirty="0" err="1"/>
              <a:t>инвестиционното</a:t>
            </a:r>
            <a:r>
              <a:rPr lang="ru-RU" sz="1800" dirty="0"/>
              <a:t> </a:t>
            </a:r>
            <a:r>
              <a:rPr lang="ru-RU" sz="1800" dirty="0" err="1"/>
              <a:t>строително</a:t>
            </a:r>
            <a:r>
              <a:rPr lang="ru-RU" sz="1800" dirty="0"/>
              <a:t> намерение. </a:t>
            </a:r>
            <a:endParaRPr lang="ru-RU" sz="1800" dirty="0" smtClean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/>
              <a:t>В </a:t>
            </a:r>
            <a:r>
              <a:rPr lang="ru-RU" sz="1800" dirty="0" err="1"/>
              <a:t>обяснителната</a:t>
            </a:r>
            <a:r>
              <a:rPr lang="ru-RU" sz="1800" dirty="0"/>
              <a:t> записка </a:t>
            </a:r>
            <a:r>
              <a:rPr lang="ru-RU" sz="1800" dirty="0" err="1"/>
              <a:t>към</a:t>
            </a:r>
            <a:r>
              <a:rPr lang="ru-RU" sz="1800" dirty="0"/>
              <a:t> ПИП, </a:t>
            </a:r>
            <a:r>
              <a:rPr lang="ru-RU" sz="1800" dirty="0" err="1"/>
              <a:t>съгласно</a:t>
            </a:r>
            <a:r>
              <a:rPr lang="ru-RU" sz="1800" dirty="0"/>
              <a:t> избрания в ПИП вариант за </a:t>
            </a:r>
            <a:r>
              <a:rPr lang="ru-RU" sz="1800" dirty="0" err="1"/>
              <a:t>съответния</a:t>
            </a:r>
            <a:r>
              <a:rPr lang="ru-RU" sz="1800" dirty="0"/>
              <a:t> </a:t>
            </a:r>
            <a:r>
              <a:rPr lang="ru-RU" sz="1800" dirty="0" err="1"/>
              <a:t>обект</a:t>
            </a:r>
            <a:r>
              <a:rPr lang="ru-RU" sz="1800" dirty="0"/>
              <a:t>, </a:t>
            </a:r>
            <a:r>
              <a:rPr lang="ru-RU" sz="1800" dirty="0" err="1"/>
              <a:t>следва</a:t>
            </a:r>
            <a:r>
              <a:rPr lang="ru-RU" sz="1800" dirty="0"/>
              <a:t> да </a:t>
            </a:r>
            <a:r>
              <a:rPr lang="ru-RU" sz="1800" dirty="0" err="1"/>
              <a:t>бъдат</a:t>
            </a:r>
            <a:r>
              <a:rPr lang="ru-RU" sz="1800" dirty="0"/>
              <a:t> </a:t>
            </a:r>
            <a:r>
              <a:rPr lang="ru-RU" sz="1800" dirty="0" err="1"/>
              <a:t>описани</a:t>
            </a:r>
            <a:r>
              <a:rPr lang="ru-RU" sz="1800" dirty="0"/>
              <a:t> </a:t>
            </a:r>
            <a:r>
              <a:rPr lang="ru-RU" sz="1800" b="1" dirty="0" err="1"/>
              <a:t>всички</a:t>
            </a:r>
            <a:r>
              <a:rPr lang="ru-RU" sz="1800" b="1" dirty="0"/>
              <a:t> </a:t>
            </a:r>
            <a:r>
              <a:rPr lang="ru-RU" sz="1800" b="1" dirty="0" err="1"/>
              <a:t>обособени</a:t>
            </a:r>
            <a:r>
              <a:rPr lang="ru-RU" sz="1800" b="1" dirty="0"/>
              <a:t> </a:t>
            </a:r>
            <a:r>
              <a:rPr lang="ru-RU" sz="1800" b="1" dirty="0" err="1"/>
              <a:t>инвестиционни</a:t>
            </a:r>
            <a:r>
              <a:rPr lang="ru-RU" sz="1800" b="1" dirty="0"/>
              <a:t> намерения (</a:t>
            </a:r>
            <a:r>
              <a:rPr lang="ru-RU" sz="1800" b="1" dirty="0" err="1"/>
              <a:t>обекти</a:t>
            </a:r>
            <a:r>
              <a:rPr lang="ru-RU" sz="1800" b="1" dirty="0"/>
              <a:t>) </a:t>
            </a:r>
            <a:r>
              <a:rPr lang="ru-RU" sz="1800" dirty="0"/>
              <a:t>с </a:t>
            </a:r>
            <a:r>
              <a:rPr lang="ru-RU" sz="1800" dirty="0" err="1"/>
              <a:t>техните</a:t>
            </a:r>
            <a:r>
              <a:rPr lang="ru-RU" sz="1800" dirty="0"/>
              <a:t> </a:t>
            </a:r>
            <a:r>
              <a:rPr lang="ru-RU" sz="1800" dirty="0" err="1"/>
              <a:t>основни</a:t>
            </a:r>
            <a:r>
              <a:rPr lang="ru-RU" sz="1800" dirty="0"/>
              <a:t> </a:t>
            </a:r>
            <a:r>
              <a:rPr lang="ru-RU" sz="1800" b="1" dirty="0"/>
              <a:t>технически </a:t>
            </a:r>
            <a:r>
              <a:rPr lang="ru-RU" sz="1800" b="1" dirty="0" smtClean="0"/>
              <a:t>и </a:t>
            </a:r>
            <a:r>
              <a:rPr lang="ru-RU" sz="1800" b="1" dirty="0" err="1"/>
              <a:t>финансови</a:t>
            </a:r>
            <a:r>
              <a:rPr lang="ru-RU" sz="1800" b="1" dirty="0"/>
              <a:t> </a:t>
            </a:r>
            <a:r>
              <a:rPr lang="ru-RU" sz="1800" b="1" dirty="0" err="1"/>
              <a:t>параметри</a:t>
            </a:r>
            <a:r>
              <a:rPr lang="ru-RU" sz="1800" b="1" dirty="0"/>
              <a:t>, </a:t>
            </a:r>
            <a:r>
              <a:rPr lang="ru-RU" sz="1800" dirty="0" err="1"/>
              <a:t>характеризиращи</a:t>
            </a:r>
            <a:r>
              <a:rPr lang="ru-RU" sz="1800" b="1" dirty="0"/>
              <a:t> </a:t>
            </a:r>
            <a:r>
              <a:rPr lang="ru-RU" sz="1800" dirty="0" err="1"/>
              <a:t>отделното</a:t>
            </a:r>
            <a:r>
              <a:rPr lang="ru-RU" sz="1800" dirty="0"/>
              <a:t> </a:t>
            </a:r>
            <a:r>
              <a:rPr lang="ru-RU" sz="1800" dirty="0" err="1"/>
              <a:t>инвестиционно</a:t>
            </a:r>
            <a:r>
              <a:rPr lang="ru-RU" sz="1800" dirty="0"/>
              <a:t> намерение. В </a:t>
            </a:r>
            <a:r>
              <a:rPr lang="ru-RU" sz="1800" dirty="0" err="1"/>
              <a:t>обяснителната</a:t>
            </a:r>
            <a:r>
              <a:rPr lang="ru-RU" sz="1800" dirty="0"/>
              <a:t> записка е необходимо да се уточни и </a:t>
            </a:r>
            <a:r>
              <a:rPr lang="ru-RU" sz="1800" dirty="0" err="1"/>
              <a:t>степента</a:t>
            </a:r>
            <a:r>
              <a:rPr lang="ru-RU" sz="1800" dirty="0"/>
              <a:t> на </a:t>
            </a:r>
            <a:r>
              <a:rPr lang="ru-RU" sz="1800" dirty="0" err="1"/>
              <a:t>готовност</a:t>
            </a:r>
            <a:r>
              <a:rPr lang="ru-RU" sz="1800" dirty="0"/>
              <a:t> </a:t>
            </a:r>
            <a:r>
              <a:rPr lang="ru-RU" sz="1800" dirty="0" smtClean="0"/>
              <a:t>на </a:t>
            </a:r>
            <a:r>
              <a:rPr lang="ru-RU" sz="1800" dirty="0" err="1"/>
              <a:t>съответния</a:t>
            </a:r>
            <a:r>
              <a:rPr lang="ru-RU" sz="1800" dirty="0"/>
              <a:t> </a:t>
            </a:r>
            <a:r>
              <a:rPr lang="ru-RU" sz="1800" dirty="0" err="1"/>
              <a:t>обект</a:t>
            </a:r>
            <a:r>
              <a:rPr lang="ru-RU" sz="1800" dirty="0"/>
              <a:t> от </a:t>
            </a:r>
            <a:r>
              <a:rPr lang="ru-RU" sz="1800" dirty="0" err="1"/>
              <a:t>инвестиционното</a:t>
            </a:r>
            <a:r>
              <a:rPr lang="ru-RU" sz="1800" dirty="0"/>
              <a:t> намерение, дали </a:t>
            </a:r>
            <a:r>
              <a:rPr lang="ru-RU" sz="1800" dirty="0" err="1"/>
              <a:t>има</a:t>
            </a:r>
            <a:r>
              <a:rPr lang="ru-RU" sz="1800" dirty="0"/>
              <a:t> </a:t>
            </a:r>
            <a:r>
              <a:rPr lang="ru-RU" sz="1800" dirty="0" err="1"/>
              <a:t>необходимост</a:t>
            </a:r>
            <a:r>
              <a:rPr lang="ru-RU" sz="1800" dirty="0"/>
              <a:t> от </a:t>
            </a:r>
            <a:r>
              <a:rPr lang="ru-RU" sz="1800" dirty="0" err="1"/>
              <a:t>учредяване</a:t>
            </a:r>
            <a:r>
              <a:rPr lang="ru-RU" sz="1800" dirty="0"/>
              <a:t> на </a:t>
            </a:r>
            <a:r>
              <a:rPr lang="ru-RU" sz="1800" dirty="0" err="1"/>
              <a:t>вещни</a:t>
            </a:r>
            <a:r>
              <a:rPr lang="ru-RU" sz="1800" dirty="0"/>
              <a:t> права, дали </a:t>
            </a:r>
            <a:r>
              <a:rPr lang="ru-RU" sz="1800" dirty="0" err="1"/>
              <a:t>има</a:t>
            </a:r>
            <a:r>
              <a:rPr lang="ru-RU" sz="1800" dirty="0"/>
              <a:t> </a:t>
            </a:r>
            <a:r>
              <a:rPr lang="ru-RU" sz="1800" dirty="0" err="1"/>
              <a:t>изготвени</a:t>
            </a:r>
            <a:r>
              <a:rPr lang="ru-RU" sz="1800" dirty="0"/>
              <a:t> </a:t>
            </a:r>
            <a:r>
              <a:rPr lang="ru-RU" sz="1800" dirty="0" err="1"/>
              <a:t>инвестиционни</a:t>
            </a:r>
            <a:r>
              <a:rPr lang="ru-RU" sz="1800" dirty="0"/>
              <a:t> </a:t>
            </a:r>
            <a:r>
              <a:rPr lang="ru-RU" sz="1800" dirty="0" err="1"/>
              <a:t>проекти</a:t>
            </a:r>
            <a:r>
              <a:rPr lang="ru-RU" sz="1800" dirty="0"/>
              <a:t> или </a:t>
            </a:r>
            <a:r>
              <a:rPr lang="ru-RU" sz="1800" dirty="0" err="1"/>
              <a:t>предстои</a:t>
            </a:r>
            <a:r>
              <a:rPr lang="ru-RU" sz="1800" dirty="0"/>
              <a:t> да се </a:t>
            </a:r>
            <a:r>
              <a:rPr lang="ru-RU" sz="1800" dirty="0" err="1"/>
              <a:t>извърши</a:t>
            </a:r>
            <a:r>
              <a:rPr lang="ru-RU" sz="1800" dirty="0"/>
              <a:t> </a:t>
            </a:r>
            <a:r>
              <a:rPr lang="ru-RU" sz="1800" dirty="0" err="1"/>
              <a:t>избор</a:t>
            </a:r>
            <a:r>
              <a:rPr lang="ru-RU" sz="1800" dirty="0"/>
              <a:t> на </a:t>
            </a:r>
            <a:r>
              <a:rPr lang="ru-RU" sz="1800" dirty="0" err="1"/>
              <a:t>изпълнител</a:t>
            </a:r>
            <a:r>
              <a:rPr lang="ru-RU" sz="1800" dirty="0"/>
              <a:t> и </a:t>
            </a:r>
            <a:r>
              <a:rPr lang="ru-RU" sz="1800" dirty="0" err="1"/>
              <a:t>изготвянето</a:t>
            </a:r>
            <a:r>
              <a:rPr lang="ru-RU" sz="1800" dirty="0"/>
              <a:t> им; при наличие на </a:t>
            </a:r>
            <a:r>
              <a:rPr lang="ru-RU" sz="1800" dirty="0" err="1"/>
              <a:t>пълна</a:t>
            </a:r>
            <a:r>
              <a:rPr lang="ru-RU" sz="1800" dirty="0"/>
              <a:t> </a:t>
            </a:r>
            <a:r>
              <a:rPr lang="ru-RU" sz="1800" dirty="0" err="1"/>
              <a:t>проектна</a:t>
            </a:r>
            <a:r>
              <a:rPr lang="ru-RU" sz="1800" dirty="0"/>
              <a:t> </a:t>
            </a:r>
            <a:r>
              <a:rPr lang="ru-RU" sz="1800" dirty="0" err="1"/>
              <a:t>готовност</a:t>
            </a:r>
            <a:r>
              <a:rPr lang="ru-RU" sz="1800" dirty="0"/>
              <a:t> </a:t>
            </a:r>
            <a:r>
              <a:rPr lang="ru-RU" sz="1800" dirty="0" smtClean="0"/>
              <a:t>за даден </a:t>
            </a:r>
            <a:r>
              <a:rPr lang="ru-RU" sz="1800" dirty="0" err="1" smtClean="0"/>
              <a:t>обект</a:t>
            </a:r>
            <a:r>
              <a:rPr lang="ru-RU" sz="1800" dirty="0" smtClean="0"/>
              <a:t> – </a:t>
            </a:r>
            <a:r>
              <a:rPr lang="ru-RU" sz="1800" dirty="0" err="1"/>
              <a:t>кога</a:t>
            </a:r>
            <a:r>
              <a:rPr lang="ru-RU" sz="1800" dirty="0"/>
              <a:t> се </a:t>
            </a:r>
            <a:r>
              <a:rPr lang="ru-RU" sz="1800" dirty="0" err="1"/>
              <a:t>предвижда</a:t>
            </a:r>
            <a:r>
              <a:rPr lang="ru-RU" sz="1800" dirty="0"/>
              <a:t> да </a:t>
            </a:r>
            <a:r>
              <a:rPr lang="ru-RU" sz="1800" dirty="0" err="1"/>
              <a:t>има</a:t>
            </a:r>
            <a:r>
              <a:rPr lang="ru-RU" sz="1800" dirty="0"/>
              <a:t> избран </a:t>
            </a:r>
            <a:r>
              <a:rPr lang="ru-RU" sz="1800" dirty="0" err="1"/>
              <a:t>изпълнител</a:t>
            </a:r>
            <a:r>
              <a:rPr lang="ru-RU" sz="1800" dirty="0"/>
              <a:t> за  </a:t>
            </a:r>
            <a:r>
              <a:rPr lang="ru-RU" sz="1800" dirty="0" err="1"/>
              <a:t>реализирането</a:t>
            </a:r>
            <a:r>
              <a:rPr lang="ru-RU" sz="1800" dirty="0"/>
              <a:t> на СМР за </a:t>
            </a:r>
            <a:r>
              <a:rPr lang="ru-RU" sz="1800" dirty="0" err="1"/>
              <a:t>всеки</a:t>
            </a:r>
            <a:r>
              <a:rPr lang="ru-RU" sz="1800" dirty="0"/>
              <a:t> от </a:t>
            </a:r>
            <a:r>
              <a:rPr lang="ru-RU" sz="1800" dirty="0" err="1"/>
              <a:t>съответните</a:t>
            </a:r>
            <a:r>
              <a:rPr lang="ru-RU" sz="1800" dirty="0"/>
              <a:t> </a:t>
            </a:r>
            <a:r>
              <a:rPr lang="ru-RU" sz="1800" dirty="0" err="1" smtClean="0"/>
              <a:t>обекти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72045A"/>
                </a:solidFill>
              </a:rPr>
              <a:t>2</a:t>
            </a:r>
            <a:r>
              <a:rPr lang="en-US" sz="2400" b="1" dirty="0" smtClean="0">
                <a:solidFill>
                  <a:srgbClr val="72045A"/>
                </a:solidFill>
              </a:rPr>
              <a:t>. </a:t>
            </a:r>
            <a:r>
              <a:rPr lang="bg-BG" sz="2400" b="1" dirty="0" smtClean="0">
                <a:solidFill>
                  <a:srgbClr val="72045A"/>
                </a:solidFill>
              </a:rPr>
              <a:t>Техническа документация (2) – ПИП </a:t>
            </a:r>
            <a:endParaRPr lang="en-US" sz="2400" i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4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rgbClr val="72045A"/>
                  </a:solidFill>
                </a:ln>
              </a:rPr>
              <a:t>II</a:t>
            </a:r>
            <a:r>
              <a:rPr lang="bg-BG" b="1" dirty="0" smtClean="0">
                <a:ln>
                  <a:solidFill>
                    <a:srgbClr val="72045A"/>
                  </a:solidFill>
                </a:ln>
              </a:rPr>
              <a:t>. Дейности</a:t>
            </a:r>
            <a:endParaRPr lang="en-US" b="1" dirty="0">
              <a:ln>
                <a:solidFill>
                  <a:srgbClr val="72045A"/>
                </a:solidFill>
              </a:ln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361153"/>
            <a:ext cx="10886977" cy="566956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 err="1" smtClean="0"/>
              <a:t>Графична</a:t>
            </a:r>
            <a:r>
              <a:rPr lang="ru-RU" sz="1600" b="1" dirty="0" smtClean="0"/>
              <a:t> част </a:t>
            </a:r>
            <a:r>
              <a:rPr lang="ru-RU" sz="1600" dirty="0" smtClean="0"/>
              <a:t>– ситуационно решение, </a:t>
            </a:r>
            <a:r>
              <a:rPr lang="ru-RU" sz="1600" dirty="0" err="1" smtClean="0"/>
              <a:t>разпределения</a:t>
            </a:r>
            <a:r>
              <a:rPr lang="ru-RU" sz="1600" dirty="0" smtClean="0"/>
              <a:t>, </a:t>
            </a:r>
            <a:r>
              <a:rPr lang="ru-RU" sz="1600" dirty="0" err="1" smtClean="0"/>
              <a:t>разрези</a:t>
            </a:r>
            <a:r>
              <a:rPr lang="ru-RU" sz="1600" dirty="0" smtClean="0"/>
              <a:t> и </a:t>
            </a:r>
            <a:r>
              <a:rPr lang="ru-RU" sz="1600" dirty="0" err="1" smtClean="0"/>
              <a:t>други</a:t>
            </a:r>
            <a:r>
              <a:rPr lang="ru-RU" sz="1600" dirty="0" smtClean="0"/>
              <a:t> чертежи при </a:t>
            </a:r>
            <a:r>
              <a:rPr lang="ru-RU" sz="1600" dirty="0" err="1" smtClean="0"/>
              <a:t>необходимост</a:t>
            </a:r>
            <a:r>
              <a:rPr lang="ru-RU" sz="1600" dirty="0" smtClean="0"/>
              <a:t>, в </a:t>
            </a:r>
            <a:r>
              <a:rPr lang="ru-RU" sz="1600" dirty="0" err="1" smtClean="0"/>
              <a:t>зависимост</a:t>
            </a:r>
            <a:r>
              <a:rPr lang="ru-RU" sz="1600" dirty="0" smtClean="0"/>
              <a:t> от вида и </a:t>
            </a:r>
            <a:r>
              <a:rPr lang="ru-RU" sz="1600" dirty="0" err="1" smtClean="0"/>
              <a:t>спецификата</a:t>
            </a:r>
            <a:r>
              <a:rPr lang="ru-RU" sz="1600" dirty="0" smtClean="0"/>
              <a:t> на </a:t>
            </a:r>
            <a:r>
              <a:rPr lang="ru-RU" sz="1600" dirty="0" err="1" smtClean="0"/>
              <a:t>обекта</a:t>
            </a:r>
            <a:r>
              <a:rPr lang="ru-RU" sz="1600" dirty="0" smtClean="0"/>
              <a:t>, вкл. ситуация/ситуации в </a:t>
            </a:r>
            <a:r>
              <a:rPr lang="ru-RU" sz="1600" dirty="0" err="1" smtClean="0"/>
              <a:t>подходящ</a:t>
            </a:r>
            <a:r>
              <a:rPr lang="ru-RU" sz="1600" dirty="0" smtClean="0"/>
              <a:t> </a:t>
            </a:r>
            <a:r>
              <a:rPr lang="ru-RU" sz="1600" dirty="0" err="1" smtClean="0"/>
              <a:t>мащаб</a:t>
            </a:r>
            <a:r>
              <a:rPr lang="ru-RU" sz="1600" dirty="0" smtClean="0"/>
              <a:t>, </a:t>
            </a:r>
            <a:r>
              <a:rPr lang="ru-RU" sz="1600" dirty="0" err="1" smtClean="0"/>
              <a:t>включваща</a:t>
            </a:r>
            <a:r>
              <a:rPr lang="ru-RU" sz="1600" dirty="0" smtClean="0"/>
              <a:t>/и </a:t>
            </a:r>
            <a:r>
              <a:rPr lang="ru-RU" sz="1600" dirty="0" err="1" smtClean="0"/>
              <a:t>всички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компоненти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предложението</a:t>
            </a:r>
            <a:r>
              <a:rPr lang="ru-RU" sz="1600" dirty="0" smtClean="0"/>
              <a:t> за </a:t>
            </a:r>
            <a:r>
              <a:rPr lang="ru-RU" sz="1600" dirty="0" err="1" smtClean="0"/>
              <a:t>изпълнение</a:t>
            </a:r>
            <a:r>
              <a:rPr lang="ru-RU" sz="1600" dirty="0" smtClean="0"/>
              <a:t> на инвестиции по </a:t>
            </a:r>
            <a:r>
              <a:rPr lang="ru-RU" sz="1600" dirty="0" err="1" smtClean="0"/>
              <a:t>обекти</a:t>
            </a:r>
            <a:r>
              <a:rPr lang="ru-RU" sz="1600" dirty="0" smtClean="0"/>
              <a:t> (</a:t>
            </a:r>
            <a:r>
              <a:rPr lang="ru-RU" sz="1600" dirty="0" err="1" smtClean="0"/>
              <a:t>обозначени</a:t>
            </a:r>
            <a:r>
              <a:rPr lang="ru-RU" sz="1600" dirty="0" smtClean="0"/>
              <a:t> с </a:t>
            </a:r>
            <a:r>
              <a:rPr lang="ru-RU" sz="1600" dirty="0" err="1" smtClean="0"/>
              <a:t>различни</a:t>
            </a:r>
            <a:r>
              <a:rPr lang="ru-RU" sz="1600" dirty="0" smtClean="0"/>
              <a:t> </a:t>
            </a:r>
            <a:r>
              <a:rPr lang="ru-RU" sz="1600" dirty="0" err="1" smtClean="0"/>
              <a:t>цветове</a:t>
            </a:r>
            <a:r>
              <a:rPr lang="ru-RU" sz="1600" dirty="0" smtClean="0"/>
              <a:t>), </a:t>
            </a:r>
            <a:r>
              <a:rPr lang="ru-RU" sz="1600" dirty="0" err="1" smtClean="0"/>
              <a:t>както</a:t>
            </a:r>
            <a:r>
              <a:rPr lang="ru-RU" sz="1600" dirty="0" smtClean="0"/>
              <a:t> и </a:t>
            </a:r>
            <a:r>
              <a:rPr lang="ru-RU" sz="1600" b="1" dirty="0" err="1" smtClean="0"/>
              <a:t>изчисления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обосноваващи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проектните</a:t>
            </a:r>
            <a:r>
              <a:rPr lang="ru-RU" sz="1600" b="1" dirty="0" smtClean="0"/>
              <a:t> решения.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 err="1"/>
              <a:t>П</a:t>
            </a:r>
            <a:r>
              <a:rPr lang="ru-RU" sz="1600" b="1" dirty="0" err="1" smtClean="0"/>
              <a:t>рогнозен</a:t>
            </a:r>
            <a:r>
              <a:rPr lang="ru-RU" sz="1600" b="1" dirty="0" smtClean="0"/>
              <a:t> график за </a:t>
            </a:r>
            <a:r>
              <a:rPr lang="ru-RU" sz="1600" b="1" dirty="0" err="1" smtClean="0"/>
              <a:t>възлагане</a:t>
            </a:r>
            <a:r>
              <a:rPr lang="ru-RU" sz="1600" b="1" dirty="0" smtClean="0"/>
              <a:t> </a:t>
            </a:r>
            <a:r>
              <a:rPr lang="ru-RU" sz="1600" dirty="0" smtClean="0"/>
              <a:t>на </a:t>
            </a:r>
            <a:r>
              <a:rPr lang="ru-RU" sz="1600" dirty="0" err="1" smtClean="0"/>
              <a:t>необходимите</a:t>
            </a:r>
            <a:r>
              <a:rPr lang="ru-RU" sz="1600" dirty="0" smtClean="0"/>
              <a:t> </a:t>
            </a:r>
            <a:r>
              <a:rPr lang="ru-RU" sz="1600" dirty="0" err="1" smtClean="0"/>
              <a:t>дейности</a:t>
            </a:r>
            <a:r>
              <a:rPr lang="ru-RU" sz="1600" dirty="0" smtClean="0"/>
              <a:t> </a:t>
            </a:r>
            <a:r>
              <a:rPr lang="ru-RU" sz="1600" b="1" dirty="0" smtClean="0"/>
              <a:t>и за </a:t>
            </a:r>
            <a:r>
              <a:rPr lang="ru-RU" sz="1600" b="1" dirty="0" err="1" smtClean="0"/>
              <a:t>изпълнение</a:t>
            </a:r>
            <a:r>
              <a:rPr lang="ru-RU" sz="1600" b="1" dirty="0" smtClean="0"/>
              <a:t> </a:t>
            </a:r>
            <a:r>
              <a:rPr lang="ru-RU" sz="1600" dirty="0" smtClean="0"/>
              <a:t>на </a:t>
            </a:r>
            <a:r>
              <a:rPr lang="ru-RU" sz="1600" dirty="0" err="1" smtClean="0"/>
              <a:t>възложените</a:t>
            </a:r>
            <a:r>
              <a:rPr lang="ru-RU" sz="1600" dirty="0" smtClean="0"/>
              <a:t> </a:t>
            </a:r>
            <a:r>
              <a:rPr lang="ru-RU" sz="1600" dirty="0" err="1" smtClean="0"/>
              <a:t>дейности</a:t>
            </a:r>
            <a:r>
              <a:rPr lang="ru-RU" sz="1600" dirty="0" smtClean="0"/>
              <a:t> на </a:t>
            </a:r>
            <a:r>
              <a:rPr lang="ru-RU" sz="1600" dirty="0" err="1" smtClean="0"/>
              <a:t>инвестиционното</a:t>
            </a:r>
            <a:r>
              <a:rPr lang="ru-RU" sz="1600" dirty="0" smtClean="0"/>
              <a:t> намерение </a:t>
            </a:r>
            <a:r>
              <a:rPr lang="ru-RU" sz="1600" b="1" dirty="0" smtClean="0"/>
              <a:t>по </a:t>
            </a:r>
            <a:r>
              <a:rPr lang="ru-RU" sz="1600" b="1" dirty="0" err="1" smtClean="0"/>
              <a:t>обекти</a:t>
            </a:r>
            <a:r>
              <a:rPr lang="ru-RU" sz="1600" b="1" dirty="0" smtClean="0"/>
              <a:t>, </a:t>
            </a:r>
            <a:r>
              <a:rPr lang="ru-RU" sz="1600" dirty="0" err="1" smtClean="0"/>
              <a:t>който</a:t>
            </a:r>
            <a:r>
              <a:rPr lang="ru-RU" sz="1600" dirty="0" smtClean="0"/>
              <a:t> </a:t>
            </a:r>
            <a:r>
              <a:rPr lang="ru-RU" sz="1600" dirty="0" err="1" smtClean="0"/>
              <a:t>включва</a:t>
            </a:r>
            <a:r>
              <a:rPr lang="ru-RU" sz="1600" dirty="0" smtClean="0"/>
              <a:t>:</a:t>
            </a:r>
          </a:p>
          <a:p>
            <a:pPr marL="342000" algn="just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600" b="1" dirty="0" err="1" smtClean="0"/>
              <a:t>Устройствено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планиране</a:t>
            </a:r>
            <a:r>
              <a:rPr lang="ru-RU" sz="1600" b="1" dirty="0" smtClean="0"/>
              <a:t> и </a:t>
            </a:r>
            <a:r>
              <a:rPr lang="ru-RU" sz="1600" b="1" dirty="0" err="1" smtClean="0"/>
              <a:t>проектна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готовност</a:t>
            </a:r>
            <a:r>
              <a:rPr lang="ru-RU" sz="1600" b="1" dirty="0" smtClean="0"/>
              <a:t> </a:t>
            </a:r>
            <a:r>
              <a:rPr lang="ru-RU" sz="1600" dirty="0" smtClean="0"/>
              <a:t>– при </a:t>
            </a:r>
            <a:r>
              <a:rPr lang="ru-RU" sz="1600" dirty="0" err="1" smtClean="0"/>
              <a:t>необходимост</a:t>
            </a:r>
            <a:r>
              <a:rPr lang="ru-RU" sz="1600" dirty="0" smtClean="0"/>
              <a:t>, </a:t>
            </a:r>
            <a:r>
              <a:rPr lang="ru-RU" sz="1600" dirty="0" err="1" smtClean="0"/>
              <a:t>както</a:t>
            </a:r>
            <a:r>
              <a:rPr lang="ru-RU" sz="1600" dirty="0" smtClean="0"/>
              <a:t> </a:t>
            </a:r>
            <a:r>
              <a:rPr lang="ru-RU" sz="1600" dirty="0" err="1" smtClean="0"/>
              <a:t>следва</a:t>
            </a:r>
            <a:r>
              <a:rPr lang="ru-RU" sz="1600" dirty="0" smtClean="0"/>
              <a:t>: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 smtClean="0"/>
              <a:t>	</a:t>
            </a:r>
            <a:r>
              <a:rPr lang="ru-RU" sz="1500" b="1" dirty="0" smtClean="0"/>
              <a:t>- </a:t>
            </a:r>
            <a:r>
              <a:rPr lang="ru-RU" sz="1500" dirty="0" err="1" smtClean="0"/>
              <a:t>ред</a:t>
            </a:r>
            <a:r>
              <a:rPr lang="ru-RU" sz="1500" dirty="0" smtClean="0"/>
              <a:t> за </a:t>
            </a:r>
            <a:r>
              <a:rPr lang="ru-RU" sz="1500" dirty="0" err="1" smtClean="0"/>
              <a:t>възлагане</a:t>
            </a:r>
            <a:r>
              <a:rPr lang="ru-RU" sz="1500" dirty="0" smtClean="0"/>
              <a:t> на ПУП ПП; </a:t>
            </a:r>
            <a:r>
              <a:rPr lang="ru-RU" sz="1500" dirty="0" err="1" smtClean="0"/>
              <a:t>индикативни</a:t>
            </a:r>
            <a:r>
              <a:rPr lang="ru-RU" sz="1500" dirty="0" smtClean="0"/>
              <a:t> </a:t>
            </a:r>
            <a:r>
              <a:rPr lang="ru-RU" sz="1500" dirty="0" err="1" smtClean="0"/>
              <a:t>срокове</a:t>
            </a:r>
            <a:r>
              <a:rPr lang="ru-RU" sz="1500" dirty="0" smtClean="0"/>
              <a:t> за  </a:t>
            </a:r>
            <a:r>
              <a:rPr lang="ru-RU" sz="1500" dirty="0" err="1" smtClean="0"/>
              <a:t>обявяване</a:t>
            </a:r>
            <a:r>
              <a:rPr lang="ru-RU" sz="1500" dirty="0" smtClean="0"/>
              <a:t>, оценка и </a:t>
            </a:r>
            <a:r>
              <a:rPr lang="ru-RU" sz="1500" dirty="0" err="1" smtClean="0"/>
              <a:t>избор</a:t>
            </a:r>
            <a:r>
              <a:rPr lang="ru-RU" sz="1500" dirty="0" smtClean="0"/>
              <a:t> на </a:t>
            </a:r>
            <a:r>
              <a:rPr lang="ru-RU" sz="1500" dirty="0" err="1" smtClean="0"/>
              <a:t>изпълнител</a:t>
            </a:r>
            <a:r>
              <a:rPr lang="ru-RU" sz="1500" dirty="0" smtClean="0"/>
              <a:t>; </a:t>
            </a:r>
            <a:r>
              <a:rPr lang="ru-RU" sz="1500" dirty="0" err="1" smtClean="0"/>
              <a:t>изготвяне</a:t>
            </a:r>
            <a:r>
              <a:rPr lang="ru-RU" sz="1500" dirty="0" smtClean="0"/>
              <a:t> – </a:t>
            </a:r>
            <a:r>
              <a:rPr lang="ru-RU" sz="1500" dirty="0" err="1" smtClean="0"/>
              <a:t>одобряване</a:t>
            </a:r>
            <a:r>
              <a:rPr lang="ru-RU" sz="1500" dirty="0" smtClean="0"/>
              <a:t> на задание, </a:t>
            </a:r>
            <a:r>
              <a:rPr lang="ru-RU" sz="1500" dirty="0" err="1" smtClean="0"/>
              <a:t>изготвяне</a:t>
            </a:r>
            <a:r>
              <a:rPr lang="ru-RU" sz="1500" dirty="0" smtClean="0"/>
              <a:t> на ПУП ПП,  </a:t>
            </a:r>
            <a:r>
              <a:rPr lang="ru-RU" sz="1500" dirty="0" err="1" smtClean="0"/>
              <a:t>съгласуване</a:t>
            </a:r>
            <a:r>
              <a:rPr lang="ru-RU" sz="1500" dirty="0"/>
              <a:t>,</a:t>
            </a:r>
            <a:r>
              <a:rPr lang="ru-RU" sz="1500" dirty="0" smtClean="0"/>
              <a:t> </a:t>
            </a:r>
            <a:r>
              <a:rPr lang="ru-RU" sz="1500" dirty="0" err="1" smtClean="0"/>
              <a:t>одобряване</a:t>
            </a:r>
            <a:r>
              <a:rPr lang="ru-RU" sz="1500" dirty="0" smtClean="0"/>
              <a:t> и </a:t>
            </a:r>
            <a:r>
              <a:rPr lang="ru-RU" sz="1500" dirty="0" err="1" smtClean="0"/>
              <a:t>издаване</a:t>
            </a:r>
            <a:r>
              <a:rPr lang="ru-RU" sz="1500" dirty="0" smtClean="0"/>
              <a:t> на </a:t>
            </a:r>
            <a:r>
              <a:rPr lang="ru-RU" sz="1500" dirty="0" err="1" smtClean="0"/>
              <a:t>влязъл</a:t>
            </a:r>
            <a:r>
              <a:rPr lang="ru-RU" sz="1500" dirty="0" smtClean="0"/>
              <a:t> в сила акт за </a:t>
            </a:r>
            <a:r>
              <a:rPr lang="ru-RU" sz="1500" dirty="0" err="1" smtClean="0"/>
              <a:t>одобряването</a:t>
            </a:r>
            <a:r>
              <a:rPr lang="ru-RU" sz="1500" dirty="0" smtClean="0"/>
              <a:t> </a:t>
            </a:r>
            <a:r>
              <a:rPr lang="ru-RU" sz="1500" dirty="0" err="1" smtClean="0"/>
              <a:t>му</a:t>
            </a:r>
            <a:r>
              <a:rPr lang="ru-RU" sz="1500" dirty="0" smtClean="0"/>
              <a:t>; 	</a:t>
            </a:r>
            <a:r>
              <a:rPr lang="ru-RU" sz="1500" b="1" dirty="0" smtClean="0"/>
              <a:t>- </a:t>
            </a:r>
            <a:r>
              <a:rPr lang="ru-RU" sz="1500" dirty="0" err="1" smtClean="0"/>
              <a:t>придобиване</a:t>
            </a:r>
            <a:r>
              <a:rPr lang="ru-RU" sz="1500" dirty="0" smtClean="0"/>
              <a:t> на </a:t>
            </a:r>
            <a:r>
              <a:rPr lang="ru-RU" sz="1500" dirty="0" err="1" smtClean="0"/>
              <a:t>вещни</a:t>
            </a:r>
            <a:r>
              <a:rPr lang="ru-RU" sz="1500" dirty="0" smtClean="0"/>
              <a:t> права;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500" dirty="0" smtClean="0"/>
              <a:t>	</a:t>
            </a:r>
            <a:r>
              <a:rPr lang="ru-RU" sz="1500" b="1" dirty="0" smtClean="0"/>
              <a:t>- </a:t>
            </a:r>
            <a:r>
              <a:rPr lang="ru-RU" sz="1500" dirty="0" err="1" smtClean="0"/>
              <a:t>ред</a:t>
            </a:r>
            <a:r>
              <a:rPr lang="ru-RU" sz="1500" dirty="0" smtClean="0"/>
              <a:t> на </a:t>
            </a:r>
            <a:r>
              <a:rPr lang="ru-RU" sz="1500" dirty="0" err="1" smtClean="0"/>
              <a:t>възлагане</a:t>
            </a:r>
            <a:r>
              <a:rPr lang="ru-RU" sz="1500" dirty="0" smtClean="0"/>
              <a:t> на </a:t>
            </a:r>
            <a:r>
              <a:rPr lang="ru-RU" sz="1500" dirty="0" err="1" smtClean="0"/>
              <a:t>инвестиционния</a:t>
            </a:r>
            <a:r>
              <a:rPr lang="ru-RU" sz="1500" dirty="0" smtClean="0"/>
              <a:t> проект (ИП); индикативен срок за  </a:t>
            </a:r>
            <a:r>
              <a:rPr lang="ru-RU" sz="1500" dirty="0" err="1" smtClean="0"/>
              <a:t>обявяване</a:t>
            </a:r>
            <a:r>
              <a:rPr lang="ru-RU" sz="1500" dirty="0" smtClean="0"/>
              <a:t>, оценка и </a:t>
            </a:r>
            <a:r>
              <a:rPr lang="ru-RU" sz="1500" dirty="0" err="1" smtClean="0"/>
              <a:t>избор</a:t>
            </a:r>
            <a:r>
              <a:rPr lang="ru-RU" sz="1500" dirty="0" smtClean="0"/>
              <a:t> на </a:t>
            </a:r>
            <a:r>
              <a:rPr lang="ru-RU" sz="1500" dirty="0" err="1" smtClean="0"/>
              <a:t>изпълнител</a:t>
            </a:r>
            <a:r>
              <a:rPr lang="ru-RU" sz="1500" dirty="0" smtClean="0"/>
              <a:t>; индикативен срок за </a:t>
            </a:r>
            <a:r>
              <a:rPr lang="ru-RU" sz="1500" dirty="0" err="1" smtClean="0"/>
              <a:t>изготвяне</a:t>
            </a:r>
            <a:r>
              <a:rPr lang="ru-RU" sz="1500" dirty="0" smtClean="0"/>
              <a:t> на ИП и </a:t>
            </a:r>
            <a:r>
              <a:rPr lang="ru-RU" sz="1500" dirty="0" err="1" smtClean="0"/>
              <a:t>приемането</a:t>
            </a:r>
            <a:r>
              <a:rPr lang="ru-RU" sz="1500" dirty="0" smtClean="0"/>
              <a:t> </a:t>
            </a:r>
            <a:r>
              <a:rPr lang="ru-RU" sz="1500" dirty="0" err="1" smtClean="0"/>
              <a:t>му</a:t>
            </a:r>
            <a:r>
              <a:rPr lang="ru-RU" sz="1500" dirty="0" smtClean="0"/>
              <a:t> от </a:t>
            </a:r>
            <a:r>
              <a:rPr lang="ru-RU" sz="1500" dirty="0" err="1" smtClean="0"/>
              <a:t>възложителя</a:t>
            </a:r>
            <a:r>
              <a:rPr lang="ru-RU" sz="1500" dirty="0" smtClean="0"/>
              <a:t>;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500" dirty="0" smtClean="0"/>
              <a:t>	</a:t>
            </a:r>
            <a:r>
              <a:rPr lang="ru-RU" sz="1500" b="1" dirty="0" smtClean="0"/>
              <a:t>- </a:t>
            </a:r>
            <a:r>
              <a:rPr lang="ru-RU" sz="1500" dirty="0" smtClean="0"/>
              <a:t>индикативен срок за </a:t>
            </a:r>
            <a:r>
              <a:rPr lang="ru-RU" sz="1500" dirty="0" err="1" smtClean="0"/>
              <a:t>съгласуване</a:t>
            </a:r>
            <a:r>
              <a:rPr lang="ru-RU" sz="1500" dirty="0" smtClean="0"/>
              <a:t> на ИП с </a:t>
            </a:r>
            <a:r>
              <a:rPr lang="ru-RU" sz="1500" dirty="0" err="1" smtClean="0"/>
              <a:t>експлоатационните</a:t>
            </a:r>
            <a:r>
              <a:rPr lang="ru-RU" sz="1500" dirty="0" smtClean="0"/>
              <a:t> дружества и </a:t>
            </a:r>
            <a:r>
              <a:rPr lang="ru-RU" sz="1500" dirty="0" err="1" smtClean="0"/>
              <a:t>компетентните</a:t>
            </a:r>
            <a:r>
              <a:rPr lang="ru-RU" sz="1500" dirty="0" smtClean="0"/>
              <a:t> </a:t>
            </a:r>
            <a:r>
              <a:rPr lang="ru-RU" sz="1500" dirty="0" err="1" smtClean="0"/>
              <a:t>органи</a:t>
            </a:r>
            <a:r>
              <a:rPr lang="ru-RU" sz="1500" dirty="0" smtClean="0"/>
              <a:t> по ЗУТ; 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500" dirty="0" smtClean="0"/>
              <a:t>	</a:t>
            </a:r>
            <a:r>
              <a:rPr lang="ru-RU" sz="1500" b="1" dirty="0" smtClean="0"/>
              <a:t>-</a:t>
            </a:r>
            <a:r>
              <a:rPr lang="ru-RU" sz="1500" dirty="0" smtClean="0"/>
              <a:t> индикативен срок за </a:t>
            </a:r>
            <a:r>
              <a:rPr lang="ru-RU" sz="1500" dirty="0" err="1" smtClean="0"/>
              <a:t>изготвяне</a:t>
            </a:r>
            <a:r>
              <a:rPr lang="ru-RU" sz="1500" dirty="0" smtClean="0"/>
              <a:t> на Доклад за </a:t>
            </a:r>
            <a:r>
              <a:rPr lang="ru-RU" sz="1500" dirty="0" err="1" smtClean="0"/>
              <a:t>съответствие</a:t>
            </a:r>
            <a:r>
              <a:rPr lang="ru-RU" sz="1500" dirty="0" smtClean="0"/>
              <a:t>;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500" dirty="0" smtClean="0"/>
              <a:t>	</a:t>
            </a:r>
            <a:r>
              <a:rPr lang="ru-RU" sz="1500" b="1" dirty="0" smtClean="0"/>
              <a:t>- </a:t>
            </a:r>
            <a:r>
              <a:rPr lang="ru-RU" sz="1500" dirty="0" smtClean="0"/>
              <a:t>индикативен срок за </a:t>
            </a:r>
            <a:r>
              <a:rPr lang="ru-RU" sz="1500" dirty="0" err="1" smtClean="0"/>
              <a:t>одобряване</a:t>
            </a:r>
            <a:r>
              <a:rPr lang="ru-RU" sz="1500" dirty="0" smtClean="0"/>
              <a:t> на ИП, </a:t>
            </a:r>
            <a:r>
              <a:rPr lang="ru-RU" sz="1500" dirty="0" err="1" smtClean="0"/>
              <a:t>съгласно</a:t>
            </a:r>
            <a:r>
              <a:rPr lang="ru-RU" sz="1500" dirty="0" smtClean="0"/>
              <a:t> чл. 144 и чл. 145 от ЗУТ;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500" dirty="0" smtClean="0"/>
              <a:t>	</a:t>
            </a:r>
            <a:r>
              <a:rPr lang="ru-RU" sz="1500" b="1" dirty="0" smtClean="0"/>
              <a:t>- </a:t>
            </a:r>
            <a:r>
              <a:rPr lang="ru-RU" sz="1500" dirty="0" smtClean="0"/>
              <a:t>индикативен срок за </a:t>
            </a:r>
            <a:r>
              <a:rPr lang="ru-RU" sz="1500" dirty="0" err="1" smtClean="0"/>
              <a:t>издаване</a:t>
            </a:r>
            <a:r>
              <a:rPr lang="ru-RU" sz="1500" dirty="0" smtClean="0"/>
              <a:t> и  </a:t>
            </a:r>
            <a:r>
              <a:rPr lang="ru-RU" sz="1500" dirty="0" err="1" smtClean="0"/>
              <a:t>влизане</a:t>
            </a:r>
            <a:r>
              <a:rPr lang="ru-RU" sz="1500" dirty="0" smtClean="0"/>
              <a:t> в сила на разрешение за </a:t>
            </a:r>
            <a:r>
              <a:rPr lang="ru-RU" sz="1500" dirty="0" err="1" smtClean="0"/>
              <a:t>строеж</a:t>
            </a:r>
            <a:r>
              <a:rPr lang="ru-RU" sz="1500" dirty="0" smtClean="0"/>
              <a:t>.</a:t>
            </a:r>
          </a:p>
          <a:p>
            <a:pPr marL="342000" algn="just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600" b="1" dirty="0" err="1" smtClean="0"/>
              <a:t>Изпълнение</a:t>
            </a:r>
            <a:r>
              <a:rPr lang="ru-RU" sz="1600" b="1" dirty="0" smtClean="0"/>
              <a:t> на СМР – </a:t>
            </a:r>
            <a:r>
              <a:rPr lang="ru-RU" sz="1600" dirty="0" err="1" smtClean="0"/>
              <a:t>продължителност</a:t>
            </a:r>
            <a:r>
              <a:rPr lang="ru-RU" sz="1600" dirty="0" smtClean="0"/>
              <a:t> за </a:t>
            </a:r>
            <a:r>
              <a:rPr lang="ru-RU" sz="1600" b="1" dirty="0" err="1" smtClean="0"/>
              <a:t>възлагане</a:t>
            </a:r>
            <a:r>
              <a:rPr lang="ru-RU" sz="1600" dirty="0" smtClean="0"/>
              <a:t> и </a:t>
            </a:r>
            <a:r>
              <a:rPr lang="ru-RU" sz="1600" dirty="0" err="1" smtClean="0"/>
              <a:t>избор</a:t>
            </a:r>
            <a:r>
              <a:rPr lang="ru-RU" sz="1600" dirty="0" smtClean="0"/>
              <a:t> на </a:t>
            </a:r>
            <a:r>
              <a:rPr lang="ru-RU" sz="1600" dirty="0" err="1" smtClean="0"/>
              <a:t>изпълнител</a:t>
            </a:r>
            <a:r>
              <a:rPr lang="ru-RU" sz="1600" dirty="0" smtClean="0"/>
              <a:t> за </a:t>
            </a:r>
            <a:r>
              <a:rPr lang="ru-RU" sz="1600" dirty="0" err="1" smtClean="0"/>
              <a:t>строителен</a:t>
            </a:r>
            <a:r>
              <a:rPr lang="ru-RU" sz="1600" dirty="0" smtClean="0"/>
              <a:t> надзор и СМР (</a:t>
            </a:r>
            <a:r>
              <a:rPr lang="ru-RU" sz="1600" dirty="0" err="1" smtClean="0"/>
              <a:t>индикативни</a:t>
            </a:r>
            <a:r>
              <a:rPr lang="ru-RU" sz="1600" dirty="0" smtClean="0"/>
              <a:t> </a:t>
            </a:r>
            <a:r>
              <a:rPr lang="ru-RU" sz="1600" dirty="0" err="1" smtClean="0"/>
              <a:t>срокове</a:t>
            </a:r>
            <a:r>
              <a:rPr lang="ru-RU" sz="1600" dirty="0" smtClean="0"/>
              <a:t> за </a:t>
            </a:r>
            <a:r>
              <a:rPr lang="ru-RU" sz="1600" dirty="0" err="1" smtClean="0"/>
              <a:t>обявяване</a:t>
            </a:r>
            <a:r>
              <a:rPr lang="ru-RU" sz="1600" dirty="0" smtClean="0"/>
              <a:t>, оценка и </a:t>
            </a:r>
            <a:r>
              <a:rPr lang="ru-RU" sz="1600" dirty="0" err="1" smtClean="0"/>
              <a:t>избор</a:t>
            </a:r>
            <a:r>
              <a:rPr lang="ru-RU" sz="1600" dirty="0" smtClean="0"/>
              <a:t> на </a:t>
            </a:r>
            <a:r>
              <a:rPr lang="ru-RU" sz="1600" dirty="0" err="1" smtClean="0"/>
              <a:t>изпълнител</a:t>
            </a:r>
            <a:r>
              <a:rPr lang="ru-RU" sz="1600" dirty="0" smtClean="0"/>
              <a:t>) и </a:t>
            </a:r>
            <a:r>
              <a:rPr lang="ru-RU" sz="1600" dirty="0" err="1" smtClean="0"/>
              <a:t>продължителност</a:t>
            </a:r>
            <a:r>
              <a:rPr lang="ru-RU" sz="1600" dirty="0" smtClean="0"/>
              <a:t> на </a:t>
            </a:r>
            <a:r>
              <a:rPr lang="ru-RU" sz="1600" b="1" dirty="0" err="1" smtClean="0"/>
              <a:t>изпълнение</a:t>
            </a:r>
            <a:r>
              <a:rPr lang="ru-RU" sz="1600" b="1" dirty="0" smtClean="0"/>
              <a:t> на СМР </a:t>
            </a:r>
            <a:r>
              <a:rPr lang="ru-RU" sz="1600" dirty="0" smtClean="0"/>
              <a:t>– от </a:t>
            </a:r>
            <a:r>
              <a:rPr lang="ru-RU" sz="1600" dirty="0" err="1" smtClean="0"/>
              <a:t>откриване</a:t>
            </a:r>
            <a:r>
              <a:rPr lang="ru-RU" sz="1600" dirty="0" smtClean="0"/>
              <a:t> на </a:t>
            </a:r>
            <a:r>
              <a:rPr lang="ru-RU" sz="1600" dirty="0" err="1" smtClean="0"/>
              <a:t>строителна</a:t>
            </a:r>
            <a:r>
              <a:rPr lang="ru-RU" sz="1600" dirty="0" smtClean="0"/>
              <a:t> площадка и </a:t>
            </a:r>
            <a:r>
              <a:rPr lang="ru-RU" sz="1600" dirty="0" err="1" smtClean="0"/>
              <a:t>определяне</a:t>
            </a:r>
            <a:r>
              <a:rPr lang="ru-RU" sz="1600" dirty="0" smtClean="0"/>
              <a:t> на </a:t>
            </a:r>
            <a:r>
              <a:rPr lang="ru-RU" sz="1600" dirty="0" err="1" smtClean="0"/>
              <a:t>строителна</a:t>
            </a:r>
            <a:r>
              <a:rPr lang="ru-RU" sz="1600" dirty="0" smtClean="0"/>
              <a:t> линия и </a:t>
            </a:r>
            <a:r>
              <a:rPr lang="ru-RU" sz="1600" dirty="0" err="1" smtClean="0"/>
              <a:t>ниво</a:t>
            </a:r>
            <a:r>
              <a:rPr lang="ru-RU" sz="1600" dirty="0" smtClean="0"/>
              <a:t> до </a:t>
            </a:r>
            <a:r>
              <a:rPr lang="ru-RU" sz="1600" dirty="0" err="1" smtClean="0"/>
              <a:t>предаване</a:t>
            </a:r>
            <a:r>
              <a:rPr lang="ru-RU" sz="1600" dirty="0" smtClean="0"/>
              <a:t> на </a:t>
            </a:r>
            <a:r>
              <a:rPr lang="ru-RU" sz="1600" dirty="0" err="1" smtClean="0"/>
              <a:t>обекта</a:t>
            </a:r>
            <a:r>
              <a:rPr lang="ru-RU" sz="1600" dirty="0" smtClean="0"/>
              <a:t> от строителя на </a:t>
            </a:r>
            <a:r>
              <a:rPr lang="ru-RU" sz="1600" dirty="0" err="1" smtClean="0"/>
              <a:t>възложителя</a:t>
            </a:r>
            <a:r>
              <a:rPr lang="ru-RU" sz="1600" dirty="0" smtClean="0"/>
              <a:t> с акт образец 15.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72045A"/>
                </a:solidFill>
              </a:rPr>
              <a:t>2. </a:t>
            </a:r>
            <a:r>
              <a:rPr lang="bg-BG" sz="2400" b="1" dirty="0" smtClean="0">
                <a:solidFill>
                  <a:srgbClr val="72045A"/>
                </a:solidFill>
              </a:rPr>
              <a:t>Техническа документация (3) – ПИП </a:t>
            </a:r>
            <a:endParaRPr lang="en-US" sz="2400" i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rgbClr val="72045A"/>
                  </a:solidFill>
                </a:ln>
              </a:rPr>
              <a:t>II</a:t>
            </a:r>
            <a:r>
              <a:rPr lang="bg-BG" b="1" dirty="0" smtClean="0">
                <a:ln>
                  <a:solidFill>
                    <a:srgbClr val="72045A"/>
                  </a:solidFill>
                </a:ln>
              </a:rPr>
              <a:t>. Дейности</a:t>
            </a:r>
            <a:endParaRPr lang="en-US" b="1" dirty="0">
              <a:ln>
                <a:solidFill>
                  <a:srgbClr val="72045A"/>
                </a:solidFill>
              </a:ln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259553"/>
            <a:ext cx="10886977" cy="566956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b="1" dirty="0" err="1" smtClean="0"/>
              <a:t>Остойностяване</a:t>
            </a:r>
            <a:r>
              <a:rPr lang="ru-RU" sz="1800" b="1" dirty="0" smtClean="0"/>
              <a:t> </a:t>
            </a:r>
            <a:r>
              <a:rPr lang="ru-RU" sz="1800" b="1" dirty="0"/>
              <a:t>на </a:t>
            </a:r>
            <a:r>
              <a:rPr lang="ru-RU" sz="1800" b="1" dirty="0" err="1"/>
              <a:t>строителното</a:t>
            </a:r>
            <a:r>
              <a:rPr lang="ru-RU" sz="1800" b="1" dirty="0"/>
              <a:t> </a:t>
            </a:r>
            <a:r>
              <a:rPr lang="ru-RU" sz="1800" b="1" dirty="0" smtClean="0"/>
              <a:t>намерение</a:t>
            </a:r>
            <a:r>
              <a:rPr lang="ru-RU" sz="1800" dirty="0" smtClean="0"/>
              <a:t> по </a:t>
            </a:r>
            <a:r>
              <a:rPr lang="ru-RU" sz="1800" dirty="0" err="1" smtClean="0"/>
              <a:t>обекти</a:t>
            </a:r>
            <a:r>
              <a:rPr lang="ru-RU" sz="1800" dirty="0" smtClean="0"/>
              <a:t>, </a:t>
            </a:r>
            <a:r>
              <a:rPr lang="ru-RU" sz="1800" b="1" dirty="0"/>
              <a:t>с приложена </a:t>
            </a:r>
            <a:r>
              <a:rPr lang="ru-RU" sz="1800" b="1" dirty="0" err="1"/>
              <a:t>количествено-стойностна</a:t>
            </a:r>
            <a:r>
              <a:rPr lang="ru-RU" sz="1800" b="1" dirty="0"/>
              <a:t>/и сметка/и (КСС) </a:t>
            </a:r>
            <a:r>
              <a:rPr lang="ru-RU" sz="1800" dirty="0"/>
              <a:t>по </a:t>
            </a:r>
            <a:r>
              <a:rPr lang="ru-RU" sz="1800" dirty="0" err="1"/>
              <a:t>окрупнени</a:t>
            </a:r>
            <a:r>
              <a:rPr lang="ru-RU" sz="1800" dirty="0"/>
              <a:t> показатели за </a:t>
            </a:r>
            <a:r>
              <a:rPr lang="ru-RU" sz="1800" dirty="0" err="1"/>
              <a:t>включените</a:t>
            </a:r>
            <a:r>
              <a:rPr lang="ru-RU" sz="1800" dirty="0"/>
              <a:t> в </a:t>
            </a:r>
            <a:r>
              <a:rPr lang="ru-RU" sz="1800" dirty="0" err="1"/>
              <a:t>техническата</a:t>
            </a:r>
            <a:r>
              <a:rPr lang="ru-RU" sz="1800" dirty="0"/>
              <a:t> документация </a:t>
            </a:r>
            <a:r>
              <a:rPr lang="ru-RU" sz="1800" dirty="0" err="1"/>
              <a:t>инвестиционни</a:t>
            </a:r>
            <a:r>
              <a:rPr lang="ru-RU" sz="1800" dirty="0"/>
              <a:t> </a:t>
            </a:r>
            <a:r>
              <a:rPr lang="ru-RU" sz="1800" dirty="0" err="1"/>
              <a:t>дейности</a:t>
            </a:r>
            <a:r>
              <a:rPr lang="ru-RU" sz="1800" dirty="0"/>
              <a:t>, </a:t>
            </a:r>
            <a:r>
              <a:rPr lang="ru-RU" sz="1800" dirty="0" err="1"/>
              <a:t>изясняваща</a:t>
            </a:r>
            <a:r>
              <a:rPr lang="ru-RU" sz="1800" dirty="0"/>
              <a:t> в </a:t>
            </a:r>
            <a:r>
              <a:rPr lang="ru-RU" sz="1800" dirty="0" err="1"/>
              <a:t>достатъчна</a:t>
            </a:r>
            <a:r>
              <a:rPr lang="ru-RU" sz="1800" dirty="0"/>
              <a:t> степен начина на </a:t>
            </a:r>
            <a:r>
              <a:rPr lang="ru-RU" sz="1800" dirty="0" err="1"/>
              <a:t>образуване</a:t>
            </a:r>
            <a:r>
              <a:rPr lang="ru-RU" sz="1800" dirty="0"/>
              <a:t> на </a:t>
            </a:r>
            <a:r>
              <a:rPr lang="ru-RU" sz="1800" dirty="0" err="1"/>
              <a:t>сумите</a:t>
            </a:r>
            <a:r>
              <a:rPr lang="ru-RU" sz="1800" dirty="0"/>
              <a:t>, </a:t>
            </a:r>
            <a:r>
              <a:rPr lang="ru-RU" sz="1800" dirty="0" err="1"/>
              <a:t>заложени</a:t>
            </a:r>
            <a:r>
              <a:rPr lang="ru-RU" sz="1800" dirty="0"/>
              <a:t> в бюджета на СМР.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/>
              <a:t>За всяка </a:t>
            </a:r>
            <a:r>
              <a:rPr lang="ru-RU" sz="1600" dirty="0" err="1"/>
              <a:t>отделна</a:t>
            </a:r>
            <a:r>
              <a:rPr lang="ru-RU" sz="1600" dirty="0"/>
              <a:t> </a:t>
            </a:r>
            <a:r>
              <a:rPr lang="ru-RU" sz="1600" dirty="0" err="1"/>
              <a:t>Дейност</a:t>
            </a:r>
            <a:r>
              <a:rPr lang="ru-RU" sz="1600" dirty="0"/>
              <a:t> (1, 2, 3 и 4) </a:t>
            </a:r>
            <a:r>
              <a:rPr lang="ru-RU" sz="1600" dirty="0" err="1"/>
              <a:t>кандидатът</a:t>
            </a:r>
            <a:r>
              <a:rPr lang="ru-RU" sz="1600" dirty="0"/>
              <a:t> </a:t>
            </a:r>
            <a:r>
              <a:rPr lang="ru-RU" sz="1600" dirty="0" err="1"/>
              <a:t>представя</a:t>
            </a:r>
            <a:r>
              <a:rPr lang="ru-RU" sz="1600" dirty="0"/>
              <a:t> </a:t>
            </a:r>
            <a:r>
              <a:rPr lang="ru-RU" sz="1600" dirty="0" err="1"/>
              <a:t>отделно</a:t>
            </a:r>
            <a:r>
              <a:rPr lang="ru-RU" sz="1600" dirty="0"/>
              <a:t> КСС по </a:t>
            </a:r>
            <a:r>
              <a:rPr lang="ru-RU" sz="1600" dirty="0" err="1"/>
              <a:t>окрупнени</a:t>
            </a:r>
            <a:r>
              <a:rPr lang="ru-RU" sz="1600" dirty="0"/>
              <a:t> показатели.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b="1" dirty="0" smtClean="0"/>
              <a:t>1.2</a:t>
            </a:r>
            <a:r>
              <a:rPr lang="ru-RU" sz="1900" b="1" dirty="0"/>
              <a:t>.) В случай на </a:t>
            </a:r>
            <a:r>
              <a:rPr lang="ru-RU" sz="1900" b="1" dirty="0" err="1"/>
              <a:t>кандидатстване</a:t>
            </a:r>
            <a:r>
              <a:rPr lang="ru-RU" sz="1900" b="1" dirty="0"/>
              <a:t> с </a:t>
            </a:r>
            <a:r>
              <a:rPr lang="ru-RU" sz="1900" b="1" dirty="0" smtClean="0"/>
              <a:t>ПИИ, </a:t>
            </a:r>
            <a:r>
              <a:rPr lang="ru-RU" sz="1900" b="1" dirty="0" err="1"/>
              <a:t>включващо</a:t>
            </a:r>
            <a:r>
              <a:rPr lang="ru-RU" sz="1900" b="1" dirty="0"/>
              <a:t> и </a:t>
            </a:r>
            <a:r>
              <a:rPr lang="ru-RU" sz="1900" b="1" dirty="0" err="1"/>
              <a:t>Дейност</a:t>
            </a:r>
            <a:r>
              <a:rPr lang="ru-RU" sz="1900" b="1" dirty="0"/>
              <a:t> </a:t>
            </a:r>
            <a:r>
              <a:rPr lang="ru-RU" sz="1900" b="1" dirty="0" smtClean="0"/>
              <a:t>3 и/или </a:t>
            </a:r>
            <a:r>
              <a:rPr lang="ru-RU" sz="1900" b="1" dirty="0" err="1" smtClean="0"/>
              <a:t>Дейност</a:t>
            </a:r>
            <a:r>
              <a:rPr lang="ru-RU" sz="1900" b="1" dirty="0" smtClean="0"/>
              <a:t> 4, </a:t>
            </a:r>
            <a:r>
              <a:rPr lang="ru-RU" sz="1900" b="1" dirty="0"/>
              <a:t>в </a:t>
            </a:r>
            <a:r>
              <a:rPr lang="ru-RU" sz="1900" b="1" dirty="0" err="1"/>
              <a:t>прединвестиционното</a:t>
            </a:r>
            <a:r>
              <a:rPr lang="ru-RU" sz="1900" b="1" dirty="0"/>
              <a:t> </a:t>
            </a:r>
            <a:r>
              <a:rPr lang="ru-RU" sz="1900" b="1" dirty="0" err="1"/>
              <a:t>проучване</a:t>
            </a:r>
            <a:r>
              <a:rPr lang="ru-RU" sz="1900" b="1" dirty="0"/>
              <a:t> </a:t>
            </a:r>
            <a:r>
              <a:rPr lang="ru-RU" sz="1900" b="1" dirty="0" err="1" smtClean="0"/>
              <a:t>следва</a:t>
            </a:r>
            <a:r>
              <a:rPr lang="ru-RU" sz="1900" b="1" dirty="0" smtClean="0"/>
              <a:t> </a:t>
            </a:r>
            <a:r>
              <a:rPr lang="ru-RU" sz="1900" b="1" dirty="0"/>
              <a:t>да се включи</a:t>
            </a:r>
            <a:r>
              <a:rPr lang="ru-RU" sz="1900" b="1" dirty="0" smtClean="0"/>
              <a:t>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700" b="1" dirty="0" err="1" smtClean="0"/>
              <a:t>Обосновка</a:t>
            </a:r>
            <a:r>
              <a:rPr lang="ru-RU" sz="1700" b="1" dirty="0" smtClean="0"/>
              <a:t> </a:t>
            </a:r>
            <a:r>
              <a:rPr lang="bg-BG" sz="1700" b="1" dirty="0"/>
              <a:t>на инвестиционното </a:t>
            </a:r>
            <a:r>
              <a:rPr lang="bg-BG" sz="1700" b="1" dirty="0" smtClean="0"/>
              <a:t>намерение</a:t>
            </a:r>
            <a:r>
              <a:rPr lang="ru-RU" sz="1700" b="1" dirty="0" smtClean="0"/>
              <a:t>:</a:t>
            </a:r>
            <a:endParaRPr lang="ru-RU" sz="1700" b="1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/>
              <a:t> 	- </a:t>
            </a:r>
            <a:r>
              <a:rPr lang="ru-RU" sz="1600" dirty="0"/>
              <a:t>за  </a:t>
            </a:r>
            <a:r>
              <a:rPr lang="ru-RU" sz="1600" dirty="0" err="1"/>
              <a:t>необходимостта</a:t>
            </a:r>
            <a:r>
              <a:rPr lang="ru-RU" sz="1600" dirty="0"/>
              <a:t> от </a:t>
            </a:r>
            <a:r>
              <a:rPr lang="ru-RU" sz="1600" dirty="0" err="1" smtClean="0"/>
              <a:t>реализирането</a:t>
            </a:r>
            <a:r>
              <a:rPr lang="ru-RU" sz="1600" dirty="0" smtClean="0"/>
              <a:t> </a:t>
            </a:r>
            <a:r>
              <a:rPr lang="ru-RU" sz="1600" dirty="0" err="1" smtClean="0"/>
              <a:t>му</a:t>
            </a:r>
            <a:r>
              <a:rPr lang="ru-RU" sz="1600" dirty="0" smtClean="0"/>
              <a:t>, </a:t>
            </a:r>
            <a:r>
              <a:rPr lang="ru-RU" sz="1600" dirty="0"/>
              <a:t>с </a:t>
            </a:r>
            <a:r>
              <a:rPr lang="ru-RU" sz="1600" dirty="0" err="1"/>
              <a:t>проучени</a:t>
            </a:r>
            <a:r>
              <a:rPr lang="ru-RU" sz="1600" dirty="0"/>
              <a:t> </a:t>
            </a:r>
            <a:r>
              <a:rPr lang="ru-RU" sz="1600" dirty="0" err="1"/>
              <a:t>възможностите</a:t>
            </a:r>
            <a:r>
              <a:rPr lang="ru-RU" sz="1600" dirty="0"/>
              <a:t> за </a:t>
            </a:r>
            <a:r>
              <a:rPr lang="ru-RU" sz="1600" dirty="0" err="1"/>
              <a:t>изграждане</a:t>
            </a:r>
            <a:r>
              <a:rPr lang="ru-RU" sz="1600" dirty="0"/>
              <a:t>, реконструкция, </a:t>
            </a:r>
            <a:r>
              <a:rPr lang="ru-RU" sz="1600" dirty="0" err="1"/>
              <a:t>рехабилитация</a:t>
            </a:r>
            <a:r>
              <a:rPr lang="ru-RU" sz="1600" dirty="0"/>
              <a:t> или ремонт на помещения за </a:t>
            </a:r>
            <a:r>
              <a:rPr lang="ru-RU" sz="1600" dirty="0" err="1"/>
              <a:t>осъществяване</a:t>
            </a:r>
            <a:r>
              <a:rPr lang="ru-RU" sz="1600" dirty="0"/>
              <a:t> на </a:t>
            </a:r>
            <a:r>
              <a:rPr lang="ru-RU" sz="1600" dirty="0" smtClean="0"/>
              <a:t>НИРД, </a:t>
            </a:r>
            <a:r>
              <a:rPr lang="ru-RU" sz="1600" dirty="0" err="1"/>
              <a:t>иновации</a:t>
            </a:r>
            <a:r>
              <a:rPr lang="ru-RU" sz="1600" dirty="0"/>
              <a:t> и технологичен </a:t>
            </a:r>
            <a:r>
              <a:rPr lang="ru-RU" sz="1600" dirty="0" smtClean="0"/>
              <a:t>трансфер, </a:t>
            </a:r>
            <a:r>
              <a:rPr lang="ru-RU" sz="1600" dirty="0" err="1" smtClean="0"/>
              <a:t>както</a:t>
            </a:r>
            <a:r>
              <a:rPr lang="ru-RU" sz="1600" dirty="0" smtClean="0"/>
              <a:t> и </a:t>
            </a:r>
            <a:r>
              <a:rPr lang="ru-RU" sz="1600" dirty="0"/>
              <a:t>да </a:t>
            </a:r>
            <a:r>
              <a:rPr lang="ru-RU" sz="1600" dirty="0" err="1"/>
              <a:t>бъде</a:t>
            </a:r>
            <a:r>
              <a:rPr lang="ru-RU" sz="1600" dirty="0"/>
              <a:t> доказана </a:t>
            </a:r>
            <a:r>
              <a:rPr lang="ru-RU" sz="1600" dirty="0" err="1"/>
              <a:t>целесъобразността</a:t>
            </a:r>
            <a:r>
              <a:rPr lang="ru-RU" sz="1600" dirty="0"/>
              <a:t> на </a:t>
            </a:r>
            <a:r>
              <a:rPr lang="ru-RU" sz="1600" dirty="0" err="1"/>
              <a:t>инвестиционното</a:t>
            </a:r>
            <a:r>
              <a:rPr lang="ru-RU" sz="1600" dirty="0"/>
              <a:t> </a:t>
            </a:r>
            <a:r>
              <a:rPr lang="ru-RU" sz="1600" dirty="0" smtClean="0"/>
              <a:t>намерение, с </a:t>
            </a:r>
            <a:r>
              <a:rPr lang="ru-RU" sz="1600" dirty="0" err="1" smtClean="0"/>
              <a:t>описани</a:t>
            </a:r>
            <a:r>
              <a:rPr lang="ru-RU" sz="1600" dirty="0" smtClean="0"/>
              <a:t> </a:t>
            </a:r>
            <a:r>
              <a:rPr lang="ru-RU" sz="1600" dirty="0" err="1"/>
              <a:t>основни</a:t>
            </a:r>
            <a:r>
              <a:rPr lang="ru-RU" sz="1600" dirty="0"/>
              <a:t> технически и </a:t>
            </a:r>
            <a:r>
              <a:rPr lang="ru-RU" sz="1600" dirty="0" err="1"/>
              <a:t>финансови</a:t>
            </a:r>
            <a:r>
              <a:rPr lang="ru-RU" sz="1600" dirty="0"/>
              <a:t> </a:t>
            </a:r>
            <a:r>
              <a:rPr lang="ru-RU" sz="1600" dirty="0" err="1"/>
              <a:t>параметри</a:t>
            </a:r>
            <a:r>
              <a:rPr lang="ru-RU" sz="1600" dirty="0"/>
              <a:t>, </a:t>
            </a:r>
            <a:r>
              <a:rPr lang="ru-RU" sz="1600" dirty="0" err="1"/>
              <a:t>характеризиращи</a:t>
            </a:r>
            <a:r>
              <a:rPr lang="ru-RU" sz="1600" dirty="0"/>
              <a:t> </a:t>
            </a:r>
            <a:r>
              <a:rPr lang="ru-RU" sz="1600" dirty="0" err="1"/>
              <a:t>инвестиционното</a:t>
            </a:r>
            <a:r>
              <a:rPr lang="ru-RU" sz="1600" dirty="0"/>
              <a:t> намерение, </a:t>
            </a:r>
            <a:r>
              <a:rPr lang="ru-RU" sz="1600" b="1" dirty="0"/>
              <a:t>и/или </a:t>
            </a:r>
            <a:endParaRPr lang="ru-RU" sz="1600" b="1" dirty="0" smtClean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/>
              <a:t>	 - за  </a:t>
            </a:r>
            <a:r>
              <a:rPr lang="ru-RU" sz="1600" dirty="0" err="1"/>
              <a:t>изграждане</a:t>
            </a:r>
            <a:r>
              <a:rPr lang="ru-RU" sz="1600" dirty="0"/>
              <a:t> и </a:t>
            </a:r>
            <a:r>
              <a:rPr lang="ru-RU" sz="1600" dirty="0" err="1"/>
              <a:t>присъединяване</a:t>
            </a:r>
            <a:r>
              <a:rPr lang="ru-RU" sz="1600" dirty="0"/>
              <a:t> на </a:t>
            </a:r>
            <a:r>
              <a:rPr lang="ru-RU" sz="1600" dirty="0" err="1"/>
              <a:t>новоизградените</a:t>
            </a:r>
            <a:r>
              <a:rPr lang="ru-RU" sz="1600" dirty="0"/>
              <a:t> точки за </a:t>
            </a:r>
            <a:r>
              <a:rPr lang="ru-RU" sz="1600" dirty="0" err="1"/>
              <a:t>зареждане</a:t>
            </a:r>
            <a:r>
              <a:rPr lang="ru-RU" sz="1600" dirty="0"/>
              <a:t>, </a:t>
            </a:r>
            <a:r>
              <a:rPr lang="ru-RU" sz="1600" dirty="0" err="1"/>
              <a:t>както</a:t>
            </a:r>
            <a:r>
              <a:rPr lang="ru-RU" sz="1600" dirty="0"/>
              <a:t> и </a:t>
            </a:r>
            <a:r>
              <a:rPr lang="ru-RU" sz="1600" dirty="0" err="1"/>
              <a:t>закупуване</a:t>
            </a:r>
            <a:r>
              <a:rPr lang="ru-RU" sz="1600" dirty="0"/>
              <a:t>, доставка и монтаж на </a:t>
            </a:r>
            <a:r>
              <a:rPr lang="ru-RU" sz="1600" dirty="0" err="1"/>
              <a:t>зарядни</a:t>
            </a:r>
            <a:r>
              <a:rPr lang="ru-RU" sz="1600" dirty="0"/>
              <a:t> станции за </a:t>
            </a:r>
            <a:r>
              <a:rPr lang="ru-RU" sz="1600" dirty="0" err="1"/>
              <a:t>електромобили</a:t>
            </a:r>
            <a:r>
              <a:rPr lang="ru-RU" sz="1600" dirty="0"/>
              <a:t>, </a:t>
            </a:r>
            <a:r>
              <a:rPr lang="ru-RU" sz="1600" dirty="0" err="1"/>
              <a:t>като</a:t>
            </a:r>
            <a:r>
              <a:rPr lang="ru-RU" sz="1600" dirty="0"/>
              <a:t> </a:t>
            </a:r>
            <a:r>
              <a:rPr lang="ru-RU" sz="1600" dirty="0" err="1"/>
              <a:t>същите</a:t>
            </a:r>
            <a:r>
              <a:rPr lang="ru-RU" sz="1600" dirty="0"/>
              <a:t> </a:t>
            </a:r>
            <a:r>
              <a:rPr lang="ru-RU" sz="1600" dirty="0" err="1"/>
              <a:t>следва</a:t>
            </a:r>
            <a:r>
              <a:rPr lang="ru-RU" sz="1600" dirty="0"/>
              <a:t> ясно да </a:t>
            </a:r>
            <a:r>
              <a:rPr lang="ru-RU" sz="1600" dirty="0" err="1"/>
              <a:t>бъдат</a:t>
            </a:r>
            <a:r>
              <a:rPr lang="ru-RU" sz="1600" dirty="0"/>
              <a:t>  </a:t>
            </a:r>
            <a:r>
              <a:rPr lang="ru-RU" sz="1600" dirty="0" err="1"/>
              <a:t>описани</a:t>
            </a:r>
            <a:r>
              <a:rPr lang="ru-RU" sz="1600" dirty="0"/>
              <a:t>, в </a:t>
            </a:r>
            <a:r>
              <a:rPr lang="ru-RU" sz="1600" dirty="0" err="1"/>
              <a:t>т.ч</a:t>
            </a:r>
            <a:r>
              <a:rPr lang="ru-RU" sz="1600" dirty="0"/>
              <a:t>. технически и </a:t>
            </a:r>
            <a:r>
              <a:rPr lang="ru-RU" sz="1600" dirty="0" err="1"/>
              <a:t>финансови</a:t>
            </a:r>
            <a:r>
              <a:rPr lang="ru-RU" sz="1600" dirty="0"/>
              <a:t> </a:t>
            </a:r>
            <a:r>
              <a:rPr lang="ru-RU" sz="1600" dirty="0" err="1"/>
              <a:t>параметри</a:t>
            </a:r>
            <a:r>
              <a:rPr lang="ru-RU" sz="1600" dirty="0"/>
              <a:t>, </a:t>
            </a:r>
            <a:r>
              <a:rPr lang="ru-RU" sz="1600" dirty="0" err="1"/>
              <a:t>характеризиращи</a:t>
            </a:r>
            <a:r>
              <a:rPr lang="ru-RU" sz="1600" dirty="0"/>
              <a:t> </a:t>
            </a:r>
            <a:r>
              <a:rPr lang="ru-RU" sz="1600" dirty="0" err="1"/>
              <a:t>инвестиционното</a:t>
            </a:r>
            <a:r>
              <a:rPr lang="ru-RU" sz="1600" dirty="0"/>
              <a:t> </a:t>
            </a:r>
            <a:r>
              <a:rPr lang="ru-RU" sz="1600" dirty="0" smtClean="0"/>
              <a:t>намерение; </a:t>
            </a:r>
            <a:endParaRPr lang="ru-RU" sz="1600" dirty="0"/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b="1" dirty="0"/>
              <a:t>Ин</a:t>
            </a:r>
            <a:r>
              <a:rPr lang="ru-RU" sz="1700" b="1" dirty="0"/>
              <a:t>формация</a:t>
            </a:r>
            <a:r>
              <a:rPr lang="ru-RU" sz="1700" dirty="0"/>
              <a:t> по отношение на </a:t>
            </a:r>
            <a:r>
              <a:rPr lang="ru-RU" sz="1700" dirty="0" err="1"/>
              <a:t>необходимостта</a:t>
            </a:r>
            <a:r>
              <a:rPr lang="ru-RU" sz="1700" dirty="0"/>
              <a:t> от </a:t>
            </a:r>
            <a:r>
              <a:rPr lang="ru-RU" sz="1700" dirty="0" err="1"/>
              <a:t>издаване</a:t>
            </a:r>
            <a:r>
              <a:rPr lang="ru-RU" sz="1700" dirty="0"/>
              <a:t> на </a:t>
            </a:r>
            <a:r>
              <a:rPr lang="ru-RU" sz="1700" b="1" dirty="0"/>
              <a:t>разрешение за </a:t>
            </a:r>
            <a:r>
              <a:rPr lang="ru-RU" sz="1700" b="1" dirty="0" err="1"/>
              <a:t>строеж</a:t>
            </a:r>
            <a:r>
              <a:rPr lang="ru-RU" sz="1700" b="1" dirty="0"/>
              <a:t>/разрешение за </a:t>
            </a:r>
            <a:r>
              <a:rPr lang="ru-RU" sz="1700" b="1" dirty="0" err="1" smtClean="0"/>
              <a:t>поставяне</a:t>
            </a:r>
            <a:r>
              <a:rPr lang="ru-RU" sz="1700" b="1" dirty="0" smtClean="0"/>
              <a:t>;</a:t>
            </a:r>
            <a:endParaRPr lang="ru-RU" sz="1700" b="1" dirty="0"/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700" b="1" dirty="0" err="1" smtClean="0"/>
              <a:t>Графичната</a:t>
            </a:r>
            <a:r>
              <a:rPr lang="ru-RU" sz="1700" b="1" dirty="0" smtClean="0"/>
              <a:t> </a:t>
            </a:r>
            <a:r>
              <a:rPr lang="ru-RU" sz="1700" b="1" dirty="0"/>
              <a:t>част;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700" b="1" dirty="0" err="1" smtClean="0"/>
              <a:t>Предвидените</a:t>
            </a:r>
            <a:r>
              <a:rPr lang="ru-RU" sz="1700" b="1" dirty="0" smtClean="0"/>
              <a:t> </a:t>
            </a:r>
            <a:r>
              <a:rPr lang="ru-RU" sz="1700" b="1" dirty="0" err="1"/>
              <a:t>дейности</a:t>
            </a:r>
            <a:r>
              <a:rPr lang="ru-RU" sz="1700" b="1" dirty="0"/>
              <a:t> </a:t>
            </a:r>
            <a:r>
              <a:rPr lang="ru-RU" sz="1700" b="1" dirty="0" err="1"/>
              <a:t>следва</a:t>
            </a:r>
            <a:r>
              <a:rPr lang="ru-RU" sz="1700" b="1" dirty="0"/>
              <a:t> да </a:t>
            </a:r>
            <a:r>
              <a:rPr lang="ru-RU" sz="1700" b="1" dirty="0" err="1"/>
              <a:t>бъдат</a:t>
            </a:r>
            <a:r>
              <a:rPr lang="ru-RU" sz="1700" b="1" dirty="0"/>
              <a:t>  </a:t>
            </a:r>
            <a:r>
              <a:rPr lang="ru-RU" sz="1700" b="1" dirty="0" err="1"/>
              <a:t>включени</a:t>
            </a:r>
            <a:r>
              <a:rPr lang="ru-RU" sz="1700" b="1" dirty="0"/>
              <a:t> в </a:t>
            </a:r>
            <a:r>
              <a:rPr lang="ru-RU" sz="1700" b="1" dirty="0" err="1"/>
              <a:t>прогнозния</a:t>
            </a:r>
            <a:r>
              <a:rPr lang="ru-RU" sz="1700" b="1" dirty="0"/>
              <a:t> график и </a:t>
            </a:r>
            <a:r>
              <a:rPr lang="ru-RU" sz="1700" b="1" dirty="0" err="1"/>
              <a:t>прогнозната</a:t>
            </a:r>
            <a:r>
              <a:rPr lang="ru-RU" sz="1700" b="1" dirty="0"/>
              <a:t> </a:t>
            </a:r>
            <a:r>
              <a:rPr lang="ru-RU" sz="1700" b="1" dirty="0" err="1"/>
              <a:t>стойност</a:t>
            </a:r>
            <a:r>
              <a:rPr lang="ru-RU" sz="1700" b="1" dirty="0"/>
              <a:t> </a:t>
            </a:r>
            <a:r>
              <a:rPr lang="ru-RU" sz="1700" dirty="0"/>
              <a:t>на </a:t>
            </a:r>
            <a:r>
              <a:rPr lang="ru-RU" sz="1700" dirty="0" err="1"/>
              <a:t>предвидените</a:t>
            </a:r>
            <a:r>
              <a:rPr lang="ru-RU" sz="1700" dirty="0"/>
              <a:t> в </a:t>
            </a:r>
            <a:r>
              <a:rPr lang="ru-RU" sz="1700" dirty="0" err="1"/>
              <a:t>прединвестиционното</a:t>
            </a:r>
            <a:r>
              <a:rPr lang="ru-RU" sz="1700" dirty="0"/>
              <a:t> </a:t>
            </a:r>
            <a:r>
              <a:rPr lang="ru-RU" sz="1700" dirty="0" err="1"/>
              <a:t>проучване</a:t>
            </a:r>
            <a:r>
              <a:rPr lang="ru-RU" sz="1700" dirty="0"/>
              <a:t> </a:t>
            </a:r>
            <a:r>
              <a:rPr lang="ru-RU" sz="1700" dirty="0" err="1" smtClean="0"/>
              <a:t>дейности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sp>
        <p:nvSpPr>
          <p:cNvPr id="4" name="TextBox 3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72045A"/>
                </a:solidFill>
              </a:rPr>
              <a:t>2. </a:t>
            </a:r>
            <a:r>
              <a:rPr lang="bg-BG" sz="2400" b="1" dirty="0" smtClean="0">
                <a:solidFill>
                  <a:srgbClr val="72045A"/>
                </a:solidFill>
              </a:rPr>
              <a:t>Техническа документация (4) – ПИП </a:t>
            </a:r>
            <a:endParaRPr lang="en-US" sz="2400" i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bg-BG" b="1" dirty="0" smtClean="0">
                <a:ln>
                  <a:solidFill>
                    <a:srgbClr val="72045A"/>
                  </a:solidFill>
                </a:ln>
              </a:rPr>
              <a:t>Съдържание</a:t>
            </a:r>
            <a:endParaRPr lang="en-US" b="1" dirty="0">
              <a:ln>
                <a:solidFill>
                  <a:srgbClr val="72045A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973" y="1140640"/>
            <a:ext cx="5467547" cy="5316719"/>
          </a:xfrm>
        </p:spPr>
        <p:txBody>
          <a:bodyPr>
            <a:normAutofit fontScale="70000" lnSpcReduction="20000"/>
          </a:bodyPr>
          <a:lstStyle/>
          <a:p>
            <a:pPr marL="0" indent="0" fontAlgn="t"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2600" b="1" i="1" dirty="0" smtClean="0"/>
              <a:t>I.   Обща </a:t>
            </a:r>
            <a:r>
              <a:rPr lang="ru-RU" sz="2600" b="1" i="1" dirty="0"/>
              <a:t>информация</a:t>
            </a:r>
          </a:p>
          <a:p>
            <a:pPr marL="0" indent="0" fontAlgn="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2200" i="1" dirty="0" smtClean="0"/>
              <a:t>1. Общ </a:t>
            </a:r>
            <a:r>
              <a:rPr lang="ru-RU" sz="2200" i="1" dirty="0"/>
              <a:t>размер на </a:t>
            </a:r>
            <a:r>
              <a:rPr lang="ru-RU" sz="2200" i="1" dirty="0" err="1"/>
              <a:t>средствата</a:t>
            </a:r>
            <a:endParaRPr lang="ru-RU" sz="2200" i="1" dirty="0"/>
          </a:p>
          <a:p>
            <a:pPr marL="0" indent="0" fontAlgn="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2200" i="1" dirty="0" smtClean="0"/>
              <a:t>2. Обща </a:t>
            </a:r>
            <a:r>
              <a:rPr lang="ru-RU" sz="2200" i="1" dirty="0"/>
              <a:t>цел на </a:t>
            </a:r>
            <a:r>
              <a:rPr lang="ru-RU" sz="2200" i="1" dirty="0" err="1"/>
              <a:t>процедурата</a:t>
            </a:r>
            <a:endParaRPr lang="ru-RU" sz="2200" i="1" dirty="0"/>
          </a:p>
          <a:p>
            <a:pPr marL="0" indent="0" fontAlgn="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200" i="1" dirty="0" smtClean="0"/>
              <a:t>3. </a:t>
            </a:r>
            <a:r>
              <a:rPr lang="ru-RU" sz="2200" i="1" dirty="0" err="1" smtClean="0"/>
              <a:t>Индикатори</a:t>
            </a:r>
            <a:endParaRPr lang="ru-RU" sz="2200" i="1" dirty="0"/>
          </a:p>
          <a:p>
            <a:pPr marL="0" indent="0" fontAlgn="t"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2600" b="1" i="1" dirty="0" smtClean="0"/>
              <a:t>II.  </a:t>
            </a:r>
            <a:r>
              <a:rPr lang="ru-RU" sz="2600" b="1" i="1" dirty="0" err="1" smtClean="0"/>
              <a:t>Дейности</a:t>
            </a:r>
            <a:r>
              <a:rPr lang="ru-RU" sz="2600" b="1" i="1" dirty="0" smtClean="0"/>
              <a:t> </a:t>
            </a:r>
            <a:r>
              <a:rPr lang="ru-RU" sz="2600" b="1" i="1" dirty="0"/>
              <a:t>по </a:t>
            </a:r>
            <a:r>
              <a:rPr lang="ru-RU" sz="2600" b="1" i="1" dirty="0" err="1"/>
              <a:t>процедурата</a:t>
            </a:r>
            <a:endParaRPr lang="ru-RU" sz="2600" b="1" i="1" dirty="0"/>
          </a:p>
          <a:p>
            <a:pPr marL="0" indent="0" fontAlgn="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2200" i="1" dirty="0" smtClean="0"/>
              <a:t>1. </a:t>
            </a:r>
            <a:r>
              <a:rPr lang="ru-RU" sz="2200" i="1" dirty="0" err="1" smtClean="0"/>
              <a:t>Допустими</a:t>
            </a:r>
            <a:r>
              <a:rPr lang="ru-RU" sz="2200" i="1" dirty="0" smtClean="0"/>
              <a:t> </a:t>
            </a:r>
            <a:r>
              <a:rPr lang="ru-RU" sz="2200" i="1" dirty="0" err="1"/>
              <a:t>дейности</a:t>
            </a:r>
            <a:endParaRPr lang="ru-RU" sz="2200" i="1" dirty="0"/>
          </a:p>
          <a:p>
            <a:pPr marL="0" indent="0" fontAlgn="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2200" i="1" dirty="0" smtClean="0"/>
              <a:t>2.Техническа </a:t>
            </a:r>
            <a:r>
              <a:rPr lang="ru-RU" sz="2200" i="1" dirty="0"/>
              <a:t>документация</a:t>
            </a:r>
          </a:p>
          <a:p>
            <a:pPr marL="0" indent="0" fontAlgn="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200" i="1" dirty="0" smtClean="0"/>
              <a:t>3. </a:t>
            </a:r>
            <a:r>
              <a:rPr lang="ru-RU" sz="2200" i="1" dirty="0" err="1" smtClean="0"/>
              <a:t>Недопустими</a:t>
            </a:r>
            <a:r>
              <a:rPr lang="ru-RU" sz="2200" i="1" dirty="0" smtClean="0"/>
              <a:t> </a:t>
            </a:r>
            <a:r>
              <a:rPr lang="ru-RU" sz="2200" i="1" dirty="0" err="1"/>
              <a:t>дейности</a:t>
            </a:r>
            <a:endParaRPr lang="ru-RU" sz="2200" i="1" dirty="0"/>
          </a:p>
          <a:p>
            <a:pPr marL="0" indent="0" fontAlgn="t"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2600" b="1" i="1" dirty="0" smtClean="0"/>
              <a:t>III. </a:t>
            </a:r>
            <a:r>
              <a:rPr lang="ru-RU" sz="2600" b="1" i="1" dirty="0" err="1" smtClean="0"/>
              <a:t>Kандидати</a:t>
            </a:r>
            <a:r>
              <a:rPr lang="ru-RU" sz="2600" b="1" i="1" dirty="0" smtClean="0"/>
              <a:t> </a:t>
            </a:r>
            <a:r>
              <a:rPr lang="ru-RU" sz="2600" b="1" i="1" dirty="0"/>
              <a:t>и </a:t>
            </a:r>
            <a:r>
              <a:rPr lang="ru-RU" sz="2600" b="1" i="1" dirty="0" err="1"/>
              <a:t>партньори</a:t>
            </a:r>
            <a:endParaRPr lang="ru-RU" sz="2600" b="1" i="1" dirty="0"/>
          </a:p>
          <a:p>
            <a:pPr marL="0" indent="0" fontAlgn="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2200" i="1" dirty="0" smtClean="0"/>
              <a:t>1. </a:t>
            </a:r>
            <a:r>
              <a:rPr lang="ru-RU" sz="2200" i="1" dirty="0" err="1" smtClean="0"/>
              <a:t>Допустими</a:t>
            </a:r>
            <a:r>
              <a:rPr lang="ru-RU" sz="2200" i="1" dirty="0" smtClean="0"/>
              <a:t> </a:t>
            </a:r>
            <a:r>
              <a:rPr lang="ru-RU" sz="2200" i="1" dirty="0" err="1"/>
              <a:t>кандидати</a:t>
            </a:r>
            <a:endParaRPr lang="ru-RU" sz="2200" i="1" dirty="0"/>
          </a:p>
          <a:p>
            <a:pPr marL="0" indent="0" fontAlgn="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2200" i="1" dirty="0" smtClean="0"/>
              <a:t>2. </a:t>
            </a:r>
            <a:r>
              <a:rPr lang="ru-RU" sz="2200" i="1" dirty="0" err="1" smtClean="0"/>
              <a:t>Допустими</a:t>
            </a:r>
            <a:r>
              <a:rPr lang="ru-RU" sz="2200" i="1" dirty="0" smtClean="0"/>
              <a:t> </a:t>
            </a:r>
            <a:r>
              <a:rPr lang="ru-RU" sz="2200" i="1" dirty="0" err="1"/>
              <a:t>партньори</a:t>
            </a:r>
            <a:endParaRPr lang="ru-RU" sz="2200" i="1" dirty="0"/>
          </a:p>
          <a:p>
            <a:pPr marL="0" indent="0" fontAlgn="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2200" i="1" dirty="0" smtClean="0"/>
              <a:t>3. </a:t>
            </a:r>
            <a:r>
              <a:rPr lang="ru-RU" sz="2200" i="1" dirty="0" err="1" smtClean="0"/>
              <a:t>Споразумение</a:t>
            </a:r>
            <a:r>
              <a:rPr lang="ru-RU" sz="2200" i="1" dirty="0" smtClean="0"/>
              <a:t> </a:t>
            </a:r>
            <a:r>
              <a:rPr lang="ru-RU" sz="2200" i="1" dirty="0"/>
              <a:t>за </a:t>
            </a:r>
            <a:r>
              <a:rPr lang="ru-RU" sz="2200" i="1" dirty="0" err="1"/>
              <a:t>партньорство</a:t>
            </a:r>
            <a:endParaRPr lang="ru-RU" sz="2200" i="1" dirty="0"/>
          </a:p>
          <a:p>
            <a:pPr marL="0" indent="0" fontAlgn="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200" i="1" dirty="0" smtClean="0"/>
              <a:t>4. Критерии </a:t>
            </a:r>
            <a:r>
              <a:rPr lang="ru-RU" sz="2200" i="1" dirty="0"/>
              <a:t>за </a:t>
            </a:r>
            <a:r>
              <a:rPr lang="ru-RU" sz="2200" i="1" dirty="0" err="1"/>
              <a:t>недопустимост</a:t>
            </a:r>
            <a:r>
              <a:rPr lang="ru-RU" sz="2200" i="1" dirty="0"/>
              <a:t> на </a:t>
            </a:r>
            <a:r>
              <a:rPr lang="ru-RU" sz="2200" i="1" dirty="0" err="1"/>
              <a:t>кандидатите</a:t>
            </a:r>
            <a:r>
              <a:rPr lang="ru-RU" sz="2200" i="1" dirty="0"/>
              <a:t>/</a:t>
            </a:r>
            <a:r>
              <a:rPr lang="ru-RU" sz="2200" i="1" dirty="0" err="1"/>
              <a:t>партньорите</a:t>
            </a:r>
            <a:endParaRPr lang="ru-RU" sz="2200" i="1" dirty="0"/>
          </a:p>
          <a:p>
            <a:pPr marL="0" indent="0" fontAlgn="t"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2600" b="1" i="1" dirty="0" smtClean="0"/>
              <a:t>IV. </a:t>
            </a:r>
            <a:r>
              <a:rPr lang="ru-RU" sz="2600" b="1" i="1" dirty="0" err="1" smtClean="0"/>
              <a:t>Финансиране</a:t>
            </a:r>
            <a:endParaRPr lang="ru-RU" sz="2600" b="1" i="1" dirty="0"/>
          </a:p>
          <a:p>
            <a:pPr marL="0" indent="0" fontAlgn="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2200" i="1" dirty="0" smtClean="0"/>
              <a:t>1. </a:t>
            </a:r>
            <a:r>
              <a:rPr lang="ru-RU" sz="2200" i="1" dirty="0" err="1" smtClean="0"/>
              <a:t>Допустими</a:t>
            </a:r>
            <a:r>
              <a:rPr lang="ru-RU" sz="2200" i="1" dirty="0" smtClean="0"/>
              <a:t> </a:t>
            </a:r>
            <a:r>
              <a:rPr lang="ru-RU" sz="2200" i="1" dirty="0" err="1"/>
              <a:t>разходи</a:t>
            </a:r>
            <a:endParaRPr lang="ru-RU" sz="2200" i="1" dirty="0"/>
          </a:p>
          <a:p>
            <a:pPr marL="0" indent="0" fontAlgn="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2200" i="1" dirty="0" smtClean="0"/>
              <a:t>2. </a:t>
            </a:r>
            <a:r>
              <a:rPr lang="ru-RU" sz="2200" i="1" dirty="0" err="1" smtClean="0"/>
              <a:t>Недопустими</a:t>
            </a:r>
            <a:r>
              <a:rPr lang="ru-RU" sz="2200" i="1" dirty="0" smtClean="0"/>
              <a:t> </a:t>
            </a:r>
            <a:r>
              <a:rPr lang="ru-RU" sz="2200" i="1" dirty="0" err="1"/>
              <a:t>разходи</a:t>
            </a:r>
            <a:endParaRPr lang="ru-RU" sz="2200" i="1" dirty="0"/>
          </a:p>
          <a:p>
            <a:pPr marL="0" indent="0" fontAlgn="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2200" i="1" dirty="0" smtClean="0"/>
              <a:t>3. </a:t>
            </a:r>
            <a:r>
              <a:rPr lang="ru-RU" sz="2200" i="1" dirty="0" err="1" smtClean="0"/>
              <a:t>Държавни</a:t>
            </a:r>
            <a:r>
              <a:rPr lang="ru-RU" sz="2200" i="1" dirty="0" smtClean="0"/>
              <a:t> </a:t>
            </a:r>
            <a:r>
              <a:rPr lang="ru-RU" sz="2200" i="1" dirty="0"/>
              <a:t>помощи</a:t>
            </a:r>
          </a:p>
          <a:p>
            <a:pPr marL="0" indent="0" fontAlgn="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2200" i="1" dirty="0" smtClean="0"/>
              <a:t>4. </a:t>
            </a:r>
            <a:r>
              <a:rPr lang="ru-RU" sz="2200" i="1" dirty="0" err="1" smtClean="0"/>
              <a:t>Интензитет</a:t>
            </a:r>
            <a:r>
              <a:rPr lang="ru-RU" sz="2200" i="1" dirty="0" smtClean="0"/>
              <a:t> </a:t>
            </a:r>
            <a:r>
              <a:rPr lang="ru-RU" sz="2200" i="1" dirty="0"/>
              <a:t>на </a:t>
            </a:r>
            <a:r>
              <a:rPr lang="ru-RU" sz="2200" i="1" dirty="0" err="1"/>
              <a:t>безвъзмездното</a:t>
            </a:r>
            <a:r>
              <a:rPr lang="ru-RU" sz="2200" i="1" dirty="0"/>
              <a:t> </a:t>
            </a:r>
            <a:r>
              <a:rPr lang="ru-RU" sz="2200" i="1" dirty="0" err="1"/>
              <a:t>финансиране</a:t>
            </a:r>
            <a:endParaRPr lang="ru-RU" sz="2200" i="1" dirty="0"/>
          </a:p>
          <a:p>
            <a:pPr marL="0" indent="0" fontAlgn="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2200" i="1" dirty="0" smtClean="0"/>
              <a:t>5. Размер </a:t>
            </a:r>
            <a:r>
              <a:rPr lang="ru-RU" sz="2200" i="1" dirty="0"/>
              <a:t>на </a:t>
            </a:r>
            <a:r>
              <a:rPr lang="ru-RU" sz="2200" i="1" dirty="0" err="1"/>
              <a:t>безвъзмездно</a:t>
            </a:r>
            <a:r>
              <a:rPr lang="ru-RU" sz="2200" i="1" dirty="0"/>
              <a:t> </a:t>
            </a:r>
            <a:r>
              <a:rPr lang="ru-RU" sz="2200" i="1" dirty="0" err="1" smtClean="0"/>
              <a:t>финансиране</a:t>
            </a:r>
            <a:endParaRPr lang="en-US" sz="22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18239" y="1140641"/>
            <a:ext cx="5630885" cy="5557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b="1" i="1" dirty="0"/>
              <a:t>V.   </a:t>
            </a:r>
            <a:r>
              <a:rPr lang="ru-RU" b="1" i="1" dirty="0" err="1"/>
              <a:t>Хоризонтални</a:t>
            </a:r>
            <a:r>
              <a:rPr lang="ru-RU" b="1" i="1" dirty="0"/>
              <a:t> </a:t>
            </a:r>
            <a:r>
              <a:rPr lang="ru-RU" b="1" i="1" dirty="0" err="1"/>
              <a:t>принципи</a:t>
            </a:r>
            <a:endParaRPr lang="ru-RU" b="1" i="1" dirty="0"/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ru-RU" sz="1500" i="1" dirty="0" err="1"/>
              <a:t>Спазване</a:t>
            </a:r>
            <a:r>
              <a:rPr lang="ru-RU" sz="1500" i="1" dirty="0"/>
              <a:t> на принципа „</a:t>
            </a:r>
            <a:r>
              <a:rPr lang="ru-RU" sz="1500" i="1" dirty="0" err="1"/>
              <a:t>Ненанасяне</a:t>
            </a:r>
            <a:r>
              <a:rPr lang="ru-RU" sz="1500" i="1" dirty="0"/>
              <a:t> на </a:t>
            </a:r>
            <a:r>
              <a:rPr lang="ru-RU" sz="1500" i="1" dirty="0" err="1"/>
              <a:t>значителни</a:t>
            </a:r>
            <a:r>
              <a:rPr lang="ru-RU" sz="1500" i="1" dirty="0"/>
              <a:t> вреди“ (DNSH).</a:t>
            </a:r>
          </a:p>
          <a:p>
            <a:pPr>
              <a:spcAft>
                <a:spcPts val="300"/>
              </a:spcAft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 </a:t>
            </a:r>
            <a:r>
              <a:rPr lang="ru-RU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Кандидатстване</a:t>
            </a: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ru-RU" sz="1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Начин на </a:t>
            </a:r>
            <a:r>
              <a:rPr lang="ru-RU" sz="15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подаване</a:t>
            </a:r>
            <a:r>
              <a:rPr lang="ru-RU" sz="1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предложения за </a:t>
            </a:r>
            <a:r>
              <a:rPr lang="ru-RU" sz="15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изпълнение</a:t>
            </a:r>
            <a:r>
              <a:rPr lang="ru-RU" sz="1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инвестиция</a:t>
            </a:r>
          </a:p>
          <a:p>
            <a:pPr>
              <a:spcAft>
                <a:spcPts val="1200"/>
              </a:spcAft>
            </a:pPr>
            <a:r>
              <a:rPr lang="ru-RU" sz="1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ru-RU" sz="15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Разяснения</a:t>
            </a:r>
            <a:r>
              <a:rPr lang="ru-RU" sz="1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 </a:t>
            </a:r>
            <a:r>
              <a:rPr lang="ru-RU" sz="15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процедурата</a:t>
            </a:r>
            <a:endParaRPr lang="ru-RU" sz="15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VII. Критерии и методология</a:t>
            </a:r>
          </a:p>
          <a:p>
            <a:pPr>
              <a:spcAft>
                <a:spcPts val="300"/>
              </a:spcAft>
            </a:pPr>
            <a:r>
              <a:rPr lang="ru-RU" sz="1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Критерии за </a:t>
            </a:r>
            <a:r>
              <a:rPr lang="ru-RU" sz="15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административното</a:t>
            </a:r>
            <a:r>
              <a:rPr lang="ru-RU" sz="1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5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съответствие</a:t>
            </a:r>
            <a:r>
              <a:rPr lang="ru-RU" sz="1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15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предложенията</a:t>
            </a:r>
            <a:r>
              <a:rPr lang="ru-RU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за </a:t>
            </a:r>
            <a:r>
              <a:rPr lang="ru-RU" sz="15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изпълнение</a:t>
            </a:r>
            <a:r>
              <a:rPr lang="ru-RU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 инвестиции </a:t>
            </a:r>
            <a:r>
              <a:rPr lang="en-US" sz="1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ПИИ</a:t>
            </a:r>
            <a:r>
              <a:rPr lang="en-US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ru-RU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15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ru-RU" sz="1500" i="1" dirty="0" smtClean="0"/>
              <a:t>2. </a:t>
            </a:r>
            <a:r>
              <a:rPr lang="ru-RU" sz="1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Критерии за </a:t>
            </a:r>
            <a:r>
              <a:rPr lang="ru-RU" sz="15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допустимост</a:t>
            </a:r>
            <a:r>
              <a:rPr lang="ru-RU" sz="1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15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кандидатите</a:t>
            </a:r>
            <a:endParaRPr lang="ru-RU" sz="15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ru-RU" sz="1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Критерии за оценка на </a:t>
            </a:r>
            <a:r>
              <a:rPr lang="ru-RU" sz="15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допустимостта</a:t>
            </a:r>
            <a:r>
              <a:rPr lang="ru-RU" sz="1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15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предложените</a:t>
            </a:r>
            <a:r>
              <a:rPr lang="ru-RU" sz="1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5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дейности</a:t>
            </a:r>
            <a:endParaRPr lang="ru-RU" sz="15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ru-RU" sz="1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 Критерии за </a:t>
            </a:r>
            <a:r>
              <a:rPr lang="ru-RU" sz="15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техническа</a:t>
            </a:r>
            <a:r>
              <a:rPr lang="ru-RU" sz="1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ru-RU" sz="15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финансова</a:t>
            </a:r>
            <a:r>
              <a:rPr lang="ru-RU" sz="1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оценка на ПИИ</a:t>
            </a:r>
          </a:p>
          <a:p>
            <a:pPr>
              <a:spcAft>
                <a:spcPts val="300"/>
              </a:spcAft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VIII. </a:t>
            </a:r>
            <a:r>
              <a:rPr lang="bg-BG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Изпълнение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300"/>
              </a:spcAft>
            </a:pPr>
            <a:endParaRPr lang="en-US" sz="17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300"/>
              </a:spcAft>
            </a:pPr>
            <a:endParaRPr lang="ru-RU" sz="17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7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5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rgbClr val="72045A"/>
                  </a:solidFill>
                </a:ln>
              </a:rPr>
              <a:t>II</a:t>
            </a:r>
            <a:r>
              <a:rPr lang="bg-BG" b="1" dirty="0" smtClean="0">
                <a:ln>
                  <a:solidFill>
                    <a:srgbClr val="72045A"/>
                  </a:solidFill>
                </a:ln>
              </a:rPr>
              <a:t>. Дейности</a:t>
            </a:r>
            <a:endParaRPr lang="en-US" b="1" dirty="0">
              <a:ln>
                <a:solidFill>
                  <a:srgbClr val="72045A"/>
                </a:solidFill>
              </a:ln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361153"/>
            <a:ext cx="10886977" cy="566956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 smtClean="0"/>
              <a:t>2) </a:t>
            </a:r>
            <a:r>
              <a:rPr lang="ru-RU" sz="2000" b="1" dirty="0" err="1" smtClean="0"/>
              <a:t>Инвестиционен</a:t>
            </a:r>
            <a:r>
              <a:rPr lang="ru-RU" sz="2000" b="1" dirty="0" smtClean="0"/>
              <a:t> проект</a:t>
            </a:r>
            <a:r>
              <a:rPr lang="bg-BG" sz="2000" b="1" dirty="0" smtClean="0"/>
              <a:t>: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bg-BG" sz="2000" b="1" dirty="0" smtClean="0"/>
              <a:t>В случай на </a:t>
            </a:r>
            <a:r>
              <a:rPr lang="bg-BG" sz="2000" b="1" u="sng" dirty="0" smtClean="0"/>
              <a:t>пълна проектна готовност,</a:t>
            </a:r>
            <a:r>
              <a:rPr lang="bg-BG" sz="2000" b="1" dirty="0" smtClean="0"/>
              <a:t> </a:t>
            </a:r>
            <a:r>
              <a:rPr lang="ru-RU" sz="2000" b="1" dirty="0" err="1"/>
              <a:t>следва</a:t>
            </a:r>
            <a:r>
              <a:rPr lang="ru-RU" sz="2000" b="1" dirty="0"/>
              <a:t> да </a:t>
            </a:r>
            <a:r>
              <a:rPr lang="ru-RU" sz="2000" b="1" dirty="0" err="1"/>
              <a:t>бъдат</a:t>
            </a:r>
            <a:r>
              <a:rPr lang="ru-RU" sz="2000" b="1" dirty="0"/>
              <a:t> </a:t>
            </a:r>
            <a:r>
              <a:rPr lang="ru-RU" sz="2000" b="1" dirty="0" err="1"/>
              <a:t>представени</a:t>
            </a:r>
            <a:r>
              <a:rPr lang="ru-RU" sz="2000" b="1" dirty="0"/>
              <a:t> </a:t>
            </a:r>
            <a:r>
              <a:rPr lang="ru-RU" sz="2000" b="1" dirty="0" err="1"/>
              <a:t>към</a:t>
            </a:r>
            <a:r>
              <a:rPr lang="ru-RU" sz="2000" b="1" dirty="0"/>
              <a:t> </a:t>
            </a:r>
            <a:r>
              <a:rPr lang="ru-RU" sz="2000" b="1" dirty="0" smtClean="0"/>
              <a:t>ПИИ:</a:t>
            </a:r>
            <a:endParaRPr lang="bg-BG" sz="2000" b="1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ru-RU" sz="1800" b="1" dirty="0" err="1" smtClean="0"/>
              <a:t>Съгласуван</a:t>
            </a:r>
            <a:r>
              <a:rPr lang="ru-RU" sz="1800" b="1" dirty="0" smtClean="0"/>
              <a:t> </a:t>
            </a:r>
            <a:r>
              <a:rPr lang="ru-RU" sz="1800" b="1" dirty="0"/>
              <a:t>и </a:t>
            </a:r>
            <a:r>
              <a:rPr lang="ru-RU" sz="1800" b="1" dirty="0" smtClean="0"/>
              <a:t>одобрен</a:t>
            </a:r>
            <a:r>
              <a:rPr lang="ru-RU" sz="1800" dirty="0" smtClean="0"/>
              <a:t> </a:t>
            </a:r>
            <a:r>
              <a:rPr lang="ru-RU" sz="1800" dirty="0" err="1"/>
              <a:t>съгласно</a:t>
            </a:r>
            <a:r>
              <a:rPr lang="ru-RU" sz="1800" dirty="0"/>
              <a:t> чл. 145, ал. 1 и ал. 3 от ЗУТ </a:t>
            </a:r>
            <a:r>
              <a:rPr lang="ru-RU" sz="1800" b="1" dirty="0" err="1" smtClean="0"/>
              <a:t>инвестиционен</a:t>
            </a:r>
            <a:r>
              <a:rPr lang="ru-RU" sz="1800" b="1" dirty="0" smtClean="0"/>
              <a:t> проект </a:t>
            </a:r>
            <a:r>
              <a:rPr lang="ru-RU" sz="1800" dirty="0" err="1"/>
              <a:t>във</a:t>
            </a:r>
            <a:r>
              <a:rPr lang="ru-RU" sz="1800" dirty="0"/>
              <a:t> фаза </a:t>
            </a:r>
            <a:r>
              <a:rPr lang="ru-RU" sz="1800" dirty="0" err="1"/>
              <a:t>идееен</a:t>
            </a:r>
            <a:r>
              <a:rPr lang="ru-RU" sz="1800" dirty="0"/>
              <a:t>/</a:t>
            </a:r>
            <a:r>
              <a:rPr lang="ru-RU" sz="1800" dirty="0" err="1"/>
              <a:t>работен</a:t>
            </a:r>
            <a:r>
              <a:rPr lang="ru-RU" sz="1800" dirty="0"/>
              <a:t>/технически проект за </a:t>
            </a:r>
            <a:r>
              <a:rPr lang="ru-RU" sz="1800" dirty="0" err="1" smtClean="0"/>
              <a:t>съответния</a:t>
            </a:r>
            <a:r>
              <a:rPr lang="ru-RU" sz="1800" dirty="0" smtClean="0"/>
              <a:t> </a:t>
            </a:r>
            <a:r>
              <a:rPr lang="ru-RU" sz="1800" dirty="0" err="1" smtClean="0"/>
              <a:t>обект</a:t>
            </a:r>
            <a:r>
              <a:rPr lang="ru-RU" sz="1800" dirty="0" smtClean="0"/>
              <a:t> </a:t>
            </a:r>
            <a:r>
              <a:rPr lang="ru-RU" sz="1800" b="1" dirty="0"/>
              <a:t>и </a:t>
            </a:r>
            <a:endParaRPr lang="ru-RU" sz="1800" b="1" dirty="0" smtClean="0"/>
          </a:p>
          <a:p>
            <a:pPr algn="just"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ru-RU" sz="1800" b="1" dirty="0" smtClean="0"/>
              <a:t>комплексен </a:t>
            </a:r>
            <a:r>
              <a:rPr lang="ru-RU" sz="1800" b="1" dirty="0"/>
              <a:t>доклад за оценка на </a:t>
            </a:r>
            <a:r>
              <a:rPr lang="ru-RU" sz="1800" b="1" dirty="0" err="1"/>
              <a:t>съответствието</a:t>
            </a:r>
            <a:r>
              <a:rPr lang="ru-RU" sz="1800" b="1" dirty="0"/>
              <a:t> </a:t>
            </a:r>
            <a:r>
              <a:rPr lang="ru-RU" sz="1800" dirty="0"/>
              <a:t>на </a:t>
            </a:r>
            <a:r>
              <a:rPr lang="ru-RU" sz="1800" dirty="0" err="1"/>
              <a:t>инвестиционния</a:t>
            </a:r>
            <a:r>
              <a:rPr lang="ru-RU" sz="1800" dirty="0"/>
              <a:t> проект с </a:t>
            </a:r>
            <a:r>
              <a:rPr lang="ru-RU" sz="1800" dirty="0" err="1"/>
              <a:t>основните</a:t>
            </a:r>
            <a:r>
              <a:rPr lang="ru-RU" sz="1800" dirty="0"/>
              <a:t>  </a:t>
            </a:r>
            <a:r>
              <a:rPr lang="ru-RU" sz="1800" dirty="0" err="1"/>
              <a:t>изисквания</a:t>
            </a:r>
            <a:r>
              <a:rPr lang="ru-RU" sz="1800" dirty="0"/>
              <a:t> </a:t>
            </a:r>
            <a:r>
              <a:rPr lang="ru-RU" sz="1800" dirty="0" err="1"/>
              <a:t>към</a:t>
            </a:r>
            <a:r>
              <a:rPr lang="ru-RU" sz="1800" dirty="0"/>
              <a:t> </a:t>
            </a:r>
            <a:r>
              <a:rPr lang="ru-RU" sz="1800" dirty="0" err="1"/>
              <a:t>строежите</a:t>
            </a:r>
            <a:r>
              <a:rPr lang="ru-RU" sz="1800" dirty="0" smtClean="0"/>
              <a:t>, </a:t>
            </a:r>
            <a:r>
              <a:rPr lang="ru-RU" sz="1800" dirty="0" err="1"/>
              <a:t>изготвен</a:t>
            </a:r>
            <a:r>
              <a:rPr lang="ru-RU" sz="1800" dirty="0"/>
              <a:t>/и от </a:t>
            </a:r>
            <a:r>
              <a:rPr lang="ru-RU" sz="1800" dirty="0" err="1"/>
              <a:t>консултант</a:t>
            </a:r>
            <a:r>
              <a:rPr lang="ru-RU" sz="1800" dirty="0"/>
              <a:t> по чл. 142, ал. 6, т. 2 от </a:t>
            </a:r>
            <a:r>
              <a:rPr lang="ru-RU" sz="1800" dirty="0" smtClean="0"/>
              <a:t>ЗУТ.</a:t>
            </a:r>
            <a:endParaRPr lang="ru-RU" sz="100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ВАЖНО:</a:t>
            </a:r>
            <a:endParaRPr lang="ru-RU" sz="2000" b="1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err="1" smtClean="0"/>
              <a:t>Инвестиционният</a:t>
            </a:r>
            <a:r>
              <a:rPr lang="ru-RU" sz="1800" dirty="0" smtClean="0"/>
              <a:t> </a:t>
            </a:r>
            <a:r>
              <a:rPr lang="ru-RU" sz="1800" dirty="0"/>
              <a:t>проект </a:t>
            </a:r>
            <a:r>
              <a:rPr lang="ru-RU" sz="1800" dirty="0" smtClean="0"/>
              <a:t>се </a:t>
            </a:r>
            <a:r>
              <a:rPr lang="ru-RU" sz="1800" dirty="0" err="1" smtClean="0"/>
              <a:t>разработва</a:t>
            </a:r>
            <a:r>
              <a:rPr lang="ru-RU" sz="1800" dirty="0" smtClean="0"/>
              <a:t> </a:t>
            </a:r>
            <a:r>
              <a:rPr lang="ru-RU" sz="1800" dirty="0"/>
              <a:t>в </a:t>
            </a:r>
            <a:r>
              <a:rPr lang="ru-RU" sz="1800" dirty="0" err="1"/>
              <a:t>съответствие</a:t>
            </a:r>
            <a:r>
              <a:rPr lang="ru-RU" sz="1800" dirty="0"/>
              <a:t> с </a:t>
            </a:r>
            <a:r>
              <a:rPr lang="ru-RU" sz="1800" dirty="0" smtClean="0"/>
              <a:t>ПИП и </a:t>
            </a:r>
            <a:r>
              <a:rPr lang="ru-RU" sz="1800" dirty="0" err="1" smtClean="0"/>
              <a:t>следва</a:t>
            </a:r>
            <a:r>
              <a:rPr lang="ru-RU" sz="1800" dirty="0" smtClean="0"/>
              <a:t> да </a:t>
            </a:r>
            <a:r>
              <a:rPr lang="ru-RU" sz="1800" dirty="0" err="1"/>
              <a:t>съдържа</a:t>
            </a:r>
            <a:r>
              <a:rPr lang="ru-RU" sz="1800" dirty="0"/>
              <a:t> </a:t>
            </a:r>
            <a:r>
              <a:rPr lang="ru-RU" sz="1800" dirty="0" err="1"/>
              <a:t>подробни</a:t>
            </a:r>
            <a:r>
              <a:rPr lang="ru-RU" sz="1800" dirty="0"/>
              <a:t> </a:t>
            </a:r>
            <a:r>
              <a:rPr lang="ru-RU" sz="1800" dirty="0" err="1"/>
              <a:t>количествени</a:t>
            </a:r>
            <a:r>
              <a:rPr lang="ru-RU" sz="1800" dirty="0"/>
              <a:t> сметки (КС) по </a:t>
            </a:r>
            <a:r>
              <a:rPr lang="ru-RU" sz="1800" dirty="0" err="1"/>
              <a:t>приложимите</a:t>
            </a:r>
            <a:r>
              <a:rPr lang="ru-RU" sz="1800" dirty="0"/>
              <a:t> части и подробна </a:t>
            </a:r>
            <a:r>
              <a:rPr lang="ru-RU" sz="1800" dirty="0" err="1"/>
              <a:t>количествено-стойностна</a:t>
            </a:r>
            <a:r>
              <a:rPr lang="ru-RU" sz="1800" dirty="0"/>
              <a:t> сметка (КСС) в </a:t>
            </a:r>
            <a:r>
              <a:rPr lang="ru-RU" sz="1800" dirty="0" err="1"/>
              <a:t>пълно</a:t>
            </a:r>
            <a:r>
              <a:rPr lang="ru-RU" sz="1800" dirty="0"/>
              <a:t> </a:t>
            </a:r>
            <a:r>
              <a:rPr lang="ru-RU" sz="1800" dirty="0" err="1"/>
              <a:t>съответствие</a:t>
            </a:r>
            <a:r>
              <a:rPr lang="ru-RU" sz="1800" dirty="0"/>
              <a:t> с КС </a:t>
            </a:r>
            <a:r>
              <a:rPr lang="ru-RU" sz="1800" dirty="0" smtClean="0"/>
              <a:t>на </a:t>
            </a:r>
            <a:r>
              <a:rPr lang="ru-RU" sz="1800" dirty="0" err="1"/>
              <a:t>проектантите</a:t>
            </a:r>
            <a:r>
              <a:rPr lang="ru-RU" sz="1800" dirty="0"/>
              <a:t>. </a:t>
            </a:r>
            <a:endParaRPr lang="ru-RU" sz="1800" dirty="0" smtClean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err="1"/>
              <a:t>Проектната</a:t>
            </a:r>
            <a:r>
              <a:rPr lang="ru-RU" sz="1800" dirty="0"/>
              <a:t> </a:t>
            </a:r>
            <a:r>
              <a:rPr lang="ru-RU" sz="1800" dirty="0" smtClean="0"/>
              <a:t>документация, </a:t>
            </a:r>
            <a:r>
              <a:rPr lang="bg-BG" sz="1800" dirty="0"/>
              <a:t>изпълнението на строителството и въвеждането на строежа в експлоатация се извършва по реда на Закона за устройство на </a:t>
            </a:r>
            <a:r>
              <a:rPr lang="bg-BG" sz="1800" dirty="0" smtClean="0"/>
              <a:t>територията.</a:t>
            </a:r>
            <a:endParaRPr lang="ru-RU" sz="1800" dirty="0" smtClean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err="1" smtClean="0"/>
              <a:t>Крайният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получател</a:t>
            </a:r>
            <a:r>
              <a:rPr lang="ru-RU" sz="1800" dirty="0" smtClean="0"/>
              <a:t>/</a:t>
            </a:r>
            <a:r>
              <a:rPr lang="ru-RU" sz="1800" dirty="0" err="1" smtClean="0"/>
              <a:t>партньорът</a:t>
            </a:r>
            <a:r>
              <a:rPr lang="ru-RU" sz="1800" dirty="0" smtClean="0"/>
              <a:t> </a:t>
            </a:r>
            <a:r>
              <a:rPr lang="ru-RU" sz="1800" dirty="0" err="1"/>
              <a:t>трябва</a:t>
            </a:r>
            <a:r>
              <a:rPr lang="ru-RU" sz="1800" dirty="0"/>
              <a:t> да </a:t>
            </a:r>
            <a:r>
              <a:rPr lang="ru-RU" sz="1800" dirty="0" err="1"/>
              <a:t>предвиди</a:t>
            </a:r>
            <a:r>
              <a:rPr lang="ru-RU" sz="1800" dirty="0"/>
              <a:t> </a:t>
            </a:r>
            <a:r>
              <a:rPr lang="ru-RU" sz="1800" dirty="0" err="1"/>
              <a:t>консултант</a:t>
            </a:r>
            <a:r>
              <a:rPr lang="ru-RU" sz="1800" dirty="0"/>
              <a:t>, </a:t>
            </a:r>
            <a:r>
              <a:rPr lang="ru-RU" sz="1800" dirty="0" err="1"/>
              <a:t>който</a:t>
            </a:r>
            <a:r>
              <a:rPr lang="ru-RU" sz="1800" dirty="0"/>
              <a:t> да </a:t>
            </a:r>
            <a:r>
              <a:rPr lang="ru-RU" sz="1800" dirty="0" err="1"/>
              <a:t>извърши</a:t>
            </a:r>
            <a:r>
              <a:rPr lang="ru-RU" sz="1800" dirty="0"/>
              <a:t> </a:t>
            </a:r>
            <a:r>
              <a:rPr lang="ru-RU" sz="1800" dirty="0" err="1"/>
              <a:t>оценката</a:t>
            </a:r>
            <a:r>
              <a:rPr lang="ru-RU" sz="1800" dirty="0"/>
              <a:t> за </a:t>
            </a:r>
            <a:r>
              <a:rPr lang="ru-RU" sz="1800" dirty="0" err="1"/>
              <a:t>съответствие</a:t>
            </a:r>
            <a:r>
              <a:rPr lang="ru-RU" sz="1800" dirty="0"/>
              <a:t> на </a:t>
            </a:r>
            <a:r>
              <a:rPr lang="ru-RU" sz="1800" dirty="0" err="1"/>
              <a:t>инвестиционния</a:t>
            </a:r>
            <a:r>
              <a:rPr lang="ru-RU" sz="1800" dirty="0"/>
              <a:t> проект с </a:t>
            </a:r>
            <a:r>
              <a:rPr lang="ru-RU" sz="1800" dirty="0" err="1"/>
              <a:t>основните</a:t>
            </a:r>
            <a:r>
              <a:rPr lang="ru-RU" sz="1800" dirty="0"/>
              <a:t> </a:t>
            </a:r>
            <a:r>
              <a:rPr lang="ru-RU" sz="1800" dirty="0" err="1"/>
              <a:t>изисквания</a:t>
            </a:r>
            <a:r>
              <a:rPr lang="ru-RU" sz="1800" dirty="0"/>
              <a:t> </a:t>
            </a:r>
            <a:r>
              <a:rPr lang="ru-RU" sz="1800" dirty="0" err="1"/>
              <a:t>към</a:t>
            </a:r>
            <a:r>
              <a:rPr lang="ru-RU" sz="1800" dirty="0"/>
              <a:t> </a:t>
            </a:r>
            <a:r>
              <a:rPr lang="ru-RU" sz="1800" dirty="0" err="1"/>
              <a:t>строежите</a:t>
            </a:r>
            <a:r>
              <a:rPr lang="ru-RU" sz="1800" dirty="0"/>
              <a:t> и </a:t>
            </a:r>
            <a:r>
              <a:rPr lang="ru-RU" sz="1800" dirty="0" err="1"/>
              <a:t>който</a:t>
            </a:r>
            <a:r>
              <a:rPr lang="ru-RU" sz="1800" dirty="0"/>
              <a:t> да </a:t>
            </a:r>
            <a:r>
              <a:rPr lang="ru-RU" sz="1800" dirty="0" err="1"/>
              <a:t>упражнява</a:t>
            </a:r>
            <a:r>
              <a:rPr lang="ru-RU" sz="1800" dirty="0"/>
              <a:t> </a:t>
            </a:r>
            <a:r>
              <a:rPr lang="ru-RU" sz="1800" dirty="0" err="1"/>
              <a:t>строителен</a:t>
            </a:r>
            <a:r>
              <a:rPr lang="ru-RU" sz="1800" dirty="0"/>
              <a:t> надзор по </a:t>
            </a:r>
            <a:r>
              <a:rPr lang="ru-RU" sz="1800" dirty="0" err="1"/>
              <a:t>време</a:t>
            </a:r>
            <a:r>
              <a:rPr lang="ru-RU" sz="1800" dirty="0"/>
              <a:t> на </a:t>
            </a:r>
            <a:r>
              <a:rPr lang="ru-RU" sz="1800" dirty="0" err="1" smtClean="0"/>
              <a:t>строителството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err="1"/>
              <a:t>Завършването</a:t>
            </a:r>
            <a:r>
              <a:rPr lang="ru-RU" sz="1800" dirty="0"/>
              <a:t> на </a:t>
            </a:r>
            <a:r>
              <a:rPr lang="ru-RU" sz="1800" dirty="0" err="1"/>
              <a:t>строително-монтажните</a:t>
            </a:r>
            <a:r>
              <a:rPr lang="ru-RU" sz="1800" dirty="0"/>
              <a:t> </a:t>
            </a:r>
            <a:r>
              <a:rPr lang="ru-RU" sz="1800" dirty="0" err="1"/>
              <a:t>работи</a:t>
            </a:r>
            <a:r>
              <a:rPr lang="ru-RU" sz="1800" dirty="0"/>
              <a:t> и </a:t>
            </a:r>
            <a:r>
              <a:rPr lang="ru-RU" sz="1800" dirty="0" err="1"/>
              <a:t>въвеждането</a:t>
            </a:r>
            <a:r>
              <a:rPr lang="ru-RU" sz="1800" dirty="0"/>
              <a:t> на </a:t>
            </a:r>
            <a:r>
              <a:rPr lang="ru-RU" sz="1800" dirty="0" err="1"/>
              <a:t>обекта</a:t>
            </a:r>
            <a:r>
              <a:rPr lang="ru-RU" sz="1800" dirty="0"/>
              <a:t> в </a:t>
            </a:r>
            <a:r>
              <a:rPr lang="ru-RU" sz="1800" dirty="0" err="1"/>
              <a:t>експлоатация</a:t>
            </a:r>
            <a:r>
              <a:rPr lang="ru-RU" sz="1800" dirty="0"/>
              <a:t> се </a:t>
            </a:r>
            <a:r>
              <a:rPr lang="ru-RU" sz="1800" dirty="0" err="1"/>
              <a:t>извършва</a:t>
            </a:r>
            <a:r>
              <a:rPr lang="ru-RU" sz="1800" dirty="0"/>
              <a:t> по </a:t>
            </a:r>
            <a:r>
              <a:rPr lang="ru-RU" sz="1800" dirty="0" err="1"/>
              <a:t>реда</a:t>
            </a:r>
            <a:r>
              <a:rPr lang="ru-RU" sz="1800" dirty="0"/>
              <a:t> на </a:t>
            </a:r>
            <a:r>
              <a:rPr lang="ru-RU" sz="1800" dirty="0" smtClean="0"/>
              <a:t>ЗУТ </a:t>
            </a:r>
            <a:r>
              <a:rPr lang="ru-RU" sz="1800" dirty="0"/>
              <a:t>в </a:t>
            </a:r>
            <a:r>
              <a:rPr lang="ru-RU" sz="1800" dirty="0" err="1"/>
              <a:t>рамките</a:t>
            </a:r>
            <a:r>
              <a:rPr lang="ru-RU" sz="1800" dirty="0"/>
              <a:t> на срока </a:t>
            </a:r>
            <a:r>
              <a:rPr lang="ru-RU" sz="1800" dirty="0" smtClean="0"/>
              <a:t>и </a:t>
            </a:r>
            <a:r>
              <a:rPr lang="ru-RU" sz="1800" dirty="0" err="1" smtClean="0"/>
              <a:t>съгласно</a:t>
            </a:r>
            <a:r>
              <a:rPr lang="ru-RU" sz="1800" dirty="0" smtClean="0"/>
              <a:t> </a:t>
            </a:r>
            <a:r>
              <a:rPr lang="ru-RU" sz="1800" dirty="0" err="1"/>
              <a:t>условията</a:t>
            </a:r>
            <a:r>
              <a:rPr lang="ru-RU" sz="1800" dirty="0"/>
              <a:t> на договора за </a:t>
            </a:r>
            <a:r>
              <a:rPr lang="ru-RU" sz="1800" dirty="0" err="1"/>
              <a:t>финансиране</a:t>
            </a:r>
            <a:r>
              <a:rPr lang="ru-RU" sz="1800" dirty="0"/>
              <a:t>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72045A"/>
                </a:solidFill>
              </a:rPr>
              <a:t>2. </a:t>
            </a:r>
            <a:r>
              <a:rPr lang="bg-BG" sz="2400" b="1" dirty="0" smtClean="0">
                <a:solidFill>
                  <a:srgbClr val="72045A"/>
                </a:solidFill>
              </a:rPr>
              <a:t>Техническа документация (5) </a:t>
            </a:r>
            <a:endParaRPr lang="en-US" sz="2400" i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9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rgbClr val="72045A"/>
                  </a:solidFill>
                </a:ln>
              </a:rPr>
              <a:t>II</a:t>
            </a:r>
            <a:r>
              <a:rPr lang="bg-BG" b="1" dirty="0" smtClean="0">
                <a:ln>
                  <a:solidFill>
                    <a:srgbClr val="72045A"/>
                  </a:solidFill>
                </a:ln>
              </a:rPr>
              <a:t>. Дейности</a:t>
            </a:r>
            <a:endParaRPr lang="en-US" b="1" dirty="0">
              <a:ln>
                <a:solidFill>
                  <a:srgbClr val="72045A"/>
                </a:solidFill>
              </a:ln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567207"/>
            <a:ext cx="10886977" cy="4597924"/>
          </a:xfrm>
        </p:spPr>
        <p:txBody>
          <a:bodyPr>
            <a:normAutofit fontScale="85000" lnSpcReduction="20000"/>
          </a:bodyPr>
          <a:lstStyle/>
          <a:p>
            <a:pPr algn="just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bg-BG" sz="2100" b="1" dirty="0"/>
              <a:t>Д</a:t>
            </a:r>
            <a:r>
              <a:rPr lang="ru-RU" sz="2100" b="1" dirty="0" err="1" smtClean="0"/>
              <a:t>ейности</a:t>
            </a:r>
            <a:r>
              <a:rPr lang="ru-RU" sz="2100" b="1" dirty="0" smtClean="0"/>
              <a:t>/</a:t>
            </a:r>
            <a:r>
              <a:rPr lang="ru-RU" sz="2100" b="1" dirty="0" err="1" smtClean="0"/>
              <a:t>проекти</a:t>
            </a:r>
            <a:r>
              <a:rPr lang="ru-RU" sz="2100" b="1" dirty="0"/>
              <a:t>, </a:t>
            </a:r>
            <a:r>
              <a:rPr lang="ru-RU" sz="2100" b="1" dirty="0" err="1"/>
              <a:t>чието</a:t>
            </a:r>
            <a:r>
              <a:rPr lang="ru-RU" sz="2100" b="1" dirty="0"/>
              <a:t> </a:t>
            </a:r>
            <a:r>
              <a:rPr lang="ru-RU" sz="2100" b="1" dirty="0" err="1"/>
              <a:t>изпълнение</a:t>
            </a:r>
            <a:r>
              <a:rPr lang="ru-RU" sz="2100" b="1" dirty="0"/>
              <a:t> е </a:t>
            </a:r>
            <a:r>
              <a:rPr lang="ru-RU" sz="2100" b="1" dirty="0" err="1"/>
              <a:t>започнало</a:t>
            </a:r>
            <a:r>
              <a:rPr lang="ru-RU" sz="2100" b="1" dirty="0"/>
              <a:t> </a:t>
            </a:r>
            <a:r>
              <a:rPr lang="ru-RU" sz="2100" b="1" dirty="0" err="1" smtClean="0"/>
              <a:t>преди</a:t>
            </a:r>
            <a:r>
              <a:rPr lang="ru-RU" sz="2100" b="1" dirty="0" smtClean="0"/>
              <a:t> </a:t>
            </a:r>
            <a:r>
              <a:rPr lang="ru-RU" sz="2100" b="1" dirty="0" err="1"/>
              <a:t>датата</a:t>
            </a:r>
            <a:r>
              <a:rPr lang="ru-RU" sz="2100" b="1" dirty="0"/>
              <a:t> на </a:t>
            </a:r>
            <a:r>
              <a:rPr lang="ru-RU" sz="2100" b="1" dirty="0" err="1" smtClean="0"/>
              <a:t>кандидатстване</a:t>
            </a:r>
            <a:r>
              <a:rPr lang="ru-RU" sz="2100" b="1" dirty="0" smtClean="0"/>
              <a:t>,</a:t>
            </a:r>
            <a:r>
              <a:rPr lang="ru-RU" sz="2100" dirty="0" smtClean="0"/>
              <a:t> </a:t>
            </a:r>
            <a:r>
              <a:rPr lang="ru-RU" sz="2100" dirty="0"/>
              <a:t>независимо дали </a:t>
            </a:r>
            <a:r>
              <a:rPr lang="ru-RU" sz="2100" dirty="0" err="1"/>
              <a:t>всички</a:t>
            </a:r>
            <a:r>
              <a:rPr lang="ru-RU" sz="2100" dirty="0"/>
              <a:t> </a:t>
            </a:r>
            <a:r>
              <a:rPr lang="ru-RU" sz="2100" dirty="0" err="1"/>
              <a:t>свързани</a:t>
            </a:r>
            <a:r>
              <a:rPr lang="ru-RU" sz="2100" dirty="0"/>
              <a:t> </a:t>
            </a:r>
            <a:r>
              <a:rPr lang="ru-RU" sz="2100" dirty="0" err="1"/>
              <a:t>плащания</a:t>
            </a:r>
            <a:r>
              <a:rPr lang="ru-RU" sz="2100" dirty="0"/>
              <a:t> </a:t>
            </a:r>
            <a:r>
              <a:rPr lang="ru-RU" sz="2100" dirty="0" err="1"/>
              <a:t>са</a:t>
            </a:r>
            <a:r>
              <a:rPr lang="ru-RU" sz="2100" dirty="0"/>
              <a:t> </a:t>
            </a:r>
            <a:r>
              <a:rPr lang="ru-RU" sz="2100" dirty="0" err="1"/>
              <a:t>извършени</a:t>
            </a:r>
            <a:r>
              <a:rPr lang="ru-RU" sz="2100" dirty="0"/>
              <a:t> от кандидата, с </a:t>
            </a:r>
            <a:r>
              <a:rPr lang="ru-RU" sz="2100" dirty="0" err="1"/>
              <a:t>изключение</a:t>
            </a:r>
            <a:r>
              <a:rPr lang="ru-RU" sz="2100" dirty="0"/>
              <a:t> на </a:t>
            </a:r>
            <a:r>
              <a:rPr lang="ru-RU" sz="2100" dirty="0" err="1"/>
              <a:t>подготвителните</a:t>
            </a:r>
            <a:r>
              <a:rPr lang="ru-RU" sz="2100" dirty="0"/>
              <a:t> </a:t>
            </a:r>
            <a:r>
              <a:rPr lang="ru-RU" sz="2100" dirty="0" err="1" smtClean="0"/>
              <a:t>дейности</a:t>
            </a:r>
            <a:r>
              <a:rPr lang="ru-RU" sz="2100" dirty="0" smtClean="0"/>
              <a:t>.</a:t>
            </a:r>
          </a:p>
          <a:p>
            <a:pPr algn="just">
              <a:spcBef>
                <a:spcPts val="8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2100" dirty="0" smtClean="0"/>
              <a:t>С цел </a:t>
            </a:r>
            <a:r>
              <a:rPr lang="ru-RU" sz="2100" dirty="0" err="1"/>
              <a:t>гарантиране</a:t>
            </a:r>
            <a:r>
              <a:rPr lang="ru-RU" sz="2100" dirty="0"/>
              <a:t> в </a:t>
            </a:r>
            <a:r>
              <a:rPr lang="ru-RU" sz="2100" dirty="0" err="1"/>
              <a:t>максимална</a:t>
            </a:r>
            <a:r>
              <a:rPr lang="ru-RU" sz="2100" dirty="0"/>
              <a:t> степен на </a:t>
            </a:r>
            <a:r>
              <a:rPr lang="ru-RU" sz="2100" b="1" dirty="0" err="1"/>
              <a:t>спазването</a:t>
            </a:r>
            <a:r>
              <a:rPr lang="ru-RU" sz="2100" b="1" dirty="0"/>
              <a:t> на принципа за „</a:t>
            </a:r>
            <a:r>
              <a:rPr lang="ru-RU" sz="2100" b="1" dirty="0" err="1"/>
              <a:t>ненанасяне</a:t>
            </a:r>
            <a:r>
              <a:rPr lang="ru-RU" sz="2100" b="1" dirty="0"/>
              <a:t> на </a:t>
            </a:r>
            <a:r>
              <a:rPr lang="ru-RU" sz="2100" b="1" dirty="0" err="1"/>
              <a:t>значителни</a:t>
            </a:r>
            <a:r>
              <a:rPr lang="ru-RU" sz="2100" b="1" dirty="0"/>
              <a:t> вреди“,</a:t>
            </a:r>
            <a:r>
              <a:rPr lang="ru-RU" sz="2100" dirty="0"/>
              <a:t> </a:t>
            </a:r>
            <a:r>
              <a:rPr lang="ru-RU" sz="2100" dirty="0" err="1"/>
              <a:t>няма</a:t>
            </a:r>
            <a:r>
              <a:rPr lang="ru-RU" sz="2100" dirty="0"/>
              <a:t> да се подкрепят: </a:t>
            </a:r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900" dirty="0"/>
              <a:t>i) </a:t>
            </a:r>
            <a:r>
              <a:rPr lang="ru-RU" sz="1900" dirty="0" err="1"/>
              <a:t>дейностите</a:t>
            </a:r>
            <a:r>
              <a:rPr lang="ru-RU" sz="1900" dirty="0"/>
              <a:t> и </a:t>
            </a:r>
            <a:r>
              <a:rPr lang="ru-RU" sz="1900" dirty="0" err="1"/>
              <a:t>активите</a:t>
            </a:r>
            <a:r>
              <a:rPr lang="ru-RU" sz="1900" dirty="0"/>
              <a:t>, </a:t>
            </a:r>
            <a:r>
              <a:rPr lang="ru-RU" sz="1900" dirty="0" err="1"/>
              <a:t>свързани</a:t>
            </a:r>
            <a:r>
              <a:rPr lang="ru-RU" sz="1900" dirty="0"/>
              <a:t> с </a:t>
            </a:r>
            <a:r>
              <a:rPr lang="ru-RU" sz="1900" b="1" dirty="0" err="1"/>
              <a:t>изкопаеми</a:t>
            </a:r>
            <a:r>
              <a:rPr lang="ru-RU" sz="1900" b="1" dirty="0"/>
              <a:t> </a:t>
            </a:r>
            <a:r>
              <a:rPr lang="ru-RU" sz="1900" b="1" dirty="0" err="1"/>
              <a:t>горива</a:t>
            </a:r>
            <a:r>
              <a:rPr lang="ru-RU" sz="1900" dirty="0"/>
              <a:t>, </a:t>
            </a:r>
            <a:r>
              <a:rPr lang="ru-RU" sz="1900" dirty="0" smtClean="0"/>
              <a:t>вкл. </a:t>
            </a:r>
            <a:r>
              <a:rPr lang="ru-RU" sz="1900" dirty="0" err="1"/>
              <a:t>използване</a:t>
            </a:r>
            <a:r>
              <a:rPr lang="ru-RU" sz="1900" dirty="0"/>
              <a:t> </a:t>
            </a:r>
            <a:r>
              <a:rPr lang="ru-RU" sz="1900" dirty="0" err="1"/>
              <a:t>надолу</a:t>
            </a:r>
            <a:r>
              <a:rPr lang="ru-RU" sz="1900" dirty="0"/>
              <a:t> по </a:t>
            </a:r>
            <a:r>
              <a:rPr lang="ru-RU" sz="1900" dirty="0" err="1"/>
              <a:t>веригата</a:t>
            </a:r>
            <a:r>
              <a:rPr lang="ru-RU" sz="1900" dirty="0"/>
              <a:t>; </a:t>
            </a:r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900" dirty="0" err="1"/>
              <a:t>ii</a:t>
            </a:r>
            <a:r>
              <a:rPr lang="ru-RU" sz="1900" dirty="0"/>
              <a:t>) </a:t>
            </a:r>
            <a:r>
              <a:rPr lang="ru-RU" sz="1900" dirty="0" err="1"/>
              <a:t>дейностите</a:t>
            </a:r>
            <a:r>
              <a:rPr lang="ru-RU" sz="1900" dirty="0"/>
              <a:t> и </a:t>
            </a:r>
            <a:r>
              <a:rPr lang="ru-RU" sz="1900" dirty="0" err="1"/>
              <a:t>активите</a:t>
            </a:r>
            <a:r>
              <a:rPr lang="ru-RU" sz="1900" dirty="0"/>
              <a:t> по </a:t>
            </a:r>
            <a:r>
              <a:rPr lang="ru-RU" sz="1900" dirty="0" err="1"/>
              <a:t>схемата</a:t>
            </a:r>
            <a:r>
              <a:rPr lang="ru-RU" sz="1900" dirty="0"/>
              <a:t> на ЕС за </a:t>
            </a:r>
            <a:r>
              <a:rPr lang="ru-RU" sz="1900" b="1" dirty="0" err="1"/>
              <a:t>търговия</a:t>
            </a:r>
            <a:r>
              <a:rPr lang="ru-RU" sz="1900" b="1" dirty="0"/>
              <a:t> с </a:t>
            </a:r>
            <a:r>
              <a:rPr lang="ru-RU" sz="1900" b="1" dirty="0" err="1"/>
              <a:t>емисии</a:t>
            </a:r>
            <a:r>
              <a:rPr lang="ru-RU" sz="1900" b="1" dirty="0"/>
              <a:t>;</a:t>
            </a:r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900" dirty="0" err="1"/>
              <a:t>iii</a:t>
            </a:r>
            <a:r>
              <a:rPr lang="ru-RU" sz="1900" dirty="0"/>
              <a:t>) </a:t>
            </a:r>
            <a:r>
              <a:rPr lang="ru-RU" sz="1900" dirty="0" err="1"/>
              <a:t>дейностите</a:t>
            </a:r>
            <a:r>
              <a:rPr lang="ru-RU" sz="1900" dirty="0"/>
              <a:t> и </a:t>
            </a:r>
            <a:r>
              <a:rPr lang="ru-RU" sz="1900" dirty="0" err="1"/>
              <a:t>активите</a:t>
            </a:r>
            <a:r>
              <a:rPr lang="ru-RU" sz="1900" dirty="0"/>
              <a:t>, </a:t>
            </a:r>
            <a:r>
              <a:rPr lang="ru-RU" sz="1900" dirty="0" err="1"/>
              <a:t>свързани</a:t>
            </a:r>
            <a:r>
              <a:rPr lang="ru-RU" sz="1900" dirty="0"/>
              <a:t> </a:t>
            </a:r>
            <a:r>
              <a:rPr lang="ru-RU" sz="1900" dirty="0" err="1"/>
              <a:t>със</a:t>
            </a:r>
            <a:r>
              <a:rPr lang="ru-RU" sz="1900" dirty="0"/>
              <a:t> </a:t>
            </a:r>
            <a:r>
              <a:rPr lang="ru-RU" sz="1900" b="1" dirty="0" err="1"/>
              <a:t>сметища</a:t>
            </a:r>
            <a:r>
              <a:rPr lang="ru-RU" sz="1900" b="1" dirty="0"/>
              <a:t>, </a:t>
            </a:r>
            <a:r>
              <a:rPr lang="ru-RU" sz="1900" b="1" dirty="0" err="1"/>
              <a:t>инсталации</a:t>
            </a:r>
            <a:r>
              <a:rPr lang="ru-RU" sz="1900" b="1" dirty="0"/>
              <a:t> за </a:t>
            </a:r>
            <a:r>
              <a:rPr lang="ru-RU" sz="1900" b="1" dirty="0" err="1"/>
              <a:t>изгаряне</a:t>
            </a:r>
            <a:r>
              <a:rPr lang="ru-RU" sz="1900" b="1" dirty="0"/>
              <a:t> на </a:t>
            </a:r>
            <a:r>
              <a:rPr lang="ru-RU" sz="1900" b="1" dirty="0" err="1"/>
              <a:t>отпадъци</a:t>
            </a:r>
            <a:r>
              <a:rPr lang="ru-RU" sz="1900" b="1" dirty="0"/>
              <a:t>  и заводи за механично-</a:t>
            </a:r>
            <a:r>
              <a:rPr lang="ru-RU" sz="1900" b="1" dirty="0" err="1"/>
              <a:t>биологично</a:t>
            </a:r>
            <a:r>
              <a:rPr lang="ru-RU" sz="1900" b="1" dirty="0"/>
              <a:t> </a:t>
            </a:r>
            <a:r>
              <a:rPr lang="ru-RU" sz="1900" b="1" dirty="0" err="1" smtClean="0"/>
              <a:t>третиране</a:t>
            </a:r>
            <a:r>
              <a:rPr lang="ru-RU" sz="1900" b="1" dirty="0" smtClean="0"/>
              <a:t>;</a:t>
            </a:r>
            <a:endParaRPr lang="ru-RU" sz="1900" b="1" dirty="0"/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900" dirty="0" err="1"/>
              <a:t>iv</a:t>
            </a:r>
            <a:r>
              <a:rPr lang="ru-RU" sz="1900" dirty="0"/>
              <a:t>) </a:t>
            </a:r>
            <a:r>
              <a:rPr lang="ru-RU" sz="1900" dirty="0" err="1"/>
              <a:t>дейностите</a:t>
            </a:r>
            <a:r>
              <a:rPr lang="ru-RU" sz="1900" dirty="0"/>
              <a:t> и </a:t>
            </a:r>
            <a:r>
              <a:rPr lang="ru-RU" sz="1900" dirty="0" err="1"/>
              <a:t>активите</a:t>
            </a:r>
            <a:r>
              <a:rPr lang="ru-RU" sz="1900" dirty="0"/>
              <a:t>, при </a:t>
            </a:r>
            <a:r>
              <a:rPr lang="ru-RU" sz="1900" dirty="0" err="1"/>
              <a:t>които</a:t>
            </a:r>
            <a:r>
              <a:rPr lang="ru-RU" sz="1900" dirty="0"/>
              <a:t> </a:t>
            </a:r>
            <a:r>
              <a:rPr lang="ru-RU" sz="1900" b="1" dirty="0" err="1"/>
              <a:t>дългосрочното</a:t>
            </a:r>
            <a:r>
              <a:rPr lang="ru-RU" sz="1900" b="1" dirty="0"/>
              <a:t> </a:t>
            </a:r>
            <a:r>
              <a:rPr lang="ru-RU" sz="1900" b="1" dirty="0" err="1"/>
              <a:t>обезвреждане</a:t>
            </a:r>
            <a:r>
              <a:rPr lang="ru-RU" sz="1900" b="1" dirty="0"/>
              <a:t> на </a:t>
            </a:r>
            <a:r>
              <a:rPr lang="ru-RU" sz="1900" b="1" dirty="0" err="1"/>
              <a:t>отпадъци</a:t>
            </a:r>
            <a:r>
              <a:rPr lang="ru-RU" sz="1900" b="1" dirty="0"/>
              <a:t> </a:t>
            </a:r>
            <a:r>
              <a:rPr lang="ru-RU" sz="1900" dirty="0" err="1"/>
              <a:t>може</a:t>
            </a:r>
            <a:r>
              <a:rPr lang="ru-RU" sz="1900" dirty="0"/>
              <a:t> да причини вреда на </a:t>
            </a:r>
            <a:r>
              <a:rPr lang="ru-RU" sz="1900" dirty="0" err="1"/>
              <a:t>околната</a:t>
            </a:r>
            <a:r>
              <a:rPr lang="ru-RU" sz="1900" dirty="0"/>
              <a:t> </a:t>
            </a:r>
            <a:r>
              <a:rPr lang="ru-RU" sz="1900" dirty="0" smtClean="0"/>
              <a:t>среда.</a:t>
            </a:r>
            <a:endParaRPr lang="ru-RU" sz="1900" dirty="0"/>
          </a:p>
          <a:p>
            <a:pPr algn="just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100" dirty="0" err="1" smtClean="0"/>
              <a:t>Дейности</a:t>
            </a:r>
            <a:r>
              <a:rPr lang="ru-RU" sz="2100" dirty="0"/>
              <a:t>, </a:t>
            </a:r>
            <a:r>
              <a:rPr lang="ru-RU" sz="2100" dirty="0" err="1"/>
              <a:t>извършени</a:t>
            </a:r>
            <a:r>
              <a:rPr lang="ru-RU" sz="2100" dirty="0"/>
              <a:t> </a:t>
            </a:r>
            <a:r>
              <a:rPr lang="ru-RU" sz="2100" b="1" dirty="0"/>
              <a:t>след </a:t>
            </a:r>
            <a:r>
              <a:rPr lang="ru-RU" sz="2100" b="1" dirty="0" err="1"/>
              <a:t>изтичане</a:t>
            </a:r>
            <a:r>
              <a:rPr lang="ru-RU" sz="2100" b="1" dirty="0"/>
              <a:t> на </a:t>
            </a:r>
            <a:r>
              <a:rPr lang="ru-RU" sz="2100" b="1" dirty="0" err="1"/>
              <a:t>крайния</a:t>
            </a:r>
            <a:r>
              <a:rPr lang="ru-RU" sz="2100" b="1" dirty="0"/>
              <a:t> срок за </a:t>
            </a:r>
            <a:r>
              <a:rPr lang="ru-RU" sz="2100" b="1" dirty="0" err="1"/>
              <a:t>изпълнение</a:t>
            </a:r>
            <a:r>
              <a:rPr lang="ru-RU" sz="2100" b="1" dirty="0"/>
              <a:t> </a:t>
            </a:r>
            <a:r>
              <a:rPr lang="ru-RU" sz="2100" b="1" dirty="0" smtClean="0"/>
              <a:t>– 30 </a:t>
            </a:r>
            <a:r>
              <a:rPr lang="ru-RU" sz="2100" b="1" dirty="0" err="1"/>
              <a:t>юни</a:t>
            </a:r>
            <a:r>
              <a:rPr lang="ru-RU" sz="2100" b="1" dirty="0"/>
              <a:t> 2026 г</a:t>
            </a:r>
            <a:r>
              <a:rPr lang="ru-RU" sz="2100" b="1" dirty="0" smtClean="0"/>
              <a:t>.</a:t>
            </a:r>
          </a:p>
          <a:p>
            <a:pPr algn="just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100" dirty="0" err="1" smtClean="0"/>
              <a:t>Дейности</a:t>
            </a:r>
            <a:r>
              <a:rPr lang="ru-RU" sz="2100" dirty="0"/>
              <a:t>, </a:t>
            </a:r>
            <a:r>
              <a:rPr lang="ru-RU" sz="2100" dirty="0" err="1"/>
              <a:t>които</a:t>
            </a:r>
            <a:r>
              <a:rPr lang="ru-RU" sz="2100" dirty="0"/>
              <a:t> вече </a:t>
            </a:r>
            <a:r>
              <a:rPr lang="ru-RU" sz="2100" b="1" dirty="0" err="1"/>
              <a:t>са</a:t>
            </a:r>
            <a:r>
              <a:rPr lang="ru-RU" sz="2100" b="1" dirty="0"/>
              <a:t> </a:t>
            </a:r>
            <a:r>
              <a:rPr lang="ru-RU" sz="2100" b="1" dirty="0" err="1"/>
              <a:t>финансирани</a:t>
            </a:r>
            <a:r>
              <a:rPr lang="ru-RU" sz="2100" b="1" dirty="0"/>
              <a:t> от </a:t>
            </a:r>
            <a:r>
              <a:rPr lang="ru-RU" sz="2100" b="1" dirty="0" err="1"/>
              <a:t>други</a:t>
            </a:r>
            <a:r>
              <a:rPr lang="ru-RU" sz="2100" b="1" dirty="0"/>
              <a:t> </a:t>
            </a:r>
            <a:r>
              <a:rPr lang="ru-RU" sz="2100" b="1" dirty="0" err="1"/>
              <a:t>публични</a:t>
            </a:r>
            <a:r>
              <a:rPr lang="ru-RU" sz="2100" b="1" dirty="0"/>
              <a:t> </a:t>
            </a:r>
            <a:r>
              <a:rPr lang="ru-RU" sz="2100" b="1" dirty="0" err="1" smtClean="0"/>
              <a:t>източници</a:t>
            </a:r>
            <a:r>
              <a:rPr lang="ru-RU" sz="2100" b="1" dirty="0" smtClean="0"/>
              <a:t>.</a:t>
            </a:r>
          </a:p>
          <a:p>
            <a:pPr algn="just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100" dirty="0" err="1" smtClean="0"/>
              <a:t>Дейности</a:t>
            </a:r>
            <a:r>
              <a:rPr lang="ru-RU" sz="2100" dirty="0"/>
              <a:t>, за </a:t>
            </a:r>
            <a:r>
              <a:rPr lang="ru-RU" sz="2100" dirty="0" err="1"/>
              <a:t>които</a:t>
            </a:r>
            <a:r>
              <a:rPr lang="ru-RU" sz="2100" dirty="0"/>
              <a:t> </a:t>
            </a:r>
            <a:r>
              <a:rPr lang="ru-RU" sz="2100" b="1" dirty="0"/>
              <a:t>не </a:t>
            </a:r>
            <a:r>
              <a:rPr lang="ru-RU" sz="2100" b="1" dirty="0" err="1"/>
              <a:t>са</a:t>
            </a:r>
            <a:r>
              <a:rPr lang="ru-RU" sz="2100" b="1" dirty="0"/>
              <a:t> </a:t>
            </a:r>
            <a:r>
              <a:rPr lang="ru-RU" sz="2100" b="1" dirty="0" err="1"/>
              <a:t>заявени</a:t>
            </a:r>
            <a:r>
              <a:rPr lang="ru-RU" sz="2100" b="1" dirty="0"/>
              <a:t> </a:t>
            </a:r>
            <a:r>
              <a:rPr lang="ru-RU" sz="2100" b="1" dirty="0" err="1"/>
              <a:t>разходи</a:t>
            </a:r>
            <a:r>
              <a:rPr lang="ru-RU" sz="2100" b="1" dirty="0"/>
              <a:t> в бюджета </a:t>
            </a:r>
            <a:r>
              <a:rPr lang="ru-RU" sz="2100" dirty="0"/>
              <a:t>на </a:t>
            </a:r>
            <a:r>
              <a:rPr lang="ru-RU" sz="2100" dirty="0" smtClean="0"/>
              <a:t>ПИИ, </a:t>
            </a:r>
            <a:r>
              <a:rPr lang="ru-RU" sz="2100" dirty="0"/>
              <a:t>и </a:t>
            </a:r>
            <a:r>
              <a:rPr lang="ru-RU" sz="2100" dirty="0" err="1"/>
              <a:t>дейности</a:t>
            </a:r>
            <a:r>
              <a:rPr lang="ru-RU" sz="2100" dirty="0"/>
              <a:t> за </a:t>
            </a:r>
            <a:r>
              <a:rPr lang="ru-RU" sz="2100" dirty="0" err="1"/>
              <a:t>закупуване</a:t>
            </a:r>
            <a:r>
              <a:rPr lang="ru-RU" sz="2100" dirty="0"/>
              <a:t> на </a:t>
            </a:r>
            <a:r>
              <a:rPr lang="ru-RU" sz="2100" dirty="0" err="1"/>
              <a:t>дълготрайни</a:t>
            </a:r>
            <a:r>
              <a:rPr lang="ru-RU" sz="2100" dirty="0"/>
              <a:t> </a:t>
            </a:r>
            <a:r>
              <a:rPr lang="ru-RU" sz="2100" dirty="0" err="1"/>
              <a:t>активи</a:t>
            </a:r>
            <a:r>
              <a:rPr lang="ru-RU" sz="2100" dirty="0"/>
              <a:t> </a:t>
            </a:r>
            <a:r>
              <a:rPr lang="ru-RU" sz="2100" b="1" dirty="0"/>
              <a:t>втора </a:t>
            </a:r>
            <a:r>
              <a:rPr lang="ru-RU" sz="2100" b="1" dirty="0" err="1" smtClean="0"/>
              <a:t>употреба</a:t>
            </a:r>
            <a:r>
              <a:rPr lang="ru-RU" sz="2100" b="1" dirty="0"/>
              <a:t>.</a:t>
            </a:r>
          </a:p>
          <a:p>
            <a:pPr algn="just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100" dirty="0" err="1" smtClean="0"/>
              <a:t>Дейности</a:t>
            </a:r>
            <a:r>
              <a:rPr lang="ru-RU" sz="2100" dirty="0" smtClean="0"/>
              <a:t> </a:t>
            </a:r>
            <a:r>
              <a:rPr lang="ru-RU" sz="2100" dirty="0"/>
              <a:t>за </a:t>
            </a:r>
            <a:r>
              <a:rPr lang="ru-RU" sz="2100" dirty="0" err="1"/>
              <a:t>закупуване</a:t>
            </a:r>
            <a:r>
              <a:rPr lang="ru-RU" sz="2100" dirty="0"/>
              <a:t> и/или доставка на </a:t>
            </a:r>
            <a:r>
              <a:rPr lang="ru-RU" sz="2100" dirty="0" err="1"/>
              <a:t>ресурси</a:t>
            </a:r>
            <a:r>
              <a:rPr lang="ru-RU" sz="2100" dirty="0"/>
              <a:t> за производство, </a:t>
            </a:r>
            <a:r>
              <a:rPr lang="ru-RU" sz="2100" dirty="0" err="1"/>
              <a:t>имащи</a:t>
            </a:r>
            <a:r>
              <a:rPr lang="ru-RU" sz="2100" dirty="0"/>
              <a:t> характер на </a:t>
            </a:r>
            <a:r>
              <a:rPr lang="ru-RU" sz="2100" b="1" dirty="0"/>
              <a:t>стоково-</a:t>
            </a:r>
            <a:r>
              <a:rPr lang="ru-RU" sz="2100" b="1" dirty="0" err="1"/>
              <a:t>материални</a:t>
            </a:r>
            <a:r>
              <a:rPr lang="ru-RU" sz="2100" b="1" dirty="0"/>
              <a:t> запаси</a:t>
            </a:r>
            <a:r>
              <a:rPr lang="ru-RU" sz="2100" dirty="0"/>
              <a:t> (</a:t>
            </a:r>
            <a:r>
              <a:rPr lang="ru-RU" sz="2100" dirty="0" err="1"/>
              <a:t>суровини</a:t>
            </a:r>
            <a:r>
              <a:rPr lang="ru-RU" sz="2100" dirty="0"/>
              <a:t>, </a:t>
            </a:r>
            <a:r>
              <a:rPr lang="ru-RU" sz="2100" dirty="0" err="1"/>
              <a:t>материали</a:t>
            </a:r>
            <a:r>
              <a:rPr lang="ru-RU" sz="2100" dirty="0"/>
              <a:t>, </a:t>
            </a:r>
            <a:r>
              <a:rPr lang="ru-RU" sz="2100" dirty="0" err="1"/>
              <a:t>полуобработени</a:t>
            </a:r>
            <a:r>
              <a:rPr lang="ru-RU" sz="2100" dirty="0"/>
              <a:t> </a:t>
            </a:r>
            <a:r>
              <a:rPr lang="ru-RU" sz="2100" dirty="0" err="1"/>
              <a:t>компоненти</a:t>
            </a:r>
            <a:r>
              <a:rPr lang="ru-RU" sz="2100" dirty="0"/>
              <a:t>, </a:t>
            </a:r>
            <a:r>
              <a:rPr lang="ru-RU" sz="2100" dirty="0" err="1"/>
              <a:t>консумативи</a:t>
            </a:r>
            <a:r>
              <a:rPr lang="ru-RU" sz="2100" dirty="0"/>
              <a:t> за </a:t>
            </a:r>
            <a:r>
              <a:rPr lang="ru-RU" sz="2100" dirty="0" err="1"/>
              <a:t>производството</a:t>
            </a:r>
            <a:r>
              <a:rPr lang="ru-RU" sz="2100" dirty="0"/>
              <a:t>, </a:t>
            </a:r>
            <a:r>
              <a:rPr lang="ru-RU" sz="2100" dirty="0" err="1"/>
              <a:t>резервни</a:t>
            </a:r>
            <a:r>
              <a:rPr lang="ru-RU" sz="2100" dirty="0"/>
              <a:t> части</a:t>
            </a:r>
            <a:r>
              <a:rPr lang="ru-RU" sz="2100" dirty="0" smtClean="0"/>
              <a:t>)</a:t>
            </a:r>
            <a:endParaRPr lang="ru-RU" sz="2100" dirty="0"/>
          </a:p>
          <a:p>
            <a:pPr algn="just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100" dirty="0" err="1" smtClean="0"/>
              <a:t>Дейности</a:t>
            </a:r>
            <a:r>
              <a:rPr lang="ru-RU" sz="2100" dirty="0" smtClean="0"/>
              <a:t> </a:t>
            </a:r>
            <a:r>
              <a:rPr lang="ru-RU" sz="2100" dirty="0"/>
              <a:t>за </a:t>
            </a:r>
            <a:r>
              <a:rPr lang="ru-RU" sz="2100" dirty="0" err="1"/>
              <a:t>закупуване</a:t>
            </a:r>
            <a:r>
              <a:rPr lang="ru-RU" sz="2100" dirty="0"/>
              <a:t> или </a:t>
            </a:r>
            <a:r>
              <a:rPr lang="ru-RU" sz="2100" dirty="0" err="1"/>
              <a:t>наемане</a:t>
            </a:r>
            <a:r>
              <a:rPr lang="ru-RU" sz="2100" dirty="0"/>
              <a:t> на </a:t>
            </a:r>
            <a:r>
              <a:rPr lang="ru-RU" sz="2100" b="1" dirty="0" err="1"/>
              <a:t>транспортни</a:t>
            </a:r>
            <a:r>
              <a:rPr lang="ru-RU" sz="2100" b="1" dirty="0"/>
              <a:t> средства и </a:t>
            </a:r>
            <a:r>
              <a:rPr lang="ru-RU" sz="2100" b="1" dirty="0" err="1" smtClean="0"/>
              <a:t>съоръжения</a:t>
            </a:r>
            <a:r>
              <a:rPr lang="ru-RU" sz="2100" b="1" dirty="0" smtClean="0"/>
              <a:t>.</a:t>
            </a:r>
            <a:r>
              <a:rPr lang="ru-RU" sz="2100" dirty="0" smtClean="0"/>
              <a:t> </a:t>
            </a:r>
            <a:endParaRPr lang="ru-RU" sz="2100" dirty="0"/>
          </a:p>
          <a:p>
            <a:pPr algn="just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100" dirty="0" err="1" smtClean="0"/>
              <a:t>Дейности</a:t>
            </a:r>
            <a:r>
              <a:rPr lang="ru-RU" sz="2100" dirty="0" smtClean="0"/>
              <a:t> </a:t>
            </a:r>
            <a:r>
              <a:rPr lang="ru-RU" sz="2100" dirty="0"/>
              <a:t>за </a:t>
            </a:r>
            <a:r>
              <a:rPr lang="ru-RU" sz="2100" b="1" dirty="0" err="1"/>
              <a:t>закупуване</a:t>
            </a:r>
            <a:r>
              <a:rPr lang="ru-RU" sz="2100" b="1" dirty="0"/>
              <a:t> на </a:t>
            </a:r>
            <a:r>
              <a:rPr lang="ru-RU" sz="2100" b="1" dirty="0" err="1"/>
              <a:t>земя</a:t>
            </a:r>
            <a:r>
              <a:rPr lang="ru-RU" sz="2100" b="1" dirty="0"/>
              <a:t> и </a:t>
            </a:r>
            <a:r>
              <a:rPr lang="ru-RU" sz="2100" b="1" dirty="0" err="1" smtClean="0"/>
              <a:t>сгради</a:t>
            </a:r>
            <a:r>
              <a:rPr lang="ru-RU" sz="2100" b="1" dirty="0" smtClean="0"/>
              <a:t> </a:t>
            </a:r>
            <a:r>
              <a:rPr lang="ru-RU" sz="2100" dirty="0" smtClean="0"/>
              <a:t>и </a:t>
            </a:r>
            <a:r>
              <a:rPr lang="ru-RU" sz="2100" b="1" dirty="0" err="1" smtClean="0"/>
              <a:t>всички</a:t>
            </a:r>
            <a:r>
              <a:rPr lang="ru-RU" sz="2100" b="1" dirty="0" smtClean="0"/>
              <a:t> </a:t>
            </a:r>
            <a:r>
              <a:rPr lang="ru-RU" sz="2100" b="1" dirty="0" err="1"/>
              <a:t>дейности</a:t>
            </a:r>
            <a:r>
              <a:rPr lang="ru-RU" sz="2100" b="1" dirty="0"/>
              <a:t>, </a:t>
            </a:r>
            <a:r>
              <a:rPr lang="ru-RU" sz="2100" b="1" dirty="0" err="1"/>
              <a:t>които</a:t>
            </a:r>
            <a:r>
              <a:rPr lang="ru-RU" sz="2100" b="1" dirty="0"/>
              <a:t> не </a:t>
            </a:r>
            <a:r>
              <a:rPr lang="ru-RU" sz="2100" b="1" dirty="0" err="1"/>
              <a:t>са</a:t>
            </a:r>
            <a:r>
              <a:rPr lang="ru-RU" sz="2100" b="1" dirty="0"/>
              <a:t> сред </a:t>
            </a:r>
            <a:r>
              <a:rPr lang="ru-RU" sz="2100" b="1" dirty="0" err="1"/>
              <a:t>посочените</a:t>
            </a:r>
            <a:r>
              <a:rPr lang="ru-RU" sz="2100" b="1" dirty="0"/>
              <a:t> </a:t>
            </a:r>
            <a:r>
              <a:rPr lang="ru-RU" sz="2100" b="1" dirty="0" err="1"/>
              <a:t>като</a:t>
            </a:r>
            <a:r>
              <a:rPr lang="ru-RU" sz="2100" b="1" dirty="0"/>
              <a:t> </a:t>
            </a:r>
            <a:r>
              <a:rPr lang="ru-RU" sz="2100" b="1" dirty="0" err="1"/>
              <a:t>допустими</a:t>
            </a:r>
            <a:r>
              <a:rPr lang="ru-RU" sz="2100" b="1" dirty="0" smtClean="0"/>
              <a:t>.</a:t>
            </a:r>
            <a:endParaRPr lang="ru-RU" sz="2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72045A"/>
                </a:solidFill>
              </a:rPr>
              <a:t>3. </a:t>
            </a:r>
            <a:r>
              <a:rPr lang="bg-BG" sz="2400" b="1" dirty="0" smtClean="0">
                <a:solidFill>
                  <a:srgbClr val="72045A"/>
                </a:solidFill>
              </a:rPr>
              <a:t>Недопустими дейности</a:t>
            </a:r>
            <a:endParaRPr lang="en-US" sz="2400" i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4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1951347"/>
            <a:ext cx="10884188" cy="582671"/>
          </a:xfrm>
        </p:spPr>
        <p:txBody>
          <a:bodyPr>
            <a:noAutofit/>
          </a:bodyPr>
          <a:lstStyle/>
          <a:p>
            <a:r>
              <a:rPr lang="en-US" dirty="0" smtClean="0"/>
              <a:t>III. K</a:t>
            </a:r>
            <a:r>
              <a:rPr lang="bg-BG" dirty="0" err="1" smtClean="0"/>
              <a:t>андидати</a:t>
            </a:r>
            <a:r>
              <a:rPr lang="en-US" dirty="0" smtClean="0"/>
              <a:t> </a:t>
            </a:r>
            <a:r>
              <a:rPr lang="bg-BG" dirty="0" smtClean="0"/>
              <a:t>и партньори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27340"/>
            <a:ext cx="10058400" cy="1143000"/>
          </a:xfrm>
        </p:spPr>
        <p:txBody>
          <a:bodyPr/>
          <a:lstStyle/>
          <a:p>
            <a:r>
              <a:rPr lang="ru-RU" dirty="0"/>
              <a:t>BG-RRP-3.007 „</a:t>
            </a:r>
            <a:r>
              <a:rPr lang="ru-RU" dirty="0" err="1"/>
              <a:t>Програма</a:t>
            </a:r>
            <a:r>
              <a:rPr lang="ru-RU" dirty="0"/>
              <a:t> за публична </a:t>
            </a:r>
            <a:r>
              <a:rPr lang="ru-RU" dirty="0" err="1"/>
              <a:t>подкрепа</a:t>
            </a:r>
            <a:r>
              <a:rPr lang="ru-RU" dirty="0"/>
              <a:t> за </a:t>
            </a:r>
            <a:r>
              <a:rPr lang="ru-RU" dirty="0" err="1"/>
              <a:t>развитието</a:t>
            </a:r>
            <a:r>
              <a:rPr lang="ru-RU" dirty="0"/>
              <a:t> на </a:t>
            </a:r>
            <a:r>
              <a:rPr lang="ru-RU" dirty="0" err="1"/>
              <a:t>индустриални</a:t>
            </a:r>
            <a:r>
              <a:rPr lang="ru-RU" dirty="0"/>
              <a:t> </a:t>
            </a:r>
            <a:r>
              <a:rPr lang="ru-RU" dirty="0" err="1"/>
              <a:t>райони</a:t>
            </a:r>
            <a:r>
              <a:rPr lang="ru-RU" dirty="0"/>
              <a:t>, </a:t>
            </a:r>
            <a:r>
              <a:rPr lang="ru-RU" dirty="0" err="1"/>
              <a:t>паркове</a:t>
            </a:r>
            <a:r>
              <a:rPr lang="ru-RU" dirty="0"/>
              <a:t> и </a:t>
            </a:r>
            <a:r>
              <a:rPr lang="ru-RU" dirty="0" err="1"/>
              <a:t>подобни</a:t>
            </a:r>
            <a:r>
              <a:rPr lang="ru-RU" dirty="0"/>
              <a:t> </a:t>
            </a:r>
            <a:r>
              <a:rPr lang="ru-RU" dirty="0" err="1"/>
              <a:t>територии</a:t>
            </a:r>
            <a:r>
              <a:rPr lang="ru-RU" dirty="0"/>
              <a:t> и за </a:t>
            </a:r>
            <a:r>
              <a:rPr lang="ru-RU" dirty="0" err="1"/>
              <a:t>привличане</a:t>
            </a:r>
            <a:r>
              <a:rPr lang="ru-RU" dirty="0"/>
              <a:t> на инвестиции (</a:t>
            </a:r>
            <a:r>
              <a:rPr lang="ru-RU" dirty="0" err="1"/>
              <a:t>AttractInvestBG</a:t>
            </a:r>
            <a:r>
              <a:rPr lang="ru-RU" dirty="0"/>
              <a:t>)“</a:t>
            </a:r>
            <a:endParaRPr lang="en-US" cap="non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142" y="282702"/>
            <a:ext cx="1428750" cy="952500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5434049" y="185577"/>
            <a:ext cx="2774165" cy="1107996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chemeClr val="accent5">
                    <a:lumMod val="75000"/>
                  </a:schemeClr>
                </a:solidFill>
              </a:rPr>
              <a:t>Финансирано от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bg-BG" sz="2400" b="1" dirty="0" smtClean="0">
                <a:solidFill>
                  <a:schemeClr val="accent5">
                    <a:lumMod val="75000"/>
                  </a:schemeClr>
                </a:solidFill>
              </a:rPr>
              <a:t>Европейския </a:t>
            </a:r>
            <a:r>
              <a:rPr lang="bg-BG" sz="2400" b="1" dirty="0">
                <a:solidFill>
                  <a:schemeClr val="accent5">
                    <a:lumMod val="75000"/>
                  </a:schemeClr>
                </a:solidFill>
              </a:rPr>
              <a:t>съюз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noProof="1" smtClean="0">
                <a:solidFill>
                  <a:schemeClr val="accent5">
                    <a:lumMod val="75000"/>
                  </a:schemeClr>
                </a:solidFill>
              </a:rPr>
              <a:t>NextGenerationEU</a:t>
            </a:r>
            <a:endParaRPr lang="en-US" noProof="1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rgbClr val="72045A"/>
                  </a:solidFill>
                </a:ln>
              </a:rPr>
              <a:t>III</a:t>
            </a:r>
            <a:r>
              <a:rPr lang="bg-BG" b="1" dirty="0" smtClean="0">
                <a:ln>
                  <a:solidFill>
                    <a:srgbClr val="72045A"/>
                  </a:solidFill>
                </a:ln>
              </a:rPr>
              <a:t>. </a:t>
            </a:r>
            <a:r>
              <a:rPr lang="en-US" b="1" dirty="0">
                <a:ln>
                  <a:solidFill>
                    <a:srgbClr val="72045A"/>
                  </a:solidFill>
                </a:ln>
              </a:rPr>
              <a:t>K</a:t>
            </a:r>
            <a:r>
              <a:rPr lang="bg-BG" b="1" dirty="0" err="1">
                <a:ln>
                  <a:solidFill>
                    <a:srgbClr val="72045A"/>
                  </a:solidFill>
                </a:ln>
              </a:rPr>
              <a:t>андидати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 и партньори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607658"/>
            <a:ext cx="10886977" cy="4541472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b="1" dirty="0" err="1"/>
              <a:t>Оператори</a:t>
            </a:r>
            <a:r>
              <a:rPr lang="ru-RU" sz="2000" b="1" dirty="0"/>
              <a:t> на </a:t>
            </a:r>
            <a:r>
              <a:rPr lang="ru-RU" sz="2000" b="1" dirty="0" err="1"/>
              <a:t>индустриални</a:t>
            </a:r>
            <a:r>
              <a:rPr lang="ru-RU" sz="2000" b="1" dirty="0"/>
              <a:t> </a:t>
            </a:r>
            <a:r>
              <a:rPr lang="ru-RU" sz="2000" b="1" dirty="0" err="1"/>
              <a:t>паркове</a:t>
            </a:r>
            <a:r>
              <a:rPr lang="ru-RU" sz="2000" b="1" dirty="0"/>
              <a:t>/</a:t>
            </a:r>
            <a:r>
              <a:rPr lang="ru-RU" sz="2000" b="1" dirty="0" err="1"/>
              <a:t>зони</a:t>
            </a:r>
            <a:r>
              <a:rPr lang="ru-RU" sz="2000" b="1" dirty="0"/>
              <a:t>, </a:t>
            </a:r>
            <a:r>
              <a:rPr lang="ru-RU" sz="2000" b="1" dirty="0" err="1"/>
              <a:t>които</a:t>
            </a:r>
            <a:r>
              <a:rPr lang="ru-RU" sz="2000" b="1" dirty="0"/>
              <a:t> </a:t>
            </a:r>
            <a:r>
              <a:rPr lang="ru-RU" sz="2000" b="1" dirty="0" err="1"/>
              <a:t>са</a:t>
            </a:r>
            <a:r>
              <a:rPr lang="ru-RU" sz="2000" b="1" dirty="0"/>
              <a:t>:</a:t>
            </a: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000" dirty="0"/>
              <a:t>- </a:t>
            </a:r>
            <a:r>
              <a:rPr lang="ru-RU" sz="2000" dirty="0" err="1"/>
              <a:t>държавни</a:t>
            </a:r>
            <a:r>
              <a:rPr lang="ru-RU" sz="2000" dirty="0"/>
              <a:t>, </a:t>
            </a:r>
            <a:r>
              <a:rPr lang="ru-RU" sz="2000" dirty="0" err="1"/>
              <a:t>когато</a:t>
            </a:r>
            <a:r>
              <a:rPr lang="ru-RU" sz="2000" dirty="0"/>
              <a:t> </a:t>
            </a:r>
            <a:r>
              <a:rPr lang="ru-RU" sz="2000" dirty="0" err="1"/>
              <a:t>собственик</a:t>
            </a:r>
            <a:r>
              <a:rPr lang="ru-RU" sz="2000" dirty="0"/>
              <a:t> е </a:t>
            </a:r>
            <a:r>
              <a:rPr lang="ru-RU" sz="2000" dirty="0" err="1"/>
              <a:t>държавата</a:t>
            </a:r>
            <a:r>
              <a:rPr lang="ru-RU" sz="2000" dirty="0"/>
              <a:t>;</a:t>
            </a: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000" dirty="0"/>
              <a:t>- </a:t>
            </a:r>
            <a:r>
              <a:rPr lang="ru-RU" sz="2000" dirty="0" err="1"/>
              <a:t>общински</a:t>
            </a:r>
            <a:r>
              <a:rPr lang="ru-RU" sz="2000" dirty="0"/>
              <a:t>, </a:t>
            </a:r>
            <a:r>
              <a:rPr lang="ru-RU" sz="2000" dirty="0" err="1"/>
              <a:t>когато</a:t>
            </a:r>
            <a:r>
              <a:rPr lang="ru-RU" sz="2000" dirty="0"/>
              <a:t> </a:t>
            </a:r>
            <a:r>
              <a:rPr lang="ru-RU" sz="2000" dirty="0" err="1"/>
              <a:t>собственик</a:t>
            </a:r>
            <a:r>
              <a:rPr lang="ru-RU" sz="2000" dirty="0"/>
              <a:t> е </a:t>
            </a:r>
            <a:r>
              <a:rPr lang="ru-RU" sz="2000" dirty="0" err="1"/>
              <a:t>една</a:t>
            </a:r>
            <a:r>
              <a:rPr lang="ru-RU" sz="2000" dirty="0"/>
              <a:t> община;</a:t>
            </a: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000" dirty="0"/>
              <a:t>- </a:t>
            </a:r>
            <a:r>
              <a:rPr lang="ru-RU" sz="2000" dirty="0" err="1"/>
              <a:t>съвместни</a:t>
            </a:r>
            <a:r>
              <a:rPr lang="ru-RU" sz="2000" dirty="0"/>
              <a:t>, </a:t>
            </a:r>
            <a:r>
              <a:rPr lang="ru-RU" sz="2000" dirty="0" err="1"/>
              <a:t>когато</a:t>
            </a:r>
            <a:r>
              <a:rPr lang="ru-RU" sz="2000" dirty="0"/>
              <a:t> </a:t>
            </a:r>
            <a:r>
              <a:rPr lang="ru-RU" sz="2000" dirty="0" err="1"/>
              <a:t>собственик</a:t>
            </a:r>
            <a:r>
              <a:rPr lang="ru-RU" sz="2000" dirty="0"/>
              <a:t> е </a:t>
            </a:r>
            <a:r>
              <a:rPr lang="ru-RU" sz="2000" dirty="0" err="1"/>
              <a:t>държавата</a:t>
            </a:r>
            <a:r>
              <a:rPr lang="ru-RU" sz="2000" dirty="0"/>
              <a:t> и </a:t>
            </a:r>
            <a:r>
              <a:rPr lang="ru-RU" sz="2000" dirty="0" err="1"/>
              <a:t>една</a:t>
            </a:r>
            <a:r>
              <a:rPr lang="ru-RU" sz="2000" dirty="0"/>
              <a:t> или </a:t>
            </a:r>
            <a:r>
              <a:rPr lang="ru-RU" sz="2000" dirty="0" err="1"/>
              <a:t>повече</a:t>
            </a:r>
            <a:r>
              <a:rPr lang="ru-RU" sz="2000" dirty="0"/>
              <a:t> </a:t>
            </a:r>
            <a:r>
              <a:rPr lang="ru-RU" sz="2000" dirty="0" err="1"/>
              <a:t>общини</a:t>
            </a:r>
            <a:r>
              <a:rPr lang="ru-RU" sz="2000" dirty="0"/>
              <a:t>, </a:t>
            </a:r>
            <a:r>
              <a:rPr lang="ru-RU" sz="2000" dirty="0" err="1"/>
              <a:t>както</a:t>
            </a:r>
            <a:r>
              <a:rPr lang="ru-RU" sz="2000" dirty="0"/>
              <a:t> и </a:t>
            </a:r>
            <a:r>
              <a:rPr lang="ru-RU" sz="2000" dirty="0" err="1"/>
              <a:t>когато</a:t>
            </a:r>
            <a:r>
              <a:rPr lang="ru-RU" sz="2000" dirty="0"/>
              <a:t> </a:t>
            </a:r>
            <a:r>
              <a:rPr lang="ru-RU" sz="2000" dirty="0" err="1"/>
              <a:t>собственик</a:t>
            </a:r>
            <a:r>
              <a:rPr lang="ru-RU" sz="2000" dirty="0"/>
              <a:t> </a:t>
            </a:r>
            <a:r>
              <a:rPr lang="ru-RU" sz="2000" dirty="0" err="1"/>
              <a:t>са</a:t>
            </a:r>
            <a:r>
              <a:rPr lang="ru-RU" sz="2000" dirty="0"/>
              <a:t> две или </a:t>
            </a:r>
            <a:r>
              <a:rPr lang="ru-RU" sz="2000" dirty="0" err="1"/>
              <a:t>повече</a:t>
            </a:r>
            <a:r>
              <a:rPr lang="ru-RU" sz="2000" dirty="0"/>
              <a:t> </a:t>
            </a:r>
            <a:r>
              <a:rPr lang="ru-RU" sz="2000" dirty="0" err="1"/>
              <a:t>общини</a:t>
            </a:r>
            <a:r>
              <a:rPr lang="ru-RU" sz="2000" dirty="0"/>
              <a:t>;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/>
              <a:t>- </a:t>
            </a:r>
            <a:r>
              <a:rPr lang="ru-RU" sz="2000" dirty="0" err="1"/>
              <a:t>частни</a:t>
            </a:r>
            <a:r>
              <a:rPr lang="ru-RU" sz="2000" dirty="0"/>
              <a:t>, </a:t>
            </a:r>
            <a:r>
              <a:rPr lang="ru-RU" sz="2000" dirty="0" err="1"/>
              <a:t>когато</a:t>
            </a:r>
            <a:r>
              <a:rPr lang="ru-RU" sz="2000" dirty="0"/>
              <a:t> Кандидат е </a:t>
            </a:r>
            <a:r>
              <a:rPr lang="ru-RU" sz="2000" dirty="0" err="1"/>
              <a:t>юридическо</a:t>
            </a:r>
            <a:r>
              <a:rPr lang="ru-RU" sz="2000" dirty="0"/>
              <a:t> лице, </a:t>
            </a:r>
            <a:r>
              <a:rPr lang="ru-RU" sz="2000" dirty="0" err="1"/>
              <a:t>регистрирано</a:t>
            </a:r>
            <a:r>
              <a:rPr lang="ru-RU" sz="2000" dirty="0"/>
              <a:t> </a:t>
            </a:r>
            <a:r>
              <a:rPr lang="ru-RU" sz="2000" dirty="0" err="1"/>
              <a:t>като</a:t>
            </a:r>
            <a:r>
              <a:rPr lang="ru-RU" sz="2000" dirty="0"/>
              <a:t> </a:t>
            </a:r>
            <a:r>
              <a:rPr lang="ru-RU" sz="2000" dirty="0" err="1"/>
              <a:t>търговец</a:t>
            </a:r>
            <a:r>
              <a:rPr lang="ru-RU" sz="2000" dirty="0"/>
              <a:t>, </a:t>
            </a:r>
            <a:r>
              <a:rPr lang="ru-RU" sz="2000" dirty="0" err="1"/>
              <a:t>включително</a:t>
            </a:r>
            <a:r>
              <a:rPr lang="ru-RU" sz="2000" dirty="0"/>
              <a:t> </a:t>
            </a:r>
            <a:r>
              <a:rPr lang="ru-RU" sz="2000" dirty="0" err="1"/>
              <a:t>когато</a:t>
            </a:r>
            <a:r>
              <a:rPr lang="ru-RU" sz="2000" dirty="0"/>
              <a:t> </a:t>
            </a:r>
            <a:r>
              <a:rPr lang="ru-RU" sz="2000" dirty="0" err="1"/>
              <a:t>държавата</a:t>
            </a:r>
            <a:r>
              <a:rPr lang="ru-RU" sz="2000" dirty="0"/>
              <a:t> и/или </a:t>
            </a:r>
            <a:r>
              <a:rPr lang="ru-RU" sz="2000" dirty="0" err="1"/>
              <a:t>една</a:t>
            </a:r>
            <a:r>
              <a:rPr lang="ru-RU" sz="2000" dirty="0"/>
              <a:t> или </a:t>
            </a:r>
            <a:r>
              <a:rPr lang="ru-RU" sz="2000" dirty="0" err="1"/>
              <a:t>повече</a:t>
            </a:r>
            <a:r>
              <a:rPr lang="ru-RU" sz="2000" dirty="0"/>
              <a:t> </a:t>
            </a:r>
            <a:r>
              <a:rPr lang="ru-RU" sz="2000" dirty="0" err="1"/>
              <a:t>общини</a:t>
            </a:r>
            <a:r>
              <a:rPr lang="ru-RU" sz="2000" dirty="0"/>
              <a:t> </a:t>
            </a:r>
            <a:r>
              <a:rPr lang="ru-RU" sz="2000" dirty="0" err="1"/>
              <a:t>участват</a:t>
            </a:r>
            <a:r>
              <a:rPr lang="ru-RU" sz="2000" dirty="0"/>
              <a:t> в </a:t>
            </a:r>
            <a:r>
              <a:rPr lang="ru-RU" sz="2000" dirty="0" err="1"/>
              <a:t>юридическото</a:t>
            </a:r>
            <a:r>
              <a:rPr lang="ru-RU" sz="2000" dirty="0"/>
              <a:t> лице с </a:t>
            </a:r>
            <a:r>
              <a:rPr lang="ru-RU" sz="2000" dirty="0" err="1"/>
              <a:t>блокираща</a:t>
            </a:r>
            <a:r>
              <a:rPr lang="ru-RU" sz="2000" dirty="0"/>
              <a:t> квота (с участие равно или </a:t>
            </a:r>
            <a:r>
              <a:rPr lang="ru-RU" sz="2000" dirty="0" err="1"/>
              <a:t>по-голямо</a:t>
            </a:r>
            <a:r>
              <a:rPr lang="ru-RU" sz="2000" dirty="0"/>
              <a:t> от 30 на сто).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b="1" dirty="0" smtClean="0"/>
              <a:t>Микро</a:t>
            </a:r>
            <a:r>
              <a:rPr lang="ru-RU" sz="2000" b="1" dirty="0"/>
              <a:t>, малки, </a:t>
            </a:r>
            <a:r>
              <a:rPr lang="ru-RU" sz="2000" b="1" dirty="0" err="1"/>
              <a:t>средни</a:t>
            </a:r>
            <a:r>
              <a:rPr lang="ru-RU" sz="2000" b="1" dirty="0"/>
              <a:t> или </a:t>
            </a:r>
            <a:r>
              <a:rPr lang="ru-RU" sz="2000" b="1" dirty="0" err="1"/>
              <a:t>големи</a:t>
            </a:r>
            <a:r>
              <a:rPr lang="ru-RU" sz="2000" b="1" dirty="0"/>
              <a:t> </a:t>
            </a:r>
            <a:r>
              <a:rPr lang="ru-RU" sz="2000" b="1" dirty="0" smtClean="0"/>
              <a:t>предприятия:</a:t>
            </a:r>
            <a:endParaRPr lang="ru-RU" sz="2000" b="1" dirty="0"/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ВАЖНО: </a:t>
            </a:r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2000" b="1" dirty="0" err="1" smtClean="0"/>
              <a:t>Кандидатът</a:t>
            </a:r>
            <a:r>
              <a:rPr lang="ru-RU" sz="2000" b="1" dirty="0" smtClean="0"/>
              <a:t> </a:t>
            </a:r>
            <a:r>
              <a:rPr lang="ru-RU" sz="2000" b="1" dirty="0" err="1"/>
              <a:t>осигурява</a:t>
            </a:r>
            <a:r>
              <a:rPr lang="ru-RU" sz="2000" b="1" dirty="0"/>
              <a:t> </a:t>
            </a:r>
            <a:r>
              <a:rPr lang="ru-RU" sz="2000" b="1" dirty="0" err="1"/>
              <a:t>организационните</a:t>
            </a:r>
            <a:r>
              <a:rPr lang="ru-RU" sz="2000" b="1" dirty="0"/>
              <a:t>, </a:t>
            </a:r>
            <a:r>
              <a:rPr lang="ru-RU" sz="2000" b="1" dirty="0" err="1"/>
              <a:t>устройствените</a:t>
            </a:r>
            <a:r>
              <a:rPr lang="ru-RU" sz="2000" b="1" dirty="0"/>
              <a:t> и </a:t>
            </a:r>
            <a:r>
              <a:rPr lang="ru-RU" sz="2000" b="1" dirty="0" err="1"/>
              <a:t>техническите</a:t>
            </a:r>
            <a:r>
              <a:rPr lang="ru-RU" sz="2000" b="1" dirty="0"/>
              <a:t> условия за </a:t>
            </a:r>
            <a:r>
              <a:rPr lang="ru-RU" sz="2000" b="1" dirty="0" err="1"/>
              <a:t>създаването</a:t>
            </a:r>
            <a:r>
              <a:rPr lang="ru-RU" sz="2000" b="1" dirty="0"/>
              <a:t>, </a:t>
            </a:r>
            <a:r>
              <a:rPr lang="ru-RU" sz="2000" b="1" dirty="0" err="1"/>
              <a:t>изграждането</a:t>
            </a:r>
            <a:r>
              <a:rPr lang="ru-RU" sz="2000" b="1" dirty="0"/>
              <a:t>, </a:t>
            </a:r>
            <a:r>
              <a:rPr lang="ru-RU" sz="2000" b="1" dirty="0" err="1"/>
              <a:t>функционирането</a:t>
            </a:r>
            <a:r>
              <a:rPr lang="ru-RU" sz="2000" b="1" dirty="0"/>
              <a:t> и </a:t>
            </a:r>
            <a:r>
              <a:rPr lang="ru-RU" sz="2000" b="1" dirty="0" err="1"/>
              <a:t>развитието</a:t>
            </a:r>
            <a:r>
              <a:rPr lang="ru-RU" sz="2000" b="1" dirty="0"/>
              <a:t> на </a:t>
            </a:r>
            <a:r>
              <a:rPr lang="ru-RU" sz="2000" b="1" dirty="0" err="1"/>
              <a:t>индустриалния</a:t>
            </a:r>
            <a:r>
              <a:rPr lang="ru-RU" sz="2000" b="1" dirty="0"/>
              <a:t> парк/зона.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dirty="0">
                <a:solidFill>
                  <a:srgbClr val="72045A"/>
                </a:solidFill>
              </a:rPr>
              <a:t>1</a:t>
            </a:r>
            <a:r>
              <a:rPr lang="en-US" sz="2400" b="1" dirty="0" smtClean="0">
                <a:solidFill>
                  <a:srgbClr val="72045A"/>
                </a:solidFill>
              </a:rPr>
              <a:t>. </a:t>
            </a:r>
            <a:r>
              <a:rPr lang="bg-BG" sz="2400" b="1" dirty="0">
                <a:solidFill>
                  <a:srgbClr val="72045A"/>
                </a:solidFill>
              </a:rPr>
              <a:t>Допустими </a:t>
            </a:r>
            <a:r>
              <a:rPr lang="bg-BG" sz="2400" b="1" dirty="0" smtClean="0">
                <a:solidFill>
                  <a:srgbClr val="72045A"/>
                </a:solidFill>
              </a:rPr>
              <a:t>кандидати (1) </a:t>
            </a:r>
            <a:endParaRPr lang="en-US" sz="2400" i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6085107" cy="89948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rgbClr val="72045A"/>
                  </a:solidFill>
                </a:ln>
              </a:rPr>
              <a:t>III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. </a:t>
            </a:r>
            <a:r>
              <a:rPr lang="en-US" b="1" dirty="0">
                <a:ln>
                  <a:solidFill>
                    <a:srgbClr val="72045A"/>
                  </a:solidFill>
                </a:ln>
              </a:rPr>
              <a:t>K</a:t>
            </a:r>
            <a:r>
              <a:rPr lang="bg-BG" b="1" dirty="0" err="1">
                <a:ln>
                  <a:solidFill>
                    <a:srgbClr val="72045A"/>
                  </a:solidFill>
                </a:ln>
              </a:rPr>
              <a:t>андидати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 и партньори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230748"/>
            <a:ext cx="10886977" cy="505829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700" dirty="0" smtClean="0"/>
              <a:t>В </a:t>
            </a:r>
            <a:r>
              <a:rPr lang="ru-RU" sz="1700" dirty="0"/>
              <a:t>случай че </a:t>
            </a:r>
            <a:r>
              <a:rPr lang="ru-RU" sz="1700" b="1" dirty="0" err="1"/>
              <a:t>Кандидатът</a:t>
            </a:r>
            <a:r>
              <a:rPr lang="ru-RU" sz="1700" b="1" dirty="0"/>
              <a:t>-оператор</a:t>
            </a:r>
            <a:r>
              <a:rPr lang="ru-RU" sz="1700" dirty="0"/>
              <a:t> на </a:t>
            </a:r>
            <a:r>
              <a:rPr lang="ru-RU" sz="1700" dirty="0" err="1"/>
              <a:t>индустриалния</a:t>
            </a:r>
            <a:r>
              <a:rPr lang="ru-RU" sz="1700" dirty="0"/>
              <a:t> парк/зона </a:t>
            </a:r>
            <a:r>
              <a:rPr lang="ru-RU" sz="1700" b="1" dirty="0"/>
              <a:t>не е и </a:t>
            </a:r>
            <a:r>
              <a:rPr lang="ru-RU" sz="1700" b="1" dirty="0" err="1"/>
              <a:t>собственик</a:t>
            </a:r>
            <a:r>
              <a:rPr lang="ru-RU" sz="1700" b="1" dirty="0"/>
              <a:t> </a:t>
            </a:r>
            <a:r>
              <a:rPr lang="ru-RU" sz="1700" dirty="0"/>
              <a:t>на </a:t>
            </a:r>
            <a:r>
              <a:rPr lang="ru-RU" sz="1700" dirty="0" err="1" smtClean="0"/>
              <a:t>същия</a:t>
            </a:r>
            <a:r>
              <a:rPr lang="ru-RU" sz="1700" dirty="0" smtClean="0"/>
              <a:t>:</a:t>
            </a:r>
          </a:p>
          <a:p>
            <a:pPr marL="0" indent="0" algn="just">
              <a:spcBef>
                <a:spcPts val="0"/>
              </a:spcBef>
              <a:spcAft>
                <a:spcPts val="100"/>
              </a:spcAft>
              <a:buNone/>
            </a:pPr>
            <a:r>
              <a:rPr lang="ru-RU" sz="1700" b="1" dirty="0" smtClean="0"/>
              <a:t>На </a:t>
            </a:r>
            <a:r>
              <a:rPr lang="ru-RU" sz="1700" b="1" dirty="0" err="1"/>
              <a:t>етап</a:t>
            </a:r>
            <a:r>
              <a:rPr lang="ru-RU" sz="1700" b="1" dirty="0"/>
              <a:t> </a:t>
            </a:r>
            <a:r>
              <a:rPr lang="ru-RU" sz="1700" b="1" dirty="0" err="1"/>
              <a:t>кандидатстване</a:t>
            </a:r>
            <a:r>
              <a:rPr lang="ru-RU" sz="1700" b="1" dirty="0"/>
              <a:t> </a:t>
            </a:r>
            <a:r>
              <a:rPr lang="ru-RU" sz="1700" dirty="0"/>
              <a:t>да </a:t>
            </a:r>
            <a:r>
              <a:rPr lang="ru-RU" sz="1700" dirty="0" smtClean="0"/>
              <a:t>се </a:t>
            </a:r>
            <a:r>
              <a:rPr lang="ru-RU" sz="1700" dirty="0" err="1" smtClean="0"/>
              <a:t>представи</a:t>
            </a:r>
            <a:r>
              <a:rPr lang="ru-RU" sz="1700" dirty="0" smtClean="0"/>
              <a:t> </a:t>
            </a:r>
            <a:r>
              <a:rPr lang="ru-RU" sz="1700" b="1" dirty="0" err="1"/>
              <a:t>писмо</a:t>
            </a:r>
            <a:r>
              <a:rPr lang="ru-RU" sz="1700" b="1" dirty="0"/>
              <a:t> за </a:t>
            </a:r>
            <a:r>
              <a:rPr lang="ru-RU" sz="1700" b="1" dirty="0" err="1"/>
              <a:t>подкрепа</a:t>
            </a:r>
            <a:r>
              <a:rPr lang="ru-RU" sz="1700" b="1" dirty="0"/>
              <a:t> </a:t>
            </a:r>
            <a:r>
              <a:rPr lang="ru-RU" sz="1700" dirty="0"/>
              <a:t>от </a:t>
            </a:r>
            <a:r>
              <a:rPr lang="ru-RU" sz="1700" dirty="0" err="1"/>
              <a:t>собственика</a:t>
            </a:r>
            <a:r>
              <a:rPr lang="ru-RU" sz="1700" dirty="0"/>
              <a:t> на </a:t>
            </a:r>
            <a:r>
              <a:rPr lang="ru-RU" sz="1700" dirty="0" err="1"/>
              <a:t>индустриалния</a:t>
            </a:r>
            <a:r>
              <a:rPr lang="ru-RU" sz="1700" dirty="0"/>
              <a:t> парк/зона, в </a:t>
            </a:r>
            <a:r>
              <a:rPr lang="ru-RU" sz="1700" dirty="0" err="1"/>
              <a:t>което</a:t>
            </a:r>
            <a:r>
              <a:rPr lang="ru-RU" sz="1700" dirty="0"/>
              <a:t>:</a:t>
            </a:r>
          </a:p>
          <a:p>
            <a:pPr marL="0" indent="0" algn="just">
              <a:spcBef>
                <a:spcPts val="0"/>
              </a:spcBef>
              <a:spcAft>
                <a:spcPts val="100"/>
              </a:spcAft>
              <a:buNone/>
            </a:pPr>
            <a:r>
              <a:rPr lang="ru-RU" sz="1600" dirty="0"/>
              <a:t>- </a:t>
            </a:r>
            <a:r>
              <a:rPr lang="ru-RU" sz="1600" dirty="0" err="1"/>
              <a:t>собственикът</a:t>
            </a:r>
            <a:r>
              <a:rPr lang="ru-RU" sz="1600" dirty="0"/>
              <a:t> </a:t>
            </a:r>
            <a:r>
              <a:rPr lang="ru-RU" sz="1600" dirty="0" err="1"/>
              <a:t>потвърждава</a:t>
            </a:r>
            <a:r>
              <a:rPr lang="ru-RU" sz="1600" dirty="0"/>
              <a:t> </a:t>
            </a:r>
            <a:r>
              <a:rPr lang="ru-RU" sz="1600" dirty="0" err="1"/>
              <a:t>подкрепата</a:t>
            </a:r>
            <a:r>
              <a:rPr lang="ru-RU" sz="1600" dirty="0"/>
              <a:t> си за оператора на </a:t>
            </a:r>
            <a:r>
              <a:rPr lang="ru-RU" sz="1600" dirty="0" err="1"/>
              <a:t>индустриалния</a:t>
            </a:r>
            <a:r>
              <a:rPr lang="ru-RU" sz="1600" dirty="0"/>
              <a:t> парк/зона;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ru-RU" sz="1600" dirty="0" err="1" smtClean="0"/>
              <a:t>собственикът</a:t>
            </a:r>
            <a:r>
              <a:rPr lang="ru-RU" sz="1600" dirty="0" smtClean="0"/>
              <a:t> </a:t>
            </a:r>
            <a:r>
              <a:rPr lang="ru-RU" sz="1600" dirty="0" err="1"/>
              <a:t>декларира</a:t>
            </a:r>
            <a:r>
              <a:rPr lang="ru-RU" sz="1600" dirty="0"/>
              <a:t>, че е </a:t>
            </a:r>
            <a:r>
              <a:rPr lang="ru-RU" sz="1600" dirty="0" err="1"/>
              <a:t>запознат</a:t>
            </a:r>
            <a:r>
              <a:rPr lang="ru-RU" sz="1600" dirty="0"/>
              <a:t> с </a:t>
            </a:r>
            <a:r>
              <a:rPr lang="ru-RU" sz="1600" dirty="0" smtClean="0"/>
              <a:t>ПИИ по </a:t>
            </a:r>
            <a:r>
              <a:rPr lang="ru-RU" sz="1600" dirty="0" err="1" smtClean="0"/>
              <a:t>процедурата</a:t>
            </a:r>
            <a:r>
              <a:rPr lang="ru-RU" sz="1600" dirty="0" smtClean="0"/>
              <a:t> </a:t>
            </a:r>
            <a:r>
              <a:rPr lang="ru-RU" sz="1600" dirty="0"/>
              <a:t>и е </a:t>
            </a:r>
            <a:r>
              <a:rPr lang="ru-RU" sz="1600" dirty="0" err="1"/>
              <a:t>съгласен</a:t>
            </a:r>
            <a:r>
              <a:rPr lang="ru-RU" sz="1600" dirty="0"/>
              <a:t> </a:t>
            </a:r>
            <a:r>
              <a:rPr lang="ru-RU" sz="1600" dirty="0" err="1"/>
              <a:t>предвидената</a:t>
            </a:r>
            <a:r>
              <a:rPr lang="ru-RU" sz="1600" dirty="0"/>
              <a:t> инвестиция в </a:t>
            </a:r>
            <a:r>
              <a:rPr lang="ru-RU" sz="1600" dirty="0" smtClean="0"/>
              <a:t>ИП/ИЗ </a:t>
            </a:r>
            <a:r>
              <a:rPr lang="ru-RU" sz="1600" dirty="0"/>
              <a:t>да </a:t>
            </a:r>
            <a:r>
              <a:rPr lang="ru-RU" sz="1600" dirty="0" err="1"/>
              <a:t>бъде</a:t>
            </a:r>
            <a:r>
              <a:rPr lang="ru-RU" sz="1600" dirty="0"/>
              <a:t> </a:t>
            </a:r>
            <a:r>
              <a:rPr lang="ru-RU" sz="1600" dirty="0" err="1"/>
              <a:t>изпълнена</a:t>
            </a:r>
            <a:r>
              <a:rPr lang="ru-RU" sz="18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b="1" dirty="0"/>
              <a:t>На </a:t>
            </a:r>
            <a:r>
              <a:rPr lang="ru-RU" sz="1700" b="1" dirty="0" err="1"/>
              <a:t>етап</a:t>
            </a:r>
            <a:r>
              <a:rPr lang="ru-RU" sz="1700" b="1" dirty="0"/>
              <a:t> </a:t>
            </a:r>
            <a:r>
              <a:rPr lang="ru-RU" sz="1700" b="1" dirty="0" err="1"/>
              <a:t>сключване</a:t>
            </a:r>
            <a:r>
              <a:rPr lang="ru-RU" sz="1700" b="1" dirty="0"/>
              <a:t> на Договор за </a:t>
            </a:r>
            <a:r>
              <a:rPr lang="ru-RU" sz="1700" b="1" dirty="0" err="1" smtClean="0"/>
              <a:t>финансиране</a:t>
            </a:r>
            <a:r>
              <a:rPr lang="ru-RU" sz="1700" b="1" dirty="0" smtClean="0"/>
              <a:t> (</a:t>
            </a:r>
            <a:r>
              <a:rPr lang="ru-RU" sz="1700" b="1" dirty="0"/>
              <a:t>ДФ) </a:t>
            </a:r>
            <a:r>
              <a:rPr lang="ru-RU" sz="1700" dirty="0"/>
              <a:t>между СНД и </a:t>
            </a:r>
            <a:r>
              <a:rPr lang="ru-RU" sz="1700" dirty="0" err="1"/>
              <a:t>крайния</a:t>
            </a:r>
            <a:r>
              <a:rPr lang="ru-RU" sz="1700" dirty="0"/>
              <a:t> </a:t>
            </a:r>
            <a:r>
              <a:rPr lang="ru-RU" sz="1700" dirty="0" err="1" smtClean="0"/>
              <a:t>получател</a:t>
            </a:r>
            <a:r>
              <a:rPr lang="ru-RU" sz="1700" dirty="0" smtClean="0"/>
              <a:t> – да се </a:t>
            </a:r>
            <a:r>
              <a:rPr lang="ru-RU" sz="1700" dirty="0" err="1" smtClean="0"/>
              <a:t>представи</a:t>
            </a:r>
            <a:r>
              <a:rPr lang="ru-RU" sz="1700" b="1" dirty="0" smtClean="0"/>
              <a:t> </a:t>
            </a:r>
            <a:r>
              <a:rPr lang="ru-RU" sz="1700" b="1" dirty="0"/>
              <a:t>договор/</a:t>
            </a:r>
            <a:r>
              <a:rPr lang="ru-RU" sz="1700" b="1" dirty="0" err="1"/>
              <a:t>допълнително</a:t>
            </a:r>
            <a:r>
              <a:rPr lang="ru-RU" sz="1700" b="1" dirty="0"/>
              <a:t> </a:t>
            </a:r>
            <a:r>
              <a:rPr lang="ru-RU" sz="1700" b="1" dirty="0" err="1"/>
              <a:t>споразумение</a:t>
            </a:r>
            <a:r>
              <a:rPr lang="ru-RU" sz="1700" b="1" dirty="0"/>
              <a:t> </a:t>
            </a:r>
            <a:r>
              <a:rPr lang="ru-RU" sz="1700" b="1" dirty="0" err="1"/>
              <a:t>към</a:t>
            </a:r>
            <a:r>
              <a:rPr lang="ru-RU" sz="1700" b="1" dirty="0"/>
              <a:t> договора за </a:t>
            </a:r>
            <a:r>
              <a:rPr lang="ru-RU" sz="1700" b="1" dirty="0" err="1"/>
              <a:t>експлоатация</a:t>
            </a:r>
            <a:r>
              <a:rPr lang="ru-RU" sz="1700" b="1" dirty="0"/>
              <a:t>, </a:t>
            </a:r>
            <a:r>
              <a:rPr lang="ru-RU" sz="1700" dirty="0" err="1"/>
              <a:t>сключен</a:t>
            </a:r>
            <a:r>
              <a:rPr lang="ru-RU" sz="1700" dirty="0"/>
              <a:t> между </a:t>
            </a:r>
            <a:r>
              <a:rPr lang="ru-RU" sz="1700" dirty="0" err="1"/>
              <a:t>собственика</a:t>
            </a:r>
            <a:r>
              <a:rPr lang="ru-RU" sz="1700" dirty="0"/>
              <a:t> и оператора на </a:t>
            </a:r>
            <a:r>
              <a:rPr lang="ru-RU" sz="1700" dirty="0" err="1"/>
              <a:t>индустриалния</a:t>
            </a:r>
            <a:r>
              <a:rPr lang="ru-RU" sz="1700" dirty="0"/>
              <a:t> парк/зона, с </a:t>
            </a:r>
            <a:r>
              <a:rPr lang="ru-RU" sz="1700" dirty="0" err="1"/>
              <a:t>който</a:t>
            </a:r>
            <a:r>
              <a:rPr lang="ru-RU" sz="1700" dirty="0"/>
              <a:t>/</a:t>
            </a:r>
            <a:r>
              <a:rPr lang="ru-RU" sz="1700" dirty="0" err="1"/>
              <a:t>което</a:t>
            </a:r>
            <a:r>
              <a:rPr lang="ru-RU" sz="1700" dirty="0"/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/>
              <a:t>- се </a:t>
            </a:r>
            <a:r>
              <a:rPr lang="ru-RU" sz="1600" dirty="0" err="1"/>
              <a:t>осигурява</a:t>
            </a:r>
            <a:r>
              <a:rPr lang="ru-RU" sz="1600" dirty="0"/>
              <a:t> </a:t>
            </a:r>
            <a:r>
              <a:rPr lang="ru-RU" sz="1600" dirty="0" err="1"/>
              <a:t>периодът</a:t>
            </a:r>
            <a:r>
              <a:rPr lang="ru-RU" sz="1600" dirty="0"/>
              <a:t> на </a:t>
            </a:r>
            <a:r>
              <a:rPr lang="ru-RU" sz="1600" dirty="0" err="1"/>
              <a:t>експлоатация</a:t>
            </a:r>
            <a:r>
              <a:rPr lang="ru-RU" sz="1600" dirty="0"/>
              <a:t> на </a:t>
            </a:r>
            <a:r>
              <a:rPr lang="ru-RU" sz="1600" dirty="0" smtClean="0"/>
              <a:t>ИП от </a:t>
            </a:r>
            <a:r>
              <a:rPr lang="ru-RU" sz="1600" dirty="0"/>
              <a:t>Оператора </a:t>
            </a:r>
            <a:r>
              <a:rPr lang="ru-RU" sz="1600" dirty="0" smtClean="0"/>
              <a:t>– не </a:t>
            </a:r>
            <a:r>
              <a:rPr lang="ru-RU" sz="1600" dirty="0" err="1"/>
              <a:t>по-кратък</a:t>
            </a:r>
            <a:r>
              <a:rPr lang="ru-RU" sz="1600" dirty="0"/>
              <a:t> от 8 </a:t>
            </a:r>
            <a:r>
              <a:rPr lang="ru-RU" sz="1600" dirty="0" err="1"/>
              <a:t>години</a:t>
            </a:r>
            <a:r>
              <a:rPr lang="ru-RU" sz="1600" dirty="0"/>
              <a:t> от </a:t>
            </a:r>
            <a:r>
              <a:rPr lang="ru-RU" sz="1600" dirty="0" err="1"/>
              <a:t>сключване</a:t>
            </a:r>
            <a:r>
              <a:rPr lang="ru-RU" sz="1600" dirty="0"/>
              <a:t> на </a:t>
            </a:r>
            <a:r>
              <a:rPr lang="ru-RU" sz="1600" dirty="0" smtClean="0"/>
              <a:t>ДФ; </a:t>
            </a:r>
            <a:endParaRPr lang="ru-RU" sz="16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/>
              <a:t>- </a:t>
            </a:r>
            <a:r>
              <a:rPr lang="ru-RU" sz="1600" dirty="0" err="1"/>
              <a:t>собственикът</a:t>
            </a:r>
            <a:r>
              <a:rPr lang="ru-RU" sz="1600" dirty="0"/>
              <a:t> се </a:t>
            </a:r>
            <a:r>
              <a:rPr lang="ru-RU" sz="1600" dirty="0" err="1"/>
              <a:t>задължава</a:t>
            </a:r>
            <a:r>
              <a:rPr lang="ru-RU" sz="1600" dirty="0"/>
              <a:t> да не </a:t>
            </a:r>
            <a:r>
              <a:rPr lang="ru-RU" sz="1600" dirty="0" err="1"/>
              <a:t>възпрепятства</a:t>
            </a:r>
            <a:r>
              <a:rPr lang="ru-RU" sz="1600" dirty="0"/>
              <a:t> </a:t>
            </a:r>
            <a:r>
              <a:rPr lang="ru-RU" sz="1600" dirty="0" err="1" smtClean="0"/>
              <a:t>изпълнението</a:t>
            </a:r>
            <a:r>
              <a:rPr lang="ru-RU" sz="1600" dirty="0" smtClean="0"/>
              <a:t> </a:t>
            </a:r>
            <a:r>
              <a:rPr lang="ru-RU" sz="1600" dirty="0"/>
              <a:t>на </a:t>
            </a:r>
            <a:r>
              <a:rPr lang="ru-RU" sz="1600" dirty="0" err="1" smtClean="0"/>
              <a:t>инвестицията</a:t>
            </a:r>
            <a:r>
              <a:rPr lang="ru-RU" sz="1600" dirty="0" smtClean="0"/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/>
              <a:t>- </a:t>
            </a:r>
            <a:r>
              <a:rPr lang="ru-RU" sz="1600" dirty="0" err="1"/>
              <a:t>собственикът</a:t>
            </a:r>
            <a:r>
              <a:rPr lang="ru-RU" sz="1600" dirty="0"/>
              <a:t> се </a:t>
            </a:r>
            <a:r>
              <a:rPr lang="ru-RU" sz="1600" dirty="0" err="1"/>
              <a:t>задължава</a:t>
            </a:r>
            <a:r>
              <a:rPr lang="ru-RU" sz="1600" dirty="0"/>
              <a:t> да </a:t>
            </a:r>
            <a:r>
              <a:rPr lang="ru-RU" sz="1600" dirty="0" err="1"/>
              <a:t>осигурява</a:t>
            </a:r>
            <a:r>
              <a:rPr lang="ru-RU" sz="1600" dirty="0"/>
              <a:t> </a:t>
            </a:r>
            <a:r>
              <a:rPr lang="ru-RU" sz="1600" dirty="0" err="1"/>
              <a:t>достъп</a:t>
            </a:r>
            <a:r>
              <a:rPr lang="ru-RU" sz="1600" dirty="0"/>
              <a:t> и да </a:t>
            </a:r>
            <a:r>
              <a:rPr lang="ru-RU" sz="1600" dirty="0" err="1"/>
              <a:t>предоставя</a:t>
            </a:r>
            <a:r>
              <a:rPr lang="ru-RU" sz="1600" dirty="0"/>
              <a:t> информация и </a:t>
            </a:r>
            <a:r>
              <a:rPr lang="ru-RU" sz="1600" dirty="0" err="1"/>
              <a:t>документи</a:t>
            </a:r>
            <a:r>
              <a:rPr lang="ru-RU" sz="1600" dirty="0"/>
              <a:t> </a:t>
            </a:r>
            <a:r>
              <a:rPr lang="ru-RU" sz="1600" dirty="0" smtClean="0"/>
              <a:t>при </a:t>
            </a:r>
            <a:r>
              <a:rPr lang="ru-RU" sz="1600" dirty="0" err="1" smtClean="0"/>
              <a:t>извършване</a:t>
            </a:r>
            <a:r>
              <a:rPr lang="ru-RU" sz="1600" dirty="0" smtClean="0"/>
              <a:t> </a:t>
            </a:r>
            <a:r>
              <a:rPr lang="ru-RU" sz="1600" dirty="0"/>
              <a:t>на проверки на </a:t>
            </a:r>
            <a:r>
              <a:rPr lang="ru-RU" sz="1600" dirty="0" err="1"/>
              <a:t>място</a:t>
            </a:r>
            <a:r>
              <a:rPr lang="ru-RU" sz="1600" dirty="0"/>
              <a:t> от </a:t>
            </a:r>
            <a:r>
              <a:rPr lang="ru-RU" sz="1600" dirty="0" smtClean="0"/>
              <a:t>СНД</a:t>
            </a:r>
            <a:r>
              <a:rPr lang="ru-RU" sz="1600" dirty="0"/>
              <a:t>, </a:t>
            </a:r>
            <a:r>
              <a:rPr lang="ru-RU" sz="1600" dirty="0" err="1"/>
              <a:t>както</a:t>
            </a:r>
            <a:r>
              <a:rPr lang="ru-RU" sz="1600" dirty="0"/>
              <a:t> и от </a:t>
            </a:r>
            <a:r>
              <a:rPr lang="ru-RU" sz="1600" dirty="0" err="1"/>
              <a:t>всички</a:t>
            </a:r>
            <a:r>
              <a:rPr lang="ru-RU" sz="1600" dirty="0"/>
              <a:t> </a:t>
            </a:r>
            <a:r>
              <a:rPr lang="ru-RU" sz="1600" dirty="0" err="1"/>
              <a:t>национални</a:t>
            </a:r>
            <a:r>
              <a:rPr lang="ru-RU" sz="1600" dirty="0"/>
              <a:t> и европейски </a:t>
            </a:r>
            <a:r>
              <a:rPr lang="ru-RU" sz="1600" dirty="0" err="1"/>
              <a:t>проверяващи</a:t>
            </a:r>
            <a:r>
              <a:rPr lang="ru-RU" sz="1600" dirty="0"/>
              <a:t> и </a:t>
            </a:r>
            <a:r>
              <a:rPr lang="ru-RU" sz="1600" dirty="0" err="1"/>
              <a:t>одитиращи</a:t>
            </a:r>
            <a:r>
              <a:rPr lang="ru-RU" sz="1600" dirty="0"/>
              <a:t> </a:t>
            </a:r>
            <a:r>
              <a:rPr lang="ru-RU" sz="1600" dirty="0" err="1"/>
              <a:t>органи</a:t>
            </a:r>
            <a:r>
              <a:rPr lang="ru-RU" sz="1600" dirty="0"/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/>
              <a:t>- </a:t>
            </a:r>
            <a:r>
              <a:rPr lang="ru-RU" sz="1600" b="1" dirty="0" err="1"/>
              <a:t>собственикът</a:t>
            </a:r>
            <a:r>
              <a:rPr lang="ru-RU" sz="1600" b="1" dirty="0"/>
              <a:t> и </a:t>
            </a:r>
            <a:r>
              <a:rPr lang="ru-RU" sz="1600" b="1" dirty="0" err="1"/>
              <a:t>операторът</a:t>
            </a:r>
            <a:r>
              <a:rPr lang="ru-RU" sz="1600" b="1" dirty="0"/>
              <a:t> </a:t>
            </a:r>
            <a:r>
              <a:rPr lang="ru-RU" sz="1600" dirty="0"/>
              <a:t>се </a:t>
            </a:r>
            <a:r>
              <a:rPr lang="ru-RU" sz="1600" dirty="0" err="1"/>
              <a:t>задължават</a:t>
            </a:r>
            <a:r>
              <a:rPr lang="ru-RU" sz="1600" dirty="0"/>
              <a:t> да </a:t>
            </a:r>
            <a:r>
              <a:rPr lang="ru-RU" sz="1600" b="1" dirty="0" err="1"/>
              <a:t>съхраняват</a:t>
            </a:r>
            <a:r>
              <a:rPr lang="ru-RU" sz="1600" b="1" dirty="0"/>
              <a:t> </a:t>
            </a:r>
            <a:r>
              <a:rPr lang="ru-RU" sz="1600" b="1" dirty="0" err="1"/>
              <a:t>наличната</a:t>
            </a:r>
            <a:r>
              <a:rPr lang="ru-RU" sz="1600" b="1" dirty="0"/>
              <a:t> при </a:t>
            </a:r>
            <a:r>
              <a:rPr lang="ru-RU" sz="1600" b="1" dirty="0" err="1"/>
              <a:t>тях</a:t>
            </a:r>
            <a:r>
              <a:rPr lang="ru-RU" sz="1600" b="1" dirty="0"/>
              <a:t> документация</a:t>
            </a:r>
            <a:r>
              <a:rPr lang="ru-RU" sz="1600" dirty="0"/>
              <a:t>, </a:t>
            </a:r>
            <a:r>
              <a:rPr lang="ru-RU" sz="1600" dirty="0" err="1"/>
              <a:t>свързана</a:t>
            </a:r>
            <a:r>
              <a:rPr lang="ru-RU" sz="1600" dirty="0"/>
              <a:t> с </a:t>
            </a:r>
            <a:r>
              <a:rPr lang="ru-RU" sz="1600" dirty="0" err="1"/>
              <a:t>подготовката</a:t>
            </a:r>
            <a:r>
              <a:rPr lang="ru-RU" sz="1600" dirty="0"/>
              <a:t> на </a:t>
            </a:r>
            <a:r>
              <a:rPr lang="ru-RU" sz="1600" dirty="0" smtClean="0"/>
              <a:t>ПИИ </a:t>
            </a:r>
            <a:r>
              <a:rPr lang="ru-RU" sz="1600" dirty="0"/>
              <a:t>и </a:t>
            </a:r>
            <a:r>
              <a:rPr lang="ru-RU" sz="1600" dirty="0" err="1"/>
              <a:t>изпълнението</a:t>
            </a:r>
            <a:r>
              <a:rPr lang="ru-RU" sz="1600" dirty="0"/>
              <a:t> на </a:t>
            </a:r>
            <a:r>
              <a:rPr lang="ru-RU" sz="1600" dirty="0" err="1"/>
              <a:t>сключения</a:t>
            </a:r>
            <a:r>
              <a:rPr lang="ru-RU" sz="1600" dirty="0"/>
              <a:t> </a:t>
            </a:r>
            <a:r>
              <a:rPr lang="ru-RU" sz="1600" dirty="0" smtClean="0"/>
              <a:t>ДФ </a:t>
            </a:r>
            <a:r>
              <a:rPr lang="ru-RU" sz="1600" b="1" dirty="0" smtClean="0"/>
              <a:t>за </a:t>
            </a:r>
            <a:r>
              <a:rPr lang="ru-RU" sz="1600" b="1" dirty="0"/>
              <a:t>период от</a:t>
            </a:r>
            <a:r>
              <a:rPr lang="ru-RU" sz="1600" dirty="0"/>
              <a:t> </a:t>
            </a:r>
            <a:r>
              <a:rPr lang="ru-RU" sz="1600" b="1" dirty="0"/>
              <a:t>10 </a:t>
            </a:r>
            <a:r>
              <a:rPr lang="ru-RU" sz="1600" b="1" dirty="0" err="1"/>
              <a:t>години</a:t>
            </a:r>
            <a:r>
              <a:rPr lang="ru-RU" sz="1600" b="1" dirty="0"/>
              <a:t> </a:t>
            </a:r>
            <a:r>
              <a:rPr lang="ru-RU" sz="1600" dirty="0"/>
              <a:t>от </a:t>
            </a:r>
            <a:r>
              <a:rPr lang="ru-RU" sz="1600" dirty="0" err="1"/>
              <a:t>датата</a:t>
            </a:r>
            <a:r>
              <a:rPr lang="ru-RU" sz="1600" dirty="0"/>
              <a:t> на </a:t>
            </a:r>
            <a:r>
              <a:rPr lang="ru-RU" sz="1600" dirty="0" err="1"/>
              <a:t>сключване</a:t>
            </a:r>
            <a:r>
              <a:rPr lang="ru-RU" sz="1600" dirty="0"/>
              <a:t> на </a:t>
            </a:r>
            <a:r>
              <a:rPr lang="ru-RU" sz="1600" dirty="0" smtClean="0"/>
              <a:t>ДФ;</a:t>
            </a:r>
            <a:endParaRPr lang="ru-RU" sz="16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/>
              <a:t>- </a:t>
            </a:r>
            <a:r>
              <a:rPr lang="ru-RU" sz="1600" b="1" dirty="0" err="1"/>
              <a:t>собственикът</a:t>
            </a:r>
            <a:r>
              <a:rPr lang="ru-RU" sz="1600" b="1" dirty="0"/>
              <a:t> и </a:t>
            </a:r>
            <a:r>
              <a:rPr lang="ru-RU" sz="1600" b="1" dirty="0" err="1"/>
              <a:t>операторът</a:t>
            </a:r>
            <a:r>
              <a:rPr lang="ru-RU" sz="1600" b="1" dirty="0"/>
              <a:t> </a:t>
            </a:r>
            <a:r>
              <a:rPr lang="ru-RU" sz="1600" dirty="0"/>
              <a:t>се </a:t>
            </a:r>
            <a:r>
              <a:rPr lang="ru-RU" sz="1600" dirty="0" err="1"/>
              <a:t>задължават</a:t>
            </a:r>
            <a:r>
              <a:rPr lang="ru-RU" sz="1600" dirty="0"/>
              <a:t> </a:t>
            </a:r>
            <a:r>
              <a:rPr lang="ru-RU" sz="1600" b="1" dirty="0" err="1"/>
              <a:t>материалните</a:t>
            </a:r>
            <a:r>
              <a:rPr lang="ru-RU" sz="1600" b="1" dirty="0"/>
              <a:t> </a:t>
            </a:r>
            <a:r>
              <a:rPr lang="ru-RU" sz="1600" b="1" dirty="0" err="1"/>
              <a:t>активи</a:t>
            </a:r>
            <a:r>
              <a:rPr lang="ru-RU" sz="1600" b="1" dirty="0"/>
              <a:t>,</a:t>
            </a:r>
            <a:r>
              <a:rPr lang="ru-RU" sz="1600" dirty="0"/>
              <a:t> </a:t>
            </a:r>
            <a:r>
              <a:rPr lang="ru-RU" sz="1600" dirty="0" err="1"/>
              <a:t>придобити</a:t>
            </a:r>
            <a:r>
              <a:rPr lang="ru-RU" sz="1600" dirty="0"/>
              <a:t> </a:t>
            </a:r>
            <a:r>
              <a:rPr lang="ru-RU" sz="1600" dirty="0" err="1"/>
              <a:t>със</a:t>
            </a:r>
            <a:r>
              <a:rPr lang="ru-RU" sz="1600" dirty="0"/>
              <a:t> средства по </a:t>
            </a:r>
            <a:r>
              <a:rPr lang="ru-RU" sz="1600" dirty="0" err="1"/>
              <a:t>предложението</a:t>
            </a:r>
            <a:r>
              <a:rPr lang="ru-RU" sz="1600" dirty="0"/>
              <a:t> за </a:t>
            </a:r>
            <a:r>
              <a:rPr lang="ru-RU" sz="1600" dirty="0" err="1"/>
              <a:t>изпълнение</a:t>
            </a:r>
            <a:r>
              <a:rPr lang="ru-RU" sz="1600" dirty="0"/>
              <a:t> на инвестиция, </a:t>
            </a:r>
            <a:r>
              <a:rPr lang="ru-RU" sz="1600" b="1" dirty="0"/>
              <a:t>да </a:t>
            </a:r>
            <a:r>
              <a:rPr lang="ru-RU" sz="1600" b="1" dirty="0" err="1"/>
              <a:t>бъдат</a:t>
            </a:r>
            <a:r>
              <a:rPr lang="ru-RU" sz="1600" b="1" dirty="0"/>
              <a:t> </a:t>
            </a:r>
            <a:r>
              <a:rPr lang="ru-RU" sz="1600" b="1" dirty="0" err="1"/>
              <a:t>използвани</a:t>
            </a:r>
            <a:r>
              <a:rPr lang="ru-RU" sz="1600" b="1" dirty="0"/>
              <a:t> </a:t>
            </a:r>
            <a:r>
              <a:rPr lang="ru-RU" sz="1600" b="1" dirty="0" err="1"/>
              <a:t>единствено</a:t>
            </a:r>
            <a:r>
              <a:rPr lang="ru-RU" sz="1600" b="1" dirty="0"/>
              <a:t> в </a:t>
            </a:r>
            <a:r>
              <a:rPr lang="ru-RU" sz="1600" b="1" dirty="0" err="1"/>
              <a:t>имота</a:t>
            </a:r>
            <a:r>
              <a:rPr lang="ru-RU" sz="1600" b="1" dirty="0"/>
              <a:t>, </a:t>
            </a:r>
            <a:r>
              <a:rPr lang="ru-RU" sz="1600" b="1" dirty="0" err="1"/>
              <a:t>който</a:t>
            </a:r>
            <a:r>
              <a:rPr lang="ru-RU" sz="1600" b="1" dirty="0"/>
              <a:t> </a:t>
            </a:r>
            <a:r>
              <a:rPr lang="ru-RU" sz="1600" b="1" dirty="0" err="1"/>
              <a:t>получава</a:t>
            </a:r>
            <a:r>
              <a:rPr lang="ru-RU" sz="1600" b="1" dirty="0"/>
              <a:t> </a:t>
            </a:r>
            <a:r>
              <a:rPr lang="ru-RU" sz="1600" b="1" dirty="0" err="1"/>
              <a:t>помощта</a:t>
            </a:r>
            <a:r>
              <a:rPr lang="ru-RU" sz="1600" b="1" dirty="0"/>
              <a:t>, </a:t>
            </a:r>
            <a:r>
              <a:rPr lang="ru-RU" sz="1600" dirty="0" err="1"/>
              <a:t>както</a:t>
            </a:r>
            <a:r>
              <a:rPr lang="ru-RU" sz="1600" dirty="0"/>
              <a:t> и </a:t>
            </a:r>
            <a:r>
              <a:rPr lang="ru-RU" sz="1600" b="1" dirty="0"/>
              <a:t>да </a:t>
            </a:r>
            <a:r>
              <a:rPr lang="ru-RU" sz="1600" b="1" dirty="0" err="1"/>
              <a:t>останат</a:t>
            </a:r>
            <a:r>
              <a:rPr lang="ru-RU" sz="1600" b="1" dirty="0"/>
              <a:t> </a:t>
            </a:r>
            <a:r>
              <a:rPr lang="ru-RU" sz="1600" b="1" dirty="0" err="1"/>
              <a:t>свързани</a:t>
            </a:r>
            <a:r>
              <a:rPr lang="ru-RU" sz="1600" b="1" dirty="0"/>
              <a:t> с </a:t>
            </a:r>
            <a:r>
              <a:rPr lang="ru-RU" sz="1600" b="1" dirty="0" smtClean="0"/>
              <a:t>ПИИ,</a:t>
            </a:r>
            <a:r>
              <a:rPr lang="ru-RU" sz="1600" dirty="0" smtClean="0"/>
              <a:t> </a:t>
            </a:r>
            <a:r>
              <a:rPr lang="ru-RU" sz="1600" dirty="0"/>
              <a:t>за период от минимум </a:t>
            </a:r>
            <a:r>
              <a:rPr lang="ru-RU" sz="1600" b="1" dirty="0" smtClean="0"/>
              <a:t>5 </a:t>
            </a:r>
            <a:r>
              <a:rPr lang="ru-RU" sz="1600" b="1" dirty="0" err="1"/>
              <a:t>години</a:t>
            </a:r>
            <a:r>
              <a:rPr lang="ru-RU" sz="1600" b="1" dirty="0"/>
              <a:t> </a:t>
            </a:r>
            <a:r>
              <a:rPr lang="ru-RU" sz="1600" dirty="0"/>
              <a:t>от </a:t>
            </a:r>
            <a:r>
              <a:rPr lang="ru-RU" sz="1600" dirty="0" err="1"/>
              <a:t>окончателното</a:t>
            </a:r>
            <a:r>
              <a:rPr lang="ru-RU" sz="1600" dirty="0"/>
              <a:t> </a:t>
            </a:r>
            <a:r>
              <a:rPr lang="ru-RU" sz="1600" dirty="0" err="1" smtClean="0"/>
              <a:t>плащане</a:t>
            </a:r>
            <a:r>
              <a:rPr lang="ru-RU" sz="1600" dirty="0" smtClean="0"/>
              <a:t>;</a:t>
            </a:r>
            <a:endParaRPr lang="ru-RU" sz="16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/>
              <a:t>- </a:t>
            </a:r>
            <a:r>
              <a:rPr lang="ru-RU" sz="1600" b="1" dirty="0" err="1"/>
              <a:t>собственикът</a:t>
            </a:r>
            <a:r>
              <a:rPr lang="ru-RU" sz="1600" b="1" dirty="0"/>
              <a:t> и </a:t>
            </a:r>
            <a:r>
              <a:rPr lang="ru-RU" sz="1600" b="1" dirty="0" err="1"/>
              <a:t>операторът</a:t>
            </a:r>
            <a:r>
              <a:rPr lang="ru-RU" sz="1600" b="1" dirty="0"/>
              <a:t> се </a:t>
            </a:r>
            <a:r>
              <a:rPr lang="ru-RU" sz="1600" b="1" dirty="0" err="1"/>
              <a:t>задължават</a:t>
            </a:r>
            <a:r>
              <a:rPr lang="ru-RU" sz="1600" b="1" dirty="0"/>
              <a:t> да </a:t>
            </a:r>
            <a:r>
              <a:rPr lang="ru-RU" sz="1600" b="1" dirty="0" err="1"/>
              <a:t>изпълнят</a:t>
            </a:r>
            <a:r>
              <a:rPr lang="ru-RU" sz="1600" b="1" dirty="0"/>
              <a:t> </a:t>
            </a:r>
            <a:r>
              <a:rPr lang="ru-RU" sz="1600" b="1" dirty="0" err="1"/>
              <a:t>предвидените</a:t>
            </a:r>
            <a:r>
              <a:rPr lang="ru-RU" sz="1600" b="1" dirty="0"/>
              <a:t> в </a:t>
            </a:r>
            <a:r>
              <a:rPr lang="ru-RU" sz="1600" b="1" dirty="0" smtClean="0"/>
              <a:t>ПИИ </a:t>
            </a:r>
            <a:r>
              <a:rPr lang="ru-RU" sz="1600" b="1" dirty="0" err="1" smtClean="0"/>
              <a:t>строителство</a:t>
            </a:r>
            <a:r>
              <a:rPr lang="ru-RU" sz="1600" dirty="0" smtClean="0"/>
              <a:t> </a:t>
            </a:r>
            <a:r>
              <a:rPr lang="ru-RU" sz="1600" dirty="0"/>
              <a:t>на </a:t>
            </a:r>
            <a:r>
              <a:rPr lang="ru-RU" sz="1600" dirty="0" err="1"/>
              <a:t>елементи</a:t>
            </a:r>
            <a:r>
              <a:rPr lang="ru-RU" sz="1600" dirty="0"/>
              <a:t> на </a:t>
            </a:r>
            <a:r>
              <a:rPr lang="ru-RU" sz="1600" dirty="0" err="1"/>
              <a:t>вътрешната</a:t>
            </a:r>
            <a:r>
              <a:rPr lang="ru-RU" sz="1600" dirty="0"/>
              <a:t> </a:t>
            </a:r>
            <a:r>
              <a:rPr lang="ru-RU" sz="1600" dirty="0" err="1"/>
              <a:t>техническа</a:t>
            </a:r>
            <a:r>
              <a:rPr lang="ru-RU" sz="1600" dirty="0"/>
              <a:t> инфраструктура и </a:t>
            </a:r>
            <a:r>
              <a:rPr lang="ru-RU" sz="1600" dirty="0" err="1"/>
              <a:t>дейности</a:t>
            </a:r>
            <a:r>
              <a:rPr lang="ru-RU" sz="1600" dirty="0"/>
              <a:t> по </a:t>
            </a:r>
            <a:r>
              <a:rPr lang="ru-RU" sz="1600" dirty="0" err="1"/>
              <a:t>изграждане</a:t>
            </a:r>
            <a:r>
              <a:rPr lang="ru-RU" sz="1600" dirty="0"/>
              <a:t> на </a:t>
            </a:r>
            <a:r>
              <a:rPr lang="ru-RU" sz="1600" dirty="0" err="1"/>
              <a:t>строежи</a:t>
            </a:r>
            <a:r>
              <a:rPr lang="ru-RU" sz="1600" dirty="0"/>
              <a:t> за развитие на </a:t>
            </a:r>
            <a:r>
              <a:rPr lang="ru-RU" sz="1600" dirty="0" err="1"/>
              <a:t>индустриалния</a:t>
            </a:r>
            <a:r>
              <a:rPr lang="ru-RU" sz="1600" dirty="0"/>
              <a:t> парк, </a:t>
            </a:r>
            <a:r>
              <a:rPr lang="ru-RU" sz="1600" dirty="0" err="1"/>
              <a:t>когато</a:t>
            </a:r>
            <a:r>
              <a:rPr lang="ru-RU" sz="1600" dirty="0"/>
              <a:t> е приложимо;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 smtClean="0"/>
              <a:t>- </a:t>
            </a:r>
            <a:r>
              <a:rPr lang="ru-RU" sz="1600" dirty="0" err="1" smtClean="0"/>
              <a:t>собственикът</a:t>
            </a:r>
            <a:r>
              <a:rPr lang="ru-RU" sz="1600" dirty="0" smtClean="0"/>
              <a:t> и </a:t>
            </a:r>
            <a:r>
              <a:rPr lang="ru-RU" sz="1600" dirty="0" err="1" smtClean="0"/>
              <a:t>операторът</a:t>
            </a:r>
            <a:r>
              <a:rPr lang="ru-RU" sz="1600" dirty="0" smtClean="0"/>
              <a:t> се </a:t>
            </a:r>
            <a:r>
              <a:rPr lang="ru-RU" sz="1600" dirty="0" err="1" smtClean="0"/>
              <a:t>задължават</a:t>
            </a:r>
            <a:r>
              <a:rPr lang="ru-RU" sz="1600" dirty="0" smtClean="0"/>
              <a:t> да </a:t>
            </a:r>
            <a:r>
              <a:rPr lang="ru-RU" sz="1600" dirty="0" err="1" smtClean="0"/>
              <a:t>изпълнят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предвидените</a:t>
            </a:r>
            <a:r>
              <a:rPr lang="ru-RU" sz="1600" dirty="0" smtClean="0"/>
              <a:t> в ПИИ </a:t>
            </a:r>
            <a:r>
              <a:rPr lang="ru-RU" sz="1600" dirty="0" err="1" smtClean="0"/>
              <a:t>изграждане</a:t>
            </a:r>
            <a:r>
              <a:rPr lang="ru-RU" sz="1600" dirty="0" smtClean="0"/>
              <a:t> и </a:t>
            </a:r>
            <a:r>
              <a:rPr lang="ru-RU" sz="1600" dirty="0" err="1" smtClean="0"/>
              <a:t>поддържане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предвидената</a:t>
            </a:r>
            <a:r>
              <a:rPr lang="ru-RU" sz="1600" dirty="0" smtClean="0"/>
              <a:t> </a:t>
            </a:r>
            <a:r>
              <a:rPr lang="ru-RU" sz="1600" dirty="0" err="1" smtClean="0"/>
              <a:t>техническа</a:t>
            </a:r>
            <a:r>
              <a:rPr lang="ru-RU" sz="1600" dirty="0" smtClean="0"/>
              <a:t> инфраструктура и др. условия, </a:t>
            </a:r>
            <a:r>
              <a:rPr lang="ru-RU" sz="1600" dirty="0" err="1" smtClean="0"/>
              <a:t>определени</a:t>
            </a:r>
            <a:r>
              <a:rPr lang="ru-RU" sz="1600" dirty="0" smtClean="0"/>
              <a:t> в </a:t>
            </a:r>
            <a:r>
              <a:rPr lang="ru-RU" sz="1600" i="1" dirty="0" smtClean="0"/>
              <a:t>т. 6.1. Критерии за </a:t>
            </a:r>
            <a:r>
              <a:rPr lang="ru-RU" sz="1600" i="1" dirty="0" err="1" smtClean="0"/>
              <a:t>допустимост</a:t>
            </a:r>
            <a:r>
              <a:rPr lang="ru-RU" sz="1600" i="1" dirty="0" smtClean="0"/>
              <a:t> на </a:t>
            </a:r>
            <a:r>
              <a:rPr lang="ru-RU" sz="1600" i="1" dirty="0" err="1" smtClean="0"/>
              <a:t>кандидатите</a:t>
            </a:r>
            <a:r>
              <a:rPr lang="ru-RU" sz="1600" i="1" dirty="0" smtClean="0"/>
              <a:t> </a:t>
            </a:r>
            <a:r>
              <a:rPr lang="ru-RU" sz="1600" dirty="0" smtClean="0"/>
              <a:t>от УК.</a:t>
            </a:r>
            <a:endParaRPr lang="ru-RU" sz="1600" b="1" dirty="0" smtClean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ru-RU" sz="1800" dirty="0"/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ru-RU" sz="1800" dirty="0" smtClean="0"/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endParaRPr lang="ru-RU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dirty="0">
                <a:solidFill>
                  <a:srgbClr val="72045A"/>
                </a:solidFill>
              </a:rPr>
              <a:t>1</a:t>
            </a:r>
            <a:r>
              <a:rPr lang="en-US" sz="2400" b="1" dirty="0" smtClean="0">
                <a:solidFill>
                  <a:srgbClr val="72045A"/>
                </a:solidFill>
              </a:rPr>
              <a:t>. </a:t>
            </a:r>
            <a:r>
              <a:rPr lang="bg-BG" sz="2400" b="1" dirty="0">
                <a:solidFill>
                  <a:srgbClr val="72045A"/>
                </a:solidFill>
              </a:rPr>
              <a:t>Допустими </a:t>
            </a:r>
            <a:r>
              <a:rPr lang="bg-BG" sz="2400" b="1" dirty="0" smtClean="0">
                <a:solidFill>
                  <a:srgbClr val="72045A"/>
                </a:solidFill>
              </a:rPr>
              <a:t>кандидати (</a:t>
            </a:r>
            <a:r>
              <a:rPr lang="en-US" sz="2400" b="1" dirty="0" smtClean="0">
                <a:solidFill>
                  <a:srgbClr val="72045A"/>
                </a:solidFill>
              </a:rPr>
              <a:t>2</a:t>
            </a:r>
            <a:r>
              <a:rPr lang="bg-BG" sz="2400" b="1" dirty="0" smtClean="0">
                <a:solidFill>
                  <a:srgbClr val="72045A"/>
                </a:solidFill>
              </a:rPr>
              <a:t>) </a:t>
            </a:r>
            <a:endParaRPr lang="en-US" sz="2400" i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rgbClr val="72045A"/>
                  </a:solidFill>
                </a:ln>
              </a:rPr>
              <a:t>III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. </a:t>
            </a:r>
            <a:r>
              <a:rPr lang="en-US" b="1" dirty="0">
                <a:ln>
                  <a:solidFill>
                    <a:srgbClr val="72045A"/>
                  </a:solidFill>
                </a:ln>
              </a:rPr>
              <a:t>K</a:t>
            </a:r>
            <a:r>
              <a:rPr lang="bg-BG" b="1" dirty="0" err="1">
                <a:ln>
                  <a:solidFill>
                    <a:srgbClr val="72045A"/>
                  </a:solidFill>
                </a:ln>
              </a:rPr>
              <a:t>андидати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 и партньори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42600" y="1288376"/>
            <a:ext cx="5063208" cy="18859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 smtClean="0"/>
              <a:t>1.) </a:t>
            </a:r>
            <a:r>
              <a:rPr lang="ru-RU" sz="1800" dirty="0" err="1" smtClean="0"/>
              <a:t>Кандидатът</a:t>
            </a:r>
            <a:r>
              <a:rPr lang="ru-RU" sz="1800" dirty="0"/>
              <a:t>, </a:t>
            </a:r>
            <a:r>
              <a:rPr lang="ru-RU" sz="1800" dirty="0" smtClean="0"/>
              <a:t>вкл. </a:t>
            </a:r>
            <a:r>
              <a:rPr lang="ru-RU" sz="1800" dirty="0"/>
              <a:t>с </a:t>
            </a:r>
            <a:r>
              <a:rPr lang="ru-RU" sz="1800" dirty="0" err="1"/>
              <a:t>предприятията</a:t>
            </a:r>
            <a:r>
              <a:rPr lang="ru-RU" sz="1800" dirty="0"/>
              <a:t>, с </a:t>
            </a:r>
            <a:r>
              <a:rPr lang="ru-RU" sz="1800" dirty="0" err="1"/>
              <a:t>които</a:t>
            </a:r>
            <a:r>
              <a:rPr lang="ru-RU" sz="1800" dirty="0"/>
              <a:t> </a:t>
            </a:r>
            <a:r>
              <a:rPr lang="ru-RU" sz="1800" dirty="0" err="1"/>
              <a:t>кандидатът</a:t>
            </a:r>
            <a:r>
              <a:rPr lang="ru-RU" sz="1800" dirty="0"/>
              <a:t> </a:t>
            </a:r>
            <a:r>
              <a:rPr lang="ru-RU" sz="1800" dirty="0" err="1"/>
              <a:t>образува</a:t>
            </a:r>
            <a:r>
              <a:rPr lang="ru-RU" sz="1800" dirty="0"/>
              <a:t> </a:t>
            </a:r>
            <a:r>
              <a:rPr lang="ru-RU" sz="1800" dirty="0" err="1"/>
              <a:t>група</a:t>
            </a:r>
            <a:r>
              <a:rPr lang="ru-RU" sz="1800" dirty="0"/>
              <a:t> предприятия, и </a:t>
            </a:r>
            <a:r>
              <a:rPr lang="ru-RU" sz="1800" dirty="0" err="1"/>
              <a:t>има</a:t>
            </a:r>
            <a:r>
              <a:rPr lang="ru-RU" sz="1800" dirty="0"/>
              <a:t>/т приключили </a:t>
            </a:r>
            <a:r>
              <a:rPr lang="ru-RU" sz="1800" dirty="0" err="1"/>
              <a:t>най-малко</a:t>
            </a:r>
            <a:r>
              <a:rPr lang="ru-RU" sz="1800" dirty="0"/>
              <a:t> три </a:t>
            </a:r>
            <a:r>
              <a:rPr lang="ru-RU" sz="1800" dirty="0" err="1"/>
              <a:t>финансови</a:t>
            </a:r>
            <a:r>
              <a:rPr lang="ru-RU" sz="1800" dirty="0"/>
              <a:t> </a:t>
            </a:r>
            <a:r>
              <a:rPr lang="ru-RU" sz="1800" dirty="0" err="1"/>
              <a:t>години</a:t>
            </a:r>
            <a:r>
              <a:rPr lang="ru-RU" sz="1800" dirty="0"/>
              <a:t>, е/</a:t>
            </a:r>
            <a:r>
              <a:rPr lang="ru-RU" sz="1800" dirty="0" err="1"/>
              <a:t>са</a:t>
            </a:r>
            <a:r>
              <a:rPr lang="ru-RU" sz="1800" dirty="0"/>
              <a:t>  </a:t>
            </a:r>
            <a:r>
              <a:rPr lang="ru-RU" sz="1800" b="1" dirty="0" err="1"/>
              <a:t>реализирало</a:t>
            </a:r>
            <a:r>
              <a:rPr lang="ru-RU" sz="1800" b="1" dirty="0"/>
              <a:t>/и </a:t>
            </a:r>
            <a:r>
              <a:rPr lang="ru-RU" sz="1800" b="1" dirty="0" err="1"/>
              <a:t>нетни</a:t>
            </a:r>
            <a:r>
              <a:rPr lang="ru-RU" sz="1800" b="1" dirty="0"/>
              <a:t> приходи от </a:t>
            </a:r>
            <a:r>
              <a:rPr lang="ru-RU" sz="1800" b="1" dirty="0" err="1"/>
              <a:t>продажби</a:t>
            </a:r>
            <a:r>
              <a:rPr lang="ru-RU" sz="1800" b="1" dirty="0"/>
              <a:t>  </a:t>
            </a:r>
            <a:r>
              <a:rPr lang="ru-RU" sz="1800" b="1" dirty="0" err="1"/>
              <a:t>общо</a:t>
            </a:r>
            <a:r>
              <a:rPr lang="ru-RU" sz="1800" b="1" dirty="0"/>
              <a:t> за 2020-та, 2021-ва и 2022-ра </a:t>
            </a:r>
            <a:r>
              <a:rPr lang="ru-RU" sz="1800" b="1" dirty="0" err="1"/>
              <a:t>финансови</a:t>
            </a:r>
            <a:r>
              <a:rPr lang="ru-RU" sz="1800" b="1" dirty="0"/>
              <a:t> </a:t>
            </a:r>
            <a:r>
              <a:rPr lang="ru-RU" sz="1800" b="1" dirty="0" err="1"/>
              <a:t>години</a:t>
            </a:r>
            <a:r>
              <a:rPr lang="ru-RU" sz="1800" b="1" dirty="0"/>
              <a:t>,</a:t>
            </a:r>
            <a:r>
              <a:rPr lang="ru-RU" sz="1800" dirty="0"/>
              <a:t> в </a:t>
            </a:r>
            <a:r>
              <a:rPr lang="ru-RU" sz="1800" dirty="0" err="1"/>
              <a:t>зависимост</a:t>
            </a:r>
            <a:r>
              <a:rPr lang="ru-RU" sz="1800" dirty="0"/>
              <a:t> от </a:t>
            </a:r>
            <a:r>
              <a:rPr lang="ru-RU" sz="1800" dirty="0" err="1"/>
              <a:t>категорията</a:t>
            </a:r>
            <a:r>
              <a:rPr lang="ru-RU" sz="1800" dirty="0"/>
              <a:t> на </a:t>
            </a:r>
            <a:r>
              <a:rPr lang="ru-RU" sz="1800" dirty="0" err="1"/>
              <a:t>предприятието</a:t>
            </a:r>
            <a:r>
              <a:rPr lang="ru-RU" sz="1800" dirty="0"/>
              <a:t>-кандидат, </a:t>
            </a:r>
            <a:r>
              <a:rPr lang="ru-RU" sz="1800" dirty="0" err="1"/>
              <a:t>както</a:t>
            </a:r>
            <a:r>
              <a:rPr lang="ru-RU" sz="1800" dirty="0"/>
              <a:t> </a:t>
            </a:r>
            <a:r>
              <a:rPr lang="ru-RU" sz="1800" dirty="0" err="1"/>
              <a:t>следва</a:t>
            </a:r>
            <a:r>
              <a:rPr lang="ru-RU" sz="1800" dirty="0"/>
              <a:t>: </a:t>
            </a:r>
            <a:endParaRPr lang="bg-BG" sz="1800" dirty="0" smtClean="0"/>
          </a:p>
          <a:p>
            <a:pPr marL="0" indent="0" algn="just">
              <a:buNone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952854"/>
              </p:ext>
            </p:extLst>
          </p:nvPr>
        </p:nvGraphicFramePr>
        <p:xfrm>
          <a:off x="810018" y="3040201"/>
          <a:ext cx="5079505" cy="1690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0443">
                  <a:extLst>
                    <a:ext uri="{9D8B030D-6E8A-4147-A177-3AD203B41FA5}">
                      <a16:colId xmlns:a16="http://schemas.microsoft.com/office/drawing/2014/main" val="3205979699"/>
                    </a:ext>
                  </a:extLst>
                </a:gridCol>
                <a:gridCol w="2509062">
                  <a:extLst>
                    <a:ext uri="{9D8B030D-6E8A-4147-A177-3AD203B41FA5}">
                      <a16:colId xmlns:a16="http://schemas.microsoft.com/office/drawing/2014/main" val="491865394"/>
                    </a:ext>
                  </a:extLst>
                </a:gridCol>
              </a:tblGrid>
              <a:tr h="326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Категория на предприятието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Нетни приходи от продажби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1782815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Микро предприятие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≥ 210 000 лева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1239896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Малко предприятие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≥ 750 000 лева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0670480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Средно предприятие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≥ 3 000 000 лева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7207334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Голямо предприятие</a:t>
                      </a:r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≥ 5 500 000 лева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0115202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23394" y="25684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6075" y="1143001"/>
            <a:ext cx="50633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2.) Кандидатът</a:t>
            </a: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bg-B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вкл. </a:t>
            </a: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предприятията, с които кандидатът образува група предприятия, е/са </a:t>
            </a:r>
            <a:r>
              <a:rPr lang="bg-BG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реализирало/и нетни приходи от продажби за 2022-ра финансова година,</a:t>
            </a: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зависимост от категорията на предприятието-кандидат, както </a:t>
            </a:r>
            <a:r>
              <a:rPr lang="bg-B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следва: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046413" y="18462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0018" y="4886633"/>
            <a:ext cx="10949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g-BG" dirty="0" smtClean="0"/>
              <a:t>Когато кандидатът </a:t>
            </a:r>
            <a:r>
              <a:rPr lang="bg-BG" dirty="0"/>
              <a:t>е </a:t>
            </a:r>
            <a:r>
              <a:rPr lang="bg-BG" b="1" dirty="0"/>
              <a:t>новообразувано предприятие, </a:t>
            </a:r>
            <a:r>
              <a:rPr lang="bg-BG" dirty="0"/>
              <a:t>което няма приключила финансова година, </a:t>
            </a:r>
            <a:r>
              <a:rPr lang="bg-BG" dirty="0" smtClean="0"/>
              <a:t>горните</a:t>
            </a:r>
            <a:r>
              <a:rPr lang="en-US" dirty="0" smtClean="0"/>
              <a:t> </a:t>
            </a:r>
            <a:r>
              <a:rPr lang="bg-BG" dirty="0" smtClean="0"/>
              <a:t>т</a:t>
            </a:r>
            <a:r>
              <a:rPr lang="bg-BG" dirty="0"/>
              <a:t>. </a:t>
            </a:r>
            <a:r>
              <a:rPr lang="bg-BG" dirty="0" smtClean="0"/>
              <a:t>1</a:t>
            </a:r>
            <a:r>
              <a:rPr lang="en-US" dirty="0" smtClean="0"/>
              <a:t>)</a:t>
            </a:r>
            <a:r>
              <a:rPr lang="bg-BG" dirty="0" smtClean="0"/>
              <a:t> </a:t>
            </a:r>
            <a:r>
              <a:rPr lang="bg-BG" dirty="0"/>
              <a:t>и т. </a:t>
            </a:r>
            <a:r>
              <a:rPr lang="bg-BG" dirty="0" smtClean="0"/>
              <a:t>2</a:t>
            </a:r>
            <a:r>
              <a:rPr lang="en-US" dirty="0" smtClean="0"/>
              <a:t>)</a:t>
            </a:r>
            <a:r>
              <a:rPr lang="bg-BG" dirty="0" smtClean="0"/>
              <a:t> </a:t>
            </a:r>
            <a:r>
              <a:rPr lang="bg-BG" dirty="0"/>
              <a:t>са неприложими, като кандидатите следва да предвидят в своя Бизнес </a:t>
            </a:r>
            <a:r>
              <a:rPr lang="bg-BG" dirty="0" smtClean="0"/>
              <a:t>план, </a:t>
            </a:r>
            <a:r>
              <a:rPr lang="bg-BG" dirty="0"/>
              <a:t>че ще постигнат изискуемите нетни приходи от продажби, съобразно категорията предприятие, по т.  </a:t>
            </a:r>
            <a:r>
              <a:rPr lang="bg-BG" dirty="0" smtClean="0"/>
              <a:t>1) </a:t>
            </a:r>
            <a:r>
              <a:rPr lang="bg-BG" dirty="0"/>
              <a:t>за периода 2023-2025 финансова година, а по т. </a:t>
            </a:r>
            <a:r>
              <a:rPr lang="bg-BG" dirty="0" smtClean="0"/>
              <a:t>2) </a:t>
            </a:r>
            <a:r>
              <a:rPr lang="bg-BG" dirty="0"/>
              <a:t>– за финансовата 2025 година.</a:t>
            </a:r>
            <a:endParaRPr lang="en-US" dirty="0"/>
          </a:p>
          <a:p>
            <a:pPr algn="just"/>
            <a:r>
              <a:rPr lang="bg-BG" b="1" dirty="0" err="1"/>
              <a:t>Относими</a:t>
            </a:r>
            <a:r>
              <a:rPr lang="bg-BG" b="1" dirty="0"/>
              <a:t> са изискванията към категорията предприятие, декларирана към момента на кандидатстване.</a:t>
            </a:r>
            <a:endParaRPr lang="en-US" b="1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dirty="0">
                <a:solidFill>
                  <a:srgbClr val="72045A"/>
                </a:solidFill>
              </a:rPr>
              <a:t>1</a:t>
            </a:r>
            <a:r>
              <a:rPr lang="en-US" sz="2400" b="1" dirty="0" smtClean="0">
                <a:solidFill>
                  <a:srgbClr val="72045A"/>
                </a:solidFill>
              </a:rPr>
              <a:t>. </a:t>
            </a:r>
            <a:r>
              <a:rPr lang="bg-BG" sz="2400" b="1" dirty="0">
                <a:solidFill>
                  <a:srgbClr val="72045A"/>
                </a:solidFill>
              </a:rPr>
              <a:t>Допустими </a:t>
            </a:r>
            <a:r>
              <a:rPr lang="bg-BG" sz="2400" b="1" dirty="0" smtClean="0">
                <a:solidFill>
                  <a:srgbClr val="72045A"/>
                </a:solidFill>
              </a:rPr>
              <a:t>кандидати (</a:t>
            </a:r>
            <a:r>
              <a:rPr lang="en-US" sz="2400" b="1" dirty="0" smtClean="0">
                <a:solidFill>
                  <a:srgbClr val="72045A"/>
                </a:solidFill>
              </a:rPr>
              <a:t>3</a:t>
            </a:r>
            <a:r>
              <a:rPr lang="bg-BG" sz="2400" b="1" dirty="0" smtClean="0">
                <a:solidFill>
                  <a:srgbClr val="72045A"/>
                </a:solidFill>
              </a:rPr>
              <a:t>) </a:t>
            </a:r>
            <a:endParaRPr lang="en-US" sz="2400" i="1" dirty="0">
              <a:solidFill>
                <a:srgbClr val="72045A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648179"/>
              </p:ext>
            </p:extLst>
          </p:nvPr>
        </p:nvGraphicFramePr>
        <p:xfrm>
          <a:off x="6712445" y="3040201"/>
          <a:ext cx="5079505" cy="1690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0443">
                  <a:extLst>
                    <a:ext uri="{9D8B030D-6E8A-4147-A177-3AD203B41FA5}">
                      <a16:colId xmlns:a16="http://schemas.microsoft.com/office/drawing/2014/main" val="3205979699"/>
                    </a:ext>
                  </a:extLst>
                </a:gridCol>
                <a:gridCol w="2509062">
                  <a:extLst>
                    <a:ext uri="{9D8B030D-6E8A-4147-A177-3AD203B41FA5}">
                      <a16:colId xmlns:a16="http://schemas.microsoft.com/office/drawing/2014/main" val="491865394"/>
                    </a:ext>
                  </a:extLst>
                </a:gridCol>
              </a:tblGrid>
              <a:tr h="326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Категория на предприятието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Нетни приходи от продажби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1782815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Микро предприятие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≥ 52 000 лева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1239896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Малко предприятие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≥ 187 000 лева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0670480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Средно предприятие </a:t>
                      </a:r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≥ 750 000 лева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7207334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Голямо предприятие</a:t>
                      </a:r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≥ 3 000 000 лева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0115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56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rgbClr val="72045A"/>
                  </a:solidFill>
                </a:ln>
              </a:rPr>
              <a:t>III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. </a:t>
            </a:r>
            <a:r>
              <a:rPr lang="en-US" b="1" dirty="0">
                <a:ln>
                  <a:solidFill>
                    <a:srgbClr val="72045A"/>
                  </a:solidFill>
                </a:ln>
              </a:rPr>
              <a:t>K</a:t>
            </a:r>
            <a:r>
              <a:rPr lang="bg-BG" b="1" dirty="0" err="1">
                <a:ln>
                  <a:solidFill>
                    <a:srgbClr val="72045A"/>
                  </a:solidFill>
                </a:ln>
              </a:rPr>
              <a:t>андидати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 и партньори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21588" y="3072554"/>
            <a:ext cx="5063208" cy="18859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/>
              <a:t>а) </a:t>
            </a:r>
            <a:r>
              <a:rPr lang="bg-BG" sz="1800" dirty="0"/>
              <a:t>З</a:t>
            </a:r>
            <a:r>
              <a:rPr lang="pl-PL" sz="1800" dirty="0"/>
              <a:t>а </a:t>
            </a:r>
            <a:r>
              <a:rPr lang="pl-PL" sz="1800" dirty="0" err="1"/>
              <a:t>предприятия</a:t>
            </a:r>
            <a:r>
              <a:rPr lang="pl-PL" sz="1800" dirty="0"/>
              <a:t>, </a:t>
            </a:r>
            <a:r>
              <a:rPr lang="pl-PL" sz="1800" dirty="0" err="1"/>
              <a:t>които</a:t>
            </a:r>
            <a:r>
              <a:rPr lang="pl-PL" sz="1800" dirty="0"/>
              <a:t> </a:t>
            </a:r>
            <a:r>
              <a:rPr lang="pl-PL" sz="1800" dirty="0" err="1"/>
              <a:t>имат</a:t>
            </a:r>
            <a:r>
              <a:rPr lang="pl-PL" sz="1800" dirty="0"/>
              <a:t> </a:t>
            </a:r>
            <a:r>
              <a:rPr lang="pl-PL" sz="1800" dirty="0" err="1"/>
              <a:t>приключени</a:t>
            </a:r>
            <a:r>
              <a:rPr lang="pl-PL" sz="1800" dirty="0"/>
              <a:t> 3 </a:t>
            </a:r>
            <a:r>
              <a:rPr lang="pl-PL" sz="1800" dirty="0" err="1"/>
              <a:t>финансови</a:t>
            </a:r>
            <a:r>
              <a:rPr lang="pl-PL" sz="1800" dirty="0"/>
              <a:t> </a:t>
            </a:r>
            <a:r>
              <a:rPr lang="pl-PL" sz="1800" dirty="0" err="1"/>
              <a:t>години</a:t>
            </a:r>
            <a:r>
              <a:rPr lang="bg-BG" sz="1800" dirty="0"/>
              <a:t>: реализирани нетни приходи от продажби </a:t>
            </a:r>
            <a:r>
              <a:rPr lang="bg-BG" sz="1800" b="1" dirty="0"/>
              <a:t>общо</a:t>
            </a:r>
            <a:r>
              <a:rPr lang="bg-BG" sz="1800" dirty="0"/>
              <a:t> за 2020-та, 2021-ва и 2022-ра финансови години в зависимост от категорията на </a:t>
            </a:r>
            <a:r>
              <a:rPr lang="bg-BG" sz="1800" dirty="0" smtClean="0"/>
              <a:t>предприятието-кандидат:</a:t>
            </a:r>
            <a:endParaRPr lang="en-US" sz="1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047708"/>
              </p:ext>
            </p:extLst>
          </p:nvPr>
        </p:nvGraphicFramePr>
        <p:xfrm>
          <a:off x="888358" y="4404508"/>
          <a:ext cx="4932821" cy="1851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6215">
                  <a:extLst>
                    <a:ext uri="{9D8B030D-6E8A-4147-A177-3AD203B41FA5}">
                      <a16:colId xmlns:a16="http://schemas.microsoft.com/office/drawing/2014/main" val="3205979699"/>
                    </a:ext>
                  </a:extLst>
                </a:gridCol>
                <a:gridCol w="2436606">
                  <a:extLst>
                    <a:ext uri="{9D8B030D-6E8A-4147-A177-3AD203B41FA5}">
                      <a16:colId xmlns:a16="http://schemas.microsoft.com/office/drawing/2014/main" val="491865394"/>
                    </a:ext>
                  </a:extLst>
                </a:gridCol>
              </a:tblGrid>
              <a:tr h="3442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Категория на предприятието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Нетни приходи от продажби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1782815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algn="ctr"/>
                      <a:r>
                        <a:rPr lang="bg-BG" sz="16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Микро предприятие</a:t>
                      </a:r>
                      <a:endParaRPr lang="en-US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≥ 420 000 лева</a:t>
                      </a:r>
                      <a:endParaRPr lang="en-US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9358773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algn="ctr"/>
                      <a:r>
                        <a:rPr lang="bg-BG" sz="16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Малко предприятие</a:t>
                      </a:r>
                      <a:endParaRPr lang="en-US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600" dirty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 1 500 000 лева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0670480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 algn="ctr"/>
                      <a:r>
                        <a:rPr lang="bg-BG" sz="16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Средно предприятие </a:t>
                      </a:r>
                      <a:endParaRPr lang="en-US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600" dirty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 6 000 000 лева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7207334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 algn="ctr"/>
                      <a:r>
                        <a:rPr lang="bg-BG" sz="16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Голямо предприятие</a:t>
                      </a:r>
                      <a:endParaRPr lang="en-US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600" dirty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 11 000 000 лева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0115202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23394" y="25684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0770" y="2993587"/>
            <a:ext cx="51933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Кандидатът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вкл.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предприятията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с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които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образува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група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предприятия,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е/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реализирало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/и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нетни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приходи от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продажби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 2022-ра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финансова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година, в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зависимост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от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категорията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предприятието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-кандидат: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046413" y="18462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4724" y="1296269"/>
            <a:ext cx="10949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g-BG" b="1" dirty="0"/>
              <a:t>Допустимо е </a:t>
            </a:r>
            <a:r>
              <a:rPr lang="pl-PL" b="1" dirty="0" err="1"/>
              <a:t>един</a:t>
            </a:r>
            <a:r>
              <a:rPr lang="pl-PL" b="1" dirty="0"/>
              <a:t> и </a:t>
            </a:r>
            <a:r>
              <a:rPr lang="pl-PL" b="1" dirty="0" err="1"/>
              <a:t>същи</a:t>
            </a:r>
            <a:r>
              <a:rPr lang="pl-PL" b="1" dirty="0"/>
              <a:t> </a:t>
            </a:r>
            <a:r>
              <a:rPr lang="pl-PL" b="1" dirty="0" err="1"/>
              <a:t>кандидат</a:t>
            </a:r>
            <a:r>
              <a:rPr lang="pl-PL" b="1" dirty="0"/>
              <a:t> </a:t>
            </a:r>
            <a:r>
              <a:rPr lang="en-US" b="1" dirty="0"/>
              <a:t>(</a:t>
            </a:r>
            <a:r>
              <a:rPr lang="pl-PL" b="1" dirty="0" err="1"/>
              <a:t>оператор</a:t>
            </a:r>
            <a:r>
              <a:rPr lang="en-US" b="1" dirty="0"/>
              <a:t>)</a:t>
            </a:r>
            <a:r>
              <a:rPr lang="bg-BG" b="1" dirty="0"/>
              <a:t>, който е предприятие с </a:t>
            </a:r>
            <a:r>
              <a:rPr lang="bg-BG" b="1" dirty="0" smtClean="0"/>
              <a:t>мин. </a:t>
            </a:r>
            <a:r>
              <a:rPr lang="bg-BG" b="1" dirty="0"/>
              <a:t>една приключила финансова година, да</a:t>
            </a:r>
            <a:r>
              <a:rPr lang="pl-PL" b="1" dirty="0"/>
              <a:t> </a:t>
            </a:r>
            <a:r>
              <a:rPr lang="pl-PL" b="1" dirty="0" err="1"/>
              <a:t>кандидатства</a:t>
            </a:r>
            <a:r>
              <a:rPr lang="pl-PL" b="1" dirty="0"/>
              <a:t> с </a:t>
            </a:r>
            <a:r>
              <a:rPr lang="pl-PL" b="1" dirty="0" err="1"/>
              <a:t>две</a:t>
            </a:r>
            <a:r>
              <a:rPr lang="pl-PL" b="1" dirty="0"/>
              <a:t> </a:t>
            </a:r>
            <a:r>
              <a:rPr lang="pl-PL" b="1" dirty="0" err="1"/>
              <a:t>проектни</a:t>
            </a:r>
            <a:r>
              <a:rPr lang="pl-PL" b="1" dirty="0"/>
              <a:t> </a:t>
            </a:r>
            <a:r>
              <a:rPr lang="pl-PL" b="1" dirty="0" err="1"/>
              <a:t>предложения</a:t>
            </a:r>
            <a:r>
              <a:rPr lang="pl-PL" b="1" dirty="0"/>
              <a:t>,</a:t>
            </a:r>
            <a:r>
              <a:rPr lang="bg-BG" b="1" dirty="0"/>
              <a:t> ако са спазени кумулативно следните </a:t>
            </a:r>
            <a:r>
              <a:rPr lang="bg-BG" b="1" dirty="0" smtClean="0"/>
              <a:t>условия:</a:t>
            </a:r>
          </a:p>
          <a:p>
            <a:pPr marL="342900" lvl="0" indent="-342900" algn="just">
              <a:buAutoNum type="arabicPeriod"/>
            </a:pPr>
            <a:r>
              <a:rPr lang="ru-RU" dirty="0" smtClean="0"/>
              <a:t>за </a:t>
            </a:r>
            <a:r>
              <a:rPr lang="ru-RU" dirty="0"/>
              <a:t>два </a:t>
            </a:r>
            <a:r>
              <a:rPr lang="ru-RU" dirty="0" err="1"/>
              <a:t>отделни</a:t>
            </a:r>
            <a:r>
              <a:rPr lang="ru-RU" dirty="0"/>
              <a:t> </a:t>
            </a:r>
            <a:r>
              <a:rPr lang="ru-RU" dirty="0" err="1"/>
              <a:t>индустриални</a:t>
            </a:r>
            <a:r>
              <a:rPr lang="ru-RU" dirty="0"/>
              <a:t> парка/</a:t>
            </a:r>
            <a:r>
              <a:rPr lang="ru-RU" dirty="0" err="1"/>
              <a:t>зони</a:t>
            </a:r>
            <a:r>
              <a:rPr lang="ru-RU" dirty="0"/>
              <a:t>, от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поне</a:t>
            </a:r>
            <a:r>
              <a:rPr lang="ru-RU" dirty="0"/>
              <a:t> </a:t>
            </a:r>
            <a:r>
              <a:rPr lang="ru-RU" dirty="0" err="1"/>
              <a:t>единият</a:t>
            </a:r>
            <a:r>
              <a:rPr lang="ru-RU" dirty="0"/>
              <a:t> е на </a:t>
            </a:r>
            <a:r>
              <a:rPr lang="ru-RU" dirty="0" err="1"/>
              <a:t>територията</a:t>
            </a:r>
            <a:r>
              <a:rPr lang="ru-RU" dirty="0"/>
              <a:t> на </a:t>
            </a:r>
            <a:r>
              <a:rPr lang="ru-RU" dirty="0" err="1"/>
              <a:t>Северна</a:t>
            </a:r>
            <a:r>
              <a:rPr lang="ru-RU" dirty="0"/>
              <a:t> </a:t>
            </a:r>
            <a:r>
              <a:rPr lang="ru-RU" dirty="0" err="1"/>
              <a:t>България</a:t>
            </a:r>
            <a:r>
              <a:rPr lang="ru-RU" dirty="0"/>
              <a:t>, </a:t>
            </a:r>
            <a:r>
              <a:rPr lang="ru-RU" dirty="0" smtClean="0"/>
              <a:t>и</a:t>
            </a:r>
          </a:p>
          <a:p>
            <a:pPr marL="342900" lvl="0" indent="-342900" algn="just">
              <a:buAutoNum type="arabicPeriod"/>
            </a:pPr>
            <a:r>
              <a:rPr lang="ru-RU" dirty="0" err="1"/>
              <a:t>кандидатът</a:t>
            </a:r>
            <a:r>
              <a:rPr lang="ru-RU" dirty="0"/>
              <a:t> </a:t>
            </a:r>
            <a:r>
              <a:rPr lang="ru-RU" dirty="0" err="1"/>
              <a:t>доказва</a:t>
            </a:r>
            <a:r>
              <a:rPr lang="ru-RU" dirty="0"/>
              <a:t> </a:t>
            </a:r>
            <a:r>
              <a:rPr lang="ru-RU" dirty="0" err="1" smtClean="0"/>
              <a:t>финансова</a:t>
            </a:r>
            <a:r>
              <a:rPr lang="ru-RU" dirty="0" smtClean="0"/>
              <a:t> </a:t>
            </a:r>
            <a:r>
              <a:rPr lang="ru-RU" dirty="0" err="1" smtClean="0"/>
              <a:t>стабилност</a:t>
            </a:r>
            <a:r>
              <a:rPr lang="ru-RU" dirty="0" smtClean="0"/>
              <a:t> (</a:t>
            </a:r>
            <a:r>
              <a:rPr lang="ru-RU" dirty="0"/>
              <a:t>на </a:t>
            </a:r>
            <a:r>
              <a:rPr lang="ru-RU" dirty="0" err="1"/>
              <a:t>ниво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, </a:t>
            </a:r>
            <a:r>
              <a:rPr lang="ru-RU" dirty="0" err="1"/>
              <a:t>където</a:t>
            </a:r>
            <a:r>
              <a:rPr lang="ru-RU" dirty="0"/>
              <a:t> е приложимо) за </a:t>
            </a:r>
            <a:r>
              <a:rPr lang="ru-RU" dirty="0" err="1"/>
              <a:t>изпълнението</a:t>
            </a:r>
            <a:r>
              <a:rPr lang="ru-RU" dirty="0"/>
              <a:t> на </a:t>
            </a:r>
            <a:r>
              <a:rPr lang="ru-RU" dirty="0" err="1"/>
              <a:t>инвестиционните</a:t>
            </a:r>
            <a:r>
              <a:rPr lang="ru-RU" dirty="0"/>
              <a:t> </a:t>
            </a:r>
            <a:r>
              <a:rPr lang="ru-RU" dirty="0" err="1"/>
              <a:t>проекти</a:t>
            </a:r>
            <a:r>
              <a:rPr lang="ru-RU" dirty="0"/>
              <a:t> и за </a:t>
            </a:r>
            <a:r>
              <a:rPr lang="ru-RU" dirty="0" err="1" smtClean="0"/>
              <a:t>двата</a:t>
            </a:r>
            <a:r>
              <a:rPr lang="ru-RU" dirty="0" smtClean="0"/>
              <a:t> </a:t>
            </a:r>
            <a:r>
              <a:rPr lang="ru-RU" dirty="0"/>
              <a:t>парка/</a:t>
            </a:r>
            <a:r>
              <a:rPr lang="ru-RU" dirty="0" err="1"/>
              <a:t>зони</a:t>
            </a:r>
            <a:r>
              <a:rPr lang="ru-RU" dirty="0"/>
              <a:t>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отговаря</a:t>
            </a:r>
            <a:r>
              <a:rPr lang="ru-RU" dirty="0"/>
              <a:t> </a:t>
            </a:r>
            <a:r>
              <a:rPr lang="ru-RU" dirty="0" err="1"/>
              <a:t>съвкупно</a:t>
            </a:r>
            <a:r>
              <a:rPr lang="ru-RU" dirty="0"/>
              <a:t> (двукратно) на </a:t>
            </a:r>
            <a:r>
              <a:rPr lang="ru-RU" dirty="0" err="1"/>
              <a:t>изискванията</a:t>
            </a:r>
            <a:r>
              <a:rPr lang="ru-RU" dirty="0"/>
              <a:t> за финансов </a:t>
            </a:r>
            <a:r>
              <a:rPr lang="ru-RU" dirty="0" err="1"/>
              <a:t>капацитет</a:t>
            </a:r>
            <a:r>
              <a:rPr lang="ru-RU" dirty="0"/>
              <a:t> </a:t>
            </a:r>
            <a:r>
              <a:rPr lang="ru-RU" dirty="0" err="1"/>
              <a:t>съобразно</a:t>
            </a:r>
            <a:r>
              <a:rPr lang="ru-RU" dirty="0"/>
              <a:t> вида на </a:t>
            </a:r>
            <a:r>
              <a:rPr lang="ru-RU" dirty="0" err="1" smtClean="0"/>
              <a:t>предприятието</a:t>
            </a:r>
            <a:r>
              <a:rPr lang="ru-RU" dirty="0" smtClean="0"/>
              <a:t>-кандидат, </a:t>
            </a:r>
            <a:r>
              <a:rPr lang="ru-RU" dirty="0" err="1" smtClean="0"/>
              <a:t>както</a:t>
            </a:r>
            <a:r>
              <a:rPr lang="ru-RU" dirty="0" smtClean="0"/>
              <a:t> </a:t>
            </a:r>
            <a:r>
              <a:rPr lang="ru-RU" dirty="0" err="1" smtClean="0"/>
              <a:t>следва</a:t>
            </a:r>
            <a:r>
              <a:rPr lang="ru-RU" dirty="0" smtClean="0"/>
              <a:t>: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984796" y="43228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701996"/>
              </p:ext>
            </p:extLst>
          </p:nvPr>
        </p:nvGraphicFramePr>
        <p:xfrm>
          <a:off x="6661019" y="4404508"/>
          <a:ext cx="4932821" cy="1851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6215">
                  <a:extLst>
                    <a:ext uri="{9D8B030D-6E8A-4147-A177-3AD203B41FA5}">
                      <a16:colId xmlns:a16="http://schemas.microsoft.com/office/drawing/2014/main" val="3205979699"/>
                    </a:ext>
                  </a:extLst>
                </a:gridCol>
                <a:gridCol w="2436606">
                  <a:extLst>
                    <a:ext uri="{9D8B030D-6E8A-4147-A177-3AD203B41FA5}">
                      <a16:colId xmlns:a16="http://schemas.microsoft.com/office/drawing/2014/main" val="491865394"/>
                    </a:ext>
                  </a:extLst>
                </a:gridCol>
              </a:tblGrid>
              <a:tr h="3442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Категория на предприятието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Нетни приходи от продажби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1782815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algn="ctr"/>
                      <a:r>
                        <a:rPr lang="bg-BG" sz="16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Микро предприятие</a:t>
                      </a:r>
                      <a:endParaRPr lang="en-US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 </a:t>
                      </a:r>
                      <a:r>
                        <a:rPr lang="bg-BG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000 </a:t>
                      </a:r>
                      <a:r>
                        <a:rPr lang="pl-PL" sz="16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лева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9358773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algn="ctr"/>
                      <a:r>
                        <a:rPr lang="bg-BG" sz="16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Малко предприятие</a:t>
                      </a:r>
                      <a:endParaRPr lang="en-US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 </a:t>
                      </a:r>
                      <a:r>
                        <a:rPr lang="bg-BG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374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000 </a:t>
                      </a:r>
                      <a:r>
                        <a:rPr lang="pl-PL" sz="16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лева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0670480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 algn="ctr"/>
                      <a:r>
                        <a:rPr lang="bg-BG" sz="16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Средно предприятие </a:t>
                      </a:r>
                      <a:endParaRPr lang="en-US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 1 5</a:t>
                      </a:r>
                      <a:r>
                        <a:rPr lang="bg-BG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0 000 </a:t>
                      </a:r>
                      <a:r>
                        <a:rPr lang="pl-PL" sz="16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лева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7207334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 algn="ctr"/>
                      <a:r>
                        <a:rPr lang="bg-BG" sz="1600">
                          <a:effectLst/>
                          <a:latin typeface="+mj-lt"/>
                          <a:cs typeface="Calibri" panose="020F0502020204030204" pitchFamily="34" charset="0"/>
                        </a:rPr>
                        <a:t>Голямо предприятие</a:t>
                      </a:r>
                      <a:endParaRPr lang="en-US" sz="16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 </a:t>
                      </a:r>
                      <a:r>
                        <a:rPr lang="bg-BG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000 000 </a:t>
                      </a:r>
                      <a:r>
                        <a:rPr lang="pl-PL" sz="16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лева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01152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dirty="0">
                <a:solidFill>
                  <a:srgbClr val="72045A"/>
                </a:solidFill>
              </a:rPr>
              <a:t>1</a:t>
            </a:r>
            <a:r>
              <a:rPr lang="en-US" sz="2400" b="1" dirty="0" smtClean="0">
                <a:solidFill>
                  <a:srgbClr val="72045A"/>
                </a:solidFill>
              </a:rPr>
              <a:t>. </a:t>
            </a:r>
            <a:r>
              <a:rPr lang="bg-BG" sz="2400" b="1" dirty="0">
                <a:solidFill>
                  <a:srgbClr val="72045A"/>
                </a:solidFill>
              </a:rPr>
              <a:t>Допустими </a:t>
            </a:r>
            <a:r>
              <a:rPr lang="bg-BG" sz="2400" b="1" dirty="0" smtClean="0">
                <a:solidFill>
                  <a:srgbClr val="72045A"/>
                </a:solidFill>
              </a:rPr>
              <a:t>кандидати (</a:t>
            </a:r>
            <a:r>
              <a:rPr lang="en-US" sz="2400" b="1" dirty="0" smtClean="0">
                <a:solidFill>
                  <a:srgbClr val="72045A"/>
                </a:solidFill>
              </a:rPr>
              <a:t>4</a:t>
            </a:r>
            <a:r>
              <a:rPr lang="bg-BG" sz="2400" b="1" dirty="0" smtClean="0">
                <a:solidFill>
                  <a:srgbClr val="72045A"/>
                </a:solidFill>
              </a:rPr>
              <a:t>) </a:t>
            </a:r>
            <a:endParaRPr lang="en-US" sz="2400" i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6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rgbClr val="72045A"/>
                  </a:solidFill>
                </a:ln>
              </a:rPr>
              <a:t>III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. </a:t>
            </a:r>
            <a:r>
              <a:rPr lang="en-US" b="1" dirty="0">
                <a:ln>
                  <a:solidFill>
                    <a:srgbClr val="72045A"/>
                  </a:solidFill>
                </a:ln>
              </a:rPr>
              <a:t>K</a:t>
            </a:r>
            <a:r>
              <a:rPr lang="bg-BG" b="1" dirty="0" err="1">
                <a:ln>
                  <a:solidFill>
                    <a:srgbClr val="72045A"/>
                  </a:solidFill>
                </a:ln>
              </a:rPr>
              <a:t>андидати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 и партньори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23394" y="25684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046413" y="18462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984796" y="43228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dirty="0">
                <a:solidFill>
                  <a:srgbClr val="72045A"/>
                </a:solidFill>
              </a:rPr>
              <a:t>1</a:t>
            </a:r>
            <a:r>
              <a:rPr lang="en-US" sz="2400" b="1" dirty="0" smtClean="0">
                <a:solidFill>
                  <a:srgbClr val="72045A"/>
                </a:solidFill>
              </a:rPr>
              <a:t>. </a:t>
            </a:r>
            <a:r>
              <a:rPr lang="bg-BG" sz="2400" b="1" dirty="0">
                <a:solidFill>
                  <a:srgbClr val="72045A"/>
                </a:solidFill>
              </a:rPr>
              <a:t>Допустими </a:t>
            </a:r>
            <a:r>
              <a:rPr lang="bg-BG" sz="2400" b="1" dirty="0" smtClean="0">
                <a:solidFill>
                  <a:srgbClr val="72045A"/>
                </a:solidFill>
              </a:rPr>
              <a:t>кандидати (</a:t>
            </a:r>
            <a:r>
              <a:rPr lang="bg-BG" sz="2400" b="1" dirty="0">
                <a:solidFill>
                  <a:srgbClr val="72045A"/>
                </a:solidFill>
              </a:rPr>
              <a:t>5</a:t>
            </a:r>
            <a:r>
              <a:rPr lang="bg-BG" sz="2400" b="1" dirty="0" smtClean="0">
                <a:solidFill>
                  <a:srgbClr val="72045A"/>
                </a:solidFill>
              </a:rPr>
              <a:t>) </a:t>
            </a:r>
            <a:endParaRPr lang="en-US" sz="2400" i="1" dirty="0">
              <a:solidFill>
                <a:srgbClr val="72045A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4973" y="1533236"/>
            <a:ext cx="10220227" cy="4304146"/>
          </a:xfrm>
        </p:spPr>
        <p:txBody>
          <a:bodyPr>
            <a:normAutofit/>
          </a:bodyPr>
          <a:lstStyle/>
          <a:p>
            <a:r>
              <a:rPr lang="bg-BG" sz="2000" b="1" dirty="0" smtClean="0">
                <a:solidFill>
                  <a:srgbClr val="FF0000"/>
                </a:solidFill>
              </a:rPr>
              <a:t>ВАЖНО:</a:t>
            </a:r>
            <a:r>
              <a:rPr lang="bg-BG" sz="2000" dirty="0" smtClean="0"/>
              <a:t> </a:t>
            </a:r>
          </a:p>
          <a:p>
            <a:pPr algn="just"/>
            <a:r>
              <a:rPr lang="bg-BG" sz="2000" dirty="0" smtClean="0"/>
              <a:t>Когато </a:t>
            </a:r>
            <a:r>
              <a:rPr lang="bg-BG" sz="2000" dirty="0"/>
              <a:t>в рамките на настоящата процедура кандидатстват:</a:t>
            </a:r>
          </a:p>
          <a:p>
            <a:pPr algn="just"/>
            <a:r>
              <a:rPr lang="bg-BG" sz="2000" dirty="0"/>
              <a:t>- един и същи кандидат с две проектни предложения за два различни индустриални парка/зони, и/или</a:t>
            </a:r>
          </a:p>
          <a:p>
            <a:pPr algn="just"/>
            <a:r>
              <a:rPr lang="bg-BG" sz="2000" dirty="0"/>
              <a:t>-  предприятие/я, с кое/</a:t>
            </a:r>
            <a:r>
              <a:rPr lang="bg-BG" sz="2000" dirty="0" err="1"/>
              <a:t>ито</a:t>
            </a:r>
            <a:r>
              <a:rPr lang="bg-BG" sz="2000" dirty="0"/>
              <a:t> друго предприятие-кандидат е в група/свързано предприятие, се съблюдават ограниченията за натрупване на интензитета/размера на държавната/минималната помощ за съответния кандидат и на ниво група, вкл. по линия на правилата за „единен инвестиционен проект“ по чл. 14, </a:t>
            </a:r>
            <a:r>
              <a:rPr lang="bg-BG" sz="2000" dirty="0" err="1"/>
              <a:t>пар</a:t>
            </a:r>
            <a:r>
              <a:rPr lang="bg-BG" sz="2000" dirty="0"/>
              <a:t>. 13 от Регламент (ЕС) № 651/2014) и за „едно и също предприятие“ по смисъла на чл. 2, </a:t>
            </a:r>
            <a:r>
              <a:rPr lang="bg-BG" sz="2000" dirty="0" err="1"/>
              <a:t>пар</a:t>
            </a:r>
            <a:r>
              <a:rPr lang="bg-BG" sz="2000" dirty="0"/>
              <a:t>. 2 на Регламент (ЕС) № 1407/2013.</a:t>
            </a:r>
          </a:p>
          <a:p>
            <a:pPr algn="just"/>
            <a:r>
              <a:rPr lang="bg-BG" sz="2000" dirty="0" smtClean="0"/>
              <a:t>Отнася се </a:t>
            </a:r>
            <a:r>
              <a:rPr lang="x-none" sz="2000" dirty="0" smtClean="0"/>
              <a:t>за дейности 2, 3 и 4, които съставляват държавна помощ, без дейност 1, която е в режим „непомощ“</a:t>
            </a:r>
            <a:r>
              <a:rPr lang="bg-BG" sz="2000" dirty="0" smtClean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367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rgbClr val="72045A"/>
                  </a:solidFill>
                </a:ln>
              </a:rPr>
              <a:t>III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. </a:t>
            </a:r>
            <a:r>
              <a:rPr lang="en-US" b="1" dirty="0">
                <a:ln>
                  <a:solidFill>
                    <a:srgbClr val="72045A"/>
                  </a:solidFill>
                </a:ln>
              </a:rPr>
              <a:t>K</a:t>
            </a:r>
            <a:r>
              <a:rPr lang="bg-BG" b="1" dirty="0" err="1">
                <a:ln>
                  <a:solidFill>
                    <a:srgbClr val="72045A"/>
                  </a:solidFill>
                </a:ln>
              </a:rPr>
              <a:t>андидати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 и партньори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432273"/>
            <a:ext cx="10886977" cy="5038725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00"/>
              </a:spcAft>
              <a:buNone/>
            </a:pPr>
            <a:r>
              <a:rPr lang="ru-RU" sz="1800" b="1" dirty="0" err="1" smtClean="0"/>
              <a:t>Икономическа</a:t>
            </a:r>
            <a:r>
              <a:rPr lang="ru-RU" sz="1800" b="1" dirty="0" smtClean="0"/>
              <a:t> </a:t>
            </a:r>
            <a:r>
              <a:rPr lang="ru-RU" sz="1800" b="1" dirty="0" err="1"/>
              <a:t>дейност</a:t>
            </a:r>
            <a:r>
              <a:rPr lang="ru-RU" sz="1800" b="1" dirty="0"/>
              <a:t>, за </a:t>
            </a:r>
            <a:r>
              <a:rPr lang="ru-RU" sz="1800" b="1" dirty="0" err="1"/>
              <a:t>която</a:t>
            </a:r>
            <a:r>
              <a:rPr lang="ru-RU" sz="1800" b="1" dirty="0"/>
              <a:t> </a:t>
            </a:r>
            <a:r>
              <a:rPr lang="ru-RU" sz="1800" b="1" dirty="0" err="1"/>
              <a:t>кандидатът</a:t>
            </a:r>
            <a:r>
              <a:rPr lang="ru-RU" sz="1800" b="1" dirty="0"/>
              <a:t> </a:t>
            </a:r>
            <a:r>
              <a:rPr lang="ru-RU" sz="1800" b="1" dirty="0" err="1"/>
              <a:t>заявява</a:t>
            </a:r>
            <a:r>
              <a:rPr lang="ru-RU" sz="1800" b="1" dirty="0"/>
              <a:t> </a:t>
            </a:r>
            <a:r>
              <a:rPr lang="ru-RU" sz="1800" b="1" dirty="0" err="1"/>
              <a:t>подкрепа</a:t>
            </a:r>
            <a:r>
              <a:rPr lang="ru-RU" sz="1800" b="1" dirty="0"/>
              <a:t>, </a:t>
            </a:r>
            <a:r>
              <a:rPr lang="ru-RU" sz="1800" b="1" u="sng" dirty="0"/>
              <a:t>не е</a:t>
            </a:r>
            <a:r>
              <a:rPr lang="ru-RU" sz="1800" b="1" dirty="0"/>
              <a:t> в </a:t>
            </a:r>
            <a:r>
              <a:rPr lang="ru-RU" sz="1800" b="1" dirty="0" err="1"/>
              <a:t>някоя</a:t>
            </a:r>
            <a:r>
              <a:rPr lang="ru-RU" sz="1800" b="1" dirty="0"/>
              <a:t> от </a:t>
            </a:r>
            <a:r>
              <a:rPr lang="ru-RU" sz="1800" b="1" dirty="0" err="1"/>
              <a:t>следните</a:t>
            </a:r>
            <a:r>
              <a:rPr lang="ru-RU" sz="1800" b="1" dirty="0"/>
              <a:t> области: </a:t>
            </a:r>
          </a:p>
          <a:p>
            <a:pPr marL="0" indent="0" algn="just">
              <a:spcAft>
                <a:spcPts val="100"/>
              </a:spcAft>
              <a:buNone/>
            </a:pPr>
            <a:r>
              <a:rPr lang="ru-RU" sz="1800" b="1" dirty="0"/>
              <a:t>а) </a:t>
            </a:r>
            <a:r>
              <a:rPr lang="ru-RU" sz="1600" dirty="0"/>
              <a:t>сектора на </a:t>
            </a:r>
            <a:r>
              <a:rPr lang="ru-RU" sz="1600" dirty="0" err="1"/>
              <a:t>рибарството</a:t>
            </a:r>
            <a:r>
              <a:rPr lang="ru-RU" sz="1600" dirty="0"/>
              <a:t> и </a:t>
            </a:r>
            <a:r>
              <a:rPr lang="ru-RU" sz="1600" dirty="0" err="1"/>
              <a:t>аквакултурите</a:t>
            </a:r>
            <a:r>
              <a:rPr lang="ru-RU" sz="1600" dirty="0"/>
              <a:t>, </a:t>
            </a:r>
            <a:r>
              <a:rPr lang="ru-RU" sz="1600" dirty="0" err="1"/>
              <a:t>уредени</a:t>
            </a:r>
            <a:r>
              <a:rPr lang="ru-RU" sz="1600" dirty="0"/>
              <a:t> с Регламент  (ЕС) № 1379/2013;</a:t>
            </a:r>
          </a:p>
          <a:p>
            <a:pPr marL="0" indent="0" algn="just">
              <a:spcAft>
                <a:spcPts val="100"/>
              </a:spcAft>
              <a:buNone/>
            </a:pPr>
            <a:r>
              <a:rPr lang="ru-RU" sz="1600" b="1" dirty="0"/>
              <a:t>б) </a:t>
            </a:r>
            <a:r>
              <a:rPr lang="ru-RU" sz="1600" dirty="0"/>
              <a:t>сектора на </a:t>
            </a:r>
            <a:r>
              <a:rPr lang="ru-RU" sz="1600" dirty="0" err="1"/>
              <a:t>първично</a:t>
            </a:r>
            <a:r>
              <a:rPr lang="ru-RU" sz="1600" dirty="0"/>
              <a:t> производство на </a:t>
            </a:r>
            <a:r>
              <a:rPr lang="ru-RU" sz="1600" dirty="0" err="1"/>
              <a:t>селскостопански</a:t>
            </a:r>
            <a:r>
              <a:rPr lang="ru-RU" sz="1600" dirty="0"/>
              <a:t> </a:t>
            </a:r>
            <a:r>
              <a:rPr lang="ru-RU" sz="1600" dirty="0" err="1"/>
              <a:t>продукти</a:t>
            </a:r>
            <a:r>
              <a:rPr lang="ru-RU" sz="1600" dirty="0"/>
              <a:t>;</a:t>
            </a:r>
          </a:p>
          <a:p>
            <a:pPr marL="0" indent="0" algn="just">
              <a:spcBef>
                <a:spcPts val="600"/>
              </a:spcBef>
              <a:spcAft>
                <a:spcPts val="100"/>
              </a:spcAft>
              <a:buNone/>
            </a:pPr>
            <a:r>
              <a:rPr lang="ru-RU" sz="1600" b="1" dirty="0"/>
              <a:t>в) </a:t>
            </a:r>
            <a:r>
              <a:rPr lang="ru-RU" sz="1600" dirty="0" err="1"/>
              <a:t>преработка</a:t>
            </a:r>
            <a:r>
              <a:rPr lang="ru-RU" sz="1600" dirty="0"/>
              <a:t> и </a:t>
            </a:r>
            <a:r>
              <a:rPr lang="ru-RU" sz="1600" dirty="0" err="1"/>
              <a:t>продажба</a:t>
            </a:r>
            <a:r>
              <a:rPr lang="ru-RU" sz="1600" dirty="0"/>
              <a:t> на </a:t>
            </a:r>
            <a:r>
              <a:rPr lang="ru-RU" sz="1600" dirty="0" err="1"/>
              <a:t>селскостопански</a:t>
            </a:r>
            <a:r>
              <a:rPr lang="ru-RU" sz="1600" dirty="0"/>
              <a:t> </a:t>
            </a:r>
            <a:r>
              <a:rPr lang="ru-RU" sz="1600" dirty="0" err="1"/>
              <a:t>продукти</a:t>
            </a:r>
            <a:r>
              <a:rPr lang="ru-RU" sz="1600" dirty="0"/>
              <a:t>, в </a:t>
            </a:r>
            <a:r>
              <a:rPr lang="ru-RU" sz="1600" dirty="0" err="1"/>
              <a:t>следните</a:t>
            </a:r>
            <a:r>
              <a:rPr lang="ru-RU" sz="1600" dirty="0"/>
              <a:t> случаи:</a:t>
            </a:r>
          </a:p>
          <a:p>
            <a:pPr marL="0" indent="0" algn="just">
              <a:spcBef>
                <a:spcPts val="600"/>
              </a:spcBef>
              <a:spcAft>
                <a:spcPts val="100"/>
              </a:spcAft>
              <a:buNone/>
            </a:pPr>
            <a:r>
              <a:rPr lang="ru-RU" sz="1800" dirty="0" smtClean="0"/>
              <a:t>− </a:t>
            </a:r>
            <a:r>
              <a:rPr lang="ru-RU" sz="1600" dirty="0" err="1" smtClean="0"/>
              <a:t>когато</a:t>
            </a:r>
            <a:r>
              <a:rPr lang="ru-RU" sz="1600" dirty="0" smtClean="0"/>
              <a:t> </a:t>
            </a:r>
            <a:r>
              <a:rPr lang="ru-RU" sz="1600" dirty="0" err="1"/>
              <a:t>размерът</a:t>
            </a:r>
            <a:r>
              <a:rPr lang="ru-RU" sz="1600" dirty="0"/>
              <a:t> на </a:t>
            </a:r>
            <a:r>
              <a:rPr lang="ru-RU" sz="1600" dirty="0" err="1"/>
              <a:t>помощта</a:t>
            </a:r>
            <a:r>
              <a:rPr lang="ru-RU" sz="1600" dirty="0"/>
              <a:t> е определен </a:t>
            </a:r>
            <a:r>
              <a:rPr lang="ru-RU" sz="1600" dirty="0" err="1"/>
              <a:t>въз</a:t>
            </a:r>
            <a:r>
              <a:rPr lang="ru-RU" sz="1600" dirty="0"/>
              <a:t> основа на </a:t>
            </a:r>
            <a:r>
              <a:rPr lang="ru-RU" sz="1600" dirty="0" err="1"/>
              <a:t>цената</a:t>
            </a:r>
            <a:r>
              <a:rPr lang="ru-RU" sz="1600" dirty="0"/>
              <a:t> или </a:t>
            </a:r>
            <a:r>
              <a:rPr lang="ru-RU" sz="1600" dirty="0" err="1"/>
              <a:t>количеството</a:t>
            </a:r>
            <a:r>
              <a:rPr lang="ru-RU" sz="1600" dirty="0"/>
              <a:t> на </a:t>
            </a:r>
            <a:r>
              <a:rPr lang="ru-RU" sz="1600" dirty="0" err="1"/>
              <a:t>тези</a:t>
            </a:r>
            <a:r>
              <a:rPr lang="ru-RU" sz="1600" dirty="0"/>
              <a:t> </a:t>
            </a:r>
            <a:r>
              <a:rPr lang="ru-RU" sz="1600" dirty="0" err="1"/>
              <a:t>продукти</a:t>
            </a:r>
            <a:r>
              <a:rPr lang="ru-RU" sz="1600" dirty="0"/>
              <a:t>, </a:t>
            </a:r>
            <a:r>
              <a:rPr lang="ru-RU" sz="1600" dirty="0" err="1"/>
              <a:t>които</a:t>
            </a:r>
            <a:r>
              <a:rPr lang="ru-RU" sz="1600" dirty="0"/>
              <a:t> се </a:t>
            </a:r>
            <a:r>
              <a:rPr lang="ru-RU" sz="1600" dirty="0" err="1"/>
              <a:t>изкупуват</a:t>
            </a:r>
            <a:r>
              <a:rPr lang="ru-RU" sz="1600" dirty="0"/>
              <a:t> от </a:t>
            </a:r>
            <a:r>
              <a:rPr lang="ru-RU" sz="1600" dirty="0" err="1"/>
              <a:t>първичните</a:t>
            </a:r>
            <a:r>
              <a:rPr lang="ru-RU" sz="1600" dirty="0"/>
              <a:t> производители или се </a:t>
            </a:r>
            <a:r>
              <a:rPr lang="ru-RU" sz="1600" dirty="0" err="1"/>
              <a:t>предлагат</a:t>
            </a:r>
            <a:r>
              <a:rPr lang="ru-RU" sz="1600" dirty="0"/>
              <a:t> на </a:t>
            </a:r>
            <a:r>
              <a:rPr lang="ru-RU" sz="1600" dirty="0" err="1"/>
              <a:t>пазара</a:t>
            </a:r>
            <a:r>
              <a:rPr lang="ru-RU" sz="1600" dirty="0"/>
              <a:t> от </a:t>
            </a:r>
            <a:r>
              <a:rPr lang="ru-RU" sz="1600" dirty="0" err="1"/>
              <a:t>съответните</a:t>
            </a:r>
            <a:r>
              <a:rPr lang="ru-RU" sz="1600" dirty="0"/>
              <a:t> предприятия; или</a:t>
            </a:r>
          </a:p>
          <a:p>
            <a:pPr marL="0" indent="0" algn="just">
              <a:spcBef>
                <a:spcPts val="600"/>
              </a:spcBef>
              <a:spcAft>
                <a:spcPts val="100"/>
              </a:spcAft>
              <a:buNone/>
            </a:pPr>
            <a:r>
              <a:rPr lang="ru-RU" sz="1600" dirty="0" smtClean="0"/>
              <a:t>− </a:t>
            </a:r>
            <a:r>
              <a:rPr lang="ru-RU" sz="1600" dirty="0" err="1" smtClean="0"/>
              <a:t>когато</a:t>
            </a:r>
            <a:r>
              <a:rPr lang="ru-RU" sz="1600" dirty="0" smtClean="0"/>
              <a:t> </a:t>
            </a:r>
            <a:r>
              <a:rPr lang="ru-RU" sz="1600" dirty="0" err="1"/>
              <a:t>помощта</a:t>
            </a:r>
            <a:r>
              <a:rPr lang="ru-RU" sz="1600" dirty="0"/>
              <a:t> е </a:t>
            </a:r>
            <a:r>
              <a:rPr lang="ru-RU" sz="1600" dirty="0" err="1"/>
              <a:t>обвързана</a:t>
            </a:r>
            <a:r>
              <a:rPr lang="ru-RU" sz="1600" dirty="0"/>
              <a:t> </a:t>
            </a:r>
            <a:r>
              <a:rPr lang="ru-RU" sz="1600" dirty="0" err="1"/>
              <a:t>със</a:t>
            </a:r>
            <a:r>
              <a:rPr lang="ru-RU" sz="1600" dirty="0"/>
              <a:t> </a:t>
            </a:r>
            <a:r>
              <a:rPr lang="ru-RU" sz="1600" dirty="0" err="1"/>
              <a:t>задължението</a:t>
            </a:r>
            <a:r>
              <a:rPr lang="ru-RU" sz="1600" dirty="0"/>
              <a:t> да </a:t>
            </a:r>
            <a:r>
              <a:rPr lang="ru-RU" sz="1600" dirty="0" err="1"/>
              <a:t>бъде</a:t>
            </a:r>
            <a:r>
              <a:rPr lang="ru-RU" sz="1600" dirty="0"/>
              <a:t> </a:t>
            </a:r>
            <a:r>
              <a:rPr lang="ru-RU" sz="1600" dirty="0" err="1"/>
              <a:t>прехвърлена</a:t>
            </a:r>
            <a:r>
              <a:rPr lang="ru-RU" sz="1600" dirty="0"/>
              <a:t> частично или </a:t>
            </a:r>
            <a:r>
              <a:rPr lang="ru-RU" sz="1600" dirty="0" err="1"/>
              <a:t>изцяло</a:t>
            </a:r>
            <a:r>
              <a:rPr lang="ru-RU" sz="1600" dirty="0"/>
              <a:t> на </a:t>
            </a:r>
            <a:r>
              <a:rPr lang="ru-RU" sz="1600" dirty="0" err="1"/>
              <a:t>първичните</a:t>
            </a:r>
            <a:r>
              <a:rPr lang="ru-RU" sz="1600" dirty="0"/>
              <a:t> </a:t>
            </a:r>
            <a:r>
              <a:rPr lang="ru-RU" sz="1600" dirty="0" smtClean="0"/>
              <a:t>производители</a:t>
            </a:r>
            <a:r>
              <a:rPr lang="ru-RU" sz="1600" dirty="0"/>
              <a:t>;</a:t>
            </a:r>
          </a:p>
          <a:p>
            <a:pPr marL="0" indent="0" algn="just">
              <a:spcAft>
                <a:spcPts val="100"/>
              </a:spcAft>
              <a:buNone/>
            </a:pPr>
            <a:r>
              <a:rPr lang="ru-RU" sz="1600" b="1" dirty="0"/>
              <a:t>г) </a:t>
            </a:r>
            <a:r>
              <a:rPr lang="ru-RU" sz="1600" dirty="0"/>
              <a:t>сектор </a:t>
            </a:r>
            <a:r>
              <a:rPr lang="ru-RU" sz="1600" dirty="0" err="1"/>
              <a:t>стоманодобив</a:t>
            </a:r>
            <a:r>
              <a:rPr lang="ru-RU" sz="1600" dirty="0"/>
              <a:t> - приложимо за </a:t>
            </a:r>
            <a:r>
              <a:rPr lang="ru-RU" sz="1600" dirty="0" err="1"/>
              <a:t>регионална</a:t>
            </a:r>
            <a:r>
              <a:rPr lang="ru-RU" sz="1600" dirty="0"/>
              <a:t> </a:t>
            </a:r>
            <a:r>
              <a:rPr lang="ru-RU" sz="1600" dirty="0" err="1"/>
              <a:t>инвестиционна</a:t>
            </a:r>
            <a:r>
              <a:rPr lang="ru-RU" sz="1600" dirty="0"/>
              <a:t> </a:t>
            </a:r>
            <a:r>
              <a:rPr lang="ru-RU" sz="1600" dirty="0" err="1"/>
              <a:t>помощ</a:t>
            </a:r>
            <a:r>
              <a:rPr lang="ru-RU" sz="1600" dirty="0"/>
              <a:t>;</a:t>
            </a:r>
          </a:p>
          <a:p>
            <a:pPr marL="0" indent="0" algn="just">
              <a:spcAft>
                <a:spcPts val="100"/>
              </a:spcAft>
              <a:buNone/>
            </a:pPr>
            <a:r>
              <a:rPr lang="ru-RU" sz="1600" b="1" dirty="0"/>
              <a:t>д) </a:t>
            </a:r>
            <a:r>
              <a:rPr lang="ru-RU" sz="1600" dirty="0"/>
              <a:t>сектор </a:t>
            </a:r>
            <a:r>
              <a:rPr lang="ru-RU" sz="1600" dirty="0" err="1"/>
              <a:t>въгледобив</a:t>
            </a:r>
            <a:r>
              <a:rPr lang="ru-RU" sz="1600" dirty="0"/>
              <a:t> - приложимо за </a:t>
            </a:r>
            <a:r>
              <a:rPr lang="ru-RU" sz="1600" dirty="0" err="1"/>
              <a:t>регионална</a:t>
            </a:r>
            <a:r>
              <a:rPr lang="ru-RU" sz="1600" dirty="0"/>
              <a:t> </a:t>
            </a:r>
            <a:r>
              <a:rPr lang="ru-RU" sz="1600" dirty="0" err="1"/>
              <a:t>инвестиционна</a:t>
            </a:r>
            <a:r>
              <a:rPr lang="ru-RU" sz="1600" dirty="0"/>
              <a:t> </a:t>
            </a:r>
            <a:r>
              <a:rPr lang="ru-RU" sz="1600" dirty="0" err="1"/>
              <a:t>помощ</a:t>
            </a:r>
            <a:r>
              <a:rPr lang="ru-RU" sz="1600" dirty="0"/>
              <a:t>;</a:t>
            </a:r>
          </a:p>
          <a:p>
            <a:pPr marL="0" indent="0" algn="just">
              <a:spcAft>
                <a:spcPts val="100"/>
              </a:spcAft>
              <a:buNone/>
            </a:pPr>
            <a:r>
              <a:rPr lang="ru-RU" sz="1600" b="1" dirty="0"/>
              <a:t>е) </a:t>
            </a:r>
            <a:r>
              <a:rPr lang="ru-RU" sz="1600" dirty="0"/>
              <a:t>сектор </a:t>
            </a:r>
            <a:r>
              <a:rPr lang="ru-RU" sz="1600" dirty="0" err="1"/>
              <a:t>корабостроене</a:t>
            </a:r>
            <a:r>
              <a:rPr lang="ru-RU" sz="1600" dirty="0"/>
              <a:t> - приложимо за </a:t>
            </a:r>
            <a:r>
              <a:rPr lang="ru-RU" sz="1600" dirty="0" err="1"/>
              <a:t>регионална</a:t>
            </a:r>
            <a:r>
              <a:rPr lang="ru-RU" sz="1600" dirty="0"/>
              <a:t> </a:t>
            </a:r>
            <a:r>
              <a:rPr lang="ru-RU" sz="1600" dirty="0" err="1"/>
              <a:t>инвестиционна</a:t>
            </a:r>
            <a:r>
              <a:rPr lang="ru-RU" sz="1600" dirty="0"/>
              <a:t> </a:t>
            </a:r>
            <a:r>
              <a:rPr lang="ru-RU" sz="1600" dirty="0" err="1"/>
              <a:t>помощ</a:t>
            </a:r>
            <a:r>
              <a:rPr lang="ru-RU" sz="1600" dirty="0"/>
              <a:t>;</a:t>
            </a:r>
          </a:p>
          <a:p>
            <a:pPr marL="0" indent="0" algn="just">
              <a:spcAft>
                <a:spcPts val="100"/>
              </a:spcAft>
              <a:buNone/>
            </a:pPr>
            <a:r>
              <a:rPr lang="ru-RU" sz="1600" b="1" dirty="0"/>
              <a:t>ж) </a:t>
            </a:r>
            <a:r>
              <a:rPr lang="ru-RU" sz="1600" dirty="0"/>
              <a:t>сектора за производство на </a:t>
            </a:r>
            <a:r>
              <a:rPr lang="ru-RU" sz="1600" dirty="0" err="1"/>
              <a:t>синтетични</a:t>
            </a:r>
            <a:r>
              <a:rPr lang="ru-RU" sz="1600" dirty="0"/>
              <a:t> </a:t>
            </a:r>
            <a:r>
              <a:rPr lang="ru-RU" sz="1600" dirty="0" err="1"/>
              <a:t>влакна</a:t>
            </a:r>
            <a:r>
              <a:rPr lang="ru-RU" sz="1600" dirty="0"/>
              <a:t> – приложимо за </a:t>
            </a:r>
            <a:r>
              <a:rPr lang="ru-RU" sz="1600" dirty="0" err="1"/>
              <a:t>регионална</a:t>
            </a:r>
            <a:r>
              <a:rPr lang="ru-RU" sz="1600" dirty="0"/>
              <a:t> </a:t>
            </a:r>
            <a:r>
              <a:rPr lang="ru-RU" sz="1600" dirty="0" err="1"/>
              <a:t>инвестиционна</a:t>
            </a:r>
            <a:r>
              <a:rPr lang="ru-RU" sz="1600" dirty="0"/>
              <a:t> </a:t>
            </a:r>
            <a:r>
              <a:rPr lang="ru-RU" sz="1600" dirty="0" err="1"/>
              <a:t>помощ</a:t>
            </a:r>
            <a:r>
              <a:rPr lang="ru-RU" sz="1600" dirty="0"/>
              <a:t>;</a:t>
            </a:r>
          </a:p>
          <a:p>
            <a:pPr marL="0" indent="0" algn="just">
              <a:spcAft>
                <a:spcPts val="100"/>
              </a:spcAft>
              <a:buNone/>
            </a:pPr>
            <a:r>
              <a:rPr lang="ru-RU" sz="1600" b="1" dirty="0"/>
              <a:t>з) </a:t>
            </a:r>
            <a:r>
              <a:rPr lang="ru-RU" sz="1600" dirty="0"/>
              <a:t>сектор транспорт, </a:t>
            </a:r>
            <a:r>
              <a:rPr lang="ru-RU" sz="1600" dirty="0" err="1"/>
              <a:t>както</a:t>
            </a:r>
            <a:r>
              <a:rPr lang="ru-RU" sz="1600" dirty="0"/>
              <a:t> и </a:t>
            </a:r>
            <a:r>
              <a:rPr lang="ru-RU" sz="1600" dirty="0" err="1"/>
              <a:t>свързаната</a:t>
            </a:r>
            <a:r>
              <a:rPr lang="ru-RU" sz="1600" dirty="0"/>
              <a:t> с него инфраструктура – приложимо за </a:t>
            </a:r>
            <a:r>
              <a:rPr lang="ru-RU" sz="1600" dirty="0" err="1"/>
              <a:t>регионална</a:t>
            </a:r>
            <a:r>
              <a:rPr lang="ru-RU" sz="1600" dirty="0"/>
              <a:t> </a:t>
            </a:r>
            <a:r>
              <a:rPr lang="ru-RU" sz="1600" dirty="0" err="1"/>
              <a:t>инвестиционна</a:t>
            </a:r>
            <a:r>
              <a:rPr lang="ru-RU" sz="1600" dirty="0"/>
              <a:t> </a:t>
            </a:r>
            <a:r>
              <a:rPr lang="ru-RU" sz="1600" dirty="0" err="1"/>
              <a:t>помощ</a:t>
            </a:r>
            <a:r>
              <a:rPr lang="ru-RU" sz="1600" dirty="0"/>
              <a:t>.</a:t>
            </a:r>
          </a:p>
          <a:p>
            <a:pPr marL="0" indent="0" algn="just">
              <a:spcAft>
                <a:spcPts val="100"/>
              </a:spcAft>
              <a:buNone/>
            </a:pPr>
            <a:r>
              <a:rPr lang="ru-RU" sz="1600" b="1" dirty="0"/>
              <a:t>и) </a:t>
            </a:r>
            <a:r>
              <a:rPr lang="ru-RU" sz="1600" dirty="0"/>
              <a:t>помощи за </a:t>
            </a:r>
            <a:r>
              <a:rPr lang="ru-RU" sz="1600" dirty="0" err="1"/>
              <a:t>производството</a:t>
            </a:r>
            <a:r>
              <a:rPr lang="ru-RU" sz="1600" dirty="0"/>
              <a:t> и </a:t>
            </a:r>
            <a:r>
              <a:rPr lang="ru-RU" sz="1600" dirty="0" err="1"/>
              <a:t>преноса</a:t>
            </a:r>
            <a:r>
              <a:rPr lang="ru-RU" sz="1600" dirty="0"/>
              <a:t> на </a:t>
            </a:r>
            <a:r>
              <a:rPr lang="ru-RU" sz="1600" dirty="0" err="1"/>
              <a:t>енергия</a:t>
            </a:r>
            <a:r>
              <a:rPr lang="ru-RU" sz="1600" dirty="0"/>
              <a:t> и </a:t>
            </a:r>
            <a:r>
              <a:rPr lang="ru-RU" sz="1600" dirty="0" err="1"/>
              <a:t>енергийните</a:t>
            </a:r>
            <a:r>
              <a:rPr lang="ru-RU" sz="1600" dirty="0"/>
              <a:t> </a:t>
            </a:r>
            <a:r>
              <a:rPr lang="ru-RU" sz="1600" dirty="0" err="1"/>
              <a:t>инфраструктури</a:t>
            </a:r>
            <a:r>
              <a:rPr lang="ru-RU" sz="1600" dirty="0"/>
              <a:t> – приложимо за </a:t>
            </a:r>
            <a:r>
              <a:rPr lang="ru-RU" sz="1600" dirty="0" err="1"/>
              <a:t>регионална</a:t>
            </a:r>
            <a:r>
              <a:rPr lang="ru-RU" sz="1600" dirty="0"/>
              <a:t> </a:t>
            </a:r>
            <a:r>
              <a:rPr lang="ru-RU" sz="1600" dirty="0" err="1"/>
              <a:t>инвестиционна</a:t>
            </a:r>
            <a:r>
              <a:rPr lang="ru-RU" sz="1600" dirty="0"/>
              <a:t> </a:t>
            </a:r>
            <a:r>
              <a:rPr lang="ru-RU" sz="1600" dirty="0" err="1"/>
              <a:t>помощ</a:t>
            </a:r>
            <a:r>
              <a:rPr lang="ru-RU" sz="16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dirty="0">
                <a:solidFill>
                  <a:srgbClr val="72045A"/>
                </a:solidFill>
              </a:rPr>
              <a:t>1</a:t>
            </a:r>
            <a:r>
              <a:rPr lang="en-US" sz="2400" b="1" dirty="0" smtClean="0">
                <a:solidFill>
                  <a:srgbClr val="72045A"/>
                </a:solidFill>
              </a:rPr>
              <a:t>. </a:t>
            </a:r>
            <a:r>
              <a:rPr lang="bg-BG" sz="2400" b="1" dirty="0">
                <a:solidFill>
                  <a:srgbClr val="72045A"/>
                </a:solidFill>
              </a:rPr>
              <a:t>Допустими </a:t>
            </a:r>
            <a:r>
              <a:rPr lang="bg-BG" sz="2400" b="1" dirty="0" smtClean="0">
                <a:solidFill>
                  <a:srgbClr val="72045A"/>
                </a:solidFill>
              </a:rPr>
              <a:t>кандидати (</a:t>
            </a:r>
            <a:r>
              <a:rPr lang="bg-BG" sz="2400" b="1" dirty="0">
                <a:solidFill>
                  <a:srgbClr val="72045A"/>
                </a:solidFill>
              </a:rPr>
              <a:t>6</a:t>
            </a:r>
            <a:r>
              <a:rPr lang="bg-BG" sz="2400" b="1" dirty="0" smtClean="0">
                <a:solidFill>
                  <a:srgbClr val="72045A"/>
                </a:solidFill>
              </a:rPr>
              <a:t>) </a:t>
            </a:r>
            <a:endParaRPr lang="en-US" sz="2400" i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rgbClr val="72045A"/>
                  </a:solidFill>
                </a:ln>
              </a:rPr>
              <a:t>III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. </a:t>
            </a:r>
            <a:r>
              <a:rPr lang="en-US" b="1" dirty="0">
                <a:ln>
                  <a:solidFill>
                    <a:srgbClr val="72045A"/>
                  </a:solidFill>
                </a:ln>
              </a:rPr>
              <a:t>K</a:t>
            </a:r>
            <a:r>
              <a:rPr lang="bg-BG" b="1" dirty="0" err="1">
                <a:ln>
                  <a:solidFill>
                    <a:srgbClr val="72045A"/>
                  </a:solidFill>
                </a:ln>
              </a:rPr>
              <a:t>андидати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 и партньори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361153"/>
            <a:ext cx="10886977" cy="48310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bg-BG" sz="1600" b="1" dirty="0"/>
              <a:t>Кандидатът </a:t>
            </a:r>
            <a:r>
              <a:rPr lang="bg-BG" sz="1600" b="1" u="sng" dirty="0"/>
              <a:t>не е</a:t>
            </a:r>
            <a:r>
              <a:rPr lang="bg-BG" sz="1600" b="1" dirty="0"/>
              <a:t> предприятие, кандидатстващо за финансиране на дейности, които съгласно КИД 2008 (Приложение 13) попадат в Сектор С - код на икономическа дейност 10 „Производство на хранителни продукти” и код 11 „Производство на напитки”, както следва:</a:t>
            </a:r>
            <a:endParaRPr lang="en-US" sz="1600" b="1" dirty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bg-BG" sz="1600" dirty="0"/>
              <a:t>10.1 „Производство и преработка на месо; производство на месни продукти, без готови ястия”;</a:t>
            </a:r>
            <a:endParaRPr lang="en-US" sz="1600" dirty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bg-BG" sz="1600" dirty="0"/>
              <a:t>10.2. „Преработка и консервиране на риба и други водни животни, без готови ястия”;</a:t>
            </a:r>
            <a:endParaRPr lang="en-US" sz="1600" dirty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bg-BG" sz="1600" dirty="0"/>
              <a:t>10.3 „Преработка и консервиране на плодове и зеленчуци, без готови ястия”;</a:t>
            </a:r>
            <a:endParaRPr lang="en-US" sz="1600" dirty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bg-BG" sz="1600" dirty="0"/>
              <a:t>10.4. „Производство на растителни и животински масла и мазнини”;</a:t>
            </a:r>
            <a:endParaRPr lang="en-US" sz="1600" dirty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bg-BG" sz="1600" dirty="0"/>
              <a:t>10.5. „Производство на мляко и млечни продукти”;</a:t>
            </a:r>
            <a:endParaRPr lang="en-US" sz="1600" dirty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bg-BG" sz="1600" dirty="0"/>
              <a:t>10.6 „Производство на мелничарски продукти, нишесте и нишестени продукти”;</a:t>
            </a:r>
            <a:endParaRPr lang="en-US" sz="1600" dirty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bg-BG" sz="1600" dirty="0"/>
              <a:t>10.81. „Производство на захар”;</a:t>
            </a:r>
            <a:endParaRPr lang="en-US" sz="1600" dirty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bg-BG" sz="1600" dirty="0"/>
              <a:t>10.83 „Преработка на кафе и чай”;</a:t>
            </a:r>
            <a:endParaRPr lang="en-US" sz="1600" dirty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bg-BG" sz="1600" dirty="0"/>
              <a:t>10.84. „Производство на хранителни подправки и </a:t>
            </a:r>
            <a:r>
              <a:rPr lang="bg-BG" sz="1600" dirty="0" err="1"/>
              <a:t>овкусители</a:t>
            </a:r>
            <a:r>
              <a:rPr lang="bg-BG" sz="1600" dirty="0"/>
              <a:t>“;</a:t>
            </a:r>
            <a:endParaRPr lang="en-US" sz="1600" dirty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bg-BG" sz="1600" dirty="0"/>
              <a:t>10.91 „Производство на готови храни за животни”;</a:t>
            </a:r>
            <a:endParaRPr lang="en-US" sz="1600" dirty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bg-BG" sz="1600" dirty="0"/>
              <a:t>11.02. „Производство на вина от грозде”;</a:t>
            </a:r>
            <a:endParaRPr lang="en-US" sz="1600" dirty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bg-BG" sz="1600" dirty="0"/>
              <a:t>11.03. „Производство на други ферментирали напитки”;</a:t>
            </a:r>
            <a:endParaRPr lang="en-US" sz="16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bg-BG" sz="1600" dirty="0"/>
              <a:t>11.06. „Производство на малц”. </a:t>
            </a:r>
            <a:endParaRPr lang="ru-RU" sz="1050" dirty="0"/>
          </a:p>
        </p:txBody>
      </p:sp>
      <p:sp>
        <p:nvSpPr>
          <p:cNvPr id="4" name="TextBox 3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dirty="0">
                <a:solidFill>
                  <a:srgbClr val="72045A"/>
                </a:solidFill>
              </a:rPr>
              <a:t>1</a:t>
            </a:r>
            <a:r>
              <a:rPr lang="en-US" sz="2400" b="1" dirty="0" smtClean="0">
                <a:solidFill>
                  <a:srgbClr val="72045A"/>
                </a:solidFill>
              </a:rPr>
              <a:t>. </a:t>
            </a:r>
            <a:r>
              <a:rPr lang="bg-BG" sz="2400" b="1" dirty="0">
                <a:solidFill>
                  <a:srgbClr val="72045A"/>
                </a:solidFill>
              </a:rPr>
              <a:t>Допустими </a:t>
            </a:r>
            <a:r>
              <a:rPr lang="bg-BG" sz="2400" b="1" dirty="0" smtClean="0">
                <a:solidFill>
                  <a:srgbClr val="72045A"/>
                </a:solidFill>
              </a:rPr>
              <a:t>кандидати (</a:t>
            </a:r>
            <a:r>
              <a:rPr lang="bg-BG" sz="2400" b="1" dirty="0">
                <a:solidFill>
                  <a:srgbClr val="72045A"/>
                </a:solidFill>
              </a:rPr>
              <a:t>7</a:t>
            </a:r>
            <a:r>
              <a:rPr lang="bg-BG" sz="2400" b="1" dirty="0" smtClean="0">
                <a:solidFill>
                  <a:srgbClr val="72045A"/>
                </a:solidFill>
              </a:rPr>
              <a:t>) </a:t>
            </a:r>
            <a:endParaRPr lang="en-US" sz="2400" i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8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1951347"/>
            <a:ext cx="10884188" cy="582671"/>
          </a:xfrm>
        </p:spPr>
        <p:txBody>
          <a:bodyPr>
            <a:noAutofit/>
          </a:bodyPr>
          <a:lstStyle/>
          <a:p>
            <a:r>
              <a:rPr lang="en-US" sz="4000" dirty="0" smtClean="0"/>
              <a:t>I. </a:t>
            </a:r>
            <a:r>
              <a:rPr lang="bg-BG" sz="4000" dirty="0" smtClean="0"/>
              <a:t>Обща информация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27340"/>
            <a:ext cx="10058400" cy="1143000"/>
          </a:xfrm>
        </p:spPr>
        <p:txBody>
          <a:bodyPr/>
          <a:lstStyle/>
          <a:p>
            <a:r>
              <a:rPr lang="ru-RU" dirty="0"/>
              <a:t>BG-RRP-3.007 „</a:t>
            </a:r>
            <a:r>
              <a:rPr lang="ru-RU" dirty="0" err="1"/>
              <a:t>Програма</a:t>
            </a:r>
            <a:r>
              <a:rPr lang="ru-RU" dirty="0"/>
              <a:t> за публична </a:t>
            </a:r>
            <a:r>
              <a:rPr lang="ru-RU" dirty="0" err="1"/>
              <a:t>подкрепа</a:t>
            </a:r>
            <a:r>
              <a:rPr lang="ru-RU" dirty="0"/>
              <a:t> за </a:t>
            </a:r>
            <a:r>
              <a:rPr lang="ru-RU" dirty="0" err="1"/>
              <a:t>развитието</a:t>
            </a:r>
            <a:r>
              <a:rPr lang="ru-RU" dirty="0"/>
              <a:t> на </a:t>
            </a:r>
            <a:r>
              <a:rPr lang="ru-RU" dirty="0" err="1"/>
              <a:t>индустриални</a:t>
            </a:r>
            <a:r>
              <a:rPr lang="ru-RU" dirty="0"/>
              <a:t> </a:t>
            </a:r>
            <a:r>
              <a:rPr lang="ru-RU" dirty="0" err="1"/>
              <a:t>райони</a:t>
            </a:r>
            <a:r>
              <a:rPr lang="ru-RU" dirty="0"/>
              <a:t>, </a:t>
            </a:r>
            <a:r>
              <a:rPr lang="ru-RU" dirty="0" err="1"/>
              <a:t>паркове</a:t>
            </a:r>
            <a:r>
              <a:rPr lang="ru-RU" dirty="0"/>
              <a:t> и </a:t>
            </a:r>
            <a:r>
              <a:rPr lang="ru-RU" dirty="0" err="1"/>
              <a:t>подобни</a:t>
            </a:r>
            <a:r>
              <a:rPr lang="ru-RU" dirty="0"/>
              <a:t> </a:t>
            </a:r>
            <a:r>
              <a:rPr lang="ru-RU" dirty="0" err="1"/>
              <a:t>територии</a:t>
            </a:r>
            <a:r>
              <a:rPr lang="ru-RU" dirty="0"/>
              <a:t> и за </a:t>
            </a:r>
            <a:r>
              <a:rPr lang="ru-RU" dirty="0" err="1"/>
              <a:t>привличане</a:t>
            </a:r>
            <a:r>
              <a:rPr lang="ru-RU" dirty="0"/>
              <a:t> на инвестиции (</a:t>
            </a:r>
            <a:r>
              <a:rPr lang="ru-RU" dirty="0" err="1"/>
              <a:t>AttractInvestBG</a:t>
            </a:r>
            <a:r>
              <a:rPr lang="ru-RU" dirty="0"/>
              <a:t>)“</a:t>
            </a:r>
            <a:endParaRPr lang="en-US" cap="non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142" y="282702"/>
            <a:ext cx="1428750" cy="952500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5434049" y="185577"/>
            <a:ext cx="2774165" cy="1107996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rgbClr val="000099"/>
                </a:solidFill>
              </a:rPr>
              <a:t>Финансирано от </a:t>
            </a:r>
            <a:r>
              <a:rPr lang="en-US" sz="2400" b="1" dirty="0" smtClean="0">
                <a:solidFill>
                  <a:srgbClr val="000099"/>
                </a:solidFill>
              </a:rPr>
              <a:t/>
            </a:r>
            <a:br>
              <a:rPr lang="en-US" sz="2400" b="1" dirty="0" smtClean="0">
                <a:solidFill>
                  <a:srgbClr val="000099"/>
                </a:solidFill>
              </a:rPr>
            </a:br>
            <a:r>
              <a:rPr lang="bg-BG" sz="2400" b="1" dirty="0" smtClean="0">
                <a:solidFill>
                  <a:srgbClr val="000099"/>
                </a:solidFill>
              </a:rPr>
              <a:t>Европейския </a:t>
            </a:r>
            <a:r>
              <a:rPr lang="bg-BG" sz="2400" b="1" dirty="0">
                <a:solidFill>
                  <a:srgbClr val="000099"/>
                </a:solidFill>
              </a:rPr>
              <a:t>съюз</a:t>
            </a:r>
            <a:endParaRPr lang="en-US" sz="2400" dirty="0">
              <a:solidFill>
                <a:srgbClr val="000099"/>
              </a:solidFill>
            </a:endParaRPr>
          </a:p>
          <a:p>
            <a:r>
              <a:rPr lang="en-US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NextGenerationEU</a:t>
            </a:r>
            <a:endParaRPr lang="en-US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rgbClr val="72045A"/>
                  </a:solidFill>
                </a:ln>
              </a:rPr>
              <a:t>III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. </a:t>
            </a:r>
            <a:r>
              <a:rPr lang="en-US" b="1" dirty="0">
                <a:ln>
                  <a:solidFill>
                    <a:srgbClr val="72045A"/>
                  </a:solidFill>
                </a:ln>
              </a:rPr>
              <a:t>K</a:t>
            </a:r>
            <a:r>
              <a:rPr lang="bg-BG" b="1" dirty="0" err="1">
                <a:ln>
                  <a:solidFill>
                    <a:srgbClr val="72045A"/>
                  </a:solidFill>
                </a:ln>
              </a:rPr>
              <a:t>андидати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 и партньори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361153"/>
            <a:ext cx="10886977" cy="48770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bg-BG" sz="1800" b="1" dirty="0"/>
              <a:t>Допустими партньори </a:t>
            </a:r>
            <a:r>
              <a:rPr lang="bg-BG" sz="1800" b="1" dirty="0" smtClean="0"/>
              <a:t>съобразно </a:t>
            </a:r>
            <a:r>
              <a:rPr lang="bg-BG" sz="1800" b="1" dirty="0"/>
              <a:t>съответния елемент на техническата инфраструктура, </a:t>
            </a:r>
            <a:r>
              <a:rPr lang="bg-BG" sz="1800" b="1" dirty="0" smtClean="0"/>
              <a:t>предвиден в ПИИ:</a:t>
            </a:r>
            <a:endParaRPr lang="en-US" sz="1800" b="1" dirty="0" smtClean="0"/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bg-BG" sz="1600" b="1" dirty="0" smtClean="0"/>
              <a:t>Общинска администрация </a:t>
            </a:r>
            <a:r>
              <a:rPr lang="bg-BG" sz="1600" dirty="0" smtClean="0"/>
              <a:t>– за общинската техническа инфраструктура;</a:t>
            </a:r>
            <a:endParaRPr lang="en-US" sz="1400" dirty="0" smtClean="0"/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bg-BG" sz="1600" b="1" dirty="0" smtClean="0"/>
              <a:t>Агенция </a:t>
            </a:r>
            <a:r>
              <a:rPr lang="bg-BG" sz="1600" b="1" dirty="0"/>
              <a:t>„Пътна инфраструктура</a:t>
            </a:r>
            <a:r>
              <a:rPr lang="bg-BG" sz="1600" b="1" dirty="0" smtClean="0"/>
              <a:t>“ </a:t>
            </a:r>
            <a:r>
              <a:rPr lang="bg-BG" sz="1600" dirty="0" smtClean="0"/>
              <a:t>– за </a:t>
            </a:r>
            <a:r>
              <a:rPr lang="bg-BG" sz="1600" dirty="0"/>
              <a:t>пътна инфраструктура от републиканската пътна мрежа;</a:t>
            </a:r>
            <a:endParaRPr lang="en-US" sz="1400" dirty="0"/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bg-BG" sz="1600" b="1" dirty="0" smtClean="0"/>
              <a:t>НКЖИ</a:t>
            </a:r>
            <a:r>
              <a:rPr lang="bg-BG" sz="1600" dirty="0"/>
              <a:t> </a:t>
            </a:r>
            <a:r>
              <a:rPr lang="bg-BG" sz="1600" dirty="0" smtClean="0"/>
              <a:t>– за железопътна </a:t>
            </a:r>
            <a:r>
              <a:rPr lang="bg-BG" sz="1600" dirty="0"/>
              <a:t>инфраструктура;</a:t>
            </a:r>
            <a:endParaRPr lang="en-US" sz="1400" dirty="0"/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bg-BG" sz="1600" b="1" dirty="0"/>
              <a:t>ВиК оператор или собственик на съответната ВиК инфраструктура </a:t>
            </a:r>
            <a:r>
              <a:rPr lang="en-US" sz="1600" b="1" dirty="0" smtClean="0"/>
              <a:t>– </a:t>
            </a:r>
            <a:r>
              <a:rPr lang="bg-BG" sz="1600" dirty="0" smtClean="0"/>
              <a:t>за </a:t>
            </a:r>
            <a:r>
              <a:rPr lang="bg-BG" sz="1600" dirty="0"/>
              <a:t>водоснабдителните и канализационните проводи (мрежи) и съоръжения, публична общинска/държавна собственост;</a:t>
            </a:r>
            <a:endParaRPr lang="en-US" sz="1400" dirty="0"/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bg-BG" sz="1600" b="1" dirty="0" smtClean="0"/>
              <a:t>ЕСО ЕАД – </a:t>
            </a:r>
            <a:r>
              <a:rPr lang="bg-BG" sz="1600" dirty="0"/>
              <a:t>при развитие и/или реконструкция на електропреносната мрежа на страната;</a:t>
            </a:r>
            <a:endParaRPr lang="en-US" sz="1400" dirty="0"/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bg-BG" sz="1600" b="1" dirty="0"/>
              <a:t>„</a:t>
            </a:r>
            <a:r>
              <a:rPr lang="bg-BG" sz="1600" b="1" dirty="0" err="1"/>
              <a:t>Булгартрансгаз</a:t>
            </a:r>
            <a:r>
              <a:rPr lang="bg-BG" sz="1600" b="1" dirty="0"/>
              <a:t>“ ЕАД, </a:t>
            </a:r>
            <a:r>
              <a:rPr lang="bg-BG" sz="1600" dirty="0"/>
              <a:t>при развитие и/или реконструкция на довеждаща газопреносна инфраструктура и </a:t>
            </a:r>
            <a:r>
              <a:rPr lang="bg-BG" sz="1600" dirty="0" smtClean="0"/>
              <a:t>съоръжения;</a:t>
            </a:r>
            <a:endParaRPr lang="en-US" sz="1400" dirty="0"/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bg-BG" sz="1600" b="1" dirty="0"/>
              <a:t>Оператори на електроразпределителни мрежи (</a:t>
            </a:r>
            <a:r>
              <a:rPr lang="bg-BG" sz="1600" b="1" dirty="0" smtClean="0"/>
              <a:t>ОЕРМ) </a:t>
            </a:r>
            <a:r>
              <a:rPr lang="bg-BG" sz="1600" dirty="0" smtClean="0"/>
              <a:t>– за </a:t>
            </a:r>
            <a:r>
              <a:rPr lang="bg-BG" sz="1600" dirty="0" err="1" smtClean="0"/>
              <a:t>електропределителни</a:t>
            </a:r>
            <a:r>
              <a:rPr lang="bg-BG" sz="1600" dirty="0" smtClean="0"/>
              <a:t> </a:t>
            </a:r>
            <a:r>
              <a:rPr lang="bg-BG" sz="1600" dirty="0"/>
              <a:t>мрежи и съоръжения към тях;</a:t>
            </a:r>
            <a:endParaRPr lang="en-US" sz="1400" dirty="0"/>
          </a:p>
          <a:p>
            <a:pPr lvl="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bg-BG" sz="1600" b="1" dirty="0"/>
              <a:t>Оператори на </a:t>
            </a:r>
            <a:r>
              <a:rPr lang="bg-BG" sz="1600" b="1" dirty="0" err="1"/>
              <a:t>газоразпределителни</a:t>
            </a:r>
            <a:r>
              <a:rPr lang="bg-BG" sz="1600" b="1" dirty="0"/>
              <a:t> мрежи </a:t>
            </a:r>
            <a:r>
              <a:rPr lang="en-US" sz="1600" b="1" dirty="0"/>
              <a:t>(</a:t>
            </a:r>
            <a:r>
              <a:rPr lang="bg-BG" sz="1600" b="1" dirty="0"/>
              <a:t>ОГРМ</a:t>
            </a:r>
            <a:r>
              <a:rPr lang="en-US" sz="1600" b="1" dirty="0" smtClean="0"/>
              <a:t>)</a:t>
            </a:r>
            <a:r>
              <a:rPr lang="bg-BG" sz="1600" dirty="0"/>
              <a:t> </a:t>
            </a:r>
            <a:r>
              <a:rPr lang="bg-BG" sz="1600" dirty="0" smtClean="0"/>
              <a:t>– за </a:t>
            </a:r>
            <a:r>
              <a:rPr lang="bg-BG" sz="1600" dirty="0" err="1"/>
              <a:t>газоразпределителни</a:t>
            </a:r>
            <a:r>
              <a:rPr lang="bg-BG" sz="1600" dirty="0"/>
              <a:t> мрежи и съоръжения към тях</a:t>
            </a:r>
            <a:r>
              <a:rPr lang="bg-BG" sz="1600" dirty="0" smtClean="0"/>
              <a:t>.</a:t>
            </a:r>
          </a:p>
          <a:p>
            <a:pPr>
              <a:spcBef>
                <a:spcPts val="1000"/>
              </a:spcBef>
            </a:pPr>
            <a:r>
              <a:rPr lang="bg-BG" sz="1600" dirty="0"/>
              <a:t>Изграждането на нова, реконструкция и/или рехабилитация на съществуваща довеждаща инфраструктура, </a:t>
            </a:r>
            <a:r>
              <a:rPr lang="bg-BG" sz="1600" b="1" dirty="0" smtClean="0"/>
              <a:t>се възлага от </a:t>
            </a:r>
            <a:r>
              <a:rPr lang="bg-BG" sz="1600" b="1" dirty="0"/>
              <a:t>съответния партньор </a:t>
            </a:r>
            <a:r>
              <a:rPr lang="en-US" sz="1600" b="1" dirty="0"/>
              <a:t>(</a:t>
            </a:r>
            <a:r>
              <a:rPr lang="bg-BG" sz="1600" b="1" dirty="0"/>
              <a:t>носител на качеството-възложител, съгласно чл. 161, ал. 1 от  ЗУТ</a:t>
            </a:r>
            <a:r>
              <a:rPr lang="en-US" sz="1600" b="1" dirty="0"/>
              <a:t>) </a:t>
            </a:r>
            <a:r>
              <a:rPr lang="bg-BG" sz="1600" dirty="0"/>
              <a:t>– държавата, чрез Агенция пътна инфраструктура, НКЖИ,  съответната Община, ВиК оператор, ЕСО ЕАД, „</a:t>
            </a:r>
            <a:r>
              <a:rPr lang="bg-BG" sz="1600" dirty="0" err="1"/>
              <a:t>Булгартрансгаз</a:t>
            </a:r>
            <a:r>
              <a:rPr lang="bg-BG" sz="1600" dirty="0"/>
              <a:t>“ ЕАД, ОЕРМ, ОГРМ по реда на </a:t>
            </a:r>
            <a:r>
              <a:rPr lang="bg-BG" sz="1600" dirty="0" smtClean="0"/>
              <a:t>ЗОП. </a:t>
            </a:r>
            <a:endParaRPr lang="en-US" sz="1600" dirty="0"/>
          </a:p>
          <a:p>
            <a:pPr>
              <a:spcBef>
                <a:spcPts val="1000"/>
              </a:spcBef>
            </a:pPr>
            <a:r>
              <a:rPr lang="ru-RU" sz="1600" dirty="0" err="1"/>
              <a:t>Партньорите</a:t>
            </a:r>
            <a:r>
              <a:rPr lang="ru-RU" sz="1600" dirty="0"/>
              <a:t> </a:t>
            </a:r>
            <a:r>
              <a:rPr lang="ru-RU" sz="1600" dirty="0" err="1"/>
              <a:t>участват</a:t>
            </a:r>
            <a:r>
              <a:rPr lang="ru-RU" sz="1600" dirty="0"/>
              <a:t> при </a:t>
            </a:r>
            <a:r>
              <a:rPr lang="ru-RU" sz="1600" dirty="0" err="1"/>
              <a:t>изпълнението</a:t>
            </a:r>
            <a:r>
              <a:rPr lang="ru-RU" sz="1600" dirty="0"/>
              <a:t> на ПИИ, </a:t>
            </a:r>
            <a:r>
              <a:rPr lang="ru-RU" sz="1600" dirty="0" err="1"/>
              <a:t>като</a:t>
            </a:r>
            <a:r>
              <a:rPr lang="ru-RU" sz="1600" dirty="0"/>
              <a:t> </a:t>
            </a:r>
            <a:r>
              <a:rPr lang="ru-RU" sz="1600" dirty="0" err="1"/>
              <a:t>направените</a:t>
            </a:r>
            <a:r>
              <a:rPr lang="ru-RU" sz="1600" dirty="0"/>
              <a:t> от </a:t>
            </a:r>
            <a:r>
              <a:rPr lang="ru-RU" sz="1600" dirty="0" err="1"/>
              <a:t>тях</a:t>
            </a:r>
            <a:r>
              <a:rPr lang="ru-RU" sz="1600" dirty="0"/>
              <a:t> </a:t>
            </a:r>
            <a:r>
              <a:rPr lang="ru-RU" sz="1600" dirty="0" err="1"/>
              <a:t>разходи</a:t>
            </a:r>
            <a:r>
              <a:rPr lang="ru-RU" sz="1600" dirty="0"/>
              <a:t> в </a:t>
            </a:r>
            <a:r>
              <a:rPr lang="ru-RU" sz="1600" dirty="0" err="1"/>
              <a:t>тази</a:t>
            </a:r>
            <a:r>
              <a:rPr lang="ru-RU" sz="1600" dirty="0"/>
              <a:t> </a:t>
            </a:r>
            <a:r>
              <a:rPr lang="ru-RU" sz="1600" dirty="0" err="1"/>
              <a:t>връзка</a:t>
            </a:r>
            <a:r>
              <a:rPr lang="ru-RU" sz="1600" dirty="0"/>
              <a:t> </a:t>
            </a:r>
            <a:r>
              <a:rPr lang="ru-RU" sz="1600" dirty="0" err="1"/>
              <a:t>са</a:t>
            </a:r>
            <a:r>
              <a:rPr lang="ru-RU" sz="1600" dirty="0"/>
              <a:t> </a:t>
            </a:r>
            <a:r>
              <a:rPr lang="ru-RU" sz="1600" dirty="0" err="1"/>
              <a:t>допустими</a:t>
            </a:r>
            <a:r>
              <a:rPr lang="ru-RU" sz="1600" dirty="0"/>
              <a:t> по идентичен начин, </a:t>
            </a:r>
            <a:r>
              <a:rPr lang="ru-RU" sz="1600" dirty="0" err="1"/>
              <a:t>както</a:t>
            </a:r>
            <a:r>
              <a:rPr lang="ru-RU" sz="1600" dirty="0"/>
              <a:t> и </a:t>
            </a:r>
            <a:r>
              <a:rPr lang="ru-RU" sz="1600" dirty="0" err="1"/>
              <a:t>разходите</a:t>
            </a:r>
            <a:r>
              <a:rPr lang="ru-RU" sz="1600" dirty="0"/>
              <a:t>, </a:t>
            </a:r>
            <a:r>
              <a:rPr lang="ru-RU" sz="1600" dirty="0" err="1"/>
              <a:t>направени</a:t>
            </a:r>
            <a:r>
              <a:rPr lang="ru-RU" sz="1600" dirty="0"/>
              <a:t> от </a:t>
            </a:r>
            <a:r>
              <a:rPr lang="ru-RU" sz="1600" dirty="0" err="1"/>
              <a:t>крайните</a:t>
            </a:r>
            <a:r>
              <a:rPr lang="ru-RU" sz="1600" dirty="0"/>
              <a:t> получатели.</a:t>
            </a:r>
            <a:endParaRPr lang="bg-BG" sz="1600" dirty="0"/>
          </a:p>
          <a:p>
            <a:pPr>
              <a:spcBef>
                <a:spcPts val="1000"/>
              </a:spcBef>
            </a:pPr>
            <a:r>
              <a:rPr lang="bg-BG" sz="1600" dirty="0" smtClean="0"/>
              <a:t>Между </a:t>
            </a:r>
            <a:r>
              <a:rPr lang="bg-BG" sz="1600" dirty="0"/>
              <a:t>кандидата и </a:t>
            </a:r>
            <a:r>
              <a:rPr lang="bg-BG" sz="1600" dirty="0" smtClean="0"/>
              <a:t>партньорите </a:t>
            </a:r>
            <a:r>
              <a:rPr lang="bg-BG" sz="1600" dirty="0"/>
              <a:t>следва да бъде подписано </a:t>
            </a:r>
            <a:r>
              <a:rPr lang="bg-BG" sz="1600" b="1" dirty="0"/>
              <a:t>С</a:t>
            </a:r>
            <a:r>
              <a:rPr lang="bg-BG" sz="1600" b="1" dirty="0" smtClean="0"/>
              <a:t>поразумение </a:t>
            </a:r>
            <a:r>
              <a:rPr lang="bg-BG" sz="1600" b="1" dirty="0"/>
              <a:t>за </a:t>
            </a:r>
            <a:r>
              <a:rPr lang="bg-BG" sz="1600" b="1" dirty="0" smtClean="0"/>
              <a:t>партньорство</a:t>
            </a:r>
            <a:r>
              <a:rPr lang="bg-BG" sz="16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dirty="0" smtClean="0">
                <a:solidFill>
                  <a:srgbClr val="72045A"/>
                </a:solidFill>
              </a:rPr>
              <a:t>2</a:t>
            </a:r>
            <a:r>
              <a:rPr lang="en-US" sz="2400" b="1" dirty="0" smtClean="0">
                <a:solidFill>
                  <a:srgbClr val="72045A"/>
                </a:solidFill>
              </a:rPr>
              <a:t>. </a:t>
            </a:r>
            <a:r>
              <a:rPr lang="bg-BG" sz="2400" b="1" dirty="0">
                <a:solidFill>
                  <a:srgbClr val="72045A"/>
                </a:solidFill>
              </a:rPr>
              <a:t>Допустими партньори </a:t>
            </a:r>
            <a:r>
              <a:rPr lang="bg-BG" sz="2400" b="1" dirty="0" smtClean="0">
                <a:solidFill>
                  <a:srgbClr val="72045A"/>
                </a:solidFill>
              </a:rPr>
              <a:t>(</a:t>
            </a:r>
            <a:r>
              <a:rPr lang="bg-BG" sz="2400" b="1" dirty="0">
                <a:solidFill>
                  <a:srgbClr val="72045A"/>
                </a:solidFill>
              </a:rPr>
              <a:t>1</a:t>
            </a:r>
            <a:r>
              <a:rPr lang="bg-BG" sz="2400" b="1" dirty="0" smtClean="0">
                <a:solidFill>
                  <a:srgbClr val="72045A"/>
                </a:solidFill>
              </a:rPr>
              <a:t>) </a:t>
            </a:r>
            <a:endParaRPr lang="en-US" sz="2400" i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rgbClr val="72045A"/>
                  </a:solidFill>
                </a:ln>
              </a:rPr>
              <a:t>III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. </a:t>
            </a:r>
            <a:r>
              <a:rPr lang="en-US" b="1" dirty="0">
                <a:ln>
                  <a:solidFill>
                    <a:srgbClr val="72045A"/>
                  </a:solidFill>
                </a:ln>
              </a:rPr>
              <a:t>K</a:t>
            </a:r>
            <a:r>
              <a:rPr lang="bg-BG" b="1" dirty="0" err="1">
                <a:ln>
                  <a:solidFill>
                    <a:srgbClr val="72045A"/>
                  </a:solidFill>
                </a:ln>
              </a:rPr>
              <a:t>андидати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 и партньори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594834"/>
            <a:ext cx="10886977" cy="482057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bg-BG" sz="2000" b="1" dirty="0"/>
              <a:t>Кандидатът и </a:t>
            </a:r>
            <a:r>
              <a:rPr lang="bg-BG" sz="2000" b="1" dirty="0" smtClean="0"/>
              <a:t>партньорът разпределят </a:t>
            </a:r>
            <a:r>
              <a:rPr lang="bg-BG" sz="2000" b="1" dirty="0"/>
              <a:t>отговорностите </a:t>
            </a:r>
            <a:r>
              <a:rPr lang="bg-BG" sz="2000" dirty="0"/>
              <a:t>за изпълнението на дейностите по проекта, като за целта </a:t>
            </a:r>
            <a:r>
              <a:rPr lang="bg-BG" sz="2000" dirty="0" smtClean="0"/>
              <a:t>подписват</a:t>
            </a:r>
            <a:r>
              <a:rPr lang="bg-BG" sz="2000" b="1" dirty="0" smtClean="0"/>
              <a:t> </a:t>
            </a:r>
            <a:r>
              <a:rPr lang="bg-BG" sz="2000" b="1" dirty="0"/>
              <a:t>Споразумение за партньорство </a:t>
            </a:r>
            <a:r>
              <a:rPr lang="bg-BG" sz="2000" dirty="0" smtClean="0"/>
              <a:t>(по образец – приложение към УК), </a:t>
            </a:r>
            <a:r>
              <a:rPr lang="bg-BG" sz="2000" dirty="0"/>
              <a:t>в което </a:t>
            </a:r>
            <a:r>
              <a:rPr lang="bg-BG" sz="2000" b="1" dirty="0" smtClean="0"/>
              <a:t>уреждат </a:t>
            </a:r>
            <a:r>
              <a:rPr lang="bg-BG" sz="2000" b="1" dirty="0"/>
              <a:t>и договорят </a:t>
            </a:r>
            <a:r>
              <a:rPr lang="bg-BG" sz="2000" dirty="0" smtClean="0"/>
              <a:t>минимум следното:</a:t>
            </a:r>
          </a:p>
          <a:p>
            <a:pPr marL="114300" indent="-457200" algn="just"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bg-BG" sz="2000" dirty="0"/>
              <a:t>Партньорът/</a:t>
            </a:r>
            <a:r>
              <a:rPr lang="bg-BG" sz="2000" dirty="0" err="1"/>
              <a:t>ите</a:t>
            </a:r>
            <a:r>
              <a:rPr lang="bg-BG" sz="2000" dirty="0"/>
              <a:t> упълномощава/т Кандидата да ги </a:t>
            </a:r>
            <a:r>
              <a:rPr lang="bg-BG" sz="2000" u="sng" dirty="0"/>
              <a:t>представлява</a:t>
            </a:r>
            <a:r>
              <a:rPr lang="bg-BG" sz="2000" dirty="0"/>
              <a:t> пред СНД, като в случай на предоставено финансиране да получава, подписва и подава от тяхно име всички документи, свързани с финансовото и техническо изпълнение на Договора за финансиране</a:t>
            </a:r>
            <a:r>
              <a:rPr lang="ru-RU" sz="2000" dirty="0"/>
              <a:t>.</a:t>
            </a:r>
          </a:p>
          <a:p>
            <a:pPr marL="0" indent="-342900" algn="just"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ru-RU" sz="2000" u="sng" dirty="0" err="1"/>
              <a:t>Разпределението</a:t>
            </a:r>
            <a:r>
              <a:rPr lang="ru-RU" sz="2000" u="sng" dirty="0"/>
              <a:t> на </a:t>
            </a:r>
            <a:r>
              <a:rPr lang="ru-RU" sz="2000" u="sng" dirty="0" err="1"/>
              <a:t>средствата</a:t>
            </a:r>
            <a:r>
              <a:rPr lang="ru-RU" sz="2000" u="sng" dirty="0"/>
              <a:t>, </a:t>
            </a:r>
            <a:r>
              <a:rPr lang="ru-RU" sz="2000" u="sng" dirty="0" err="1"/>
              <a:t>предвидени</a:t>
            </a:r>
            <a:r>
              <a:rPr lang="ru-RU" sz="2000" u="sng" dirty="0"/>
              <a:t> за  </a:t>
            </a:r>
            <a:r>
              <a:rPr lang="ru-RU" sz="2000" u="sng" dirty="0" err="1"/>
              <a:t>дейностите</a:t>
            </a:r>
            <a:r>
              <a:rPr lang="ru-RU" sz="2000" u="sng" dirty="0"/>
              <a:t>,</a:t>
            </a:r>
            <a:r>
              <a:rPr lang="ru-RU" sz="2000" dirty="0"/>
              <a:t> </a:t>
            </a:r>
            <a:r>
              <a:rPr lang="ru-RU" sz="2000" dirty="0" err="1"/>
              <a:t>които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изпълнява</a:t>
            </a:r>
            <a:r>
              <a:rPr lang="ru-RU" sz="2000" dirty="0"/>
              <a:t> </a:t>
            </a:r>
            <a:r>
              <a:rPr lang="ru-RU" sz="2000" dirty="0" err="1"/>
              <a:t>всеки</a:t>
            </a:r>
            <a:r>
              <a:rPr lang="ru-RU" sz="2000" dirty="0"/>
              <a:t> </a:t>
            </a:r>
            <a:r>
              <a:rPr lang="ru-RU" sz="2000" dirty="0" err="1"/>
              <a:t>партньор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-342900" algn="just"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ru-RU" sz="2000" dirty="0" err="1"/>
              <a:t>Ангажиментът</a:t>
            </a:r>
            <a:r>
              <a:rPr lang="ru-RU" sz="2000" dirty="0"/>
              <a:t> на Кандидата </a:t>
            </a:r>
            <a:r>
              <a:rPr lang="ru-RU" sz="2000" u="sng" dirty="0"/>
              <a:t>да </a:t>
            </a:r>
            <a:r>
              <a:rPr lang="ru-RU" sz="2000" u="sng" dirty="0" err="1"/>
              <a:t>осигури</a:t>
            </a:r>
            <a:r>
              <a:rPr lang="ru-RU" sz="2000" u="sng" dirty="0"/>
              <a:t> </a:t>
            </a:r>
            <a:r>
              <a:rPr lang="ru-RU" sz="2000" u="sng" dirty="0" err="1"/>
              <a:t>необходимото</a:t>
            </a:r>
            <a:r>
              <a:rPr lang="ru-RU" sz="2000" u="sng" dirty="0"/>
              <a:t> </a:t>
            </a:r>
            <a:r>
              <a:rPr lang="ru-RU" sz="2000" u="sng" dirty="0" err="1"/>
              <a:t>финансиране</a:t>
            </a:r>
            <a:r>
              <a:rPr lang="ru-RU" sz="2000" u="sng" dirty="0"/>
              <a:t> </a:t>
            </a:r>
            <a:r>
              <a:rPr lang="ru-RU" sz="2000" dirty="0"/>
              <a:t>за </a:t>
            </a:r>
            <a:r>
              <a:rPr lang="ru-RU" sz="2000" dirty="0" err="1"/>
              <a:t>обезпечаване</a:t>
            </a:r>
            <a:r>
              <a:rPr lang="ru-RU" sz="2000" dirty="0"/>
              <a:t> на </a:t>
            </a:r>
            <a:r>
              <a:rPr lang="ru-RU" sz="2000" dirty="0" err="1"/>
              <a:t>целия</a:t>
            </a:r>
            <a:r>
              <a:rPr lang="ru-RU" sz="2000" dirty="0"/>
              <a:t> </a:t>
            </a:r>
            <a:r>
              <a:rPr lang="ru-RU" sz="2000" dirty="0" err="1"/>
              <a:t>собствен</a:t>
            </a:r>
            <a:r>
              <a:rPr lang="ru-RU" sz="2000" dirty="0"/>
              <a:t> принос, заложен в ПИИ.</a:t>
            </a:r>
          </a:p>
          <a:p>
            <a:pPr marL="0" indent="-342900" algn="just"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ru-RU" sz="2000" u="sng" dirty="0" err="1" smtClean="0"/>
              <a:t>Сроковете</a:t>
            </a:r>
            <a:r>
              <a:rPr lang="ru-RU" sz="2000" u="sng" dirty="0"/>
              <a:t>, </a:t>
            </a:r>
            <a:r>
              <a:rPr lang="ru-RU" sz="2000" u="sng" dirty="0" err="1"/>
              <a:t>разпределението</a:t>
            </a:r>
            <a:r>
              <a:rPr lang="ru-RU" sz="2000" u="sng" dirty="0"/>
              <a:t> и </a:t>
            </a:r>
            <a:r>
              <a:rPr lang="ru-RU" sz="2000" u="sng" dirty="0" err="1"/>
              <a:t>начинът</a:t>
            </a:r>
            <a:r>
              <a:rPr lang="ru-RU" sz="2000" u="sng" dirty="0"/>
              <a:t> на </a:t>
            </a:r>
            <a:r>
              <a:rPr lang="ru-RU" sz="2000" u="sng" dirty="0" err="1"/>
              <a:t>плащане</a:t>
            </a:r>
            <a:r>
              <a:rPr lang="ru-RU" sz="2000" u="sng" dirty="0"/>
              <a:t> </a:t>
            </a:r>
            <a:r>
              <a:rPr lang="ru-RU" sz="2000" dirty="0"/>
              <a:t>от страна на Кандидата </a:t>
            </a:r>
            <a:r>
              <a:rPr lang="ru-RU" sz="2000" dirty="0" err="1"/>
              <a:t>към</a:t>
            </a:r>
            <a:r>
              <a:rPr lang="ru-RU" sz="2000" dirty="0"/>
              <a:t> </a:t>
            </a:r>
            <a:r>
              <a:rPr lang="ru-RU" sz="2000" dirty="0" err="1"/>
              <a:t>Партньорите</a:t>
            </a:r>
            <a:r>
              <a:rPr lang="ru-RU" sz="2000" dirty="0"/>
              <a:t>, след </a:t>
            </a:r>
            <a:r>
              <a:rPr lang="ru-RU" sz="2000" dirty="0" err="1"/>
              <a:t>извършване</a:t>
            </a:r>
            <a:r>
              <a:rPr lang="ru-RU" sz="2000" dirty="0"/>
              <a:t> на </a:t>
            </a:r>
            <a:r>
              <a:rPr lang="ru-RU" sz="2000" dirty="0" err="1"/>
              <a:t>плащане</a:t>
            </a:r>
            <a:r>
              <a:rPr lang="ru-RU" sz="2000" dirty="0"/>
              <a:t> от СНД, </a:t>
            </a:r>
            <a:r>
              <a:rPr lang="ru-RU" sz="2000" dirty="0" err="1"/>
              <a:t>съобразно</a:t>
            </a:r>
            <a:r>
              <a:rPr lang="ru-RU" sz="2000" dirty="0"/>
              <a:t> </a:t>
            </a:r>
            <a:r>
              <a:rPr lang="ru-RU" sz="2000" dirty="0" err="1"/>
              <a:t>разпределението</a:t>
            </a:r>
            <a:r>
              <a:rPr lang="ru-RU" sz="2000" dirty="0"/>
              <a:t> на </a:t>
            </a:r>
            <a:r>
              <a:rPr lang="ru-RU" sz="2000" dirty="0" err="1"/>
              <a:t>средствата</a:t>
            </a:r>
            <a:r>
              <a:rPr lang="ru-RU" sz="2000" dirty="0"/>
              <a:t>.</a:t>
            </a:r>
          </a:p>
          <a:p>
            <a:pPr mar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000" dirty="0" err="1"/>
              <a:t>Обхватът</a:t>
            </a:r>
            <a:r>
              <a:rPr lang="ru-RU" sz="2000" dirty="0"/>
              <a:t> на </a:t>
            </a:r>
            <a:r>
              <a:rPr lang="ru-RU" sz="2000" dirty="0" err="1"/>
              <a:t>инвестиционното</a:t>
            </a:r>
            <a:r>
              <a:rPr lang="ru-RU" sz="2000" dirty="0"/>
              <a:t> </a:t>
            </a:r>
            <a:r>
              <a:rPr lang="ru-RU" sz="2000" dirty="0" err="1" smtClean="0"/>
              <a:t>строително</a:t>
            </a:r>
            <a:r>
              <a:rPr lang="ru-RU" sz="2000" dirty="0" smtClean="0"/>
              <a:t> намерение.</a:t>
            </a:r>
          </a:p>
          <a:p>
            <a:pPr mar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dirty="0" smtClean="0">
                <a:solidFill>
                  <a:srgbClr val="72045A"/>
                </a:solidFill>
              </a:rPr>
              <a:t>3. Споразумение за партньорство (1)</a:t>
            </a:r>
            <a:endParaRPr lang="en-US" sz="2400" b="1" i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rgbClr val="72045A"/>
                  </a:solidFill>
                </a:ln>
              </a:rPr>
              <a:t>III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. </a:t>
            </a:r>
            <a:r>
              <a:rPr lang="en-US" b="1" dirty="0">
                <a:ln>
                  <a:solidFill>
                    <a:srgbClr val="72045A"/>
                  </a:solidFill>
                </a:ln>
              </a:rPr>
              <a:t>K</a:t>
            </a:r>
            <a:r>
              <a:rPr lang="bg-BG" b="1" dirty="0" err="1">
                <a:ln>
                  <a:solidFill>
                    <a:srgbClr val="72045A"/>
                  </a:solidFill>
                </a:ln>
              </a:rPr>
              <a:t>андидати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 и партньори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665954"/>
            <a:ext cx="10886977" cy="4297966"/>
          </a:xfrm>
        </p:spPr>
        <p:txBody>
          <a:bodyPr>
            <a:noAutofit/>
          </a:bodyPr>
          <a:lstStyle/>
          <a:p>
            <a:pPr marL="0" indent="-342900" algn="just">
              <a:spcBef>
                <a:spcPts val="0"/>
              </a:spcBef>
              <a:spcAft>
                <a:spcPts val="800"/>
              </a:spcAft>
              <a:buFont typeface="+mj-lt"/>
              <a:buAutoNum type="arabicPeriod" startAt="6"/>
            </a:pPr>
            <a:r>
              <a:rPr lang="ru-RU" sz="2000" dirty="0" err="1" smtClean="0"/>
              <a:t>Задължението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err="1"/>
              <a:t>съответния</a:t>
            </a:r>
            <a:r>
              <a:rPr lang="ru-RU" sz="2000" dirty="0"/>
              <a:t> </a:t>
            </a:r>
            <a:r>
              <a:rPr lang="ru-RU" sz="2000" dirty="0" err="1"/>
              <a:t>Партньор</a:t>
            </a:r>
            <a:r>
              <a:rPr lang="ru-RU" sz="2000" dirty="0"/>
              <a:t>, </a:t>
            </a:r>
            <a:r>
              <a:rPr lang="ru-RU" sz="2000" dirty="0" err="1"/>
              <a:t>възложител</a:t>
            </a:r>
            <a:r>
              <a:rPr lang="ru-RU" sz="2000" dirty="0"/>
              <a:t> по ЗУТ за </a:t>
            </a:r>
            <a:r>
              <a:rPr lang="ru-RU" sz="2000" u="sng" dirty="0" err="1"/>
              <a:t>изграждане</a:t>
            </a:r>
            <a:r>
              <a:rPr lang="ru-RU" sz="2000" u="sng" dirty="0"/>
              <a:t> и </a:t>
            </a:r>
            <a:r>
              <a:rPr lang="ru-RU" sz="2000" u="sng" dirty="0" err="1"/>
              <a:t>въвеждане</a:t>
            </a:r>
            <a:r>
              <a:rPr lang="ru-RU" sz="2000" u="sng" dirty="0"/>
              <a:t> в </a:t>
            </a:r>
            <a:r>
              <a:rPr lang="ru-RU" sz="2000" u="sng" dirty="0" err="1"/>
              <a:t>експлоатация</a:t>
            </a:r>
            <a:r>
              <a:rPr lang="ru-RU" sz="2000" u="sng" dirty="0"/>
              <a:t> на </a:t>
            </a:r>
            <a:r>
              <a:rPr lang="ru-RU" sz="2000" u="sng" dirty="0" err="1"/>
              <a:t>довеждаща</a:t>
            </a:r>
            <a:r>
              <a:rPr lang="ru-RU" sz="2000" u="sng" dirty="0"/>
              <a:t> </a:t>
            </a:r>
            <a:r>
              <a:rPr lang="ru-RU" sz="2000" u="sng" dirty="0" err="1"/>
              <a:t>техническа</a:t>
            </a:r>
            <a:r>
              <a:rPr lang="ru-RU" sz="2000" u="sng" dirty="0"/>
              <a:t> инфраструктура в определения с ПИИ </a:t>
            </a:r>
            <a:r>
              <a:rPr lang="ru-RU" sz="2000" u="sng" dirty="0" smtClean="0"/>
              <a:t>срок</a:t>
            </a:r>
            <a:r>
              <a:rPr lang="ru-RU" sz="2000" dirty="0" smtClean="0"/>
              <a:t>, в </a:t>
            </a:r>
            <a:r>
              <a:rPr lang="ru-RU" sz="2000" dirty="0" err="1" smtClean="0"/>
              <a:t>т.ч</a:t>
            </a:r>
            <a:r>
              <a:rPr lang="ru-RU" sz="2000" dirty="0" smtClean="0"/>
              <a:t>.:</a:t>
            </a: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6.1. </a:t>
            </a:r>
            <a:r>
              <a:rPr lang="ru-RU" sz="2000" dirty="0" err="1" smtClean="0"/>
              <a:t>Възлагане</a:t>
            </a:r>
            <a:r>
              <a:rPr lang="ru-RU" sz="2000" dirty="0"/>
              <a:t>, </a:t>
            </a:r>
            <a:r>
              <a:rPr lang="ru-RU" sz="2000" dirty="0" err="1"/>
              <a:t>изготвяне</a:t>
            </a:r>
            <a:r>
              <a:rPr lang="ru-RU" sz="2000" dirty="0"/>
              <a:t>, </a:t>
            </a:r>
            <a:r>
              <a:rPr lang="ru-RU" sz="2000" dirty="0" err="1"/>
              <a:t>одобряване</a:t>
            </a:r>
            <a:r>
              <a:rPr lang="ru-RU" sz="2000" dirty="0"/>
              <a:t> и </a:t>
            </a:r>
            <a:r>
              <a:rPr lang="ru-RU" sz="2000" dirty="0" err="1"/>
              <a:t>влизане</a:t>
            </a:r>
            <a:r>
              <a:rPr lang="ru-RU" sz="2000" dirty="0"/>
              <a:t> в сила на ПУП ПП за </a:t>
            </a:r>
            <a:r>
              <a:rPr lang="ru-RU" sz="2000" dirty="0" err="1"/>
              <a:t>съответната</a:t>
            </a:r>
            <a:r>
              <a:rPr lang="ru-RU" sz="2000" dirty="0"/>
              <a:t>   </a:t>
            </a:r>
            <a:r>
              <a:rPr lang="ru-RU" sz="2000" dirty="0" err="1"/>
              <a:t>довеждаща</a:t>
            </a:r>
            <a:r>
              <a:rPr lang="ru-RU" sz="2000" dirty="0"/>
              <a:t> </a:t>
            </a:r>
            <a:r>
              <a:rPr lang="ru-RU" sz="2000" dirty="0" err="1"/>
              <a:t>техническа</a:t>
            </a:r>
            <a:r>
              <a:rPr lang="ru-RU" sz="2000" dirty="0"/>
              <a:t> инфраструктура, при </a:t>
            </a:r>
            <a:r>
              <a:rPr lang="ru-RU" sz="2000" dirty="0" err="1" smtClean="0"/>
              <a:t>необходимост</a:t>
            </a:r>
            <a:r>
              <a:rPr lang="ru-RU" sz="2000" dirty="0" smtClean="0"/>
              <a:t>;</a:t>
            </a: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6.2. </a:t>
            </a:r>
            <a:r>
              <a:rPr lang="ru-RU" sz="2000" dirty="0" err="1"/>
              <a:t>п</a:t>
            </a:r>
            <a:r>
              <a:rPr lang="ru-RU" sz="2000" dirty="0" err="1" smtClean="0"/>
              <a:t>ридобиване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err="1"/>
              <a:t>необходимите</a:t>
            </a:r>
            <a:r>
              <a:rPr lang="ru-RU" sz="2000" dirty="0"/>
              <a:t> за </a:t>
            </a:r>
            <a:r>
              <a:rPr lang="ru-RU" sz="2000" dirty="0" err="1"/>
              <a:t>изграждане</a:t>
            </a:r>
            <a:r>
              <a:rPr lang="ru-RU" sz="2000" dirty="0"/>
              <a:t> на </a:t>
            </a:r>
            <a:r>
              <a:rPr lang="ru-RU" sz="2000" dirty="0" err="1"/>
              <a:t>техническата</a:t>
            </a:r>
            <a:r>
              <a:rPr lang="ru-RU" sz="2000" dirty="0"/>
              <a:t> инфраструктура </a:t>
            </a:r>
            <a:r>
              <a:rPr lang="ru-RU" sz="2000" dirty="0" err="1"/>
              <a:t>вещни</a:t>
            </a:r>
            <a:r>
              <a:rPr lang="ru-RU" sz="2000" dirty="0"/>
              <a:t> права, при </a:t>
            </a:r>
            <a:r>
              <a:rPr lang="ru-RU" sz="2000" dirty="0" err="1" smtClean="0"/>
              <a:t>необходимост</a:t>
            </a:r>
            <a:r>
              <a:rPr lang="ru-RU" sz="2000" dirty="0" smtClean="0"/>
              <a:t>;</a:t>
            </a: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6.3. </a:t>
            </a:r>
            <a:r>
              <a:rPr lang="ru-RU" sz="2000" dirty="0" err="1"/>
              <a:t>възлагане</a:t>
            </a:r>
            <a:r>
              <a:rPr lang="ru-RU" sz="2000" dirty="0"/>
              <a:t> и </a:t>
            </a:r>
            <a:r>
              <a:rPr lang="ru-RU" sz="2000" dirty="0" err="1"/>
              <a:t>изготвяне</a:t>
            </a:r>
            <a:r>
              <a:rPr lang="ru-RU" sz="2000" dirty="0"/>
              <a:t>  на   комплексен   доклад </a:t>
            </a:r>
            <a:r>
              <a:rPr lang="ru-RU" sz="2000" dirty="0" smtClean="0"/>
              <a:t> за </a:t>
            </a:r>
            <a:r>
              <a:rPr lang="ru-RU" sz="2000" dirty="0"/>
              <a:t>оценка на </a:t>
            </a:r>
            <a:r>
              <a:rPr lang="ru-RU" sz="2000" dirty="0" err="1"/>
              <a:t>съответствието</a:t>
            </a:r>
            <a:r>
              <a:rPr lang="ru-RU" sz="2000" dirty="0"/>
              <a:t> на </a:t>
            </a:r>
            <a:r>
              <a:rPr lang="ru-RU" sz="2000" dirty="0" err="1"/>
              <a:t>инвестиционния</a:t>
            </a:r>
            <a:r>
              <a:rPr lang="ru-RU" sz="2000" dirty="0"/>
              <a:t> </a:t>
            </a:r>
            <a:r>
              <a:rPr lang="ru-RU" sz="2000" dirty="0" smtClean="0"/>
              <a:t>проект </a:t>
            </a:r>
            <a:r>
              <a:rPr lang="ru-RU" sz="2000" dirty="0"/>
              <a:t>с </a:t>
            </a:r>
            <a:r>
              <a:rPr lang="ru-RU" sz="2000" dirty="0" err="1"/>
              <a:t>основните</a:t>
            </a:r>
            <a:r>
              <a:rPr lang="ru-RU" sz="2000" dirty="0"/>
              <a:t> </a:t>
            </a:r>
            <a:r>
              <a:rPr lang="ru-RU" sz="2000" dirty="0" err="1"/>
              <a:t>изисквания</a:t>
            </a:r>
            <a:r>
              <a:rPr lang="ru-RU" sz="2000" dirty="0"/>
              <a:t> </a:t>
            </a:r>
            <a:r>
              <a:rPr lang="ru-RU" sz="2000" dirty="0" err="1"/>
              <a:t>към</a:t>
            </a:r>
            <a:r>
              <a:rPr lang="ru-RU" sz="2000" dirty="0"/>
              <a:t> </a:t>
            </a:r>
            <a:r>
              <a:rPr lang="ru-RU" sz="2000" dirty="0" err="1" smtClean="0"/>
              <a:t>строежите</a:t>
            </a:r>
            <a:r>
              <a:rPr lang="ru-RU" sz="2000" dirty="0" smtClean="0"/>
              <a:t>;</a:t>
            </a: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6.4. </a:t>
            </a:r>
            <a:r>
              <a:rPr lang="ru-RU" sz="2000" dirty="0" err="1"/>
              <a:t>в</a:t>
            </a:r>
            <a:r>
              <a:rPr lang="ru-RU" sz="2000" dirty="0" err="1" smtClean="0"/>
              <a:t>ъзлагане</a:t>
            </a:r>
            <a:r>
              <a:rPr lang="ru-RU" sz="2000" dirty="0" smtClean="0"/>
              <a:t> </a:t>
            </a:r>
            <a:r>
              <a:rPr lang="ru-RU" sz="2000" dirty="0" err="1"/>
              <a:t>изготвяне</a:t>
            </a:r>
            <a:r>
              <a:rPr lang="ru-RU" sz="2000" dirty="0"/>
              <a:t>, </a:t>
            </a:r>
            <a:r>
              <a:rPr lang="ru-RU" sz="2000" dirty="0" err="1"/>
              <a:t>съгласуване</a:t>
            </a:r>
            <a:r>
              <a:rPr lang="ru-RU" sz="2000" dirty="0"/>
              <a:t> и </a:t>
            </a:r>
            <a:r>
              <a:rPr lang="ru-RU" sz="2000" dirty="0" err="1"/>
              <a:t>одобряване</a:t>
            </a:r>
            <a:r>
              <a:rPr lang="ru-RU" sz="2000" dirty="0"/>
              <a:t>  на </a:t>
            </a:r>
            <a:r>
              <a:rPr lang="ru-RU" sz="2000" dirty="0" err="1"/>
              <a:t>Инвестиционен</a:t>
            </a:r>
            <a:r>
              <a:rPr lang="ru-RU" sz="2000" dirty="0"/>
              <a:t>  проект и </a:t>
            </a:r>
            <a:r>
              <a:rPr lang="ru-RU" sz="2000" dirty="0" err="1"/>
              <a:t>издаване</a:t>
            </a:r>
            <a:r>
              <a:rPr lang="ru-RU" sz="2000" dirty="0"/>
              <a:t> на разрешение за </a:t>
            </a:r>
            <a:r>
              <a:rPr lang="ru-RU" sz="2000" dirty="0" err="1" smtClean="0"/>
              <a:t>строеж</a:t>
            </a:r>
            <a:r>
              <a:rPr lang="ru-RU" sz="2000" dirty="0" smtClean="0"/>
              <a:t>;</a:t>
            </a: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.5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000" dirty="0" err="1"/>
              <a:t>в</a:t>
            </a:r>
            <a:r>
              <a:rPr lang="ru-RU" sz="2000" dirty="0" err="1" smtClean="0"/>
              <a:t>ъзлагане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err="1"/>
              <a:t>изпълнение</a:t>
            </a:r>
            <a:r>
              <a:rPr lang="ru-RU" sz="2000" dirty="0"/>
              <a:t> на </a:t>
            </a:r>
            <a:r>
              <a:rPr lang="ru-RU" sz="2000" dirty="0" smtClean="0"/>
              <a:t>СМР и </a:t>
            </a:r>
            <a:r>
              <a:rPr lang="ru-RU" sz="2000" dirty="0" err="1"/>
              <a:t>въвеждане</a:t>
            </a:r>
            <a:r>
              <a:rPr lang="ru-RU" sz="2000" dirty="0"/>
              <a:t> в </a:t>
            </a:r>
            <a:r>
              <a:rPr lang="ru-RU" sz="2000" dirty="0" err="1"/>
              <a:t>експлоатация</a:t>
            </a:r>
            <a:r>
              <a:rPr lang="ru-RU" sz="2000" dirty="0"/>
              <a:t> на </a:t>
            </a:r>
            <a:r>
              <a:rPr lang="ru-RU" sz="2000" dirty="0" err="1" smtClean="0"/>
              <a:t>техническата</a:t>
            </a:r>
            <a:r>
              <a:rPr lang="ru-RU" sz="2000" dirty="0" smtClean="0"/>
              <a:t> инфраструктура;</a:t>
            </a: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6.6. </a:t>
            </a:r>
            <a:r>
              <a:rPr lang="ru-RU" sz="2000" dirty="0" err="1"/>
              <a:t>възлагане</a:t>
            </a:r>
            <a:r>
              <a:rPr lang="ru-RU" sz="2000" dirty="0"/>
              <a:t> на </a:t>
            </a:r>
            <a:r>
              <a:rPr lang="ru-RU" sz="2000" dirty="0" err="1"/>
              <a:t>строителен</a:t>
            </a:r>
            <a:r>
              <a:rPr lang="ru-RU" sz="2000" dirty="0"/>
              <a:t> надзор за </a:t>
            </a:r>
            <a:r>
              <a:rPr lang="ru-RU" sz="2000" dirty="0" err="1"/>
              <a:t>изпълнението</a:t>
            </a:r>
            <a:r>
              <a:rPr lang="ru-RU" sz="2000" dirty="0"/>
              <a:t> на </a:t>
            </a:r>
            <a:r>
              <a:rPr lang="ru-RU" sz="2000" dirty="0" smtClean="0"/>
              <a:t>СМР.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dirty="0" smtClean="0">
                <a:solidFill>
                  <a:srgbClr val="72045A"/>
                </a:solidFill>
              </a:rPr>
              <a:t>3. Споразумение за партньорство (2)</a:t>
            </a:r>
            <a:endParaRPr lang="en-US" sz="2400" b="1" i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rgbClr val="72045A"/>
                  </a:solidFill>
                </a:ln>
              </a:rPr>
              <a:t>III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. </a:t>
            </a:r>
            <a:r>
              <a:rPr lang="en-US" b="1" dirty="0">
                <a:ln>
                  <a:solidFill>
                    <a:srgbClr val="72045A"/>
                  </a:solidFill>
                </a:ln>
              </a:rPr>
              <a:t>K</a:t>
            </a:r>
            <a:r>
              <a:rPr lang="bg-BG" b="1" dirty="0" err="1">
                <a:ln>
                  <a:solidFill>
                    <a:srgbClr val="72045A"/>
                  </a:solidFill>
                </a:ln>
              </a:rPr>
              <a:t>андидати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 и партньори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625314"/>
            <a:ext cx="10886977" cy="4820572"/>
          </a:xfrm>
        </p:spPr>
        <p:txBody>
          <a:bodyPr>
            <a:noAutofit/>
          </a:bodyPr>
          <a:lstStyle/>
          <a:p>
            <a:pPr marL="0" indent="-342900" algn="just">
              <a:spcBef>
                <a:spcPts val="0"/>
              </a:spcBef>
              <a:spcAft>
                <a:spcPts val="800"/>
              </a:spcAft>
              <a:buFont typeface="+mj-lt"/>
              <a:buAutoNum type="arabicPeriod" startAt="7"/>
            </a:pPr>
            <a:r>
              <a:rPr lang="ru-RU" sz="2000" dirty="0" err="1" smtClean="0"/>
              <a:t>Страните</a:t>
            </a:r>
            <a:r>
              <a:rPr lang="ru-RU" sz="2000" dirty="0" smtClean="0"/>
              <a:t> </a:t>
            </a:r>
            <a:r>
              <a:rPr lang="ru-RU" sz="2000" dirty="0" err="1" smtClean="0"/>
              <a:t>следва</a:t>
            </a:r>
            <a:r>
              <a:rPr lang="ru-RU" sz="2000" dirty="0" smtClean="0"/>
              <a:t> да определят </a:t>
            </a:r>
            <a:r>
              <a:rPr lang="ru-RU" sz="2000" u="sng" dirty="0" err="1"/>
              <a:t>обществените</a:t>
            </a:r>
            <a:r>
              <a:rPr lang="ru-RU" sz="2000" u="sng" dirty="0"/>
              <a:t> </a:t>
            </a:r>
            <a:r>
              <a:rPr lang="ru-RU" sz="2000" u="sng" dirty="0" err="1" smtClean="0"/>
              <a:t>поръчки</a:t>
            </a:r>
            <a:r>
              <a:rPr lang="ru-RU" sz="2000" u="sng" dirty="0" smtClean="0"/>
              <a:t> (ОП), </a:t>
            </a:r>
            <a:r>
              <a:rPr lang="ru-RU" sz="2000" u="sng" dirty="0" err="1"/>
              <a:t>които</a:t>
            </a:r>
            <a:r>
              <a:rPr lang="ru-RU" sz="2000" u="sng" dirty="0"/>
              <a:t> </a:t>
            </a:r>
            <a:r>
              <a:rPr lang="ru-RU" sz="2000" u="sng" dirty="0" err="1"/>
              <a:t>ще</a:t>
            </a:r>
            <a:r>
              <a:rPr lang="ru-RU" sz="2000" u="sng" dirty="0"/>
              <a:t> </a:t>
            </a:r>
            <a:r>
              <a:rPr lang="ru-RU" sz="2000" u="sng" dirty="0" err="1"/>
              <a:t>възлага</a:t>
            </a:r>
            <a:r>
              <a:rPr lang="ru-RU" sz="2000" u="sng" dirty="0"/>
              <a:t> </a:t>
            </a:r>
            <a:r>
              <a:rPr lang="ru-RU" sz="2000" u="sng" dirty="0" err="1"/>
              <a:t>всеки</a:t>
            </a:r>
            <a:r>
              <a:rPr lang="ru-RU" sz="2000" u="sng" dirty="0"/>
              <a:t> един от </a:t>
            </a:r>
            <a:r>
              <a:rPr lang="ru-RU" sz="2000" u="sng" dirty="0" err="1" smtClean="0"/>
              <a:t>Партньорите</a:t>
            </a:r>
            <a:r>
              <a:rPr lang="ru-RU" sz="2000" u="sng" dirty="0" smtClean="0"/>
              <a:t>,</a:t>
            </a:r>
            <a:r>
              <a:rPr lang="ru-RU" sz="2000" dirty="0" smtClean="0"/>
              <a:t> в </a:t>
            </a:r>
            <a:r>
              <a:rPr lang="ru-RU" sz="2000" dirty="0" err="1" smtClean="0"/>
              <a:t>т.ч</a:t>
            </a:r>
            <a:r>
              <a:rPr lang="ru-RU" sz="2000" dirty="0" smtClean="0"/>
              <a:t>. </a:t>
            </a:r>
            <a:r>
              <a:rPr lang="ru-RU" sz="2000" dirty="0" err="1" smtClean="0"/>
              <a:t>със</a:t>
            </a:r>
            <a:r>
              <a:rPr lang="ru-RU" sz="2000" dirty="0" smtClean="0"/>
              <a:t> </a:t>
            </a:r>
            <a:r>
              <a:rPr lang="ru-RU" sz="2000" dirty="0" err="1" smtClean="0"/>
              <a:t>следните</a:t>
            </a:r>
            <a:r>
              <a:rPr lang="ru-RU" sz="2000" dirty="0" smtClean="0"/>
              <a:t> права и </a:t>
            </a:r>
            <a:r>
              <a:rPr lang="ru-RU" sz="2000" dirty="0" err="1" smtClean="0"/>
              <a:t>задължения</a:t>
            </a:r>
            <a:r>
              <a:rPr lang="ru-RU" sz="2000" dirty="0" smtClean="0"/>
              <a:t>:</a:t>
            </a: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7.1. </a:t>
            </a:r>
            <a:r>
              <a:rPr lang="ru-RU" sz="2000" dirty="0" err="1" smtClean="0"/>
              <a:t>Изготвяне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err="1"/>
              <a:t>Документациите</a:t>
            </a:r>
            <a:r>
              <a:rPr lang="ru-RU" sz="2000" dirty="0"/>
              <a:t> за </a:t>
            </a:r>
            <a:r>
              <a:rPr lang="ru-RU" sz="2000" dirty="0" err="1"/>
              <a:t>възлагане</a:t>
            </a:r>
            <a:r>
              <a:rPr lang="ru-RU" sz="2000" dirty="0"/>
              <a:t> на </a:t>
            </a:r>
            <a:r>
              <a:rPr lang="ru-RU" sz="2000" dirty="0" smtClean="0"/>
              <a:t>ОП от </a:t>
            </a:r>
            <a:r>
              <a:rPr lang="ru-RU" sz="2000" dirty="0" err="1"/>
              <a:t>съответния</a:t>
            </a:r>
            <a:r>
              <a:rPr lang="ru-RU" sz="2000" dirty="0"/>
              <a:t> </a:t>
            </a:r>
            <a:r>
              <a:rPr lang="ru-RU" sz="2000" dirty="0" err="1" smtClean="0"/>
              <a:t>партньор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err="1" smtClean="0"/>
              <a:t>реда</a:t>
            </a:r>
            <a:r>
              <a:rPr lang="ru-RU" sz="2000" dirty="0" smtClean="0"/>
              <a:t> </a:t>
            </a:r>
            <a:r>
              <a:rPr lang="ru-RU" sz="2000" dirty="0"/>
              <a:t>за </a:t>
            </a:r>
            <a:r>
              <a:rPr lang="ru-RU" sz="2000" dirty="0" err="1"/>
              <a:t>съгласуването</a:t>
            </a:r>
            <a:r>
              <a:rPr lang="ru-RU" sz="2000" dirty="0"/>
              <a:t> им </a:t>
            </a:r>
            <a:r>
              <a:rPr lang="ru-RU" sz="2000" dirty="0" smtClean="0"/>
              <a:t>от кандидата;</a:t>
            </a: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bg-BG" sz="2000" dirty="0" smtClean="0">
                <a:solidFill>
                  <a:schemeClr val="accent1">
                    <a:lumMod val="75000"/>
                  </a:schemeClr>
                </a:solidFill>
              </a:rPr>
              <a:t>7.2. </a:t>
            </a:r>
            <a:r>
              <a:rPr lang="ru-RU" sz="2000" dirty="0" err="1" smtClean="0"/>
              <a:t>Всички</a:t>
            </a:r>
            <a:r>
              <a:rPr lang="ru-RU" sz="2000" dirty="0" smtClean="0"/>
              <a:t> Документации </a:t>
            </a:r>
            <a:r>
              <a:rPr lang="ru-RU" sz="2000" dirty="0"/>
              <a:t>за </a:t>
            </a:r>
            <a:r>
              <a:rPr lang="ru-RU" sz="2000" dirty="0" err="1"/>
              <a:t>възлагане</a:t>
            </a:r>
            <a:r>
              <a:rPr lang="ru-RU" sz="2000" dirty="0"/>
              <a:t> </a:t>
            </a:r>
            <a:r>
              <a:rPr lang="ru-RU" sz="2000" dirty="0" smtClean="0"/>
              <a:t>на ОП </a:t>
            </a:r>
            <a:r>
              <a:rPr lang="ru-RU" sz="2000" dirty="0"/>
              <a:t>подлежат </a:t>
            </a:r>
            <a:r>
              <a:rPr lang="ru-RU" sz="2000" dirty="0" smtClean="0"/>
              <a:t>на </a:t>
            </a:r>
            <a:r>
              <a:rPr lang="ru-RU" sz="2000" dirty="0"/>
              <a:t>предварителен и </a:t>
            </a:r>
            <a:r>
              <a:rPr lang="ru-RU" sz="2000" dirty="0" err="1"/>
              <a:t>последващ</a:t>
            </a:r>
            <a:r>
              <a:rPr lang="ru-RU" sz="2000" dirty="0"/>
              <a:t> </a:t>
            </a:r>
            <a:r>
              <a:rPr lang="ru-RU" sz="2000" dirty="0" err="1"/>
              <a:t>контрол</a:t>
            </a:r>
            <a:r>
              <a:rPr lang="ru-RU" sz="2000" dirty="0"/>
              <a:t> за </a:t>
            </a:r>
            <a:r>
              <a:rPr lang="ru-RU" sz="2000" dirty="0" err="1"/>
              <a:t>законосъобразност</a:t>
            </a:r>
            <a:r>
              <a:rPr lang="ru-RU" sz="2000" dirty="0"/>
              <a:t> от страна на </a:t>
            </a:r>
            <a:r>
              <a:rPr lang="ru-RU" sz="2000" dirty="0" smtClean="0"/>
              <a:t>СНД;</a:t>
            </a: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7.3. </a:t>
            </a:r>
            <a:r>
              <a:rPr lang="ru-RU" sz="2000" dirty="0"/>
              <a:t>Документации  за </a:t>
            </a:r>
            <a:r>
              <a:rPr lang="ru-RU" sz="2000" dirty="0" err="1"/>
              <a:t>възлагане</a:t>
            </a:r>
            <a:r>
              <a:rPr lang="ru-RU" sz="2000" dirty="0"/>
              <a:t>  на </a:t>
            </a:r>
            <a:r>
              <a:rPr lang="ru-RU" sz="2000" dirty="0" err="1"/>
              <a:t>обществени</a:t>
            </a:r>
            <a:r>
              <a:rPr lang="ru-RU" sz="2000" dirty="0"/>
              <a:t> </a:t>
            </a:r>
            <a:r>
              <a:rPr lang="ru-RU" sz="2000" dirty="0" err="1"/>
              <a:t>поръчки</a:t>
            </a:r>
            <a:r>
              <a:rPr lang="ru-RU" sz="2000" dirty="0"/>
              <a:t>, </a:t>
            </a:r>
            <a:r>
              <a:rPr lang="ru-RU" sz="2000" dirty="0" smtClean="0"/>
              <a:t>се </a:t>
            </a:r>
            <a:r>
              <a:rPr lang="ru-RU" sz="2000" dirty="0" err="1" smtClean="0"/>
              <a:t>публикуват</a:t>
            </a:r>
            <a:r>
              <a:rPr lang="ru-RU" sz="2000" dirty="0" smtClean="0"/>
              <a:t>/</a:t>
            </a:r>
            <a:r>
              <a:rPr lang="ru-RU" sz="2000" dirty="0" err="1" smtClean="0"/>
              <a:t>обявяват</a:t>
            </a:r>
            <a:r>
              <a:rPr lang="ru-RU" sz="2000" dirty="0" smtClean="0"/>
              <a:t> </a:t>
            </a:r>
            <a:r>
              <a:rPr lang="ru-RU" sz="2000" dirty="0" err="1"/>
              <a:t>единствено</a:t>
            </a:r>
            <a:r>
              <a:rPr lang="ru-RU" sz="2000" dirty="0"/>
              <a:t> след </a:t>
            </a:r>
            <a:r>
              <a:rPr lang="ru-RU" sz="2000" dirty="0" err="1" smtClean="0"/>
              <a:t>съгласуване</a:t>
            </a:r>
            <a:r>
              <a:rPr lang="ru-RU" sz="2000" dirty="0" smtClean="0"/>
              <a:t> </a:t>
            </a:r>
            <a:r>
              <a:rPr lang="ru-RU" sz="2000" dirty="0"/>
              <a:t>от </a:t>
            </a:r>
            <a:r>
              <a:rPr lang="ru-RU" sz="2000" dirty="0" err="1" smtClean="0"/>
              <a:t>партньора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smtClean="0"/>
              <a:t>след проведен </a:t>
            </a:r>
            <a:r>
              <a:rPr lang="ru-RU" sz="2000" dirty="0"/>
              <a:t>предварителен </a:t>
            </a:r>
            <a:r>
              <a:rPr lang="ru-RU" sz="2000" dirty="0" err="1"/>
              <a:t>контрол</a:t>
            </a:r>
            <a:r>
              <a:rPr lang="ru-RU" sz="2000" dirty="0"/>
              <a:t> за </a:t>
            </a:r>
            <a:r>
              <a:rPr lang="ru-RU" sz="2000" dirty="0" err="1"/>
              <a:t>законосъобразност</a:t>
            </a:r>
            <a:r>
              <a:rPr lang="ru-RU" sz="2000" dirty="0"/>
              <a:t> от страна на </a:t>
            </a:r>
            <a:r>
              <a:rPr lang="ru-RU" sz="2000" dirty="0" smtClean="0"/>
              <a:t>СНД;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7.4. </a:t>
            </a:r>
            <a:r>
              <a:rPr lang="ru-RU" sz="2000" dirty="0" err="1" smtClean="0"/>
              <a:t>Ангажиментът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err="1"/>
              <a:t>съответния</a:t>
            </a:r>
            <a:r>
              <a:rPr lang="ru-RU" sz="2000" dirty="0"/>
              <a:t> </a:t>
            </a:r>
            <a:r>
              <a:rPr lang="ru-RU" sz="2000" dirty="0" err="1"/>
              <a:t>Партньор</a:t>
            </a:r>
            <a:r>
              <a:rPr lang="ru-RU" sz="2000" dirty="0"/>
              <a:t> – </a:t>
            </a:r>
            <a:r>
              <a:rPr lang="ru-RU" sz="2000" dirty="0" err="1"/>
              <a:t>възложител</a:t>
            </a:r>
            <a:r>
              <a:rPr lang="ru-RU" sz="2000" dirty="0"/>
              <a:t> по </a:t>
            </a:r>
            <a:r>
              <a:rPr lang="ru-RU" sz="2000" dirty="0" smtClean="0"/>
              <a:t>ЗОП, </a:t>
            </a:r>
            <a:r>
              <a:rPr lang="ru-RU" sz="2000" dirty="0"/>
              <a:t>да включи </a:t>
            </a:r>
            <a:r>
              <a:rPr lang="bg-BG" sz="2000" dirty="0" smtClean="0"/>
              <a:t>в </a:t>
            </a:r>
            <a:r>
              <a:rPr lang="ru-RU" sz="2000" dirty="0" err="1" smtClean="0"/>
              <a:t>комисията</a:t>
            </a:r>
            <a:r>
              <a:rPr lang="ru-RU" sz="2000" dirty="0" smtClean="0"/>
              <a:t> </a:t>
            </a:r>
            <a:r>
              <a:rPr lang="ru-RU" sz="2000" dirty="0"/>
              <a:t>за </a:t>
            </a:r>
            <a:r>
              <a:rPr lang="ru-RU" sz="2000" dirty="0" err="1"/>
              <a:t>определяне</a:t>
            </a:r>
            <a:r>
              <a:rPr lang="ru-RU" sz="2000" dirty="0"/>
              <a:t> на </a:t>
            </a:r>
            <a:r>
              <a:rPr lang="ru-RU" sz="2000" dirty="0" err="1"/>
              <a:t>изпълнител</a:t>
            </a:r>
            <a:r>
              <a:rPr lang="ru-RU" sz="2000" dirty="0"/>
              <a:t> </a:t>
            </a:r>
            <a:r>
              <a:rPr lang="ru-RU" sz="2000" dirty="0" err="1"/>
              <a:t>представител</a:t>
            </a:r>
            <a:r>
              <a:rPr lang="ru-RU" sz="2000" dirty="0"/>
              <a:t> на  </a:t>
            </a:r>
            <a:r>
              <a:rPr lang="ru-RU" sz="2000" dirty="0" smtClean="0"/>
              <a:t>кандидата.</a:t>
            </a:r>
          </a:p>
          <a:p>
            <a:pPr marL="114300" indent="-457200" algn="just">
              <a:spcBef>
                <a:spcPts val="0"/>
              </a:spcBef>
              <a:spcAft>
                <a:spcPts val="800"/>
              </a:spcAft>
              <a:buFont typeface="+mj-lt"/>
              <a:buAutoNum type="arabicPeriod" startAt="8"/>
            </a:pPr>
            <a:r>
              <a:rPr lang="ru-RU" sz="2000" dirty="0" err="1" smtClean="0"/>
              <a:t>Страните</a:t>
            </a:r>
            <a:r>
              <a:rPr lang="ru-RU" sz="2000" dirty="0" smtClean="0"/>
              <a:t> </a:t>
            </a:r>
            <a:r>
              <a:rPr lang="ru-RU" sz="2000" dirty="0" err="1"/>
              <a:t>следва</a:t>
            </a:r>
            <a:r>
              <a:rPr lang="ru-RU" sz="2000" dirty="0"/>
              <a:t> да определят </a:t>
            </a:r>
            <a:r>
              <a:rPr lang="ru-RU" sz="2000" dirty="0" err="1" smtClean="0"/>
              <a:t>ангажимента</a:t>
            </a:r>
            <a:r>
              <a:rPr lang="ru-RU" sz="2000" dirty="0" smtClean="0"/>
              <a:t> </a:t>
            </a:r>
            <a:r>
              <a:rPr lang="ru-RU" sz="2000" dirty="0"/>
              <a:t>за </a:t>
            </a:r>
            <a:r>
              <a:rPr lang="ru-RU" sz="2000" u="sng" dirty="0" err="1"/>
              <a:t>поддръжката</a:t>
            </a:r>
            <a:r>
              <a:rPr lang="ru-RU" sz="2000" u="sng" dirty="0"/>
              <a:t>, </a:t>
            </a:r>
            <a:r>
              <a:rPr lang="ru-RU" sz="2000" u="sng" dirty="0" err="1" smtClean="0"/>
              <a:t>стопанисването</a:t>
            </a:r>
            <a:r>
              <a:rPr lang="ru-RU" sz="2000" u="sng" dirty="0" smtClean="0"/>
              <a:t> и </a:t>
            </a:r>
            <a:r>
              <a:rPr lang="ru-RU" sz="2000" u="sng" dirty="0" err="1"/>
              <a:t>управлението</a:t>
            </a:r>
            <a:r>
              <a:rPr lang="ru-RU" sz="2000" u="sng" dirty="0"/>
              <a:t> </a:t>
            </a:r>
            <a:r>
              <a:rPr lang="ru-RU" sz="2000" dirty="0"/>
              <a:t>на </a:t>
            </a:r>
            <a:r>
              <a:rPr lang="ru-RU" sz="2000" dirty="0" smtClean="0"/>
              <a:t> </a:t>
            </a:r>
            <a:r>
              <a:rPr lang="ru-RU" sz="2000" dirty="0" err="1" smtClean="0"/>
              <a:t>изградената</a:t>
            </a:r>
            <a:r>
              <a:rPr lang="ru-RU" sz="2000" dirty="0" smtClean="0"/>
              <a:t>  от </a:t>
            </a:r>
            <a:r>
              <a:rPr lang="ru-RU" sz="2000" dirty="0" err="1"/>
              <a:t>партньора</a:t>
            </a:r>
            <a:r>
              <a:rPr lang="ru-RU" sz="2000" dirty="0"/>
              <a:t> </a:t>
            </a:r>
            <a:r>
              <a:rPr lang="ru-RU" sz="2000" dirty="0" err="1"/>
              <a:t>довеждаща</a:t>
            </a:r>
            <a:r>
              <a:rPr lang="ru-RU" sz="2000" dirty="0"/>
              <a:t> </a:t>
            </a:r>
            <a:r>
              <a:rPr lang="ru-RU" sz="2000" dirty="0" err="1"/>
              <a:t>техническа</a:t>
            </a:r>
            <a:r>
              <a:rPr lang="ru-RU" sz="2000" dirty="0"/>
              <a:t>  инфраструктура.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dirty="0" smtClean="0">
                <a:solidFill>
                  <a:srgbClr val="72045A"/>
                </a:solidFill>
              </a:rPr>
              <a:t>3. Споразумение за партньорство (3)</a:t>
            </a:r>
            <a:endParaRPr lang="en-US" sz="2400" b="1" i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rgbClr val="72045A"/>
                  </a:solidFill>
                </a:ln>
              </a:rPr>
              <a:t>III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. </a:t>
            </a:r>
            <a:r>
              <a:rPr lang="en-US" b="1" dirty="0">
                <a:ln>
                  <a:solidFill>
                    <a:srgbClr val="72045A"/>
                  </a:solidFill>
                </a:ln>
              </a:rPr>
              <a:t>K</a:t>
            </a:r>
            <a:r>
              <a:rPr lang="bg-BG" b="1" dirty="0" err="1">
                <a:ln>
                  <a:solidFill>
                    <a:srgbClr val="72045A"/>
                  </a:solidFill>
                </a:ln>
              </a:rPr>
              <a:t>андидати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 и партньори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361152"/>
            <a:ext cx="10886977" cy="503964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dirty="0" smtClean="0"/>
              <a:t>В </a:t>
            </a:r>
            <a:r>
              <a:rPr lang="ru-RU" sz="1800" dirty="0" err="1"/>
              <a:t>настоящата</a:t>
            </a:r>
            <a:r>
              <a:rPr lang="ru-RU" sz="1800" dirty="0"/>
              <a:t> процедура чрез подбор на предложения за </a:t>
            </a:r>
            <a:r>
              <a:rPr lang="ru-RU" sz="1800" dirty="0" err="1"/>
              <a:t>изпълнение</a:t>
            </a:r>
            <a:r>
              <a:rPr lang="ru-RU" sz="1800" dirty="0"/>
              <a:t> на инвестиции от </a:t>
            </a:r>
            <a:r>
              <a:rPr lang="ru-RU" sz="1800" dirty="0" err="1"/>
              <a:t>крайни</a:t>
            </a:r>
            <a:r>
              <a:rPr lang="ru-RU" sz="1800" dirty="0"/>
              <a:t> </a:t>
            </a:r>
            <a:r>
              <a:rPr lang="ru-RU" sz="1800" dirty="0" smtClean="0"/>
              <a:t>получатели</a:t>
            </a:r>
            <a:r>
              <a:rPr lang="ru-RU" sz="1800" dirty="0"/>
              <a:t> </a:t>
            </a:r>
            <a:r>
              <a:rPr lang="ru-RU" sz="1800" b="1" dirty="0" smtClean="0"/>
              <a:t>не </a:t>
            </a:r>
            <a:r>
              <a:rPr lang="ru-RU" sz="1800" b="1" dirty="0" err="1"/>
              <a:t>могат</a:t>
            </a:r>
            <a:r>
              <a:rPr lang="ru-RU" sz="1800" b="1" dirty="0"/>
              <a:t> да </a:t>
            </a:r>
            <a:r>
              <a:rPr lang="ru-RU" sz="1800" b="1" dirty="0" err="1"/>
              <a:t>участват</a:t>
            </a:r>
            <a:r>
              <a:rPr lang="ru-RU" sz="1800" b="1" dirty="0" smtClean="0"/>
              <a:t> лица и </a:t>
            </a:r>
            <a:r>
              <a:rPr lang="ru-RU" sz="1800" b="1" dirty="0"/>
              <a:t>да получат </a:t>
            </a:r>
            <a:r>
              <a:rPr lang="ru-RU" sz="1800" b="1" dirty="0" err="1"/>
              <a:t>безвъзмездно</a:t>
            </a:r>
            <a:r>
              <a:rPr lang="ru-RU" sz="1800" b="1" dirty="0"/>
              <a:t> </a:t>
            </a:r>
            <a:r>
              <a:rPr lang="ru-RU" sz="1800" b="1" dirty="0" err="1"/>
              <a:t>финансиране</a:t>
            </a:r>
            <a:r>
              <a:rPr lang="ru-RU" sz="1800" b="1" dirty="0"/>
              <a:t> </a:t>
            </a:r>
            <a:r>
              <a:rPr lang="ru-RU" sz="1800" b="1" dirty="0" smtClean="0"/>
              <a:t>, </a:t>
            </a:r>
            <a:r>
              <a:rPr lang="ru-RU" sz="1800" b="1" dirty="0" err="1"/>
              <a:t>които</a:t>
            </a:r>
            <a:r>
              <a:rPr lang="ru-RU" sz="1800" b="1" dirty="0"/>
              <a:t>: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/>
              <a:t>	- </a:t>
            </a:r>
            <a:r>
              <a:rPr lang="ru-RU" sz="1800" dirty="0" err="1" smtClean="0"/>
              <a:t>са</a:t>
            </a:r>
            <a:r>
              <a:rPr lang="ru-RU" sz="1800" dirty="0" smtClean="0"/>
              <a:t> </a:t>
            </a:r>
            <a:r>
              <a:rPr lang="ru-RU" sz="1800" dirty="0" err="1"/>
              <a:t>обявени</a:t>
            </a:r>
            <a:r>
              <a:rPr lang="ru-RU" sz="1800" dirty="0"/>
              <a:t> в </a:t>
            </a:r>
            <a:r>
              <a:rPr lang="ru-RU" sz="1800" dirty="0" err="1"/>
              <a:t>несъстоятелност</a:t>
            </a:r>
            <a:r>
              <a:rPr lang="ru-RU" sz="1800" dirty="0"/>
              <a:t>;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/>
              <a:t>	- </a:t>
            </a:r>
            <a:r>
              <a:rPr lang="ru-RU" sz="1800" dirty="0" err="1" smtClean="0"/>
              <a:t>са</a:t>
            </a:r>
            <a:r>
              <a:rPr lang="ru-RU" sz="1800" dirty="0" smtClean="0"/>
              <a:t> </a:t>
            </a:r>
            <a:r>
              <a:rPr lang="ru-RU" sz="1800" dirty="0"/>
              <a:t>в производство по </a:t>
            </a:r>
            <a:r>
              <a:rPr lang="ru-RU" sz="1800" dirty="0" err="1"/>
              <a:t>несъстоятелност</a:t>
            </a:r>
            <a:r>
              <a:rPr lang="ru-RU" sz="1800" dirty="0"/>
              <a:t>;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/>
              <a:t>	- </a:t>
            </a:r>
            <a:r>
              <a:rPr lang="ru-RU" sz="1800" dirty="0" err="1" smtClean="0"/>
              <a:t>са</a:t>
            </a:r>
            <a:r>
              <a:rPr lang="ru-RU" sz="1800" dirty="0" smtClean="0"/>
              <a:t> </a:t>
            </a:r>
            <a:r>
              <a:rPr lang="ru-RU" sz="1800" dirty="0"/>
              <a:t>в процедура по ликвидация;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/>
              <a:t>	- </a:t>
            </a:r>
            <a:r>
              <a:rPr lang="ru-RU" sz="1800" dirty="0" err="1" smtClean="0"/>
              <a:t>са</a:t>
            </a:r>
            <a:r>
              <a:rPr lang="ru-RU" sz="1800" dirty="0" smtClean="0"/>
              <a:t> </a:t>
            </a:r>
            <a:r>
              <a:rPr lang="ru-RU" sz="1800" dirty="0" err="1"/>
              <a:t>сключили</a:t>
            </a:r>
            <a:r>
              <a:rPr lang="ru-RU" sz="1800" dirty="0"/>
              <a:t> </a:t>
            </a:r>
            <a:r>
              <a:rPr lang="ru-RU" sz="1800" dirty="0" err="1"/>
              <a:t>извънсъдебно</a:t>
            </a:r>
            <a:r>
              <a:rPr lang="ru-RU" sz="1800" dirty="0"/>
              <a:t> </a:t>
            </a:r>
            <a:r>
              <a:rPr lang="ru-RU" sz="1800" dirty="0" err="1"/>
              <a:t>споразумение</a:t>
            </a:r>
            <a:r>
              <a:rPr lang="ru-RU" sz="1800" dirty="0"/>
              <a:t> с </a:t>
            </a:r>
            <a:r>
              <a:rPr lang="ru-RU" sz="1800" dirty="0" err="1"/>
              <a:t>кредиторите</a:t>
            </a:r>
            <a:r>
              <a:rPr lang="ru-RU" sz="1800" dirty="0"/>
              <a:t> си по </a:t>
            </a:r>
            <a:r>
              <a:rPr lang="ru-RU" sz="1800" dirty="0" smtClean="0"/>
              <a:t>чл</a:t>
            </a:r>
            <a:r>
              <a:rPr lang="ru-RU" sz="1800" dirty="0"/>
              <a:t>. 740 от </a:t>
            </a:r>
            <a:r>
              <a:rPr lang="ru-RU" sz="1800" dirty="0" err="1"/>
              <a:t>Търговския</a:t>
            </a:r>
            <a:r>
              <a:rPr lang="ru-RU" sz="1800" dirty="0"/>
              <a:t> закон;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/>
              <a:t>	- </a:t>
            </a:r>
            <a:r>
              <a:rPr lang="ru-RU" sz="1800" dirty="0" err="1" smtClean="0"/>
              <a:t>са</a:t>
            </a:r>
            <a:r>
              <a:rPr lang="ru-RU" sz="1800" dirty="0" smtClean="0"/>
              <a:t> </a:t>
            </a:r>
            <a:r>
              <a:rPr lang="ru-RU" sz="1800" dirty="0" err="1"/>
              <a:t>преустановили</a:t>
            </a:r>
            <a:r>
              <a:rPr lang="ru-RU" sz="1800" dirty="0"/>
              <a:t> </a:t>
            </a:r>
            <a:r>
              <a:rPr lang="ru-RU" sz="1800" dirty="0" err="1"/>
              <a:t>дейността</a:t>
            </a:r>
            <a:r>
              <a:rPr lang="ru-RU" sz="1800" dirty="0"/>
              <a:t> </a:t>
            </a:r>
            <a:r>
              <a:rPr lang="ru-RU" sz="1800" dirty="0" smtClean="0"/>
              <a:t>си, </a:t>
            </a:r>
            <a:r>
              <a:rPr lang="ru-RU" sz="1800" dirty="0" err="1" smtClean="0"/>
              <a:t>както</a:t>
            </a:r>
            <a:r>
              <a:rPr lang="ru-RU" sz="1800" dirty="0" smtClean="0"/>
              <a:t> и </a:t>
            </a:r>
            <a:r>
              <a:rPr lang="ru-RU" sz="1800" dirty="0" err="1" smtClean="0"/>
              <a:t>други</a:t>
            </a:r>
            <a:r>
              <a:rPr lang="ru-RU" sz="1800" dirty="0" smtClean="0"/>
              <a:t> </a:t>
            </a:r>
            <a:r>
              <a:rPr lang="ru-RU" sz="1800" dirty="0" err="1" smtClean="0"/>
              <a:t>изисквания</a:t>
            </a:r>
            <a:r>
              <a:rPr lang="ru-RU" sz="1800" dirty="0" smtClean="0"/>
              <a:t>, </a:t>
            </a:r>
            <a:r>
              <a:rPr lang="ru-RU" sz="1800" dirty="0" err="1" smtClean="0"/>
              <a:t>определени</a:t>
            </a:r>
            <a:r>
              <a:rPr lang="ru-RU" sz="1800" dirty="0"/>
              <a:t> </a:t>
            </a:r>
            <a:r>
              <a:rPr lang="ru-RU" sz="1800" dirty="0" smtClean="0"/>
              <a:t>с чл</a:t>
            </a:r>
            <a:r>
              <a:rPr lang="ru-RU" sz="1800" dirty="0"/>
              <a:t>. 6 от ПМС №114/2022 г</a:t>
            </a:r>
            <a:r>
              <a:rPr lang="ru-RU" sz="1800" dirty="0" smtClean="0"/>
              <a:t>.</a:t>
            </a:r>
            <a:endParaRPr lang="ru-RU" sz="800" dirty="0"/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bg-BG" sz="1800" dirty="0" smtClean="0"/>
              <a:t>Не могат да получат подкрепа </a:t>
            </a:r>
            <a:r>
              <a:rPr lang="ru-RU" sz="1800" dirty="0" err="1" smtClean="0"/>
              <a:t>кандидати</a:t>
            </a:r>
            <a:r>
              <a:rPr lang="ru-RU" sz="1800" dirty="0"/>
              <a:t>, </a:t>
            </a:r>
            <a:r>
              <a:rPr lang="ru-RU" sz="1800" dirty="0" err="1"/>
              <a:t>които</a:t>
            </a:r>
            <a:r>
              <a:rPr lang="ru-RU" sz="1800" dirty="0"/>
              <a:t> </a:t>
            </a:r>
            <a:r>
              <a:rPr lang="ru-RU" sz="1800" dirty="0" err="1"/>
              <a:t>са</a:t>
            </a:r>
            <a:r>
              <a:rPr lang="ru-RU" sz="1800" dirty="0"/>
              <a:t>: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/>
              <a:t>	- </a:t>
            </a:r>
            <a:r>
              <a:rPr lang="ru-RU" sz="1800" dirty="0" err="1" smtClean="0"/>
              <a:t>микропредприятия</a:t>
            </a:r>
            <a:r>
              <a:rPr lang="ru-RU" sz="1800" dirty="0" smtClean="0"/>
              <a:t> </a:t>
            </a:r>
            <a:r>
              <a:rPr lang="ru-RU" sz="1800" dirty="0"/>
              <a:t>по </a:t>
            </a:r>
            <a:r>
              <a:rPr lang="ru-RU" sz="1800" dirty="0" err="1"/>
              <a:t>смисъла</a:t>
            </a:r>
            <a:r>
              <a:rPr lang="ru-RU" sz="1800" dirty="0"/>
              <a:t> на чл. 3-4 от </a:t>
            </a:r>
            <a:r>
              <a:rPr lang="ru-RU" sz="1800" dirty="0" smtClean="0"/>
              <a:t>ЗМСП, </a:t>
            </a:r>
            <a:r>
              <a:rPr lang="ru-RU" sz="1800" dirty="0" err="1"/>
              <a:t>които</a:t>
            </a:r>
            <a:r>
              <a:rPr lang="ru-RU" sz="1800" dirty="0"/>
              <a:t> </a:t>
            </a:r>
            <a:r>
              <a:rPr lang="ru-RU" sz="1800" dirty="0" err="1"/>
              <a:t>имат</a:t>
            </a:r>
            <a:r>
              <a:rPr lang="ru-RU" sz="1800" dirty="0"/>
              <a:t> седалище или клон </a:t>
            </a:r>
            <a:r>
              <a:rPr lang="ru-RU" sz="1800" dirty="0" err="1"/>
              <a:t>със</a:t>
            </a:r>
            <a:r>
              <a:rPr lang="ru-RU" sz="1800" dirty="0"/>
              <a:t> седалище на </a:t>
            </a:r>
            <a:r>
              <a:rPr lang="ru-RU" sz="1800" dirty="0" err="1"/>
              <a:t>територията</a:t>
            </a:r>
            <a:r>
              <a:rPr lang="ru-RU" sz="1800" dirty="0"/>
              <a:t> на </a:t>
            </a:r>
            <a:r>
              <a:rPr lang="ru-RU" sz="1800" dirty="0" err="1"/>
              <a:t>селски</a:t>
            </a:r>
            <a:r>
              <a:rPr lang="ru-RU" sz="1800" dirty="0"/>
              <a:t> район и </a:t>
            </a:r>
            <a:r>
              <a:rPr lang="ru-RU" sz="1800" dirty="0" err="1"/>
              <a:t>са</a:t>
            </a:r>
            <a:r>
              <a:rPr lang="ru-RU" sz="1800" dirty="0"/>
              <a:t> заявили за </a:t>
            </a:r>
            <a:r>
              <a:rPr lang="ru-RU" sz="1800" dirty="0" err="1"/>
              <a:t>подпомагане</a:t>
            </a:r>
            <a:r>
              <a:rPr lang="ru-RU" sz="1800" dirty="0"/>
              <a:t> </a:t>
            </a:r>
            <a:r>
              <a:rPr lang="ru-RU" sz="1800" dirty="0" err="1" smtClean="0"/>
              <a:t>дейности</a:t>
            </a:r>
            <a:r>
              <a:rPr lang="ru-RU" sz="1800" dirty="0" smtClean="0"/>
              <a:t> по </a:t>
            </a:r>
            <a:r>
              <a:rPr lang="ru-RU" sz="1800" dirty="0" err="1" smtClean="0"/>
              <a:t>предложението</a:t>
            </a:r>
            <a:r>
              <a:rPr lang="ru-RU" sz="1800" dirty="0" smtClean="0"/>
              <a:t> за </a:t>
            </a:r>
            <a:r>
              <a:rPr lang="ru-RU" sz="1800" dirty="0" err="1" smtClean="0"/>
              <a:t>изпълнение</a:t>
            </a:r>
            <a:r>
              <a:rPr lang="ru-RU" sz="1800" dirty="0" smtClean="0"/>
              <a:t> на инвестиция, </a:t>
            </a:r>
            <a:r>
              <a:rPr lang="ru-RU" sz="1800" dirty="0" err="1"/>
              <a:t>които</a:t>
            </a:r>
            <a:r>
              <a:rPr lang="ru-RU" sz="1800" dirty="0"/>
              <a:t> </a:t>
            </a:r>
            <a:r>
              <a:rPr lang="ru-RU" sz="1800" dirty="0" err="1"/>
              <a:t>ще</a:t>
            </a:r>
            <a:r>
              <a:rPr lang="ru-RU" sz="1800" dirty="0"/>
              <a:t> се </a:t>
            </a:r>
            <a:r>
              <a:rPr lang="ru-RU" sz="1800" dirty="0" err="1"/>
              <a:t>осъществяват</a:t>
            </a:r>
            <a:r>
              <a:rPr lang="ru-RU" sz="1800" dirty="0"/>
              <a:t> в община на </a:t>
            </a:r>
            <a:r>
              <a:rPr lang="ru-RU" sz="1800" dirty="0" err="1"/>
              <a:t>територията</a:t>
            </a:r>
            <a:r>
              <a:rPr lang="ru-RU" sz="1800" dirty="0"/>
              <a:t> на </a:t>
            </a:r>
            <a:r>
              <a:rPr lang="ru-RU" sz="1800" dirty="0" err="1"/>
              <a:t>селските</a:t>
            </a:r>
            <a:r>
              <a:rPr lang="ru-RU" sz="1800" dirty="0"/>
              <a:t> </a:t>
            </a:r>
            <a:r>
              <a:rPr lang="ru-RU" sz="1800" dirty="0" err="1"/>
              <a:t>райони</a:t>
            </a:r>
            <a:r>
              <a:rPr lang="ru-RU" sz="1800" dirty="0"/>
              <a:t> в </a:t>
            </a:r>
            <a:r>
              <a:rPr lang="ru-RU" sz="1800" dirty="0" err="1" smtClean="0"/>
              <a:t>Република</a:t>
            </a:r>
            <a:r>
              <a:rPr lang="ru-RU" sz="1800" dirty="0" smtClean="0"/>
              <a:t> </a:t>
            </a:r>
            <a:r>
              <a:rPr lang="ru-RU" sz="1800" dirty="0" err="1" smtClean="0"/>
              <a:t>България</a:t>
            </a:r>
            <a:r>
              <a:rPr lang="ru-RU" sz="1800" dirty="0" smtClean="0"/>
              <a:t>. </a:t>
            </a:r>
            <a:r>
              <a:rPr lang="ru-RU" sz="1800" dirty="0" err="1" smtClean="0"/>
              <a:t>Списък</a:t>
            </a:r>
            <a:r>
              <a:rPr lang="ru-RU" sz="1800" dirty="0" smtClean="0"/>
              <a:t> </a:t>
            </a:r>
            <a:r>
              <a:rPr lang="ru-RU" sz="1800" dirty="0"/>
              <a:t>на </a:t>
            </a:r>
            <a:r>
              <a:rPr lang="ru-RU" sz="1800" dirty="0" err="1"/>
              <a:t>общините</a:t>
            </a:r>
            <a:r>
              <a:rPr lang="ru-RU" sz="1800" dirty="0"/>
              <a:t> в обхвата на </a:t>
            </a:r>
            <a:r>
              <a:rPr lang="ru-RU" sz="1800" dirty="0" err="1" smtClean="0"/>
              <a:t>селските</a:t>
            </a:r>
            <a:r>
              <a:rPr lang="ru-RU" sz="1800" dirty="0" smtClean="0"/>
              <a:t> </a:t>
            </a:r>
            <a:r>
              <a:rPr lang="ru-RU" sz="1800" dirty="0" err="1" smtClean="0"/>
              <a:t>райони</a:t>
            </a:r>
            <a:r>
              <a:rPr lang="ru-RU" sz="1800" dirty="0" smtClean="0"/>
              <a:t> на </a:t>
            </a:r>
            <a:r>
              <a:rPr lang="ru-RU" sz="1800" dirty="0" err="1" smtClean="0"/>
              <a:t>Република</a:t>
            </a:r>
            <a:r>
              <a:rPr lang="ru-RU" sz="1800" dirty="0" smtClean="0"/>
              <a:t> </a:t>
            </a:r>
            <a:r>
              <a:rPr lang="ru-RU" sz="1800" dirty="0" err="1" smtClean="0"/>
              <a:t>България</a:t>
            </a:r>
            <a:r>
              <a:rPr lang="ru-RU" sz="1800" dirty="0" smtClean="0"/>
              <a:t> е </a:t>
            </a:r>
            <a:r>
              <a:rPr lang="ru-RU" sz="1800" dirty="0"/>
              <a:t>даден в </a:t>
            </a:r>
            <a:r>
              <a:rPr lang="ru-RU" sz="1800" dirty="0" smtClean="0"/>
              <a:t>Приложение 14 </a:t>
            </a:r>
            <a:r>
              <a:rPr lang="ru-RU" sz="1800" dirty="0" err="1" smtClean="0"/>
              <a:t>към</a:t>
            </a:r>
            <a:r>
              <a:rPr lang="ru-RU" sz="1800" dirty="0" smtClean="0"/>
              <a:t> </a:t>
            </a:r>
            <a:r>
              <a:rPr lang="ru-RU" sz="1800" dirty="0" err="1" smtClean="0"/>
              <a:t>Условията</a:t>
            </a:r>
            <a:r>
              <a:rPr lang="ru-RU" sz="1800" dirty="0" smtClean="0"/>
              <a:t> за </a:t>
            </a:r>
            <a:r>
              <a:rPr lang="ru-RU" sz="1800" dirty="0" err="1" smtClean="0"/>
              <a:t>кандидатстване</a:t>
            </a:r>
            <a:r>
              <a:rPr lang="ru-RU" sz="1800" dirty="0" smtClean="0"/>
              <a:t>;</a:t>
            </a:r>
            <a:endParaRPr lang="ru-RU" sz="800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800" dirty="0" smtClean="0"/>
              <a:t>	- </a:t>
            </a:r>
            <a:r>
              <a:rPr lang="ru-RU" sz="1800" dirty="0" smtClean="0"/>
              <a:t>предприятия</a:t>
            </a:r>
            <a:r>
              <a:rPr lang="ru-RU" sz="1800" dirty="0"/>
              <a:t>, </a:t>
            </a:r>
            <a:r>
              <a:rPr lang="ru-RU" sz="1800" dirty="0" err="1"/>
              <a:t>кандидатстващи</a:t>
            </a:r>
            <a:r>
              <a:rPr lang="ru-RU" sz="1800" dirty="0"/>
              <a:t> за </a:t>
            </a:r>
            <a:r>
              <a:rPr lang="ru-RU" sz="1800" dirty="0" err="1"/>
              <a:t>финансиране</a:t>
            </a:r>
            <a:r>
              <a:rPr lang="ru-RU" sz="1800" dirty="0"/>
              <a:t> на </a:t>
            </a:r>
            <a:r>
              <a:rPr lang="ru-RU" sz="1800" dirty="0" err="1"/>
              <a:t>дейности</a:t>
            </a:r>
            <a:r>
              <a:rPr lang="ru-RU" sz="1800" dirty="0"/>
              <a:t> за </a:t>
            </a:r>
            <a:r>
              <a:rPr lang="ru-RU" sz="1800" dirty="0" err="1"/>
              <a:t>преработка</a:t>
            </a:r>
            <a:r>
              <a:rPr lang="ru-RU" sz="1800" dirty="0"/>
              <a:t> и/или маркетинг на </a:t>
            </a:r>
            <a:r>
              <a:rPr lang="ru-RU" sz="1800" dirty="0" err="1"/>
              <a:t>горски</a:t>
            </a:r>
            <a:r>
              <a:rPr lang="ru-RU" sz="1800" dirty="0"/>
              <a:t> </a:t>
            </a:r>
            <a:r>
              <a:rPr lang="ru-RU" sz="1800" dirty="0" err="1" smtClean="0"/>
              <a:t>продукти</a:t>
            </a:r>
            <a:r>
              <a:rPr lang="ru-RU" sz="18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dirty="0" err="1" smtClean="0"/>
              <a:t>Недопустими</a:t>
            </a:r>
            <a:r>
              <a:rPr lang="ru-RU" sz="1800" dirty="0" smtClean="0"/>
              <a:t> </a:t>
            </a:r>
            <a:r>
              <a:rPr lang="ru-RU" sz="1800" dirty="0" err="1"/>
              <a:t>са</a:t>
            </a:r>
            <a:r>
              <a:rPr lang="ru-RU" sz="1800" dirty="0"/>
              <a:t> </a:t>
            </a:r>
            <a:r>
              <a:rPr lang="ru-RU" sz="1800" dirty="0" err="1"/>
              <a:t>кандидати</a:t>
            </a:r>
            <a:r>
              <a:rPr lang="ru-RU" sz="1800" dirty="0"/>
              <a:t>, </a:t>
            </a:r>
            <a:r>
              <a:rPr lang="ru-RU" sz="1800" dirty="0" err="1"/>
              <a:t>попадащи</a:t>
            </a:r>
            <a:r>
              <a:rPr lang="ru-RU" sz="1800" dirty="0"/>
              <a:t> в обхвата на </a:t>
            </a:r>
            <a:r>
              <a:rPr lang="ru-RU" sz="1800" dirty="0" err="1"/>
              <a:t>посочените</a:t>
            </a:r>
            <a:r>
              <a:rPr lang="ru-RU" sz="1800" dirty="0"/>
              <a:t> в т. 10 от </a:t>
            </a:r>
            <a:r>
              <a:rPr lang="ru-RU" sz="1800" dirty="0" smtClean="0"/>
              <a:t>УК ограничения</a:t>
            </a:r>
            <a:r>
              <a:rPr lang="ru-RU" sz="1800" dirty="0"/>
              <a:t>, </a:t>
            </a:r>
            <a:r>
              <a:rPr lang="ru-RU" sz="1800" dirty="0" err="1"/>
              <a:t>произтичащи</a:t>
            </a:r>
            <a:r>
              <a:rPr lang="ru-RU" sz="1800" dirty="0"/>
              <a:t> от избрания режим на </a:t>
            </a:r>
            <a:r>
              <a:rPr lang="ru-RU" sz="1800" dirty="0" err="1"/>
              <a:t>държавна</a:t>
            </a:r>
            <a:r>
              <a:rPr lang="ru-RU" sz="1800" dirty="0"/>
              <a:t> </a:t>
            </a:r>
            <a:r>
              <a:rPr lang="ru-RU" sz="1800" dirty="0" err="1"/>
              <a:t>помощ</a:t>
            </a:r>
            <a:r>
              <a:rPr lang="ru-RU" sz="1800" dirty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bg-BG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dirty="0" smtClean="0">
                <a:solidFill>
                  <a:srgbClr val="72045A"/>
                </a:solidFill>
              </a:rPr>
              <a:t>4. Критерии за недопустимост на кандидатите/партньорите</a:t>
            </a:r>
            <a:endParaRPr lang="en-US" sz="2400" b="1" i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0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1951347"/>
            <a:ext cx="10884188" cy="582671"/>
          </a:xfrm>
        </p:spPr>
        <p:txBody>
          <a:bodyPr>
            <a:noAutofit/>
          </a:bodyPr>
          <a:lstStyle/>
          <a:p>
            <a:r>
              <a:rPr lang="en-US" dirty="0" smtClean="0"/>
              <a:t>IV. </a:t>
            </a:r>
            <a:r>
              <a:rPr lang="bg-BG" dirty="0" smtClean="0"/>
              <a:t>Финансиране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27340"/>
            <a:ext cx="10058400" cy="1143000"/>
          </a:xfrm>
        </p:spPr>
        <p:txBody>
          <a:bodyPr/>
          <a:lstStyle/>
          <a:p>
            <a:r>
              <a:rPr lang="ru-RU" dirty="0"/>
              <a:t>BG-RRP-3.007 „</a:t>
            </a:r>
            <a:r>
              <a:rPr lang="ru-RU" dirty="0" err="1"/>
              <a:t>Програма</a:t>
            </a:r>
            <a:r>
              <a:rPr lang="ru-RU" dirty="0"/>
              <a:t> за публична </a:t>
            </a:r>
            <a:r>
              <a:rPr lang="ru-RU" dirty="0" err="1"/>
              <a:t>подкрепа</a:t>
            </a:r>
            <a:r>
              <a:rPr lang="ru-RU" dirty="0"/>
              <a:t> за </a:t>
            </a:r>
            <a:r>
              <a:rPr lang="ru-RU" dirty="0" err="1"/>
              <a:t>развитието</a:t>
            </a:r>
            <a:r>
              <a:rPr lang="ru-RU" dirty="0"/>
              <a:t> на </a:t>
            </a:r>
            <a:r>
              <a:rPr lang="ru-RU" dirty="0" err="1"/>
              <a:t>индустриални</a:t>
            </a:r>
            <a:r>
              <a:rPr lang="ru-RU" dirty="0"/>
              <a:t> </a:t>
            </a:r>
            <a:r>
              <a:rPr lang="ru-RU" dirty="0" err="1"/>
              <a:t>райони</a:t>
            </a:r>
            <a:r>
              <a:rPr lang="ru-RU" dirty="0"/>
              <a:t>, </a:t>
            </a:r>
            <a:r>
              <a:rPr lang="ru-RU" dirty="0" err="1"/>
              <a:t>паркове</a:t>
            </a:r>
            <a:r>
              <a:rPr lang="ru-RU" dirty="0"/>
              <a:t> и </a:t>
            </a:r>
            <a:r>
              <a:rPr lang="ru-RU" dirty="0" err="1"/>
              <a:t>подобни</a:t>
            </a:r>
            <a:r>
              <a:rPr lang="ru-RU" dirty="0"/>
              <a:t> </a:t>
            </a:r>
            <a:r>
              <a:rPr lang="ru-RU" dirty="0" err="1"/>
              <a:t>територии</a:t>
            </a:r>
            <a:r>
              <a:rPr lang="ru-RU" dirty="0"/>
              <a:t> и за </a:t>
            </a:r>
            <a:r>
              <a:rPr lang="ru-RU" dirty="0" err="1"/>
              <a:t>привличане</a:t>
            </a:r>
            <a:r>
              <a:rPr lang="ru-RU" dirty="0"/>
              <a:t> на инвестиции (</a:t>
            </a:r>
            <a:r>
              <a:rPr lang="ru-RU" dirty="0" err="1"/>
              <a:t>AttractInvestBG</a:t>
            </a:r>
            <a:r>
              <a:rPr lang="ru-RU" dirty="0"/>
              <a:t>)“</a:t>
            </a:r>
            <a:endParaRPr lang="en-US" cap="non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142" y="282702"/>
            <a:ext cx="1428750" cy="952500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5434049" y="185577"/>
            <a:ext cx="2774165" cy="1107996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chemeClr val="accent5">
                    <a:lumMod val="75000"/>
                  </a:schemeClr>
                </a:solidFill>
              </a:rPr>
              <a:t>Финансирано от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bg-BG" sz="2400" b="1" dirty="0" smtClean="0">
                <a:solidFill>
                  <a:schemeClr val="accent5">
                    <a:lumMod val="75000"/>
                  </a:schemeClr>
                </a:solidFill>
              </a:rPr>
              <a:t>Европейския </a:t>
            </a:r>
            <a:r>
              <a:rPr lang="bg-BG" sz="2400" b="1" dirty="0">
                <a:solidFill>
                  <a:schemeClr val="accent5">
                    <a:lumMod val="75000"/>
                  </a:schemeClr>
                </a:solidFill>
              </a:rPr>
              <a:t>съюз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noProof="1" smtClean="0">
                <a:solidFill>
                  <a:schemeClr val="accent5">
                    <a:lumMod val="75000"/>
                  </a:schemeClr>
                </a:solidFill>
              </a:rPr>
              <a:t>NextGenerationEU</a:t>
            </a:r>
            <a:endParaRPr lang="en-US" noProof="1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9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361154"/>
            <a:ext cx="10886977" cy="482057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2000" b="1" dirty="0" err="1" smtClean="0"/>
              <a:t>Разходи</a:t>
            </a:r>
            <a:r>
              <a:rPr lang="ru-RU" sz="2000" b="1" dirty="0" smtClean="0"/>
              <a:t> </a:t>
            </a:r>
            <a:r>
              <a:rPr lang="ru-RU" sz="2000" b="1" dirty="0"/>
              <a:t>за </a:t>
            </a:r>
            <a:r>
              <a:rPr lang="ru-RU" sz="2000" b="1" dirty="0" err="1"/>
              <a:t>строително-монтажни</a:t>
            </a:r>
            <a:r>
              <a:rPr lang="ru-RU" sz="2000" b="1" dirty="0"/>
              <a:t> </a:t>
            </a:r>
            <a:r>
              <a:rPr lang="ru-RU" sz="2000" b="1" dirty="0" err="1"/>
              <a:t>работи</a:t>
            </a:r>
            <a:r>
              <a:rPr lang="ru-RU" sz="2000" b="1" dirty="0"/>
              <a:t> (СМР</a:t>
            </a:r>
            <a:r>
              <a:rPr lang="ru-RU" sz="2000" b="1" dirty="0" smtClean="0"/>
              <a:t>):</a:t>
            </a:r>
            <a:endParaRPr lang="ru-RU" sz="2000" b="1" dirty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bg-BG" sz="1600" dirty="0" smtClean="0"/>
              <a:t>1. </a:t>
            </a:r>
            <a:r>
              <a:rPr lang="ru-RU" sz="1800" dirty="0" err="1" smtClean="0"/>
              <a:t>Разходи</a:t>
            </a:r>
            <a:r>
              <a:rPr lang="ru-RU" sz="1800" dirty="0" smtClean="0"/>
              <a:t> </a:t>
            </a:r>
            <a:r>
              <a:rPr lang="ru-RU" sz="1800" dirty="0"/>
              <a:t>за </a:t>
            </a:r>
            <a:r>
              <a:rPr lang="ru-RU" sz="1800" dirty="0" err="1"/>
              <a:t>изпълнение</a:t>
            </a:r>
            <a:r>
              <a:rPr lang="ru-RU" sz="1800" dirty="0"/>
              <a:t> на </a:t>
            </a:r>
            <a:r>
              <a:rPr lang="ru-RU" sz="1800" dirty="0" err="1"/>
              <a:t>техническа</a:t>
            </a:r>
            <a:r>
              <a:rPr lang="ru-RU" sz="1800" dirty="0"/>
              <a:t> инфраструктура за </a:t>
            </a:r>
            <a:r>
              <a:rPr lang="ru-RU" sz="1800" dirty="0" err="1"/>
              <a:t>индустриалния</a:t>
            </a:r>
            <a:r>
              <a:rPr lang="ru-RU" sz="1800" dirty="0"/>
              <a:t> парк/зона и за </a:t>
            </a:r>
            <a:r>
              <a:rPr lang="ru-RU" sz="1800" dirty="0" err="1"/>
              <a:t>придобиване</a:t>
            </a:r>
            <a:r>
              <a:rPr lang="ru-RU" sz="1800" dirty="0"/>
              <a:t> на </a:t>
            </a:r>
            <a:r>
              <a:rPr lang="ru-RU" sz="1800" dirty="0" err="1"/>
              <a:t>съответните</a:t>
            </a:r>
            <a:r>
              <a:rPr lang="ru-RU" sz="1800" dirty="0"/>
              <a:t> </a:t>
            </a:r>
            <a:r>
              <a:rPr lang="ru-RU" sz="1800" dirty="0" err="1"/>
              <a:t>дълготрайни</a:t>
            </a:r>
            <a:r>
              <a:rPr lang="ru-RU" sz="1800" dirty="0"/>
              <a:t> </a:t>
            </a:r>
            <a:r>
              <a:rPr lang="ru-RU" sz="1800" dirty="0" err="1"/>
              <a:t>материални</a:t>
            </a:r>
            <a:r>
              <a:rPr lang="ru-RU" sz="1800" dirty="0"/>
              <a:t> </a:t>
            </a:r>
            <a:r>
              <a:rPr lang="ru-RU" sz="1800" dirty="0" err="1"/>
              <a:t>активи</a:t>
            </a:r>
            <a:r>
              <a:rPr lang="ru-RU" sz="1800" dirty="0"/>
              <a:t> и </a:t>
            </a:r>
            <a:r>
              <a:rPr lang="ru-RU" sz="1800" dirty="0" err="1"/>
              <a:t>включващи</a:t>
            </a:r>
            <a:r>
              <a:rPr lang="ru-RU" sz="1800" dirty="0"/>
              <a:t> се в </a:t>
            </a:r>
            <a:r>
              <a:rPr lang="ru-RU" sz="1800" dirty="0" err="1"/>
              <a:t>себестойността</a:t>
            </a:r>
            <a:r>
              <a:rPr lang="ru-RU" sz="1800" dirty="0"/>
              <a:t> </a:t>
            </a:r>
            <a:r>
              <a:rPr lang="ru-RU" sz="1800" dirty="0" smtClean="0"/>
              <a:t>им: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dirty="0" err="1" smtClean="0"/>
              <a:t>проектиране</a:t>
            </a:r>
            <a:r>
              <a:rPr lang="ru-RU" sz="1800" dirty="0" smtClean="0"/>
              <a:t>;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dirty="0" err="1" smtClean="0"/>
              <a:t>строителство</a:t>
            </a:r>
            <a:r>
              <a:rPr lang="ru-RU" sz="1800" dirty="0"/>
              <a:t>; </a:t>
            </a:r>
            <a:endParaRPr lang="ru-RU" sz="1800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dirty="0" err="1" smtClean="0"/>
              <a:t>упражняване</a:t>
            </a:r>
            <a:r>
              <a:rPr lang="ru-RU" sz="1800" dirty="0" smtClean="0"/>
              <a:t> </a:t>
            </a:r>
            <a:r>
              <a:rPr lang="ru-RU" sz="1800" dirty="0"/>
              <a:t>на надзор по </a:t>
            </a:r>
            <a:r>
              <a:rPr lang="ru-RU" sz="1800" dirty="0" err="1"/>
              <a:t>време</a:t>
            </a:r>
            <a:r>
              <a:rPr lang="ru-RU" sz="1800" dirty="0"/>
              <a:t> на </a:t>
            </a:r>
            <a:r>
              <a:rPr lang="ru-RU" sz="1800" dirty="0" err="1"/>
              <a:t>строителството</a:t>
            </a:r>
            <a:r>
              <a:rPr lang="ru-RU" sz="1800" dirty="0"/>
              <a:t> – </a:t>
            </a:r>
            <a:r>
              <a:rPr lang="ru-RU" sz="1800" dirty="0" err="1"/>
              <a:t>авторски</a:t>
            </a:r>
            <a:r>
              <a:rPr lang="ru-RU" sz="1800" dirty="0"/>
              <a:t> и </a:t>
            </a:r>
            <a:r>
              <a:rPr lang="ru-RU" sz="1800" dirty="0" err="1"/>
              <a:t>строителен</a:t>
            </a:r>
            <a:r>
              <a:rPr lang="ru-RU" sz="1800" dirty="0"/>
              <a:t>; </a:t>
            </a:r>
            <a:endParaRPr lang="ru-RU" sz="1800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dirty="0" err="1" smtClean="0"/>
              <a:t>всички</a:t>
            </a:r>
            <a:r>
              <a:rPr lang="ru-RU" sz="1800" dirty="0" smtClean="0"/>
              <a:t> </a:t>
            </a:r>
            <a:r>
              <a:rPr lang="ru-RU" sz="1800" dirty="0" err="1"/>
              <a:t>разходи</a:t>
            </a:r>
            <a:r>
              <a:rPr lang="ru-RU" sz="1800" dirty="0"/>
              <a:t>, </a:t>
            </a:r>
            <a:r>
              <a:rPr lang="ru-RU" sz="1800" dirty="0" err="1"/>
              <a:t>необходими</a:t>
            </a:r>
            <a:r>
              <a:rPr lang="ru-RU" sz="1800" dirty="0"/>
              <a:t> за </a:t>
            </a:r>
            <a:r>
              <a:rPr lang="ru-RU" sz="1800" dirty="0" err="1"/>
              <a:t>изпълнението</a:t>
            </a:r>
            <a:r>
              <a:rPr lang="ru-RU" sz="1800" dirty="0"/>
              <a:t> на </a:t>
            </a:r>
            <a:r>
              <a:rPr lang="ru-RU" sz="1800" dirty="0" err="1"/>
              <a:t>обектите</a:t>
            </a:r>
            <a:r>
              <a:rPr lang="ru-RU" sz="1800" dirty="0"/>
              <a:t> в обхвата на </a:t>
            </a:r>
            <a:r>
              <a:rPr lang="ru-RU" sz="1800" dirty="0" err="1"/>
              <a:t>Инвестицията</a:t>
            </a:r>
            <a:r>
              <a:rPr lang="ru-RU" sz="1800" dirty="0"/>
              <a:t>, </a:t>
            </a:r>
            <a:r>
              <a:rPr lang="ru-RU" sz="1800" dirty="0" smtClean="0"/>
              <a:t>вкл. </a:t>
            </a:r>
            <a:r>
              <a:rPr lang="ru-RU" sz="1800" dirty="0" err="1"/>
              <a:t>обезщетения</a:t>
            </a:r>
            <a:r>
              <a:rPr lang="ru-RU" sz="1800" dirty="0"/>
              <a:t> по </a:t>
            </a:r>
            <a:r>
              <a:rPr lang="ru-RU" sz="1800" dirty="0" err="1"/>
              <a:t>отчуждителни</a:t>
            </a:r>
            <a:r>
              <a:rPr lang="ru-RU" sz="1800" dirty="0"/>
              <a:t> </a:t>
            </a:r>
            <a:r>
              <a:rPr lang="ru-RU" sz="1800" dirty="0" err="1"/>
              <a:t>процедури</a:t>
            </a:r>
            <a:r>
              <a:rPr lang="ru-RU" sz="1800" dirty="0"/>
              <a:t> и др. </a:t>
            </a:r>
            <a:r>
              <a:rPr lang="ru-RU" sz="1800" dirty="0" err="1"/>
              <a:t>необходими</a:t>
            </a:r>
            <a:r>
              <a:rPr lang="ru-RU" sz="1800" dirty="0"/>
              <a:t> </a:t>
            </a:r>
            <a:r>
              <a:rPr lang="ru-RU" sz="1800" dirty="0" err="1"/>
              <a:t>вещни</a:t>
            </a:r>
            <a:r>
              <a:rPr lang="ru-RU" sz="1800" dirty="0"/>
              <a:t> права, </a:t>
            </a:r>
            <a:r>
              <a:rPr lang="ru-RU" sz="1800" dirty="0" err="1"/>
              <a:t>разходи</a:t>
            </a:r>
            <a:r>
              <a:rPr lang="ru-RU" sz="1800" dirty="0"/>
              <a:t>, </a:t>
            </a:r>
            <a:r>
              <a:rPr lang="ru-RU" sz="1800" dirty="0" err="1"/>
              <a:t>свързани</a:t>
            </a:r>
            <a:r>
              <a:rPr lang="ru-RU" sz="1800" dirty="0"/>
              <a:t> с </a:t>
            </a:r>
            <a:r>
              <a:rPr lang="ru-RU" sz="1800" dirty="0" err="1"/>
              <a:t>набавянето</a:t>
            </a:r>
            <a:r>
              <a:rPr lang="ru-RU" sz="1800" dirty="0"/>
              <a:t> на </a:t>
            </a:r>
            <a:r>
              <a:rPr lang="ru-RU" sz="1800" dirty="0" err="1"/>
              <a:t>необходими</a:t>
            </a:r>
            <a:r>
              <a:rPr lang="ru-RU" sz="1800" dirty="0"/>
              <a:t> </a:t>
            </a:r>
            <a:r>
              <a:rPr lang="ru-RU" sz="1800" dirty="0" err="1"/>
              <a:t>разрешителни</a:t>
            </a:r>
            <a:r>
              <a:rPr lang="ru-RU" sz="1800" dirty="0"/>
              <a:t> и </a:t>
            </a:r>
            <a:r>
              <a:rPr lang="ru-RU" sz="1800" dirty="0" err="1"/>
              <a:t>съгласувателни</a:t>
            </a:r>
            <a:r>
              <a:rPr lang="ru-RU" sz="1800" dirty="0"/>
              <a:t> </a:t>
            </a:r>
            <a:r>
              <a:rPr lang="ru-RU" sz="1800" dirty="0" err="1"/>
              <a:t>документи</a:t>
            </a:r>
            <a:r>
              <a:rPr lang="ru-RU" sz="1800" dirty="0"/>
              <a:t>, </a:t>
            </a:r>
            <a:r>
              <a:rPr lang="ru-RU" sz="1800" dirty="0" err="1"/>
              <a:t>изискващи</a:t>
            </a:r>
            <a:r>
              <a:rPr lang="ru-RU" sz="1800" dirty="0"/>
              <a:t> се от </a:t>
            </a:r>
            <a:r>
              <a:rPr lang="ru-RU" sz="1800" dirty="0" err="1"/>
              <a:t>националното</a:t>
            </a:r>
            <a:r>
              <a:rPr lang="ru-RU" sz="1800" dirty="0"/>
              <a:t> </a:t>
            </a:r>
            <a:r>
              <a:rPr lang="ru-RU" sz="1800" dirty="0" err="1"/>
              <a:t>законодателство</a:t>
            </a:r>
            <a:r>
              <a:rPr lang="ru-RU" sz="1800" dirty="0"/>
              <a:t>, </a:t>
            </a:r>
            <a:r>
              <a:rPr lang="ru-RU" sz="1800" dirty="0" err="1"/>
              <a:t>включително</a:t>
            </a:r>
            <a:r>
              <a:rPr lang="ru-RU" sz="1800" dirty="0"/>
              <a:t> и </a:t>
            </a:r>
            <a:r>
              <a:rPr lang="ru-RU" sz="1800" dirty="0" err="1"/>
              <a:t>свързаните</a:t>
            </a:r>
            <a:r>
              <a:rPr lang="ru-RU" sz="1800" dirty="0"/>
              <a:t> с </a:t>
            </a:r>
            <a:r>
              <a:rPr lang="ru-RU" sz="1800" dirty="0" err="1"/>
              <a:t>тях</a:t>
            </a:r>
            <a:r>
              <a:rPr lang="ru-RU" sz="1800" dirty="0"/>
              <a:t> такси, </a:t>
            </a:r>
            <a:r>
              <a:rPr lang="ru-RU" sz="1800" dirty="0" err="1"/>
              <a:t>дължими</a:t>
            </a:r>
            <a:r>
              <a:rPr lang="ru-RU" sz="1800" dirty="0"/>
              <a:t> на </a:t>
            </a:r>
            <a:r>
              <a:rPr lang="ru-RU" sz="1800" dirty="0" err="1"/>
              <a:t>съответните</a:t>
            </a:r>
            <a:r>
              <a:rPr lang="ru-RU" sz="1800" dirty="0"/>
              <a:t> </a:t>
            </a:r>
            <a:r>
              <a:rPr lang="ru-RU" sz="1800" dirty="0" err="1"/>
              <a:t>компетентни</a:t>
            </a:r>
            <a:r>
              <a:rPr lang="ru-RU" sz="1800" dirty="0"/>
              <a:t> </a:t>
            </a:r>
            <a:r>
              <a:rPr lang="ru-RU" sz="1800" dirty="0" err="1"/>
              <a:t>органи</a:t>
            </a:r>
            <a:r>
              <a:rPr lang="ru-RU" sz="1800" dirty="0"/>
              <a:t> и </a:t>
            </a:r>
            <a:r>
              <a:rPr lang="ru-RU" sz="1800" dirty="0" err="1"/>
              <a:t>експлоатационни</a:t>
            </a:r>
            <a:r>
              <a:rPr lang="ru-RU" sz="1800" dirty="0"/>
              <a:t> </a:t>
            </a:r>
            <a:r>
              <a:rPr lang="ru-RU" sz="1800" dirty="0" smtClean="0"/>
              <a:t>дружества).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1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ВАЖНО</a:t>
            </a:r>
            <a:r>
              <a:rPr lang="ru-RU" sz="1800" dirty="0">
                <a:solidFill>
                  <a:srgbClr val="FF0000"/>
                </a:solidFill>
              </a:rPr>
              <a:t>: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/>
              <a:t>По </a:t>
            </a:r>
            <a:r>
              <a:rPr lang="ru-RU" sz="1800" dirty="0" err="1"/>
              <a:t>настоящата</a:t>
            </a:r>
            <a:r>
              <a:rPr lang="ru-RU" sz="1800" dirty="0"/>
              <a:t> процедура </a:t>
            </a:r>
            <a:r>
              <a:rPr lang="ru-RU" sz="1800" b="1" dirty="0" err="1" smtClean="0"/>
              <a:t>непреки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разходи</a:t>
            </a:r>
            <a:r>
              <a:rPr lang="ru-RU" sz="1800" b="1" dirty="0" smtClean="0"/>
              <a:t> </a:t>
            </a:r>
            <a:r>
              <a:rPr lang="ru-RU" sz="1800" dirty="0" smtClean="0"/>
              <a:t>– </a:t>
            </a:r>
            <a:r>
              <a:rPr lang="ru-RU" sz="1800" dirty="0" err="1" smtClean="0"/>
              <a:t>възнаграждения</a:t>
            </a:r>
            <a:r>
              <a:rPr lang="ru-RU" sz="1800" dirty="0" smtClean="0"/>
              <a:t> </a:t>
            </a:r>
            <a:r>
              <a:rPr lang="ru-RU" sz="1800" dirty="0"/>
              <a:t>на персонала по </a:t>
            </a:r>
            <a:r>
              <a:rPr lang="ru-RU" sz="1800" dirty="0" err="1"/>
              <a:t>администриране</a:t>
            </a:r>
            <a:r>
              <a:rPr lang="ru-RU" sz="1800" dirty="0"/>
              <a:t> на </a:t>
            </a:r>
            <a:r>
              <a:rPr lang="bg-BG" sz="1800" dirty="0" smtClean="0"/>
              <a:t>ПИИ </a:t>
            </a:r>
            <a:r>
              <a:rPr lang="ru-RU" sz="1800" dirty="0" smtClean="0"/>
              <a:t>(</a:t>
            </a:r>
            <a:r>
              <a:rPr lang="ru-RU" sz="1800" dirty="0" err="1" smtClean="0"/>
              <a:t>ръководител</a:t>
            </a:r>
            <a:r>
              <a:rPr lang="ru-RU" sz="1800" dirty="0"/>
              <a:t>, технически </a:t>
            </a:r>
            <a:r>
              <a:rPr lang="ru-RU" sz="1800" dirty="0" err="1"/>
              <a:t>сътрудник</a:t>
            </a:r>
            <a:r>
              <a:rPr lang="ru-RU" sz="1800" dirty="0"/>
              <a:t>, </a:t>
            </a:r>
            <a:r>
              <a:rPr lang="ru-RU" sz="1800" dirty="0" err="1"/>
              <a:t>счетоводител</a:t>
            </a:r>
            <a:r>
              <a:rPr lang="ru-RU" sz="1800" dirty="0"/>
              <a:t> и друг </a:t>
            </a:r>
            <a:r>
              <a:rPr lang="ru-RU" sz="1800" dirty="0" err="1"/>
              <a:t>експертен</a:t>
            </a:r>
            <a:r>
              <a:rPr lang="ru-RU" sz="1800" dirty="0"/>
              <a:t> или технически </a:t>
            </a:r>
            <a:r>
              <a:rPr lang="ru-RU" sz="1800" dirty="0" smtClean="0"/>
              <a:t>персонал) и </a:t>
            </a:r>
            <a:r>
              <a:rPr lang="ru-RU" sz="1800" dirty="0" err="1" smtClean="0"/>
              <a:t>административни</a:t>
            </a:r>
            <a:r>
              <a:rPr lang="ru-RU" sz="1800" dirty="0" smtClean="0"/>
              <a:t> </a:t>
            </a:r>
            <a:r>
              <a:rPr lang="ru-RU" sz="1800" dirty="0" err="1"/>
              <a:t>разходи</a:t>
            </a:r>
            <a:r>
              <a:rPr lang="ru-RU" sz="1800" dirty="0"/>
              <a:t>, </a:t>
            </a:r>
            <a:r>
              <a:rPr lang="ru-RU" sz="1800" dirty="0" err="1"/>
              <a:t>свързани</a:t>
            </a:r>
            <a:r>
              <a:rPr lang="ru-RU" sz="1800" dirty="0"/>
              <a:t> с </a:t>
            </a:r>
            <a:r>
              <a:rPr lang="ru-RU" sz="1800" dirty="0" err="1"/>
              <a:t>управлението</a:t>
            </a:r>
            <a:r>
              <a:rPr lang="ru-RU" sz="1800" dirty="0"/>
              <a:t> на </a:t>
            </a:r>
            <a:r>
              <a:rPr lang="ru-RU" sz="1800" dirty="0" smtClean="0"/>
              <a:t>ПИИ (в </a:t>
            </a:r>
            <a:r>
              <a:rPr lang="ru-RU" sz="1800" dirty="0"/>
              <a:t>т. ч. и </a:t>
            </a:r>
            <a:r>
              <a:rPr lang="ru-RU" sz="1800" dirty="0" err="1"/>
              <a:t>разходи</a:t>
            </a:r>
            <a:r>
              <a:rPr lang="ru-RU" sz="1800" dirty="0"/>
              <a:t> за информация и </a:t>
            </a:r>
            <a:r>
              <a:rPr lang="ru-RU" sz="1800" dirty="0" err="1"/>
              <a:t>комуникация</a:t>
            </a:r>
            <a:r>
              <a:rPr lang="ru-RU" sz="1800" dirty="0"/>
              <a:t>) </a:t>
            </a:r>
            <a:r>
              <a:rPr lang="ru-RU" sz="1800" b="1" dirty="0" err="1"/>
              <a:t>са</a:t>
            </a:r>
            <a:r>
              <a:rPr lang="ru-RU" sz="1800" b="1" dirty="0"/>
              <a:t> за сметка на </a:t>
            </a:r>
            <a:r>
              <a:rPr lang="ru-RU" sz="1800" b="1" dirty="0" err="1"/>
              <a:t>крайния</a:t>
            </a:r>
            <a:r>
              <a:rPr lang="ru-RU" sz="1800" b="1" dirty="0"/>
              <a:t> </a:t>
            </a:r>
            <a:r>
              <a:rPr lang="ru-RU" sz="1800" b="1" dirty="0" err="1"/>
              <a:t>получател</a:t>
            </a:r>
            <a:r>
              <a:rPr lang="ru-RU" sz="1800" b="1" dirty="0"/>
              <a:t> </a:t>
            </a:r>
            <a:r>
              <a:rPr lang="ru-RU" sz="1800" dirty="0"/>
              <a:t>и не се </a:t>
            </a:r>
            <a:r>
              <a:rPr lang="ru-RU" sz="1800" dirty="0" err="1"/>
              <a:t>включват</a:t>
            </a:r>
            <a:r>
              <a:rPr lang="ru-RU" sz="1800" dirty="0"/>
              <a:t> в </a:t>
            </a:r>
            <a:r>
              <a:rPr lang="ru-RU" sz="1800" dirty="0" err="1"/>
              <a:t>общата</a:t>
            </a:r>
            <a:r>
              <a:rPr lang="ru-RU" sz="1800" dirty="0"/>
              <a:t> </a:t>
            </a:r>
            <a:r>
              <a:rPr lang="ru-RU" sz="1800" dirty="0" err="1"/>
              <a:t>стойност</a:t>
            </a:r>
            <a:r>
              <a:rPr lang="ru-RU" sz="1800" dirty="0"/>
              <a:t> на бюджета.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dirty="0">
                <a:solidFill>
                  <a:srgbClr val="72045A"/>
                </a:solidFill>
              </a:rPr>
              <a:t>1</a:t>
            </a:r>
            <a:r>
              <a:rPr lang="bg-BG" sz="2400" b="1" dirty="0" smtClean="0">
                <a:solidFill>
                  <a:srgbClr val="72045A"/>
                </a:solidFill>
              </a:rPr>
              <a:t>. </a:t>
            </a:r>
            <a:r>
              <a:rPr lang="bg-BG" sz="2400" b="1" dirty="0">
                <a:solidFill>
                  <a:srgbClr val="72045A"/>
                </a:solidFill>
              </a:rPr>
              <a:t>Допустими разходи (1)</a:t>
            </a:r>
            <a:endParaRPr lang="en-US" sz="2400" b="1" i="1" dirty="0">
              <a:solidFill>
                <a:srgbClr val="72045A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04973" y="0"/>
            <a:ext cx="5467547" cy="899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kern="1200" spc="-50" baseline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2045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ln>
                  <a:solidFill>
                    <a:srgbClr val="72045A"/>
                  </a:solidFill>
                </a:ln>
              </a:rPr>
              <a:t>IV. </a:t>
            </a:r>
            <a:r>
              <a:rPr lang="bg-BG" b="1" smtClean="0">
                <a:ln>
                  <a:solidFill>
                    <a:srgbClr val="72045A"/>
                  </a:solidFill>
                </a:ln>
              </a:rPr>
              <a:t>Финансиране</a:t>
            </a:r>
            <a:endParaRPr lang="bg-BG" b="1" dirty="0">
              <a:ln>
                <a:solidFill>
                  <a:srgbClr val="72045A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0043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rgbClr val="72045A"/>
                  </a:solidFill>
                </a:ln>
              </a:rPr>
              <a:t>IV. 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Финансиране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361153"/>
            <a:ext cx="10886977" cy="48205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 smtClean="0"/>
              <a:t>По </a:t>
            </a:r>
            <a:r>
              <a:rPr lang="ru-RU" sz="2000" b="1" dirty="0" err="1" smtClean="0"/>
              <a:t>Дейност</a:t>
            </a:r>
            <a:r>
              <a:rPr lang="ru-RU" sz="2000" b="1" dirty="0"/>
              <a:t> 1: </a:t>
            </a:r>
            <a:endParaRPr lang="ru-RU" sz="2000" b="1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err="1" smtClean="0"/>
              <a:t>Разходи</a:t>
            </a:r>
            <a:r>
              <a:rPr lang="ru-RU" sz="1800" dirty="0" smtClean="0"/>
              <a:t> </a:t>
            </a:r>
            <a:r>
              <a:rPr lang="ru-RU" sz="1800" dirty="0"/>
              <a:t>за СМР за </a:t>
            </a:r>
            <a:r>
              <a:rPr lang="ru-RU" sz="1800" dirty="0" err="1"/>
              <a:t>довеждаща</a:t>
            </a:r>
            <a:r>
              <a:rPr lang="ru-RU" sz="1800" dirty="0"/>
              <a:t> </a:t>
            </a:r>
            <a:r>
              <a:rPr lang="ru-RU" sz="1800" dirty="0" err="1"/>
              <a:t>техническа</a:t>
            </a:r>
            <a:r>
              <a:rPr lang="ru-RU" sz="1800" dirty="0"/>
              <a:t> инфраструктура – публична </a:t>
            </a:r>
            <a:r>
              <a:rPr lang="ru-RU" sz="1800" dirty="0" err="1"/>
              <a:t>държавна</a:t>
            </a:r>
            <a:r>
              <a:rPr lang="ru-RU" sz="1800" dirty="0"/>
              <a:t> или </a:t>
            </a:r>
            <a:r>
              <a:rPr lang="ru-RU" sz="1800" dirty="0" err="1"/>
              <a:t>общинска</a:t>
            </a:r>
            <a:r>
              <a:rPr lang="ru-RU" sz="1800" dirty="0"/>
              <a:t> </a:t>
            </a:r>
            <a:r>
              <a:rPr lang="ru-RU" sz="1800" dirty="0" err="1"/>
              <a:t>собственост</a:t>
            </a:r>
            <a:r>
              <a:rPr lang="ru-RU" sz="1800" dirty="0"/>
              <a:t> или </a:t>
            </a:r>
            <a:r>
              <a:rPr lang="ru-RU" sz="1800" dirty="0" err="1"/>
              <a:t>собственост</a:t>
            </a:r>
            <a:r>
              <a:rPr lang="ru-RU" sz="1800" dirty="0"/>
              <a:t> на </a:t>
            </a:r>
            <a:r>
              <a:rPr lang="ru-RU" sz="1800" dirty="0" err="1"/>
              <a:t>субекта</a:t>
            </a:r>
            <a:r>
              <a:rPr lang="ru-RU" sz="1800" dirty="0"/>
              <a:t>, </a:t>
            </a:r>
            <a:r>
              <a:rPr lang="ru-RU" sz="1800" dirty="0" err="1" smtClean="0"/>
              <a:t>експлоатиращ</a:t>
            </a:r>
            <a:r>
              <a:rPr lang="ru-RU" sz="1800" dirty="0" smtClean="0"/>
              <a:t> </a:t>
            </a:r>
            <a:r>
              <a:rPr lang="ru-RU" sz="1800" dirty="0" err="1"/>
              <a:t>съответната</a:t>
            </a:r>
            <a:r>
              <a:rPr lang="ru-RU" sz="1800" dirty="0"/>
              <a:t> </a:t>
            </a:r>
            <a:r>
              <a:rPr lang="ru-RU" sz="1800" dirty="0" err="1"/>
              <a:t>техническа</a:t>
            </a:r>
            <a:r>
              <a:rPr lang="ru-RU" sz="1800" dirty="0"/>
              <a:t> инфраструктура – </a:t>
            </a:r>
            <a:r>
              <a:rPr lang="ru-RU" sz="1800" dirty="0" err="1"/>
              <a:t>елементи</a:t>
            </a:r>
            <a:r>
              <a:rPr lang="ru-RU" sz="1800" dirty="0"/>
              <a:t> на публична (</a:t>
            </a:r>
            <a:r>
              <a:rPr lang="ru-RU" sz="1800" dirty="0" err="1"/>
              <a:t>държавна</a:t>
            </a:r>
            <a:r>
              <a:rPr lang="ru-RU" sz="1800" dirty="0"/>
              <a:t> или </a:t>
            </a:r>
            <a:r>
              <a:rPr lang="ru-RU" sz="1800" dirty="0" err="1"/>
              <a:t>общинска</a:t>
            </a:r>
            <a:r>
              <a:rPr lang="ru-RU" sz="1800" dirty="0"/>
              <a:t>) </a:t>
            </a:r>
            <a:r>
              <a:rPr lang="ru-RU" sz="1800" dirty="0" err="1"/>
              <a:t>собственост</a:t>
            </a:r>
            <a:r>
              <a:rPr lang="ru-RU" sz="1800" dirty="0"/>
              <a:t>, до </a:t>
            </a:r>
            <a:r>
              <a:rPr lang="ru-RU" sz="1800" dirty="0" err="1"/>
              <a:t>границите</a:t>
            </a:r>
            <a:r>
              <a:rPr lang="ru-RU" sz="1800" dirty="0"/>
              <a:t> на </a:t>
            </a:r>
            <a:r>
              <a:rPr lang="ru-RU" sz="1800" dirty="0" err="1"/>
              <a:t>индустриалния</a:t>
            </a:r>
            <a:r>
              <a:rPr lang="ru-RU" sz="1800" dirty="0"/>
              <a:t> парк/зона </a:t>
            </a:r>
            <a:r>
              <a:rPr lang="ru-RU" sz="1800" dirty="0" smtClean="0"/>
              <a:t>(</a:t>
            </a:r>
            <a:r>
              <a:rPr lang="ru-RU" sz="1800" dirty="0"/>
              <a:t>Режим „</a:t>
            </a:r>
            <a:r>
              <a:rPr lang="ru-RU" sz="1800" dirty="0" err="1"/>
              <a:t>непомощ</a:t>
            </a:r>
            <a:r>
              <a:rPr lang="ru-RU" sz="1800" dirty="0" smtClean="0"/>
              <a:t>“).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/>
              <a:t>По </a:t>
            </a:r>
            <a:r>
              <a:rPr lang="ru-RU" sz="2000" b="1" dirty="0" err="1"/>
              <a:t>Дейност</a:t>
            </a:r>
            <a:r>
              <a:rPr lang="ru-RU" sz="2000" b="1" dirty="0"/>
              <a:t> </a:t>
            </a:r>
            <a:r>
              <a:rPr lang="ru-RU" sz="2000" b="1" dirty="0" smtClean="0"/>
              <a:t>2: </a:t>
            </a:r>
            <a:endParaRPr lang="ru-RU" sz="20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err="1" smtClean="0"/>
              <a:t>Разходи</a:t>
            </a:r>
            <a:r>
              <a:rPr lang="ru-RU" sz="1800" dirty="0" smtClean="0"/>
              <a:t> </a:t>
            </a:r>
            <a:r>
              <a:rPr lang="ru-RU" sz="1800" dirty="0"/>
              <a:t>за </a:t>
            </a:r>
            <a:r>
              <a:rPr lang="ru-RU" sz="1800" dirty="0" err="1"/>
              <a:t>материални</a:t>
            </a:r>
            <a:r>
              <a:rPr lang="ru-RU" sz="1800" dirty="0"/>
              <a:t> </a:t>
            </a:r>
            <a:r>
              <a:rPr lang="ru-RU" sz="1800" dirty="0" err="1"/>
              <a:t>активи</a:t>
            </a:r>
            <a:r>
              <a:rPr lang="ru-RU" sz="1800" dirty="0"/>
              <a:t> за </a:t>
            </a:r>
            <a:r>
              <a:rPr lang="ru-RU" sz="1800" dirty="0" err="1"/>
              <a:t>изграждане</a:t>
            </a:r>
            <a:r>
              <a:rPr lang="ru-RU" sz="1800" dirty="0"/>
              <a:t>, реконструкция и/или </a:t>
            </a:r>
            <a:r>
              <a:rPr lang="ru-RU" sz="1800" dirty="0" err="1"/>
              <a:t>рехабилитация</a:t>
            </a:r>
            <a:r>
              <a:rPr lang="ru-RU" sz="1800" dirty="0"/>
              <a:t> на </a:t>
            </a:r>
            <a:r>
              <a:rPr lang="ru-RU" sz="1800" dirty="0" err="1"/>
              <a:t>вътрешна</a:t>
            </a:r>
            <a:r>
              <a:rPr lang="ru-RU" sz="1800" dirty="0"/>
              <a:t> </a:t>
            </a:r>
            <a:r>
              <a:rPr lang="ru-RU" sz="1800" dirty="0" err="1"/>
              <a:t>техническа</a:t>
            </a:r>
            <a:r>
              <a:rPr lang="ru-RU" sz="1800" dirty="0"/>
              <a:t> </a:t>
            </a:r>
            <a:r>
              <a:rPr lang="ru-RU" sz="1800" dirty="0" smtClean="0"/>
              <a:t>инфраструктура– </a:t>
            </a:r>
            <a:r>
              <a:rPr lang="ru-RU" sz="1800" dirty="0"/>
              <a:t>режим „</a:t>
            </a:r>
            <a:r>
              <a:rPr lang="ru-RU" sz="1800" dirty="0" err="1"/>
              <a:t>Помощ</a:t>
            </a:r>
            <a:r>
              <a:rPr lang="ru-RU" sz="1800" dirty="0"/>
              <a:t>“ </a:t>
            </a:r>
            <a:r>
              <a:rPr lang="ru-RU" sz="1800" dirty="0" err="1"/>
              <a:t>съгласно</a:t>
            </a:r>
            <a:r>
              <a:rPr lang="ru-RU" sz="1800" dirty="0"/>
              <a:t> чл. 56 от Регламент (ЕС) № 651/2014 г</a:t>
            </a:r>
            <a:r>
              <a:rPr lang="ru-RU" sz="1800" dirty="0" smtClean="0"/>
              <a:t>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14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/>
              <a:t>По </a:t>
            </a:r>
            <a:r>
              <a:rPr lang="ru-RU" sz="2000" b="1" dirty="0" err="1"/>
              <a:t>Дейност</a:t>
            </a:r>
            <a:r>
              <a:rPr lang="ru-RU" sz="2000" b="1" dirty="0"/>
              <a:t> </a:t>
            </a:r>
            <a:r>
              <a:rPr lang="ru-RU" sz="2000" b="1" dirty="0" smtClean="0"/>
              <a:t>3: </a:t>
            </a:r>
            <a:endParaRPr lang="ru-RU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err="1"/>
              <a:t>Разходи</a:t>
            </a:r>
            <a:r>
              <a:rPr lang="ru-RU" sz="1800" dirty="0"/>
              <a:t> за </a:t>
            </a:r>
            <a:r>
              <a:rPr lang="ru-RU" sz="1800" dirty="0" err="1"/>
              <a:t>материални</a:t>
            </a:r>
            <a:r>
              <a:rPr lang="ru-RU" sz="1800" dirty="0"/>
              <a:t> </a:t>
            </a:r>
            <a:r>
              <a:rPr lang="ru-RU" sz="1800" dirty="0" err="1"/>
              <a:t>активи</a:t>
            </a:r>
            <a:r>
              <a:rPr lang="ru-RU" sz="1800" dirty="0"/>
              <a:t> за </a:t>
            </a:r>
            <a:r>
              <a:rPr lang="ru-RU" sz="1800" dirty="0" err="1"/>
              <a:t>изграждане</a:t>
            </a:r>
            <a:r>
              <a:rPr lang="ru-RU" sz="1800" dirty="0"/>
              <a:t> на </a:t>
            </a:r>
            <a:r>
              <a:rPr lang="ru-RU" sz="1800" dirty="0" err="1"/>
              <a:t>научноизследователска</a:t>
            </a:r>
            <a:r>
              <a:rPr lang="ru-RU" sz="1800" dirty="0"/>
              <a:t> (</a:t>
            </a:r>
            <a:r>
              <a:rPr lang="ru-RU" sz="1800" dirty="0" err="1"/>
              <a:t>иновативна</a:t>
            </a:r>
            <a:r>
              <a:rPr lang="ru-RU" sz="1800" dirty="0"/>
              <a:t>) инфраструктура за </a:t>
            </a:r>
            <a:r>
              <a:rPr lang="ru-RU" sz="1800" dirty="0" err="1"/>
              <a:t>осъществяване</a:t>
            </a:r>
            <a:r>
              <a:rPr lang="ru-RU" sz="1800" dirty="0"/>
              <a:t> на </a:t>
            </a:r>
            <a:r>
              <a:rPr lang="ru-RU" sz="1800" dirty="0" smtClean="0"/>
              <a:t>НИРД – </a:t>
            </a:r>
            <a:r>
              <a:rPr lang="ru-RU" sz="1800" dirty="0"/>
              <a:t>режим „</a:t>
            </a:r>
            <a:r>
              <a:rPr lang="ru-RU" sz="1800" dirty="0" err="1"/>
              <a:t>Помощ</a:t>
            </a:r>
            <a:r>
              <a:rPr lang="ru-RU" sz="1800" dirty="0"/>
              <a:t>“, </a:t>
            </a:r>
            <a:r>
              <a:rPr lang="ru-RU" sz="1800" dirty="0" err="1"/>
              <a:t>съгласно</a:t>
            </a:r>
            <a:r>
              <a:rPr lang="ru-RU" sz="1800" dirty="0"/>
              <a:t> чл. 13 и чл. 14 от Регламент (ЕС) № 651/2014 г. </a:t>
            </a:r>
            <a:endParaRPr lang="bg-BG" sz="18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bg-BG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/>
              <a:t>По </a:t>
            </a:r>
            <a:r>
              <a:rPr lang="ru-RU" sz="2000" b="1" dirty="0" err="1"/>
              <a:t>Дейност</a:t>
            </a:r>
            <a:r>
              <a:rPr lang="ru-RU" sz="2000" b="1" dirty="0"/>
              <a:t> </a:t>
            </a:r>
            <a:r>
              <a:rPr lang="ru-RU" sz="2000" b="1" dirty="0" smtClean="0"/>
              <a:t>4: </a:t>
            </a:r>
            <a:endParaRPr lang="ru-RU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err="1" smtClean="0"/>
              <a:t>Разходи</a:t>
            </a:r>
            <a:r>
              <a:rPr lang="ru-RU" sz="1800" dirty="0" smtClean="0"/>
              <a:t> </a:t>
            </a:r>
            <a:r>
              <a:rPr lang="ru-RU" sz="1800" dirty="0"/>
              <a:t>за </a:t>
            </a:r>
            <a:r>
              <a:rPr lang="ru-RU" sz="1800" dirty="0" err="1"/>
              <a:t>материални</a:t>
            </a:r>
            <a:r>
              <a:rPr lang="ru-RU" sz="1800" dirty="0"/>
              <a:t> </a:t>
            </a:r>
            <a:r>
              <a:rPr lang="ru-RU" sz="1800" dirty="0" err="1"/>
              <a:t>активи</a:t>
            </a:r>
            <a:r>
              <a:rPr lang="ru-RU" sz="1800" dirty="0"/>
              <a:t> за </a:t>
            </a:r>
            <a:r>
              <a:rPr lang="ru-RU" sz="1800" dirty="0" err="1"/>
              <a:t>изграждане</a:t>
            </a:r>
            <a:r>
              <a:rPr lang="ru-RU" sz="1800" dirty="0"/>
              <a:t> на </a:t>
            </a:r>
            <a:r>
              <a:rPr lang="ru-RU" sz="1800" dirty="0" err="1"/>
              <a:t>екологична</a:t>
            </a:r>
            <a:r>
              <a:rPr lang="ru-RU" sz="1800" dirty="0"/>
              <a:t> </a:t>
            </a:r>
            <a:r>
              <a:rPr lang="ru-RU" sz="1800" dirty="0" err="1"/>
              <a:t>вътрешна</a:t>
            </a:r>
            <a:r>
              <a:rPr lang="ru-RU" sz="1800" dirty="0"/>
              <a:t> </a:t>
            </a:r>
            <a:r>
              <a:rPr lang="ru-RU" sz="1800" dirty="0" smtClean="0"/>
              <a:t>инфраструктура – </a:t>
            </a:r>
            <a:r>
              <a:rPr lang="ru-RU" sz="1800" dirty="0"/>
              <a:t>режим „</a:t>
            </a:r>
            <a:r>
              <a:rPr lang="ru-RU" sz="1800" dirty="0" err="1"/>
              <a:t>Минимална</a:t>
            </a:r>
            <a:r>
              <a:rPr lang="ru-RU" sz="1800" dirty="0"/>
              <a:t> </a:t>
            </a:r>
            <a:r>
              <a:rPr lang="ru-RU" sz="1800" dirty="0" err="1"/>
              <a:t>помощ</a:t>
            </a:r>
            <a:r>
              <a:rPr lang="ru-RU" sz="1800" dirty="0"/>
              <a:t>“ </a:t>
            </a:r>
            <a:r>
              <a:rPr lang="ru-RU" sz="1800" dirty="0" err="1"/>
              <a:t>съгласно</a:t>
            </a:r>
            <a:r>
              <a:rPr lang="ru-RU" sz="1800" dirty="0"/>
              <a:t> Регламент (ЕС) № 1407/2013 г.</a:t>
            </a:r>
            <a:endParaRPr lang="bg-BG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dirty="0">
                <a:solidFill>
                  <a:srgbClr val="72045A"/>
                </a:solidFill>
              </a:rPr>
              <a:t>1</a:t>
            </a:r>
            <a:r>
              <a:rPr lang="bg-BG" sz="2400" b="1" dirty="0" smtClean="0">
                <a:solidFill>
                  <a:srgbClr val="72045A"/>
                </a:solidFill>
              </a:rPr>
              <a:t>. </a:t>
            </a:r>
            <a:r>
              <a:rPr lang="bg-BG" sz="2400" b="1" dirty="0">
                <a:solidFill>
                  <a:srgbClr val="72045A"/>
                </a:solidFill>
              </a:rPr>
              <a:t>Допустими разходи </a:t>
            </a:r>
            <a:r>
              <a:rPr lang="bg-BG" sz="2400" b="1" dirty="0" smtClean="0">
                <a:solidFill>
                  <a:srgbClr val="72045A"/>
                </a:solidFill>
              </a:rPr>
              <a:t>(2)</a:t>
            </a:r>
            <a:endParaRPr lang="en-US" sz="2400" b="1" i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rgbClr val="72045A"/>
                  </a:solidFill>
                </a:ln>
              </a:rPr>
              <a:t>IV. 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Финансиране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361153"/>
            <a:ext cx="10886977" cy="48205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 err="1" smtClean="0"/>
              <a:t>Недопустими</a:t>
            </a:r>
            <a:r>
              <a:rPr lang="ru-RU" sz="2000" b="1" dirty="0" smtClean="0"/>
              <a:t> категории </a:t>
            </a:r>
            <a:r>
              <a:rPr lang="ru-RU" sz="2000" b="1" dirty="0" err="1"/>
              <a:t>разходи</a:t>
            </a:r>
            <a:r>
              <a:rPr lang="ru-RU" sz="2000" b="1" dirty="0"/>
              <a:t>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dirty="0" err="1" smtClean="0"/>
              <a:t>разходи</a:t>
            </a:r>
            <a:r>
              <a:rPr lang="ru-RU" sz="1800" dirty="0" smtClean="0"/>
              <a:t> </a:t>
            </a:r>
            <a:r>
              <a:rPr lang="ru-RU" sz="1800" dirty="0"/>
              <a:t>за </a:t>
            </a:r>
            <a:r>
              <a:rPr lang="ru-RU" sz="1800" dirty="0" err="1"/>
              <a:t>дейности</a:t>
            </a:r>
            <a:r>
              <a:rPr lang="ru-RU" sz="1800" dirty="0"/>
              <a:t> по </a:t>
            </a:r>
            <a:r>
              <a:rPr lang="ru-RU" sz="1800" dirty="0" err="1"/>
              <a:t>възлагане</a:t>
            </a:r>
            <a:r>
              <a:rPr lang="ru-RU" sz="1800" dirty="0"/>
              <a:t> и </a:t>
            </a:r>
            <a:r>
              <a:rPr lang="ru-RU" sz="1800" dirty="0" err="1"/>
              <a:t>извършване</a:t>
            </a:r>
            <a:r>
              <a:rPr lang="ru-RU" sz="1800" dirty="0"/>
              <a:t> на </a:t>
            </a:r>
            <a:r>
              <a:rPr lang="ru-RU" sz="1800" dirty="0" smtClean="0"/>
              <a:t>СМР, </a:t>
            </a:r>
            <a:r>
              <a:rPr lang="ru-RU" sz="1800" dirty="0" err="1"/>
              <a:t>чието</a:t>
            </a:r>
            <a:r>
              <a:rPr lang="ru-RU" sz="1800" dirty="0"/>
              <a:t> </a:t>
            </a:r>
            <a:r>
              <a:rPr lang="ru-RU" sz="1800" dirty="0" err="1"/>
              <a:t>изпълнение</a:t>
            </a:r>
            <a:r>
              <a:rPr lang="ru-RU" sz="1800" dirty="0"/>
              <a:t> е </a:t>
            </a:r>
            <a:r>
              <a:rPr lang="ru-RU" sz="1800" dirty="0" err="1"/>
              <a:t>стартирало</a:t>
            </a:r>
            <a:r>
              <a:rPr lang="ru-RU" sz="1800" dirty="0"/>
              <a:t> </a:t>
            </a:r>
            <a:r>
              <a:rPr lang="ru-RU" sz="1800" dirty="0" err="1"/>
              <a:t>преди</a:t>
            </a:r>
            <a:r>
              <a:rPr lang="ru-RU" sz="1800" dirty="0"/>
              <a:t> </a:t>
            </a:r>
            <a:r>
              <a:rPr lang="ru-RU" sz="1800" dirty="0" err="1"/>
              <a:t>подписване</a:t>
            </a:r>
            <a:r>
              <a:rPr lang="ru-RU" sz="1800" dirty="0"/>
              <a:t> на Договора за </a:t>
            </a:r>
            <a:r>
              <a:rPr lang="ru-RU" sz="1800" dirty="0" err="1" smtClean="0"/>
              <a:t>финансиране</a:t>
            </a:r>
            <a:r>
              <a:rPr lang="ru-RU" sz="1800" dirty="0" smtClean="0"/>
              <a:t>, </a:t>
            </a:r>
            <a:r>
              <a:rPr lang="ru-RU" sz="1800" dirty="0"/>
              <a:t>независимо дали </a:t>
            </a:r>
            <a:r>
              <a:rPr lang="ru-RU" sz="1800" dirty="0" err="1"/>
              <a:t>всички</a:t>
            </a:r>
            <a:r>
              <a:rPr lang="ru-RU" sz="1800" dirty="0"/>
              <a:t> </a:t>
            </a:r>
            <a:r>
              <a:rPr lang="ru-RU" sz="1800" dirty="0" err="1"/>
              <a:t>свързани</a:t>
            </a:r>
            <a:r>
              <a:rPr lang="ru-RU" sz="1800" dirty="0"/>
              <a:t> </a:t>
            </a:r>
            <a:r>
              <a:rPr lang="ru-RU" sz="1800" dirty="0" err="1"/>
              <a:t>плащания</a:t>
            </a:r>
            <a:r>
              <a:rPr lang="ru-RU" sz="1800" dirty="0"/>
              <a:t> </a:t>
            </a:r>
            <a:r>
              <a:rPr lang="ru-RU" sz="1800" dirty="0" err="1"/>
              <a:t>са</a:t>
            </a:r>
            <a:r>
              <a:rPr lang="ru-RU" sz="1800" dirty="0"/>
              <a:t> </a:t>
            </a:r>
            <a:r>
              <a:rPr lang="ru-RU" sz="1800" dirty="0" err="1" smtClean="0"/>
              <a:t>извършени</a:t>
            </a:r>
            <a:r>
              <a:rPr lang="ru-RU" sz="1800" dirty="0" smtClean="0"/>
              <a:t>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dirty="0" err="1" smtClean="0"/>
              <a:t>разходи</a:t>
            </a:r>
            <a:r>
              <a:rPr lang="ru-RU" sz="1800" dirty="0" smtClean="0"/>
              <a:t> </a:t>
            </a:r>
            <a:r>
              <a:rPr lang="ru-RU" sz="1800" dirty="0"/>
              <a:t>за </a:t>
            </a:r>
            <a:r>
              <a:rPr lang="ru-RU" sz="1800" dirty="0" err="1"/>
              <a:t>дейности</a:t>
            </a:r>
            <a:r>
              <a:rPr lang="ru-RU" sz="1800" dirty="0"/>
              <a:t>, </a:t>
            </a:r>
            <a:r>
              <a:rPr lang="ru-RU" sz="1800" dirty="0" err="1"/>
              <a:t>извършени</a:t>
            </a:r>
            <a:r>
              <a:rPr lang="ru-RU" sz="1800" dirty="0"/>
              <a:t> след </a:t>
            </a:r>
            <a:r>
              <a:rPr lang="ru-RU" sz="1800" dirty="0" err="1"/>
              <a:t>изтичане</a:t>
            </a:r>
            <a:r>
              <a:rPr lang="ru-RU" sz="1800" dirty="0"/>
              <a:t> на </a:t>
            </a:r>
            <a:r>
              <a:rPr lang="ru-RU" sz="1800" dirty="0" err="1"/>
              <a:t>крайния</a:t>
            </a:r>
            <a:r>
              <a:rPr lang="ru-RU" sz="1800" dirty="0"/>
              <a:t> срок за </a:t>
            </a:r>
            <a:r>
              <a:rPr lang="ru-RU" sz="1800" dirty="0" err="1"/>
              <a:t>изпълнение</a:t>
            </a:r>
            <a:r>
              <a:rPr lang="ru-RU" sz="1800" dirty="0"/>
              <a:t> на </a:t>
            </a:r>
            <a:r>
              <a:rPr lang="ru-RU" sz="1800" dirty="0" err="1"/>
              <a:t>дейностите</a:t>
            </a:r>
            <a:r>
              <a:rPr lang="ru-RU" sz="1800" dirty="0"/>
              <a:t> по </a:t>
            </a:r>
            <a:r>
              <a:rPr lang="ru-RU" sz="1800" dirty="0" err="1"/>
              <a:t>предложението</a:t>
            </a:r>
            <a:r>
              <a:rPr lang="ru-RU" sz="1800" dirty="0"/>
              <a:t> за </a:t>
            </a:r>
            <a:r>
              <a:rPr lang="ru-RU" sz="1800" dirty="0" err="1"/>
              <a:t>изпълнение</a:t>
            </a:r>
            <a:r>
              <a:rPr lang="ru-RU" sz="1800" dirty="0"/>
              <a:t> на </a:t>
            </a:r>
            <a:r>
              <a:rPr lang="ru-RU" sz="1800" dirty="0" smtClean="0"/>
              <a:t>инвестиции;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dirty="0" err="1" smtClean="0"/>
              <a:t>разходи</a:t>
            </a:r>
            <a:r>
              <a:rPr lang="ru-RU" sz="1800" dirty="0" smtClean="0"/>
              <a:t> </a:t>
            </a:r>
            <a:r>
              <a:rPr lang="ru-RU" sz="1800" dirty="0"/>
              <a:t>за </a:t>
            </a:r>
            <a:r>
              <a:rPr lang="ru-RU" sz="1800" dirty="0" err="1"/>
              <a:t>дейности</a:t>
            </a:r>
            <a:r>
              <a:rPr lang="ru-RU" sz="1800" dirty="0"/>
              <a:t>, </a:t>
            </a:r>
            <a:r>
              <a:rPr lang="ru-RU" sz="1800" dirty="0" err="1"/>
              <a:t>които</a:t>
            </a:r>
            <a:r>
              <a:rPr lang="ru-RU" sz="1800" dirty="0"/>
              <a:t> вече </a:t>
            </a:r>
            <a:r>
              <a:rPr lang="ru-RU" sz="1800" dirty="0" err="1"/>
              <a:t>са</a:t>
            </a:r>
            <a:r>
              <a:rPr lang="ru-RU" sz="1800" dirty="0"/>
              <a:t> </a:t>
            </a:r>
            <a:r>
              <a:rPr lang="ru-RU" sz="1800" dirty="0" err="1"/>
              <a:t>финансирани</a:t>
            </a:r>
            <a:r>
              <a:rPr lang="ru-RU" sz="1800" dirty="0"/>
              <a:t> по друг проект, </a:t>
            </a:r>
            <a:r>
              <a:rPr lang="ru-RU" sz="1800" dirty="0" err="1"/>
              <a:t>програма</a:t>
            </a:r>
            <a:r>
              <a:rPr lang="ru-RU" sz="1800" dirty="0"/>
              <a:t> или </a:t>
            </a:r>
            <a:r>
              <a:rPr lang="ru-RU" sz="1800" dirty="0" err="1"/>
              <a:t>каквато</a:t>
            </a:r>
            <a:r>
              <a:rPr lang="ru-RU" sz="1800" dirty="0"/>
              <a:t> и да е друга </a:t>
            </a:r>
            <a:r>
              <a:rPr lang="ru-RU" sz="1800" dirty="0" err="1"/>
              <a:t>финансова</a:t>
            </a:r>
            <a:r>
              <a:rPr lang="ru-RU" sz="1800" dirty="0"/>
              <a:t> схема, </a:t>
            </a:r>
            <a:r>
              <a:rPr lang="ru-RU" sz="1800" dirty="0" err="1"/>
              <a:t>произлизаща</a:t>
            </a:r>
            <a:r>
              <a:rPr lang="ru-RU" sz="1800" dirty="0"/>
              <a:t> от </a:t>
            </a:r>
            <a:r>
              <a:rPr lang="ru-RU" sz="1800" dirty="0" err="1"/>
              <a:t>националния</a:t>
            </a:r>
            <a:r>
              <a:rPr lang="ru-RU" sz="1800" dirty="0"/>
              <a:t> бюджет, бюджета на </a:t>
            </a:r>
            <a:r>
              <a:rPr lang="ru-RU" sz="1800" dirty="0" err="1"/>
              <a:t>Общността</a:t>
            </a:r>
            <a:r>
              <a:rPr lang="ru-RU" sz="1800" dirty="0"/>
              <a:t> или </a:t>
            </a:r>
            <a:r>
              <a:rPr lang="ru-RU" sz="1800" dirty="0" smtClean="0"/>
              <a:t>др. </a:t>
            </a:r>
            <a:r>
              <a:rPr lang="ru-RU" sz="1800" dirty="0" err="1"/>
              <a:t>донорска</a:t>
            </a:r>
            <a:r>
              <a:rPr lang="ru-RU" sz="1800" dirty="0"/>
              <a:t> </a:t>
            </a:r>
            <a:r>
              <a:rPr lang="ru-RU" sz="1800" dirty="0" err="1" smtClean="0"/>
              <a:t>програма</a:t>
            </a:r>
            <a:r>
              <a:rPr lang="ru-RU" sz="1800" dirty="0" smtClean="0"/>
              <a:t>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dirty="0" smtClean="0"/>
              <a:t>С </a:t>
            </a:r>
            <a:r>
              <a:rPr lang="ru-RU" sz="1800" dirty="0"/>
              <a:t>цел </a:t>
            </a:r>
            <a:r>
              <a:rPr lang="ru-RU" sz="1800" dirty="0" err="1"/>
              <a:t>гарантиране</a:t>
            </a:r>
            <a:r>
              <a:rPr lang="ru-RU" sz="1800" dirty="0"/>
              <a:t> в </a:t>
            </a:r>
            <a:r>
              <a:rPr lang="ru-RU" sz="1800" dirty="0" err="1"/>
              <a:t>максимална</a:t>
            </a:r>
            <a:r>
              <a:rPr lang="ru-RU" sz="1800" dirty="0"/>
              <a:t> степен на </a:t>
            </a:r>
            <a:r>
              <a:rPr lang="ru-RU" sz="1800" dirty="0" err="1"/>
              <a:t>спазването</a:t>
            </a:r>
            <a:r>
              <a:rPr lang="ru-RU" sz="1800" dirty="0"/>
              <a:t> на принципа за „</a:t>
            </a:r>
            <a:r>
              <a:rPr lang="ru-RU" sz="1800" dirty="0" err="1"/>
              <a:t>ненанасяне</a:t>
            </a:r>
            <a:r>
              <a:rPr lang="ru-RU" sz="1800" dirty="0"/>
              <a:t> на </a:t>
            </a:r>
            <a:r>
              <a:rPr lang="ru-RU" sz="1800" dirty="0" err="1"/>
              <a:t>значителни</a:t>
            </a:r>
            <a:r>
              <a:rPr lang="ru-RU" sz="1800" dirty="0"/>
              <a:t> вреди“, по </a:t>
            </a:r>
            <a:r>
              <a:rPr lang="ru-RU" sz="1800" dirty="0" err="1"/>
              <a:t>процедурата</a:t>
            </a:r>
            <a:r>
              <a:rPr lang="ru-RU" sz="1800" dirty="0"/>
              <a:t> </a:t>
            </a:r>
            <a:r>
              <a:rPr lang="ru-RU" sz="1800" dirty="0" err="1"/>
              <a:t>няма</a:t>
            </a:r>
            <a:r>
              <a:rPr lang="ru-RU" sz="1800" dirty="0"/>
              <a:t> да подкрепят: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/>
              <a:t>	i</a:t>
            </a:r>
            <a:r>
              <a:rPr lang="ru-RU" sz="1600" dirty="0"/>
              <a:t>) </a:t>
            </a:r>
            <a:r>
              <a:rPr lang="ru-RU" sz="1600" dirty="0" err="1"/>
              <a:t>дейности</a:t>
            </a:r>
            <a:r>
              <a:rPr lang="ru-RU" sz="1600" dirty="0"/>
              <a:t> и </a:t>
            </a:r>
            <a:r>
              <a:rPr lang="ru-RU" sz="1600" dirty="0" err="1"/>
              <a:t>активи</a:t>
            </a:r>
            <a:r>
              <a:rPr lang="ru-RU" sz="1600" dirty="0"/>
              <a:t>, </a:t>
            </a:r>
            <a:r>
              <a:rPr lang="ru-RU" sz="1600" dirty="0" err="1"/>
              <a:t>свързани</a:t>
            </a:r>
            <a:r>
              <a:rPr lang="ru-RU" sz="1600" dirty="0"/>
              <a:t> с </a:t>
            </a:r>
            <a:r>
              <a:rPr lang="ru-RU" sz="1600" dirty="0" err="1"/>
              <a:t>изкопаеми</a:t>
            </a:r>
            <a:r>
              <a:rPr lang="ru-RU" sz="1600" dirty="0"/>
              <a:t> </a:t>
            </a:r>
            <a:r>
              <a:rPr lang="ru-RU" sz="1600" dirty="0" err="1"/>
              <a:t>горива</a:t>
            </a:r>
            <a:r>
              <a:rPr lang="ru-RU" sz="1600" dirty="0"/>
              <a:t>, </a:t>
            </a:r>
            <a:r>
              <a:rPr lang="ru-RU" sz="1600" dirty="0" err="1"/>
              <a:t>включително</a:t>
            </a:r>
            <a:r>
              <a:rPr lang="ru-RU" sz="1600" dirty="0"/>
              <a:t> </a:t>
            </a:r>
            <a:r>
              <a:rPr lang="ru-RU" sz="1600" dirty="0" err="1"/>
              <a:t>използване</a:t>
            </a:r>
            <a:r>
              <a:rPr lang="ru-RU" sz="1600" dirty="0"/>
              <a:t> </a:t>
            </a:r>
            <a:r>
              <a:rPr lang="ru-RU" sz="1600" dirty="0" err="1"/>
              <a:t>надолу</a:t>
            </a:r>
            <a:r>
              <a:rPr lang="ru-RU" sz="1600" dirty="0"/>
              <a:t> по </a:t>
            </a:r>
            <a:r>
              <a:rPr lang="ru-RU" sz="1600" dirty="0" err="1"/>
              <a:t>веригата</a:t>
            </a:r>
            <a:r>
              <a:rPr lang="ru-RU" sz="1600" dirty="0"/>
              <a:t> ;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/>
              <a:t>	</a:t>
            </a:r>
            <a:r>
              <a:rPr lang="ru-RU" sz="1600" dirty="0" err="1" smtClean="0"/>
              <a:t>ii</a:t>
            </a:r>
            <a:r>
              <a:rPr lang="ru-RU" sz="1600" dirty="0"/>
              <a:t>) </a:t>
            </a:r>
            <a:r>
              <a:rPr lang="ru-RU" sz="1600" dirty="0" err="1"/>
              <a:t>дейности</a:t>
            </a:r>
            <a:r>
              <a:rPr lang="ru-RU" sz="1600" dirty="0"/>
              <a:t> и </a:t>
            </a:r>
            <a:r>
              <a:rPr lang="ru-RU" sz="1600" dirty="0" err="1"/>
              <a:t>активи</a:t>
            </a:r>
            <a:r>
              <a:rPr lang="ru-RU" sz="1600" dirty="0"/>
              <a:t> по </a:t>
            </a:r>
            <a:r>
              <a:rPr lang="ru-RU" sz="1600" dirty="0" err="1"/>
              <a:t>схемата</a:t>
            </a:r>
            <a:r>
              <a:rPr lang="ru-RU" sz="1600" dirty="0"/>
              <a:t> на ЕС за </a:t>
            </a:r>
            <a:r>
              <a:rPr lang="ru-RU" sz="1600" dirty="0" err="1"/>
              <a:t>търговия</a:t>
            </a:r>
            <a:r>
              <a:rPr lang="ru-RU" sz="1600" dirty="0"/>
              <a:t> с </a:t>
            </a:r>
            <a:r>
              <a:rPr lang="ru-RU" sz="1600" dirty="0" err="1"/>
              <a:t>емисии</a:t>
            </a:r>
            <a:r>
              <a:rPr lang="ru-RU" sz="1600" dirty="0"/>
              <a:t>, при </a:t>
            </a:r>
            <a:r>
              <a:rPr lang="ru-RU" sz="1600" dirty="0" err="1"/>
              <a:t>които</a:t>
            </a:r>
            <a:r>
              <a:rPr lang="ru-RU" sz="1600" dirty="0"/>
              <a:t> </a:t>
            </a:r>
            <a:r>
              <a:rPr lang="ru-RU" sz="1600" dirty="0" err="1"/>
              <a:t>прогнозните</a:t>
            </a:r>
            <a:r>
              <a:rPr lang="ru-RU" sz="1600" dirty="0"/>
              <a:t> </a:t>
            </a:r>
            <a:r>
              <a:rPr lang="ru-RU" sz="1600" dirty="0" err="1"/>
              <a:t>емисии</a:t>
            </a:r>
            <a:r>
              <a:rPr lang="ru-RU" sz="1600" dirty="0"/>
              <a:t> на </a:t>
            </a:r>
            <a:r>
              <a:rPr lang="ru-RU" sz="1600" dirty="0" err="1"/>
              <a:t>парникови</a:t>
            </a:r>
            <a:r>
              <a:rPr lang="ru-RU" sz="1600" dirty="0"/>
              <a:t> </a:t>
            </a:r>
            <a:r>
              <a:rPr lang="ru-RU" sz="1600" dirty="0" err="1"/>
              <a:t>газове</a:t>
            </a:r>
            <a:r>
              <a:rPr lang="ru-RU" sz="1600" dirty="0"/>
              <a:t> </a:t>
            </a:r>
            <a:r>
              <a:rPr lang="ru-RU" sz="1600" dirty="0" smtClean="0"/>
              <a:t>	не </a:t>
            </a:r>
            <a:r>
              <a:rPr lang="ru-RU" sz="1600" dirty="0" err="1"/>
              <a:t>са</a:t>
            </a:r>
            <a:r>
              <a:rPr lang="ru-RU" sz="1600" dirty="0"/>
              <a:t> </a:t>
            </a:r>
            <a:r>
              <a:rPr lang="ru-RU" sz="1600" dirty="0" err="1"/>
              <a:t>по-ниски</a:t>
            </a:r>
            <a:r>
              <a:rPr lang="ru-RU" sz="1600" dirty="0"/>
              <a:t> от </a:t>
            </a:r>
            <a:r>
              <a:rPr lang="ru-RU" sz="1600" dirty="0" err="1"/>
              <a:t>съответните</a:t>
            </a:r>
            <a:r>
              <a:rPr lang="ru-RU" sz="1600" dirty="0"/>
              <a:t> </a:t>
            </a:r>
            <a:r>
              <a:rPr lang="ru-RU" sz="1600" dirty="0" err="1"/>
              <a:t>референтни</a:t>
            </a:r>
            <a:r>
              <a:rPr lang="ru-RU" sz="1600" dirty="0"/>
              <a:t> </a:t>
            </a:r>
            <a:r>
              <a:rPr lang="ru-RU" sz="1600" dirty="0" err="1"/>
              <a:t>стойности</a:t>
            </a:r>
            <a:r>
              <a:rPr lang="ru-RU" sz="1600" dirty="0"/>
              <a:t> ;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/>
              <a:t>	</a:t>
            </a:r>
            <a:r>
              <a:rPr lang="ru-RU" sz="1600" dirty="0" err="1" smtClean="0"/>
              <a:t>iii</a:t>
            </a:r>
            <a:r>
              <a:rPr lang="ru-RU" sz="1600" dirty="0"/>
              <a:t>) </a:t>
            </a:r>
            <a:r>
              <a:rPr lang="ru-RU" sz="1600" dirty="0" err="1"/>
              <a:t>дейности</a:t>
            </a:r>
            <a:r>
              <a:rPr lang="ru-RU" sz="1600" dirty="0"/>
              <a:t> и </a:t>
            </a:r>
            <a:r>
              <a:rPr lang="ru-RU" sz="1600" dirty="0" err="1"/>
              <a:t>активи</a:t>
            </a:r>
            <a:r>
              <a:rPr lang="ru-RU" sz="1600" dirty="0"/>
              <a:t>, </a:t>
            </a:r>
            <a:r>
              <a:rPr lang="ru-RU" sz="1600" dirty="0" err="1"/>
              <a:t>свързани</a:t>
            </a:r>
            <a:r>
              <a:rPr lang="ru-RU" sz="1600" dirty="0"/>
              <a:t> </a:t>
            </a:r>
            <a:r>
              <a:rPr lang="ru-RU" sz="1600" dirty="0" err="1"/>
              <a:t>със</a:t>
            </a:r>
            <a:r>
              <a:rPr lang="ru-RU" sz="1600" dirty="0"/>
              <a:t> </a:t>
            </a:r>
            <a:r>
              <a:rPr lang="ru-RU" sz="1600" dirty="0" err="1"/>
              <a:t>сметища</a:t>
            </a:r>
            <a:r>
              <a:rPr lang="ru-RU" sz="1600" dirty="0"/>
              <a:t>, </a:t>
            </a:r>
            <a:r>
              <a:rPr lang="ru-RU" sz="1600" dirty="0" err="1"/>
              <a:t>инсталации</a:t>
            </a:r>
            <a:r>
              <a:rPr lang="ru-RU" sz="1600" dirty="0"/>
              <a:t> за </a:t>
            </a:r>
            <a:r>
              <a:rPr lang="ru-RU" sz="1600" dirty="0" err="1"/>
              <a:t>изгаряне</a:t>
            </a:r>
            <a:r>
              <a:rPr lang="ru-RU" sz="1600" dirty="0"/>
              <a:t> на </a:t>
            </a:r>
            <a:r>
              <a:rPr lang="ru-RU" sz="1600" dirty="0" err="1"/>
              <a:t>отпадъци</a:t>
            </a:r>
            <a:r>
              <a:rPr lang="ru-RU" sz="1600" dirty="0"/>
              <a:t>  и заводи за </a:t>
            </a:r>
            <a:r>
              <a:rPr lang="ru-RU" sz="1600" dirty="0" smtClean="0"/>
              <a:t>механично-	</a:t>
            </a:r>
            <a:r>
              <a:rPr lang="ru-RU" sz="1600" dirty="0" err="1" smtClean="0"/>
              <a:t>биологично</a:t>
            </a:r>
            <a:r>
              <a:rPr lang="ru-RU" sz="1600" dirty="0" smtClean="0"/>
              <a:t> </a:t>
            </a:r>
            <a:r>
              <a:rPr lang="ru-RU" sz="1600" dirty="0" err="1"/>
              <a:t>третиране</a:t>
            </a:r>
            <a:r>
              <a:rPr lang="ru-RU" sz="1600" dirty="0"/>
              <a:t> ;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/>
              <a:t>	</a:t>
            </a:r>
            <a:r>
              <a:rPr lang="ru-RU" sz="1600" dirty="0" err="1" smtClean="0"/>
              <a:t>iv</a:t>
            </a:r>
            <a:r>
              <a:rPr lang="ru-RU" sz="1600" dirty="0"/>
              <a:t>) </a:t>
            </a:r>
            <a:r>
              <a:rPr lang="ru-RU" sz="1600" dirty="0" err="1"/>
              <a:t>дейности</a:t>
            </a:r>
            <a:r>
              <a:rPr lang="ru-RU" sz="1600" dirty="0"/>
              <a:t> и </a:t>
            </a:r>
            <a:r>
              <a:rPr lang="ru-RU" sz="1600" dirty="0" err="1"/>
              <a:t>активи</a:t>
            </a:r>
            <a:r>
              <a:rPr lang="ru-RU" sz="1600" dirty="0"/>
              <a:t>, при </a:t>
            </a:r>
            <a:r>
              <a:rPr lang="ru-RU" sz="1600" dirty="0" err="1"/>
              <a:t>които</a:t>
            </a:r>
            <a:r>
              <a:rPr lang="ru-RU" sz="1600" dirty="0"/>
              <a:t> </a:t>
            </a:r>
            <a:r>
              <a:rPr lang="ru-RU" sz="1600" dirty="0" err="1"/>
              <a:t>дългосрочното</a:t>
            </a:r>
            <a:r>
              <a:rPr lang="ru-RU" sz="1600" dirty="0"/>
              <a:t> </a:t>
            </a:r>
            <a:r>
              <a:rPr lang="ru-RU" sz="1600" dirty="0" err="1"/>
              <a:t>обезвреждане</a:t>
            </a:r>
            <a:r>
              <a:rPr lang="ru-RU" sz="1600" dirty="0"/>
              <a:t> на </a:t>
            </a:r>
            <a:r>
              <a:rPr lang="ru-RU" sz="1600" dirty="0" err="1"/>
              <a:t>отпадъци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да причини вреда на </a:t>
            </a:r>
            <a:r>
              <a:rPr lang="ru-RU" sz="1600" dirty="0" err="1"/>
              <a:t>околната</a:t>
            </a:r>
            <a:r>
              <a:rPr lang="ru-RU" sz="1600" dirty="0"/>
              <a:t> </a:t>
            </a:r>
            <a:r>
              <a:rPr lang="ru-RU" sz="1600" dirty="0" smtClean="0"/>
              <a:t>	среда.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dirty="0" smtClean="0">
                <a:solidFill>
                  <a:srgbClr val="72045A"/>
                </a:solidFill>
              </a:rPr>
              <a:t>2. Недопустими </a:t>
            </a:r>
            <a:r>
              <a:rPr lang="bg-BG" sz="2400" b="1" dirty="0">
                <a:solidFill>
                  <a:srgbClr val="72045A"/>
                </a:solidFill>
              </a:rPr>
              <a:t>разходи (1)</a:t>
            </a:r>
            <a:endParaRPr lang="en-US" sz="2400" b="1" i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rgbClr val="72045A"/>
                  </a:solidFill>
                </a:ln>
              </a:rPr>
              <a:t>IV. 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Финансиране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361153"/>
            <a:ext cx="10886977" cy="48205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 err="1" smtClean="0"/>
              <a:t>разходи</a:t>
            </a:r>
            <a:r>
              <a:rPr lang="ru-RU" sz="2000" dirty="0" smtClean="0"/>
              <a:t> </a:t>
            </a:r>
            <a:r>
              <a:rPr lang="ru-RU" sz="2000" dirty="0"/>
              <a:t>за </a:t>
            </a:r>
            <a:r>
              <a:rPr lang="ru-RU" sz="2000" dirty="0" err="1"/>
              <a:t>закупуване</a:t>
            </a:r>
            <a:r>
              <a:rPr lang="ru-RU" sz="2000" dirty="0"/>
              <a:t> на </a:t>
            </a:r>
            <a:r>
              <a:rPr lang="ru-RU" sz="2000" dirty="0" err="1"/>
              <a:t>активи</a:t>
            </a:r>
            <a:r>
              <a:rPr lang="ru-RU" sz="2000" dirty="0"/>
              <a:t> втора </a:t>
            </a:r>
            <a:r>
              <a:rPr lang="ru-RU" sz="2000" dirty="0" err="1" smtClean="0"/>
              <a:t>употреба</a:t>
            </a:r>
            <a:r>
              <a:rPr lang="ru-RU" sz="2000" dirty="0" smtClean="0"/>
              <a:t>;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 err="1" smtClean="0"/>
              <a:t>разходи</a:t>
            </a:r>
            <a:r>
              <a:rPr lang="ru-RU" sz="2000" dirty="0"/>
              <a:t>, </a:t>
            </a:r>
            <a:r>
              <a:rPr lang="ru-RU" sz="2000" dirty="0" err="1"/>
              <a:t>свързани</a:t>
            </a:r>
            <a:r>
              <a:rPr lang="ru-RU" sz="2000" dirty="0"/>
              <a:t> с </a:t>
            </a:r>
            <a:r>
              <a:rPr lang="ru-RU" sz="2000" dirty="0" err="1"/>
              <a:t>наемането</a:t>
            </a:r>
            <a:r>
              <a:rPr lang="ru-RU" sz="2000" dirty="0"/>
              <a:t> на </a:t>
            </a:r>
            <a:r>
              <a:rPr lang="ru-RU" sz="2000" dirty="0" err="1"/>
              <a:t>материални</a:t>
            </a:r>
            <a:r>
              <a:rPr lang="ru-RU" sz="2000" dirty="0"/>
              <a:t> </a:t>
            </a:r>
            <a:r>
              <a:rPr lang="ru-RU" sz="2000" dirty="0" err="1"/>
              <a:t>активи</a:t>
            </a:r>
            <a:r>
              <a:rPr lang="ru-RU" sz="2000" dirty="0"/>
              <a:t>, вкл. </a:t>
            </a:r>
            <a:r>
              <a:rPr lang="ru-RU" sz="2000" dirty="0" smtClean="0"/>
              <a:t>лизинг;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 err="1" smtClean="0"/>
              <a:t>разходи</a:t>
            </a:r>
            <a:r>
              <a:rPr lang="ru-RU" sz="2000" dirty="0" smtClean="0"/>
              <a:t> </a:t>
            </a:r>
            <a:r>
              <a:rPr lang="ru-RU" sz="2000" dirty="0"/>
              <a:t>за </a:t>
            </a:r>
            <a:r>
              <a:rPr lang="ru-RU" sz="2000" dirty="0" err="1"/>
              <a:t>застраховки</a:t>
            </a:r>
            <a:r>
              <a:rPr lang="ru-RU" sz="2000" dirty="0"/>
              <a:t> на </a:t>
            </a:r>
            <a:r>
              <a:rPr lang="ru-RU" sz="2000" dirty="0" err="1"/>
              <a:t>закупено</a:t>
            </a:r>
            <a:r>
              <a:rPr lang="ru-RU" sz="2000" dirty="0"/>
              <a:t> </a:t>
            </a:r>
            <a:r>
              <a:rPr lang="ru-RU" sz="2000" dirty="0" err="1" smtClean="0"/>
              <a:t>оборудване</a:t>
            </a:r>
            <a:r>
              <a:rPr lang="ru-RU" sz="2000" dirty="0" smtClean="0"/>
              <a:t>;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 smtClean="0"/>
              <a:t>принос </a:t>
            </a:r>
            <a:r>
              <a:rPr lang="ru-RU" sz="2000" dirty="0"/>
              <a:t>в </a:t>
            </a:r>
            <a:r>
              <a:rPr lang="ru-RU" sz="2000" dirty="0" smtClean="0"/>
              <a:t>натура;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 err="1" smtClean="0"/>
              <a:t>разходи</a:t>
            </a:r>
            <a:r>
              <a:rPr lang="ru-RU" sz="2000" dirty="0" smtClean="0"/>
              <a:t> </a:t>
            </a:r>
            <a:r>
              <a:rPr lang="ru-RU" sz="2000" dirty="0"/>
              <a:t>за </a:t>
            </a:r>
            <a:r>
              <a:rPr lang="ru-RU" sz="2000" dirty="0" smtClean="0"/>
              <a:t>ДДС;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 err="1" smtClean="0"/>
              <a:t>разходи</a:t>
            </a:r>
            <a:r>
              <a:rPr lang="ru-RU" sz="2000" dirty="0"/>
              <a:t>, </a:t>
            </a:r>
            <a:r>
              <a:rPr lang="ru-RU" sz="2000" dirty="0" err="1"/>
              <a:t>които</a:t>
            </a:r>
            <a:r>
              <a:rPr lang="ru-RU" sz="2000" dirty="0"/>
              <a:t> не </a:t>
            </a:r>
            <a:r>
              <a:rPr lang="ru-RU" sz="2000" dirty="0" err="1"/>
              <a:t>попадат</a:t>
            </a:r>
            <a:r>
              <a:rPr lang="ru-RU" sz="2000" dirty="0"/>
              <a:t> в обхвата на </a:t>
            </a:r>
            <a:r>
              <a:rPr lang="ru-RU" sz="2000" dirty="0" err="1"/>
              <a:t>допустимите</a:t>
            </a:r>
            <a:r>
              <a:rPr lang="ru-RU" sz="2000" dirty="0"/>
              <a:t> </a:t>
            </a:r>
            <a:r>
              <a:rPr lang="ru-RU" sz="2000" dirty="0" err="1"/>
              <a:t>дейности</a:t>
            </a:r>
            <a:r>
              <a:rPr lang="ru-RU" sz="2000" dirty="0"/>
              <a:t> по </a:t>
            </a:r>
            <a:r>
              <a:rPr lang="ru-RU" sz="2000" dirty="0" err="1"/>
              <a:t>настоящата</a:t>
            </a:r>
            <a:r>
              <a:rPr lang="ru-RU" sz="2000" dirty="0"/>
              <a:t> процедура, вкл. </a:t>
            </a:r>
            <a:r>
              <a:rPr lang="ru-RU" sz="2000" dirty="0" err="1"/>
              <a:t>разходи</a:t>
            </a:r>
            <a:r>
              <a:rPr lang="ru-RU" sz="2000" dirty="0"/>
              <a:t> за </a:t>
            </a:r>
            <a:r>
              <a:rPr lang="ru-RU" sz="2000" dirty="0" err="1"/>
              <a:t>дейности</a:t>
            </a:r>
            <a:r>
              <a:rPr lang="ru-RU" sz="2000" dirty="0"/>
              <a:t>, </a:t>
            </a:r>
            <a:r>
              <a:rPr lang="ru-RU" sz="2000" dirty="0" err="1"/>
              <a:t>които</a:t>
            </a:r>
            <a:r>
              <a:rPr lang="ru-RU" sz="2000" dirty="0"/>
              <a:t> не </a:t>
            </a:r>
            <a:r>
              <a:rPr lang="ru-RU" sz="2000" dirty="0" err="1"/>
              <a:t>са</a:t>
            </a:r>
            <a:r>
              <a:rPr lang="ru-RU" sz="2000" dirty="0"/>
              <a:t> </a:t>
            </a:r>
            <a:r>
              <a:rPr lang="ru-RU" sz="2000" dirty="0" err="1"/>
              <a:t>описани</a:t>
            </a:r>
            <a:r>
              <a:rPr lang="ru-RU" sz="2000" dirty="0"/>
              <a:t> </a:t>
            </a:r>
            <a:r>
              <a:rPr lang="ru-RU" sz="2000" dirty="0" err="1"/>
              <a:t>във</a:t>
            </a:r>
            <a:r>
              <a:rPr lang="ru-RU" sz="2000" dirty="0"/>
              <a:t> Формуляра за </a:t>
            </a:r>
            <a:r>
              <a:rPr lang="ru-RU" sz="2000" dirty="0" err="1"/>
              <a:t>кандидатстване</a:t>
            </a:r>
            <a:r>
              <a:rPr lang="ru-RU" sz="2000" dirty="0"/>
              <a:t> или за </a:t>
            </a:r>
            <a:r>
              <a:rPr lang="ru-RU" sz="2000" dirty="0" err="1"/>
              <a:t>които</a:t>
            </a:r>
            <a:r>
              <a:rPr lang="ru-RU" sz="2000" dirty="0"/>
              <a:t> от </a:t>
            </a:r>
            <a:r>
              <a:rPr lang="ru-RU" sz="2000" dirty="0" err="1"/>
              <a:t>представеното</a:t>
            </a:r>
            <a:r>
              <a:rPr lang="ru-RU" sz="2000" dirty="0"/>
              <a:t> описание не </a:t>
            </a:r>
            <a:r>
              <a:rPr lang="ru-RU" sz="2000" dirty="0" err="1"/>
              <a:t>може</a:t>
            </a:r>
            <a:r>
              <a:rPr lang="ru-RU" sz="2000" dirty="0"/>
              <a:t> да се </a:t>
            </a:r>
            <a:r>
              <a:rPr lang="ru-RU" sz="2000" dirty="0" err="1"/>
              <a:t>прецени</a:t>
            </a:r>
            <a:r>
              <a:rPr lang="ru-RU" sz="2000" dirty="0"/>
              <a:t> за коя </a:t>
            </a:r>
            <a:r>
              <a:rPr lang="ru-RU" sz="2000" dirty="0" err="1"/>
              <a:t>дейност</a:t>
            </a:r>
            <a:r>
              <a:rPr lang="ru-RU" sz="2000" dirty="0"/>
              <a:t> се </a:t>
            </a:r>
            <a:r>
              <a:rPr lang="ru-RU" sz="2000" dirty="0" err="1"/>
              <a:t>отнасят</a:t>
            </a:r>
            <a:r>
              <a:rPr lang="ru-RU" sz="2000" dirty="0"/>
              <a:t> и дали </a:t>
            </a:r>
            <a:r>
              <a:rPr lang="ru-RU" sz="2000" dirty="0" err="1"/>
              <a:t>тя</a:t>
            </a:r>
            <a:r>
              <a:rPr lang="ru-RU" sz="2000" dirty="0"/>
              <a:t> е допустима. СНД </a:t>
            </a:r>
            <a:r>
              <a:rPr lang="ru-RU" sz="2000" dirty="0" err="1"/>
              <a:t>може</a:t>
            </a:r>
            <a:r>
              <a:rPr lang="ru-RU" sz="2000" dirty="0"/>
              <a:t> да </a:t>
            </a:r>
            <a:r>
              <a:rPr lang="ru-RU" sz="2000" dirty="0" err="1"/>
              <a:t>нанесе</a:t>
            </a:r>
            <a:r>
              <a:rPr lang="ru-RU" sz="2000" dirty="0"/>
              <a:t> </a:t>
            </a:r>
            <a:r>
              <a:rPr lang="ru-RU" sz="2000" dirty="0" err="1"/>
              <a:t>корекции</a:t>
            </a:r>
            <a:r>
              <a:rPr lang="ru-RU" sz="2000" dirty="0"/>
              <a:t> </a:t>
            </a:r>
            <a:r>
              <a:rPr lang="ru-RU" sz="2000" dirty="0" err="1"/>
              <a:t>както</a:t>
            </a:r>
            <a:r>
              <a:rPr lang="ru-RU" sz="2000" dirty="0"/>
              <a:t> </a:t>
            </a:r>
            <a:r>
              <a:rPr lang="ru-RU" sz="2000" dirty="0" err="1"/>
              <a:t>във</a:t>
            </a:r>
            <a:r>
              <a:rPr lang="ru-RU" sz="2000" dirty="0"/>
              <a:t> Формуляра за </a:t>
            </a:r>
            <a:r>
              <a:rPr lang="ru-RU" sz="2000" dirty="0" err="1"/>
              <a:t>кандидатстване</a:t>
            </a:r>
            <a:r>
              <a:rPr lang="ru-RU" sz="2000" dirty="0"/>
              <a:t>, </a:t>
            </a:r>
            <a:r>
              <a:rPr lang="ru-RU" sz="2000" dirty="0" err="1"/>
              <a:t>така</a:t>
            </a:r>
            <a:r>
              <a:rPr lang="ru-RU" sz="2000" dirty="0"/>
              <a:t> и в т. „Бюджет“ от Формуляра за </a:t>
            </a:r>
            <a:r>
              <a:rPr lang="ru-RU" sz="2000" dirty="0" err="1"/>
              <a:t>кандидатстване</a:t>
            </a:r>
            <a:r>
              <a:rPr lang="ru-RU" sz="2000" dirty="0"/>
              <a:t> </a:t>
            </a:r>
            <a:r>
              <a:rPr lang="ru-RU" sz="2000" dirty="0" err="1"/>
              <a:t>във</a:t>
            </a:r>
            <a:r>
              <a:rPr lang="ru-RU" sz="2000" dirty="0"/>
              <a:t> </a:t>
            </a:r>
            <a:r>
              <a:rPr lang="ru-RU" sz="2000" dirty="0" err="1"/>
              <a:t>връзка</a:t>
            </a:r>
            <a:r>
              <a:rPr lang="ru-RU" sz="2000" dirty="0"/>
              <a:t> с </a:t>
            </a:r>
            <a:r>
              <a:rPr lang="ru-RU" sz="2000" dirty="0" err="1"/>
              <a:t>установени</a:t>
            </a:r>
            <a:r>
              <a:rPr lang="ru-RU" sz="2000" dirty="0"/>
              <a:t> в </a:t>
            </a:r>
            <a:r>
              <a:rPr lang="ru-RU" sz="2000" dirty="0" err="1"/>
              <a:t>процеса</a:t>
            </a:r>
            <a:r>
              <a:rPr lang="ru-RU" sz="2000" dirty="0"/>
              <a:t> на </a:t>
            </a:r>
            <a:r>
              <a:rPr lang="ru-RU" sz="2000" dirty="0" err="1"/>
              <a:t>оценката</a:t>
            </a:r>
            <a:r>
              <a:rPr lang="ru-RU" sz="2000" dirty="0"/>
              <a:t> </a:t>
            </a:r>
            <a:r>
              <a:rPr lang="ru-RU" sz="2000" dirty="0" err="1"/>
              <a:t>недопустими</a:t>
            </a:r>
            <a:r>
              <a:rPr lang="ru-RU" sz="2000" dirty="0"/>
              <a:t> </a:t>
            </a:r>
            <a:r>
              <a:rPr lang="ru-RU" sz="2000" dirty="0" err="1"/>
              <a:t>дейности</a:t>
            </a:r>
            <a:r>
              <a:rPr lang="ru-RU" sz="2000" dirty="0"/>
              <a:t> за </a:t>
            </a:r>
            <a:r>
              <a:rPr lang="ru-RU" sz="2000" dirty="0" err="1"/>
              <a:t>финансиране</a:t>
            </a:r>
            <a:r>
              <a:rPr lang="ru-RU" sz="2000" dirty="0"/>
              <a:t> по </a:t>
            </a:r>
            <a:r>
              <a:rPr lang="ru-RU" sz="2000" dirty="0" err="1" smtClean="0"/>
              <a:t>процедурата</a:t>
            </a:r>
            <a:r>
              <a:rPr lang="ru-RU" sz="2000" dirty="0" smtClean="0"/>
              <a:t>;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 err="1" smtClean="0"/>
              <a:t>разходи</a:t>
            </a:r>
            <a:r>
              <a:rPr lang="ru-RU" sz="2000" dirty="0" smtClean="0"/>
              <a:t> </a:t>
            </a:r>
            <a:r>
              <a:rPr lang="ru-RU" sz="2000" dirty="0"/>
              <a:t>за </a:t>
            </a:r>
            <a:r>
              <a:rPr lang="ru-RU" sz="2000" dirty="0" err="1"/>
              <a:t>закупуване</a:t>
            </a:r>
            <a:r>
              <a:rPr lang="ru-RU" sz="2000" dirty="0"/>
              <a:t> на </a:t>
            </a:r>
            <a:r>
              <a:rPr lang="ru-RU" sz="2000" dirty="0" err="1" smtClean="0"/>
              <a:t>земя</a:t>
            </a:r>
            <a:r>
              <a:rPr lang="ru-RU" sz="2000" dirty="0" smtClean="0"/>
              <a:t>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err="1" smtClean="0"/>
              <a:t>разходи</a:t>
            </a:r>
            <a:r>
              <a:rPr lang="ru-RU" sz="2000" dirty="0" smtClean="0"/>
              <a:t> </a:t>
            </a:r>
            <a:r>
              <a:rPr lang="ru-RU" sz="2000" dirty="0"/>
              <a:t>за </a:t>
            </a:r>
            <a:r>
              <a:rPr lang="ru-RU" sz="2000" dirty="0" err="1"/>
              <a:t>придобиване</a:t>
            </a:r>
            <a:r>
              <a:rPr lang="ru-RU" sz="2000" dirty="0"/>
              <a:t> на </a:t>
            </a:r>
            <a:r>
              <a:rPr lang="ru-RU" sz="2000" dirty="0" err="1"/>
              <a:t>нематериални</a:t>
            </a:r>
            <a:r>
              <a:rPr lang="ru-RU" sz="2000" dirty="0"/>
              <a:t> </a:t>
            </a:r>
            <a:r>
              <a:rPr lang="ru-RU" sz="2000" dirty="0" err="1"/>
              <a:t>активи</a:t>
            </a:r>
            <a:r>
              <a:rPr lang="ru-RU" sz="20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dirty="0" smtClean="0">
                <a:solidFill>
                  <a:srgbClr val="72045A"/>
                </a:solidFill>
              </a:rPr>
              <a:t>2. Недопустими </a:t>
            </a:r>
            <a:r>
              <a:rPr lang="bg-BG" sz="2400" b="1" dirty="0">
                <a:solidFill>
                  <a:srgbClr val="72045A"/>
                </a:solidFill>
              </a:rPr>
              <a:t>разходи </a:t>
            </a:r>
            <a:r>
              <a:rPr lang="bg-BG" sz="2400" b="1" dirty="0" smtClean="0">
                <a:solidFill>
                  <a:srgbClr val="72045A"/>
                </a:solidFill>
              </a:rPr>
              <a:t>(2)</a:t>
            </a:r>
            <a:endParaRPr lang="en-US" sz="2400" b="1" i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rgbClr val="72045A"/>
                  </a:solidFill>
                </a:ln>
              </a:rPr>
              <a:t>I</a:t>
            </a:r>
            <a:r>
              <a:rPr lang="bg-BG" b="1" dirty="0" smtClean="0">
                <a:ln>
                  <a:solidFill>
                    <a:srgbClr val="72045A"/>
                  </a:solidFill>
                </a:ln>
              </a:rPr>
              <a:t>. Обща информация</a:t>
            </a:r>
            <a:endParaRPr lang="en-US" b="1" dirty="0">
              <a:ln>
                <a:solidFill>
                  <a:srgbClr val="72045A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974" y="1253763"/>
            <a:ext cx="10906812" cy="4883086"/>
          </a:xfrm>
        </p:spPr>
        <p:txBody>
          <a:bodyPr>
            <a:noAutofit/>
          </a:bodyPr>
          <a:lstStyle/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None/>
            </a:pPr>
            <a:r>
              <a:rPr lang="bg-BG" sz="1700" b="1" dirty="0" smtClean="0">
                <a:solidFill>
                  <a:srgbClr val="1D3259"/>
                </a:solidFill>
              </a:rPr>
              <a:t>Код </a:t>
            </a:r>
            <a:r>
              <a:rPr lang="bg-BG" sz="1700" b="1" dirty="0">
                <a:solidFill>
                  <a:srgbClr val="1D3259"/>
                </a:solidFill>
              </a:rPr>
              <a:t>и </a:t>
            </a:r>
            <a:r>
              <a:rPr lang="bg-BG" sz="1700" b="1" dirty="0" smtClean="0">
                <a:solidFill>
                  <a:srgbClr val="1D3259"/>
                </a:solidFill>
              </a:rPr>
              <a:t>наименование на процедурата: </a:t>
            </a:r>
            <a:r>
              <a:rPr lang="en-US" sz="1700" i="1" dirty="0">
                <a:solidFill>
                  <a:srgbClr val="1D3259"/>
                </a:solidFill>
              </a:rPr>
              <a:t>BG-RRP-3.007</a:t>
            </a:r>
            <a:r>
              <a:rPr lang="en-US" sz="1700" b="1" dirty="0">
                <a:solidFill>
                  <a:srgbClr val="1D3259"/>
                </a:solidFill>
              </a:rPr>
              <a:t> </a:t>
            </a:r>
            <a:r>
              <a:rPr lang="bg-BG" sz="1700" i="1" dirty="0" smtClean="0">
                <a:solidFill>
                  <a:srgbClr val="1D3259"/>
                </a:solidFill>
              </a:rPr>
              <a:t>„</a:t>
            </a:r>
            <a:r>
              <a:rPr lang="bg-BG" sz="1700" i="1" dirty="0">
                <a:solidFill>
                  <a:srgbClr val="1D3259"/>
                </a:solidFill>
              </a:rPr>
              <a:t>Програма за публична подкрепа за развитието на индустриални зони, паркове и подобни територии и за привличане на инвестиции (</a:t>
            </a:r>
            <a:r>
              <a:rPr lang="bg-BG" sz="1700" i="1" noProof="1">
                <a:solidFill>
                  <a:srgbClr val="1D3259"/>
                </a:solidFill>
              </a:rPr>
              <a:t>AttractInvestBG</a:t>
            </a:r>
            <a:r>
              <a:rPr lang="bg-BG" sz="1700" i="1" dirty="0" smtClean="0">
                <a:solidFill>
                  <a:srgbClr val="1D3259"/>
                </a:solidFill>
              </a:rPr>
              <a:t>)</a:t>
            </a: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None/>
            </a:pPr>
            <a:r>
              <a:rPr lang="ru-RU" sz="1700" b="1" dirty="0" smtClean="0">
                <a:solidFill>
                  <a:srgbClr val="1D3259"/>
                </a:solidFill>
              </a:rPr>
              <a:t>Форма </a:t>
            </a:r>
            <a:r>
              <a:rPr lang="ru-RU" sz="1700" b="1" dirty="0">
                <a:solidFill>
                  <a:srgbClr val="1D3259"/>
                </a:solidFill>
              </a:rPr>
              <a:t>на </a:t>
            </a:r>
            <a:r>
              <a:rPr lang="ru-RU" sz="1700" b="1" dirty="0" err="1" smtClean="0">
                <a:solidFill>
                  <a:srgbClr val="1D3259"/>
                </a:solidFill>
              </a:rPr>
              <a:t>финансиране</a:t>
            </a:r>
            <a:r>
              <a:rPr lang="ru-RU" sz="1700" b="1" dirty="0">
                <a:solidFill>
                  <a:srgbClr val="1D3259"/>
                </a:solidFill>
              </a:rPr>
              <a:t>: </a:t>
            </a:r>
            <a:r>
              <a:rPr lang="ru-RU" sz="1700" dirty="0" err="1">
                <a:solidFill>
                  <a:srgbClr val="1D3259"/>
                </a:solidFill>
              </a:rPr>
              <a:t>Финансиране</a:t>
            </a:r>
            <a:r>
              <a:rPr lang="ru-RU" sz="1700" dirty="0">
                <a:solidFill>
                  <a:srgbClr val="1D3259"/>
                </a:solidFill>
              </a:rPr>
              <a:t>, </a:t>
            </a:r>
            <a:r>
              <a:rPr lang="ru-RU" sz="1700" dirty="0" err="1">
                <a:solidFill>
                  <a:srgbClr val="1D3259"/>
                </a:solidFill>
              </a:rPr>
              <a:t>свързано</a:t>
            </a:r>
            <a:r>
              <a:rPr lang="ru-RU" sz="1700" dirty="0">
                <a:solidFill>
                  <a:srgbClr val="1D3259"/>
                </a:solidFill>
              </a:rPr>
              <a:t> с </a:t>
            </a:r>
            <a:r>
              <a:rPr lang="ru-RU" sz="1700" dirty="0" err="1">
                <a:solidFill>
                  <a:srgbClr val="1D3259"/>
                </a:solidFill>
              </a:rPr>
              <a:t>разходите</a:t>
            </a:r>
            <a:r>
              <a:rPr lang="ru-RU" sz="1700" dirty="0">
                <a:solidFill>
                  <a:srgbClr val="1D3259"/>
                </a:solidFill>
              </a:rPr>
              <a:t> по </a:t>
            </a:r>
            <a:r>
              <a:rPr lang="ru-RU" sz="1700" dirty="0" err="1">
                <a:solidFill>
                  <a:srgbClr val="1D3259"/>
                </a:solidFill>
              </a:rPr>
              <a:t>съответните</a:t>
            </a:r>
            <a:r>
              <a:rPr lang="ru-RU" sz="1700" dirty="0">
                <a:solidFill>
                  <a:srgbClr val="1D3259"/>
                </a:solidFill>
              </a:rPr>
              <a:t> инвестиции, </a:t>
            </a:r>
            <a:r>
              <a:rPr lang="ru-RU" sz="1700" dirty="0" err="1">
                <a:solidFill>
                  <a:srgbClr val="1D3259"/>
                </a:solidFill>
              </a:rPr>
              <a:t>изплащано</a:t>
            </a:r>
            <a:r>
              <a:rPr lang="ru-RU" sz="1700" dirty="0">
                <a:solidFill>
                  <a:srgbClr val="1D3259"/>
                </a:solidFill>
              </a:rPr>
              <a:t> </a:t>
            </a:r>
            <a:r>
              <a:rPr lang="ru-RU" sz="1700" dirty="0" err="1">
                <a:solidFill>
                  <a:srgbClr val="1D3259"/>
                </a:solidFill>
              </a:rPr>
              <a:t>въз</a:t>
            </a:r>
            <a:r>
              <a:rPr lang="ru-RU" sz="1700" dirty="0">
                <a:solidFill>
                  <a:srgbClr val="1D3259"/>
                </a:solidFill>
              </a:rPr>
              <a:t> основа на </a:t>
            </a:r>
            <a:r>
              <a:rPr lang="ru-RU" sz="1700" dirty="0" err="1">
                <a:solidFill>
                  <a:srgbClr val="1D3259"/>
                </a:solidFill>
              </a:rPr>
              <a:t>възстановяване</a:t>
            </a:r>
            <a:r>
              <a:rPr lang="ru-RU" sz="1700" dirty="0">
                <a:solidFill>
                  <a:srgbClr val="1D3259"/>
                </a:solidFill>
              </a:rPr>
              <a:t> на </a:t>
            </a:r>
            <a:r>
              <a:rPr lang="ru-RU" sz="1700" dirty="0" err="1">
                <a:solidFill>
                  <a:srgbClr val="1D3259"/>
                </a:solidFill>
              </a:rPr>
              <a:t>действително</a:t>
            </a:r>
            <a:r>
              <a:rPr lang="ru-RU" sz="1700" dirty="0">
                <a:solidFill>
                  <a:srgbClr val="1D3259"/>
                </a:solidFill>
              </a:rPr>
              <a:t> </a:t>
            </a:r>
            <a:r>
              <a:rPr lang="ru-RU" sz="1700" dirty="0" err="1">
                <a:solidFill>
                  <a:srgbClr val="1D3259"/>
                </a:solidFill>
              </a:rPr>
              <a:t>направени</a:t>
            </a:r>
            <a:r>
              <a:rPr lang="ru-RU" sz="1700" dirty="0">
                <a:solidFill>
                  <a:srgbClr val="1D3259"/>
                </a:solidFill>
              </a:rPr>
              <a:t> </a:t>
            </a:r>
            <a:r>
              <a:rPr lang="ru-RU" sz="1700" dirty="0" err="1">
                <a:solidFill>
                  <a:srgbClr val="1D3259"/>
                </a:solidFill>
              </a:rPr>
              <a:t>допустими</a:t>
            </a:r>
            <a:r>
              <a:rPr lang="ru-RU" sz="1700" dirty="0">
                <a:solidFill>
                  <a:srgbClr val="1D3259"/>
                </a:solidFill>
              </a:rPr>
              <a:t> </a:t>
            </a:r>
            <a:r>
              <a:rPr lang="ru-RU" sz="1700" dirty="0" err="1" smtClean="0">
                <a:solidFill>
                  <a:srgbClr val="1D3259"/>
                </a:solidFill>
              </a:rPr>
              <a:t>разходи</a:t>
            </a:r>
            <a:r>
              <a:rPr lang="ru-RU" sz="1700" dirty="0" smtClean="0">
                <a:solidFill>
                  <a:srgbClr val="1D3259"/>
                </a:solidFill>
              </a:rPr>
              <a:t>.</a:t>
            </a:r>
          </a:p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None/>
            </a:pPr>
            <a:r>
              <a:rPr lang="ru-RU" sz="1700" b="1" dirty="0">
                <a:solidFill>
                  <a:srgbClr val="1D3259"/>
                </a:solidFill>
              </a:rPr>
              <a:t>Вид процедура: </a:t>
            </a:r>
            <a:r>
              <a:rPr lang="ru-RU" sz="1700" dirty="0">
                <a:solidFill>
                  <a:srgbClr val="1D3259"/>
                </a:solidFill>
              </a:rPr>
              <a:t>Процедура за </a:t>
            </a:r>
            <a:r>
              <a:rPr lang="ru-RU" sz="1700" dirty="0" err="1">
                <a:solidFill>
                  <a:srgbClr val="1D3259"/>
                </a:solidFill>
              </a:rPr>
              <a:t>предоставяне</a:t>
            </a:r>
            <a:r>
              <a:rPr lang="ru-RU" sz="1700" dirty="0">
                <a:solidFill>
                  <a:srgbClr val="1D3259"/>
                </a:solidFill>
              </a:rPr>
              <a:t> на </a:t>
            </a:r>
            <a:r>
              <a:rPr lang="ru-RU" sz="1700" dirty="0" err="1">
                <a:solidFill>
                  <a:srgbClr val="1D3259"/>
                </a:solidFill>
              </a:rPr>
              <a:t>безвъзмездни</a:t>
            </a:r>
            <a:r>
              <a:rPr lang="ru-RU" sz="1700" dirty="0">
                <a:solidFill>
                  <a:srgbClr val="1D3259"/>
                </a:solidFill>
              </a:rPr>
              <a:t> средства чрез подбор на предложения за </a:t>
            </a:r>
            <a:r>
              <a:rPr lang="ru-RU" sz="1700" dirty="0" err="1">
                <a:solidFill>
                  <a:srgbClr val="1D3259"/>
                </a:solidFill>
              </a:rPr>
              <a:t>изпълнение</a:t>
            </a:r>
            <a:r>
              <a:rPr lang="ru-RU" sz="1700" dirty="0">
                <a:solidFill>
                  <a:srgbClr val="1D3259"/>
                </a:solidFill>
              </a:rPr>
              <a:t> на инвестиции от </a:t>
            </a:r>
            <a:r>
              <a:rPr lang="ru-RU" sz="1700" dirty="0" err="1">
                <a:solidFill>
                  <a:srgbClr val="1D3259"/>
                </a:solidFill>
              </a:rPr>
              <a:t>крайни</a:t>
            </a:r>
            <a:r>
              <a:rPr lang="ru-RU" sz="1700" dirty="0">
                <a:solidFill>
                  <a:srgbClr val="1D3259"/>
                </a:solidFill>
              </a:rPr>
              <a:t> получатели</a:t>
            </a:r>
            <a:r>
              <a:rPr lang="ru-RU" sz="1700" dirty="0" smtClean="0">
                <a:solidFill>
                  <a:srgbClr val="1D3259"/>
                </a:solidFill>
              </a:rPr>
              <a:t>.</a:t>
            </a:r>
            <a:endParaRPr lang="ru-RU" sz="1700" dirty="0">
              <a:solidFill>
                <a:srgbClr val="1D3259"/>
              </a:solidFill>
            </a:endParaRP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None/>
            </a:pPr>
            <a:r>
              <a:rPr lang="bg-BG" sz="1700" b="1" dirty="0" smtClean="0">
                <a:solidFill>
                  <a:srgbClr val="1D3259"/>
                </a:solidFill>
              </a:rPr>
              <a:t>Структура за наблюдение и докладване (СНД): </a:t>
            </a:r>
            <a:r>
              <a:rPr lang="ru-RU" sz="1700" dirty="0">
                <a:solidFill>
                  <a:srgbClr val="1D3259"/>
                </a:solidFill>
              </a:rPr>
              <a:t>в </a:t>
            </a:r>
            <a:r>
              <a:rPr lang="ru-RU" sz="1700" dirty="0" err="1">
                <a:solidFill>
                  <a:srgbClr val="1D3259"/>
                </a:solidFill>
              </a:rPr>
              <a:t>рамките</a:t>
            </a:r>
            <a:r>
              <a:rPr lang="ru-RU" sz="1700" dirty="0">
                <a:solidFill>
                  <a:srgbClr val="1D3259"/>
                </a:solidFill>
              </a:rPr>
              <a:t> на МИР, </a:t>
            </a:r>
            <a:r>
              <a:rPr lang="ru-RU" sz="1700" dirty="0" err="1">
                <a:solidFill>
                  <a:srgbClr val="1D3259"/>
                </a:solidFill>
              </a:rPr>
              <a:t>отговорна</a:t>
            </a:r>
            <a:r>
              <a:rPr lang="ru-RU" sz="1700" dirty="0">
                <a:solidFill>
                  <a:srgbClr val="1D3259"/>
                </a:solidFill>
              </a:rPr>
              <a:t> за </a:t>
            </a:r>
            <a:r>
              <a:rPr lang="ru-RU" sz="1700" dirty="0" err="1">
                <a:solidFill>
                  <a:srgbClr val="1D3259"/>
                </a:solidFill>
              </a:rPr>
              <a:t>изпълнението</a:t>
            </a:r>
            <a:r>
              <a:rPr lang="ru-RU" sz="1700" dirty="0">
                <a:solidFill>
                  <a:srgbClr val="1D3259"/>
                </a:solidFill>
              </a:rPr>
              <a:t> на Инвестиция С3.I1, в </a:t>
            </a:r>
            <a:r>
              <a:rPr lang="ru-RU" sz="1700" dirty="0" err="1">
                <a:solidFill>
                  <a:srgbClr val="1D3259"/>
                </a:solidFill>
              </a:rPr>
              <a:t>т.ч</a:t>
            </a:r>
            <a:r>
              <a:rPr lang="ru-RU" sz="1700" dirty="0">
                <a:solidFill>
                  <a:srgbClr val="1D3259"/>
                </a:solidFill>
              </a:rPr>
              <a:t>. за подбора, в </a:t>
            </a:r>
            <a:r>
              <a:rPr lang="ru-RU" sz="1700" dirty="0" err="1">
                <a:solidFill>
                  <a:srgbClr val="1D3259"/>
                </a:solidFill>
              </a:rPr>
              <a:t>случаите</a:t>
            </a:r>
            <a:r>
              <a:rPr lang="ru-RU" sz="1700" dirty="0">
                <a:solidFill>
                  <a:srgbClr val="1D3259"/>
                </a:solidFill>
              </a:rPr>
              <a:t>, в </a:t>
            </a:r>
            <a:r>
              <a:rPr lang="ru-RU" sz="1700" dirty="0" err="1">
                <a:solidFill>
                  <a:srgbClr val="1D3259"/>
                </a:solidFill>
              </a:rPr>
              <a:t>които</a:t>
            </a:r>
            <a:r>
              <a:rPr lang="ru-RU" sz="1700" dirty="0">
                <a:solidFill>
                  <a:srgbClr val="1D3259"/>
                </a:solidFill>
              </a:rPr>
              <a:t> е предвиден </a:t>
            </a:r>
            <a:r>
              <a:rPr lang="ru-RU" sz="1700" dirty="0" err="1">
                <a:solidFill>
                  <a:srgbClr val="1D3259"/>
                </a:solidFill>
              </a:rPr>
              <a:t>такъв</a:t>
            </a:r>
            <a:r>
              <a:rPr lang="ru-RU" sz="1700" dirty="0">
                <a:solidFill>
                  <a:srgbClr val="1D3259"/>
                </a:solidFill>
              </a:rPr>
              <a:t>, за </a:t>
            </a:r>
            <a:r>
              <a:rPr lang="ru-RU" sz="1700" dirty="0" err="1">
                <a:solidFill>
                  <a:srgbClr val="1D3259"/>
                </a:solidFill>
              </a:rPr>
              <a:t>договарянето</a:t>
            </a:r>
            <a:r>
              <a:rPr lang="ru-RU" sz="1700" dirty="0">
                <a:solidFill>
                  <a:srgbClr val="1D3259"/>
                </a:solidFill>
              </a:rPr>
              <a:t> на </a:t>
            </a:r>
            <a:r>
              <a:rPr lang="ru-RU" sz="1700" dirty="0" err="1">
                <a:solidFill>
                  <a:srgbClr val="1D3259"/>
                </a:solidFill>
              </a:rPr>
              <a:t>финансиране</a:t>
            </a:r>
            <a:r>
              <a:rPr lang="ru-RU" sz="1700" dirty="0">
                <a:solidFill>
                  <a:srgbClr val="1D3259"/>
                </a:solidFill>
              </a:rPr>
              <a:t> с </a:t>
            </a:r>
            <a:r>
              <a:rPr lang="ru-RU" sz="1700" dirty="0" err="1">
                <a:solidFill>
                  <a:srgbClr val="1D3259"/>
                </a:solidFill>
              </a:rPr>
              <a:t>крайни</a:t>
            </a:r>
            <a:r>
              <a:rPr lang="ru-RU" sz="1700" dirty="0">
                <a:solidFill>
                  <a:srgbClr val="1D3259"/>
                </a:solidFill>
              </a:rPr>
              <a:t> получатели, за </a:t>
            </a:r>
            <a:r>
              <a:rPr lang="ru-RU" sz="1700" dirty="0" err="1">
                <a:solidFill>
                  <a:srgbClr val="1D3259"/>
                </a:solidFill>
              </a:rPr>
              <a:t>обобщаването</a:t>
            </a:r>
            <a:r>
              <a:rPr lang="ru-RU" sz="1700" dirty="0">
                <a:solidFill>
                  <a:srgbClr val="1D3259"/>
                </a:solidFill>
              </a:rPr>
              <a:t> на </a:t>
            </a:r>
            <a:r>
              <a:rPr lang="ru-RU" sz="1700" dirty="0" err="1">
                <a:solidFill>
                  <a:srgbClr val="1D3259"/>
                </a:solidFill>
              </a:rPr>
              <a:t>финансовата</a:t>
            </a:r>
            <a:r>
              <a:rPr lang="ru-RU" sz="1700" dirty="0">
                <a:solidFill>
                  <a:srgbClr val="1D3259"/>
                </a:solidFill>
              </a:rPr>
              <a:t> и </a:t>
            </a:r>
            <a:r>
              <a:rPr lang="ru-RU" sz="1700" dirty="0" err="1">
                <a:solidFill>
                  <a:srgbClr val="1D3259"/>
                </a:solidFill>
              </a:rPr>
              <a:t>техническа</a:t>
            </a:r>
            <a:r>
              <a:rPr lang="ru-RU" sz="1700" dirty="0">
                <a:solidFill>
                  <a:srgbClr val="1D3259"/>
                </a:solidFill>
              </a:rPr>
              <a:t> информация, за </a:t>
            </a:r>
            <a:r>
              <a:rPr lang="ru-RU" sz="1700" dirty="0" err="1">
                <a:solidFill>
                  <a:srgbClr val="1D3259"/>
                </a:solidFill>
              </a:rPr>
              <a:t>осъществяването</a:t>
            </a:r>
            <a:r>
              <a:rPr lang="ru-RU" sz="1700" dirty="0">
                <a:solidFill>
                  <a:srgbClr val="1D3259"/>
                </a:solidFill>
              </a:rPr>
              <a:t> на </a:t>
            </a:r>
            <a:r>
              <a:rPr lang="ru-RU" sz="1700" dirty="0" err="1">
                <a:solidFill>
                  <a:srgbClr val="1D3259"/>
                </a:solidFill>
              </a:rPr>
              <a:t>контрол</a:t>
            </a:r>
            <a:r>
              <a:rPr lang="ru-RU" sz="1700" dirty="0">
                <a:solidFill>
                  <a:srgbClr val="1D3259"/>
                </a:solidFill>
              </a:rPr>
              <a:t> </a:t>
            </a:r>
            <a:r>
              <a:rPr lang="ru-RU" sz="1700" dirty="0" err="1">
                <a:solidFill>
                  <a:srgbClr val="1D3259"/>
                </a:solidFill>
              </a:rPr>
              <a:t>върху</a:t>
            </a:r>
            <a:r>
              <a:rPr lang="ru-RU" sz="1700" dirty="0">
                <a:solidFill>
                  <a:srgbClr val="1D3259"/>
                </a:solidFill>
              </a:rPr>
              <a:t> </a:t>
            </a:r>
            <a:r>
              <a:rPr lang="ru-RU" sz="1700" dirty="0" err="1">
                <a:solidFill>
                  <a:srgbClr val="1D3259"/>
                </a:solidFill>
              </a:rPr>
              <a:t>финансовото</a:t>
            </a:r>
            <a:r>
              <a:rPr lang="ru-RU" sz="1700" dirty="0">
                <a:solidFill>
                  <a:srgbClr val="1D3259"/>
                </a:solidFill>
              </a:rPr>
              <a:t> и </a:t>
            </a:r>
            <a:r>
              <a:rPr lang="ru-RU" sz="1700" dirty="0" err="1">
                <a:solidFill>
                  <a:srgbClr val="1D3259"/>
                </a:solidFill>
              </a:rPr>
              <a:t>техническо</a:t>
            </a:r>
            <a:r>
              <a:rPr lang="ru-RU" sz="1700" dirty="0">
                <a:solidFill>
                  <a:srgbClr val="1D3259"/>
                </a:solidFill>
              </a:rPr>
              <a:t> </a:t>
            </a:r>
            <a:r>
              <a:rPr lang="ru-RU" sz="1700" dirty="0" err="1">
                <a:solidFill>
                  <a:srgbClr val="1D3259"/>
                </a:solidFill>
              </a:rPr>
              <a:t>изпълнение</a:t>
            </a:r>
            <a:r>
              <a:rPr lang="ru-RU" sz="1700" dirty="0">
                <a:solidFill>
                  <a:srgbClr val="1D3259"/>
                </a:solidFill>
              </a:rPr>
              <a:t> на </a:t>
            </a:r>
            <a:r>
              <a:rPr lang="ru-RU" sz="1700" dirty="0" err="1">
                <a:solidFill>
                  <a:srgbClr val="1D3259"/>
                </a:solidFill>
              </a:rPr>
              <a:t>инвестицията</a:t>
            </a:r>
            <a:r>
              <a:rPr lang="ru-RU" sz="1700" dirty="0">
                <a:solidFill>
                  <a:srgbClr val="1D3259"/>
                </a:solidFill>
              </a:rPr>
              <a:t> и </a:t>
            </a:r>
            <a:r>
              <a:rPr lang="ru-RU" sz="1700" dirty="0" err="1">
                <a:solidFill>
                  <a:srgbClr val="1D3259"/>
                </a:solidFill>
              </a:rPr>
              <a:t>извършване</a:t>
            </a:r>
            <a:r>
              <a:rPr lang="ru-RU" sz="1700" dirty="0">
                <a:solidFill>
                  <a:srgbClr val="1D3259"/>
                </a:solidFill>
              </a:rPr>
              <a:t> на </a:t>
            </a:r>
            <a:r>
              <a:rPr lang="ru-RU" sz="1700" dirty="0" err="1">
                <a:solidFill>
                  <a:srgbClr val="1D3259"/>
                </a:solidFill>
              </a:rPr>
              <a:t>плащанията</a:t>
            </a:r>
            <a:r>
              <a:rPr lang="ru-RU" sz="1700" dirty="0">
                <a:solidFill>
                  <a:srgbClr val="1D3259"/>
                </a:solidFill>
              </a:rPr>
              <a:t> </a:t>
            </a:r>
            <a:r>
              <a:rPr lang="ru-RU" sz="1700" dirty="0" err="1">
                <a:solidFill>
                  <a:srgbClr val="1D3259"/>
                </a:solidFill>
              </a:rPr>
              <a:t>към</a:t>
            </a:r>
            <a:r>
              <a:rPr lang="ru-RU" sz="1700" dirty="0">
                <a:solidFill>
                  <a:srgbClr val="1D3259"/>
                </a:solidFill>
              </a:rPr>
              <a:t> </a:t>
            </a:r>
            <a:r>
              <a:rPr lang="ru-RU" sz="1700" dirty="0" err="1">
                <a:solidFill>
                  <a:srgbClr val="1D3259"/>
                </a:solidFill>
              </a:rPr>
              <a:t>крайните</a:t>
            </a:r>
            <a:r>
              <a:rPr lang="ru-RU" sz="1700" dirty="0">
                <a:solidFill>
                  <a:srgbClr val="1D3259"/>
                </a:solidFill>
              </a:rPr>
              <a:t> получатели</a:t>
            </a:r>
            <a:r>
              <a:rPr lang="bg-BG" sz="1700" dirty="0" smtClean="0">
                <a:solidFill>
                  <a:srgbClr val="1D3259"/>
                </a:solidFill>
              </a:rPr>
              <a:t>.</a:t>
            </a: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None/>
            </a:pPr>
            <a:r>
              <a:rPr lang="ru-RU" sz="1700" b="1" dirty="0" err="1" smtClean="0">
                <a:solidFill>
                  <a:srgbClr val="1D3259"/>
                </a:solidFill>
              </a:rPr>
              <a:t>Краен</a:t>
            </a:r>
            <a:r>
              <a:rPr lang="ru-RU" sz="1700" b="1" dirty="0" smtClean="0">
                <a:solidFill>
                  <a:srgbClr val="1D3259"/>
                </a:solidFill>
              </a:rPr>
              <a:t> </a:t>
            </a:r>
            <a:r>
              <a:rPr lang="ru-RU" sz="1700" b="1" dirty="0" err="1" smtClean="0">
                <a:solidFill>
                  <a:srgbClr val="1D3259"/>
                </a:solidFill>
              </a:rPr>
              <a:t>получател</a:t>
            </a:r>
            <a:r>
              <a:rPr lang="ru-RU" sz="1700" b="1" dirty="0">
                <a:solidFill>
                  <a:srgbClr val="1D3259"/>
                </a:solidFill>
              </a:rPr>
              <a:t>:</a:t>
            </a:r>
            <a:r>
              <a:rPr lang="ru-RU" sz="1700" dirty="0" smtClean="0">
                <a:solidFill>
                  <a:srgbClr val="1D3259"/>
                </a:solidFill>
              </a:rPr>
              <a:t> </a:t>
            </a:r>
            <a:r>
              <a:rPr lang="ru-RU" sz="1700" dirty="0">
                <a:solidFill>
                  <a:srgbClr val="1D3259"/>
                </a:solidFill>
              </a:rPr>
              <a:t>кандидат за средства от МВУ, </a:t>
            </a:r>
            <a:r>
              <a:rPr lang="ru-RU" sz="1700" dirty="0" err="1">
                <a:solidFill>
                  <a:srgbClr val="1D3259"/>
                </a:solidFill>
              </a:rPr>
              <a:t>чието</a:t>
            </a:r>
            <a:r>
              <a:rPr lang="ru-RU" sz="1700" dirty="0">
                <a:solidFill>
                  <a:srgbClr val="1D3259"/>
                </a:solidFill>
              </a:rPr>
              <a:t> предложение за </a:t>
            </a:r>
            <a:r>
              <a:rPr lang="ru-RU" sz="1700" dirty="0" err="1">
                <a:solidFill>
                  <a:srgbClr val="1D3259"/>
                </a:solidFill>
              </a:rPr>
              <a:t>изпълнение</a:t>
            </a:r>
            <a:r>
              <a:rPr lang="ru-RU" sz="1700" dirty="0">
                <a:solidFill>
                  <a:srgbClr val="1D3259"/>
                </a:solidFill>
              </a:rPr>
              <a:t> на инвестиции е одобрено с решение на </a:t>
            </a:r>
            <a:r>
              <a:rPr lang="ru-RU" sz="1700" dirty="0" err="1">
                <a:solidFill>
                  <a:srgbClr val="1D3259"/>
                </a:solidFill>
              </a:rPr>
              <a:t>ръководителя</a:t>
            </a:r>
            <a:r>
              <a:rPr lang="ru-RU" sz="1700" dirty="0">
                <a:solidFill>
                  <a:srgbClr val="1D3259"/>
                </a:solidFill>
              </a:rPr>
              <a:t> на СНД в </a:t>
            </a:r>
            <a:r>
              <a:rPr lang="ru-RU" sz="1700" dirty="0" err="1">
                <a:solidFill>
                  <a:srgbClr val="1D3259"/>
                </a:solidFill>
              </a:rPr>
              <a:t>резултат</a:t>
            </a:r>
            <a:r>
              <a:rPr lang="ru-RU" sz="1700" dirty="0">
                <a:solidFill>
                  <a:srgbClr val="1D3259"/>
                </a:solidFill>
              </a:rPr>
              <a:t> на </a:t>
            </a:r>
            <a:r>
              <a:rPr lang="ru-RU" sz="1700" dirty="0" err="1">
                <a:solidFill>
                  <a:srgbClr val="1D3259"/>
                </a:solidFill>
              </a:rPr>
              <a:t>извършена</a:t>
            </a:r>
            <a:r>
              <a:rPr lang="ru-RU" sz="1700" dirty="0">
                <a:solidFill>
                  <a:srgbClr val="1D3259"/>
                </a:solidFill>
              </a:rPr>
              <a:t> процедура чрез подбор или чрез </a:t>
            </a:r>
            <a:r>
              <a:rPr lang="ru-RU" sz="1700" dirty="0" err="1">
                <a:solidFill>
                  <a:srgbClr val="1D3259"/>
                </a:solidFill>
              </a:rPr>
              <a:t>директно</a:t>
            </a:r>
            <a:r>
              <a:rPr lang="ru-RU" sz="1700" dirty="0">
                <a:solidFill>
                  <a:srgbClr val="1D3259"/>
                </a:solidFill>
              </a:rPr>
              <a:t> </a:t>
            </a:r>
            <a:r>
              <a:rPr lang="ru-RU" sz="1700" dirty="0" err="1">
                <a:solidFill>
                  <a:srgbClr val="1D3259"/>
                </a:solidFill>
              </a:rPr>
              <a:t>предоставяне</a:t>
            </a:r>
            <a:r>
              <a:rPr lang="ru-RU" sz="1700" dirty="0">
                <a:solidFill>
                  <a:srgbClr val="1D3259"/>
                </a:solidFill>
              </a:rPr>
              <a:t> на </a:t>
            </a:r>
            <a:r>
              <a:rPr lang="ru-RU" sz="1700" dirty="0" smtClean="0">
                <a:solidFill>
                  <a:srgbClr val="1D3259"/>
                </a:solidFill>
              </a:rPr>
              <a:t>средства </a:t>
            </a:r>
            <a:r>
              <a:rPr lang="ru-RU" sz="1700" dirty="0">
                <a:solidFill>
                  <a:srgbClr val="1D3259"/>
                </a:solidFill>
              </a:rPr>
              <a:t>по </a:t>
            </a:r>
            <a:r>
              <a:rPr lang="ru-RU" sz="1700" dirty="0" err="1">
                <a:solidFill>
                  <a:srgbClr val="1D3259"/>
                </a:solidFill>
              </a:rPr>
              <a:t>реда</a:t>
            </a:r>
            <a:r>
              <a:rPr lang="ru-RU" sz="1700" dirty="0">
                <a:solidFill>
                  <a:srgbClr val="1D3259"/>
                </a:solidFill>
              </a:rPr>
              <a:t> на ПМС № 114/08.06.2022 г.  и с </a:t>
            </a:r>
            <a:r>
              <a:rPr lang="ru-RU" sz="1700" dirty="0" err="1">
                <a:solidFill>
                  <a:srgbClr val="1D3259"/>
                </a:solidFill>
              </a:rPr>
              <a:t>когото</a:t>
            </a:r>
            <a:r>
              <a:rPr lang="ru-RU" sz="1700" dirty="0">
                <a:solidFill>
                  <a:srgbClr val="1D3259"/>
                </a:solidFill>
              </a:rPr>
              <a:t> е </a:t>
            </a:r>
            <a:r>
              <a:rPr lang="ru-RU" sz="1700" dirty="0" err="1">
                <a:solidFill>
                  <a:srgbClr val="1D3259"/>
                </a:solidFill>
              </a:rPr>
              <a:t>сключен</a:t>
            </a:r>
            <a:r>
              <a:rPr lang="ru-RU" sz="1700" dirty="0">
                <a:solidFill>
                  <a:srgbClr val="1D3259"/>
                </a:solidFill>
              </a:rPr>
              <a:t> договор за </a:t>
            </a:r>
            <a:r>
              <a:rPr lang="ru-RU" sz="1700" dirty="0" err="1">
                <a:solidFill>
                  <a:srgbClr val="1D3259"/>
                </a:solidFill>
              </a:rPr>
              <a:t>предоставяне</a:t>
            </a:r>
            <a:r>
              <a:rPr lang="ru-RU" sz="1700" dirty="0">
                <a:solidFill>
                  <a:srgbClr val="1D3259"/>
                </a:solidFill>
              </a:rPr>
              <a:t> на средства от МВУ</a:t>
            </a:r>
            <a:r>
              <a:rPr lang="ru-RU" sz="1700" dirty="0" smtClean="0">
                <a:solidFill>
                  <a:srgbClr val="1D3259"/>
                </a:solidFill>
              </a:rPr>
              <a:t>.</a:t>
            </a: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None/>
            </a:pPr>
            <a:endParaRPr lang="ru-RU" sz="1100" dirty="0">
              <a:solidFill>
                <a:srgbClr val="1D3259"/>
              </a:solidFill>
            </a:endParaRP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None/>
            </a:pPr>
            <a:r>
              <a:rPr lang="ru-RU" sz="1700" b="1" dirty="0">
                <a:solidFill>
                  <a:schemeClr val="accent5">
                    <a:lumMod val="50000"/>
                  </a:schemeClr>
                </a:solidFill>
              </a:rPr>
              <a:t>На 2 </a:t>
            </a:r>
            <a:r>
              <a:rPr lang="ru-RU" sz="1700" b="1" dirty="0" err="1">
                <a:solidFill>
                  <a:schemeClr val="accent5">
                    <a:lumMod val="50000"/>
                  </a:schemeClr>
                </a:solidFill>
              </a:rPr>
              <a:t>юни</a:t>
            </a:r>
            <a:r>
              <a:rPr lang="ru-RU" sz="1700" b="1" dirty="0">
                <a:solidFill>
                  <a:schemeClr val="accent5">
                    <a:lumMod val="50000"/>
                  </a:schemeClr>
                </a:solidFill>
              </a:rPr>
              <a:t> 2023 г. </a:t>
            </a:r>
            <a:r>
              <a:rPr lang="ru-RU" sz="1700" b="1" dirty="0" err="1">
                <a:solidFill>
                  <a:schemeClr val="accent5">
                    <a:lumMod val="50000"/>
                  </a:schemeClr>
                </a:solidFill>
              </a:rPr>
              <a:t>Министерството</a:t>
            </a:r>
            <a:r>
              <a:rPr lang="ru-RU" sz="1700" b="1" dirty="0">
                <a:solidFill>
                  <a:schemeClr val="accent5">
                    <a:lumMod val="50000"/>
                  </a:schemeClr>
                </a:solidFill>
              </a:rPr>
              <a:t> на </a:t>
            </a:r>
            <a:r>
              <a:rPr lang="ru-RU" sz="1700" b="1" dirty="0" err="1">
                <a:solidFill>
                  <a:schemeClr val="accent5">
                    <a:lumMod val="50000"/>
                  </a:schemeClr>
                </a:solidFill>
              </a:rPr>
              <a:t>иновациите</a:t>
            </a:r>
            <a:r>
              <a:rPr lang="ru-RU" sz="1700" b="1" dirty="0">
                <a:solidFill>
                  <a:schemeClr val="accent5">
                    <a:lumMod val="50000"/>
                  </a:schemeClr>
                </a:solidFill>
              </a:rPr>
              <a:t> и </a:t>
            </a:r>
            <a:r>
              <a:rPr lang="ru-RU" sz="1700" b="1" dirty="0" err="1">
                <a:solidFill>
                  <a:schemeClr val="accent5">
                    <a:lumMod val="50000"/>
                  </a:schemeClr>
                </a:solidFill>
              </a:rPr>
              <a:t>растежа</a:t>
            </a:r>
            <a:r>
              <a:rPr lang="ru-RU" sz="1700" b="1" dirty="0">
                <a:solidFill>
                  <a:schemeClr val="accent5">
                    <a:lumMod val="50000"/>
                  </a:schemeClr>
                </a:solidFill>
              </a:rPr>
              <a:t> (МИР) </a:t>
            </a:r>
            <a:r>
              <a:rPr lang="ru-RU" sz="1700" b="1" dirty="0" err="1">
                <a:solidFill>
                  <a:schemeClr val="accent5">
                    <a:lumMod val="50000"/>
                  </a:schemeClr>
                </a:solidFill>
              </a:rPr>
              <a:t>обяви</a:t>
            </a:r>
            <a:r>
              <a:rPr lang="ru-RU" sz="1700" b="1" dirty="0">
                <a:solidFill>
                  <a:schemeClr val="accent5">
                    <a:lumMod val="50000"/>
                  </a:schemeClr>
                </a:solidFill>
              </a:rPr>
              <a:t> за </a:t>
            </a:r>
            <a:r>
              <a:rPr lang="ru-RU" sz="1700" b="1" dirty="0" err="1">
                <a:solidFill>
                  <a:schemeClr val="accent5">
                    <a:lumMod val="50000"/>
                  </a:schemeClr>
                </a:solidFill>
              </a:rPr>
              <a:t>кандидатстване</a:t>
            </a:r>
            <a:r>
              <a:rPr lang="ru-RU" sz="1700" b="1" dirty="0">
                <a:solidFill>
                  <a:schemeClr val="accent5">
                    <a:lumMod val="50000"/>
                  </a:schemeClr>
                </a:solidFill>
              </a:rPr>
              <a:t> Процедура за подбор на предложения за </a:t>
            </a:r>
            <a:r>
              <a:rPr lang="ru-RU" sz="1700" b="1" dirty="0" err="1">
                <a:solidFill>
                  <a:schemeClr val="accent5">
                    <a:lumMod val="50000"/>
                  </a:schemeClr>
                </a:solidFill>
              </a:rPr>
              <a:t>изпълнение</a:t>
            </a:r>
            <a:r>
              <a:rPr lang="ru-RU" sz="1700" b="1" dirty="0">
                <a:solidFill>
                  <a:schemeClr val="accent5">
                    <a:lumMod val="50000"/>
                  </a:schemeClr>
                </a:solidFill>
              </a:rPr>
              <a:t> на Инвестиция: </a:t>
            </a:r>
            <a:r>
              <a:rPr lang="ru-RU" sz="1700" b="1" i="1" dirty="0" err="1">
                <a:solidFill>
                  <a:schemeClr val="accent5">
                    <a:lumMod val="50000"/>
                  </a:schemeClr>
                </a:solidFill>
              </a:rPr>
              <a:t>Програма</a:t>
            </a:r>
            <a:r>
              <a:rPr lang="ru-RU" sz="1700" b="1" i="1" dirty="0">
                <a:solidFill>
                  <a:schemeClr val="accent5">
                    <a:lumMod val="50000"/>
                  </a:schemeClr>
                </a:solidFill>
              </a:rPr>
              <a:t> за публична </a:t>
            </a:r>
            <a:r>
              <a:rPr lang="ru-RU" sz="1700" b="1" i="1" dirty="0" err="1">
                <a:solidFill>
                  <a:schemeClr val="accent5">
                    <a:lumMod val="50000"/>
                  </a:schemeClr>
                </a:solidFill>
              </a:rPr>
              <a:t>подкрепа</a:t>
            </a:r>
            <a:r>
              <a:rPr lang="ru-RU" sz="1700" b="1" i="1" dirty="0">
                <a:solidFill>
                  <a:schemeClr val="accent5">
                    <a:lumMod val="50000"/>
                  </a:schemeClr>
                </a:solidFill>
              </a:rPr>
              <a:t> за </a:t>
            </a:r>
            <a:r>
              <a:rPr lang="ru-RU" sz="1700" b="1" i="1" dirty="0" err="1">
                <a:solidFill>
                  <a:schemeClr val="accent5">
                    <a:lumMod val="50000"/>
                  </a:schemeClr>
                </a:solidFill>
              </a:rPr>
              <a:t>развитието</a:t>
            </a:r>
            <a:r>
              <a:rPr lang="ru-RU" sz="1700" b="1" i="1" dirty="0">
                <a:solidFill>
                  <a:schemeClr val="accent5">
                    <a:lumMod val="50000"/>
                  </a:schemeClr>
                </a:solidFill>
              </a:rPr>
              <a:t> на </a:t>
            </a:r>
            <a:r>
              <a:rPr lang="ru-RU" sz="1700" b="1" i="1" dirty="0" err="1">
                <a:solidFill>
                  <a:schemeClr val="accent5">
                    <a:lumMod val="50000"/>
                  </a:schemeClr>
                </a:solidFill>
              </a:rPr>
              <a:t>индустриални</a:t>
            </a:r>
            <a:r>
              <a:rPr lang="ru-RU" sz="17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700" b="1" i="1" dirty="0" err="1">
                <a:solidFill>
                  <a:schemeClr val="accent5">
                    <a:lumMod val="50000"/>
                  </a:schemeClr>
                </a:solidFill>
              </a:rPr>
              <a:t>зони</a:t>
            </a:r>
            <a:r>
              <a:rPr lang="ru-RU" sz="1700" b="1" i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1700" b="1" i="1" dirty="0" err="1">
                <a:solidFill>
                  <a:schemeClr val="accent5">
                    <a:lumMod val="50000"/>
                  </a:schemeClr>
                </a:solidFill>
              </a:rPr>
              <a:t>паркове</a:t>
            </a:r>
            <a:r>
              <a:rPr lang="ru-RU" sz="1700" b="1" i="1" dirty="0">
                <a:solidFill>
                  <a:schemeClr val="accent5">
                    <a:lumMod val="50000"/>
                  </a:schemeClr>
                </a:solidFill>
              </a:rPr>
              <a:t> и </a:t>
            </a:r>
            <a:r>
              <a:rPr lang="ru-RU" sz="1700" b="1" i="1" dirty="0" err="1">
                <a:solidFill>
                  <a:schemeClr val="accent5">
                    <a:lumMod val="50000"/>
                  </a:schemeClr>
                </a:solidFill>
              </a:rPr>
              <a:t>подобни</a:t>
            </a:r>
            <a:r>
              <a:rPr lang="ru-RU" sz="17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700" b="1" i="1" dirty="0" err="1">
                <a:solidFill>
                  <a:schemeClr val="accent5">
                    <a:lumMod val="50000"/>
                  </a:schemeClr>
                </a:solidFill>
              </a:rPr>
              <a:t>територии</a:t>
            </a:r>
            <a:r>
              <a:rPr lang="ru-RU" sz="1700" b="1" i="1" dirty="0">
                <a:solidFill>
                  <a:schemeClr val="accent5">
                    <a:lumMod val="50000"/>
                  </a:schemeClr>
                </a:solidFill>
              </a:rPr>
              <a:t> и за </a:t>
            </a:r>
            <a:r>
              <a:rPr lang="ru-RU" sz="1700" b="1" i="1" dirty="0" err="1">
                <a:solidFill>
                  <a:schemeClr val="accent5">
                    <a:lumMod val="50000"/>
                  </a:schemeClr>
                </a:solidFill>
              </a:rPr>
              <a:t>привличане</a:t>
            </a:r>
            <a:r>
              <a:rPr lang="ru-RU" sz="1700" b="1" i="1" dirty="0">
                <a:solidFill>
                  <a:schemeClr val="accent5">
                    <a:lumMod val="50000"/>
                  </a:schemeClr>
                </a:solidFill>
              </a:rPr>
              <a:t> на инвестиции (</a:t>
            </a:r>
            <a:r>
              <a:rPr lang="ru-RU" sz="1700" b="1" i="1" dirty="0" err="1">
                <a:solidFill>
                  <a:schemeClr val="accent5">
                    <a:lumMod val="50000"/>
                  </a:schemeClr>
                </a:solidFill>
              </a:rPr>
              <a:t>AttractInvestBG</a:t>
            </a:r>
            <a:r>
              <a:rPr lang="ru-RU" sz="1700" b="1" i="1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ru-RU" sz="1700" b="1" dirty="0">
                <a:solidFill>
                  <a:schemeClr val="accent5">
                    <a:lumMod val="50000"/>
                  </a:schemeClr>
                </a:solidFill>
              </a:rPr>
              <a:t>от Компонент 3 „</a:t>
            </a:r>
            <a:r>
              <a:rPr lang="ru-RU" sz="1700" b="1" dirty="0" err="1">
                <a:solidFill>
                  <a:schemeClr val="accent5">
                    <a:lumMod val="50000"/>
                  </a:schemeClr>
                </a:solidFill>
              </a:rPr>
              <a:t>Интелигентна</a:t>
            </a:r>
            <a:r>
              <a:rPr lang="ru-RU" sz="1700" b="1" dirty="0">
                <a:solidFill>
                  <a:schemeClr val="accent5">
                    <a:lumMod val="50000"/>
                  </a:schemeClr>
                </a:solidFill>
              </a:rPr>
              <a:t> индустрия“ на Плана за </a:t>
            </a:r>
            <a:r>
              <a:rPr lang="ru-RU" sz="1700" b="1" dirty="0" err="1">
                <a:solidFill>
                  <a:schemeClr val="accent5">
                    <a:lumMod val="50000"/>
                  </a:schemeClr>
                </a:solidFill>
              </a:rPr>
              <a:t>възстановяване</a:t>
            </a:r>
            <a:r>
              <a:rPr lang="ru-RU" sz="1700" b="1" dirty="0">
                <a:solidFill>
                  <a:schemeClr val="accent5">
                    <a:lumMod val="50000"/>
                  </a:schemeClr>
                </a:solidFill>
              </a:rPr>
              <a:t> и </a:t>
            </a:r>
            <a:r>
              <a:rPr lang="ru-RU" sz="1700" b="1" dirty="0" err="1">
                <a:solidFill>
                  <a:schemeClr val="accent5">
                    <a:lumMod val="50000"/>
                  </a:schemeClr>
                </a:solidFill>
              </a:rPr>
              <a:t>устойчивост</a:t>
            </a:r>
            <a:r>
              <a:rPr lang="ru-RU" sz="1700" b="1" dirty="0">
                <a:solidFill>
                  <a:schemeClr val="accent5">
                    <a:lumMod val="50000"/>
                  </a:schemeClr>
                </a:solidFill>
              </a:rPr>
              <a:t> на Р </a:t>
            </a:r>
            <a:r>
              <a:rPr lang="ru-RU" sz="1700" b="1" dirty="0" err="1">
                <a:solidFill>
                  <a:schemeClr val="accent5">
                    <a:lumMod val="50000"/>
                  </a:schemeClr>
                </a:solidFill>
              </a:rPr>
              <a:t>България</a:t>
            </a:r>
            <a:endParaRPr lang="ru-RU" sz="17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None/>
            </a:pPr>
            <a:endParaRPr lang="ru-RU" sz="1700" dirty="0" smtClean="0">
              <a:solidFill>
                <a:srgbClr val="1D32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7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rgbClr val="72045A"/>
                  </a:solidFill>
                </a:ln>
              </a:rPr>
              <a:t>IV. 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Финансиране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361153"/>
            <a:ext cx="10886977" cy="482057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000" b="1" dirty="0"/>
              <a:t>Приложим режим на </a:t>
            </a:r>
            <a:r>
              <a:rPr lang="ru-RU" sz="2000" b="1" dirty="0" err="1"/>
              <a:t>държавни</a:t>
            </a:r>
            <a:r>
              <a:rPr lang="ru-RU" sz="2000" b="1" dirty="0"/>
              <a:t> </a:t>
            </a:r>
            <a:r>
              <a:rPr lang="ru-RU" sz="2000" b="1" dirty="0" smtClean="0"/>
              <a:t>помощи:</a:t>
            </a:r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2000" b="1" dirty="0" err="1" smtClean="0"/>
              <a:t>Дейност</a:t>
            </a:r>
            <a:r>
              <a:rPr lang="ru-RU" sz="2000" b="1" dirty="0" smtClean="0"/>
              <a:t> </a:t>
            </a:r>
            <a:r>
              <a:rPr lang="ru-RU" sz="2000" b="1" dirty="0"/>
              <a:t>1 – Режим „</a:t>
            </a:r>
            <a:r>
              <a:rPr lang="ru-RU" sz="2000" b="1" dirty="0" err="1"/>
              <a:t>непомощ</a:t>
            </a:r>
            <a:r>
              <a:rPr lang="ru-RU" sz="2000" b="1" dirty="0" smtClean="0"/>
              <a:t>“:</a:t>
            </a:r>
            <a:endParaRPr lang="ru-RU" sz="2000" dirty="0" smtClean="0"/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dirty="0" err="1"/>
              <a:t>П</a:t>
            </a:r>
            <a:r>
              <a:rPr lang="ru-RU" sz="1800" dirty="0" err="1" smtClean="0"/>
              <a:t>редвижда</a:t>
            </a:r>
            <a:r>
              <a:rPr lang="ru-RU" sz="1800" dirty="0" smtClean="0"/>
              <a:t> </a:t>
            </a:r>
            <a:r>
              <a:rPr lang="ru-RU" sz="1800" dirty="0" err="1"/>
              <a:t>изграждането</a:t>
            </a:r>
            <a:r>
              <a:rPr lang="ru-RU" sz="1800" dirty="0"/>
              <a:t> на </a:t>
            </a:r>
            <a:r>
              <a:rPr lang="ru-RU" sz="1800" dirty="0" err="1"/>
              <a:t>елементи</a:t>
            </a:r>
            <a:r>
              <a:rPr lang="ru-RU" sz="1800" dirty="0"/>
              <a:t> на </a:t>
            </a:r>
            <a:r>
              <a:rPr lang="ru-RU" sz="1800" dirty="0" err="1"/>
              <a:t>довеждаща</a:t>
            </a:r>
            <a:r>
              <a:rPr lang="ru-RU" sz="1800" dirty="0"/>
              <a:t> до </a:t>
            </a:r>
            <a:r>
              <a:rPr lang="ru-RU" sz="1800" dirty="0" err="1"/>
              <a:t>индустриалните</a:t>
            </a:r>
            <a:r>
              <a:rPr lang="ru-RU" sz="1800" dirty="0"/>
              <a:t> </a:t>
            </a:r>
            <a:r>
              <a:rPr lang="ru-RU" sz="1800" dirty="0" err="1"/>
              <a:t>паркове</a:t>
            </a:r>
            <a:r>
              <a:rPr lang="ru-RU" sz="1800" dirty="0"/>
              <a:t>/</a:t>
            </a:r>
            <a:r>
              <a:rPr lang="ru-RU" sz="1800" dirty="0" err="1"/>
              <a:t>зони</a:t>
            </a:r>
            <a:r>
              <a:rPr lang="ru-RU" sz="1800" dirty="0"/>
              <a:t> </a:t>
            </a:r>
            <a:r>
              <a:rPr lang="ru-RU" sz="1800" dirty="0" err="1"/>
              <a:t>техническа</a:t>
            </a:r>
            <a:r>
              <a:rPr lang="ru-RU" sz="1800" dirty="0"/>
              <a:t> </a:t>
            </a:r>
            <a:r>
              <a:rPr lang="ru-RU" sz="1800" dirty="0" smtClean="0"/>
              <a:t>инфраструктура, </a:t>
            </a:r>
            <a:r>
              <a:rPr lang="ru-RU" sz="1800" dirty="0" err="1"/>
              <a:t>която</a:t>
            </a:r>
            <a:r>
              <a:rPr lang="ru-RU" sz="1800" dirty="0"/>
              <a:t> не се </a:t>
            </a:r>
            <a:r>
              <a:rPr lang="ru-RU" sz="1800" dirty="0" err="1"/>
              <a:t>използва</a:t>
            </a:r>
            <a:r>
              <a:rPr lang="ru-RU" sz="1800" dirty="0"/>
              <a:t> (</a:t>
            </a:r>
            <a:r>
              <a:rPr lang="ru-RU" sz="1800" dirty="0" err="1"/>
              <a:t>оперира</a:t>
            </a:r>
            <a:r>
              <a:rPr lang="ru-RU" sz="1800" dirty="0"/>
              <a:t>) по </a:t>
            </a:r>
            <a:r>
              <a:rPr lang="ru-RU" sz="1800" dirty="0" err="1"/>
              <a:t>икономически</a:t>
            </a:r>
            <a:r>
              <a:rPr lang="ru-RU" sz="1800" dirty="0"/>
              <a:t> начин и е до </a:t>
            </a:r>
            <a:r>
              <a:rPr lang="ru-RU" sz="1800" dirty="0" err="1"/>
              <a:t>границите</a:t>
            </a:r>
            <a:r>
              <a:rPr lang="ru-RU" sz="1800" dirty="0"/>
              <a:t> на </a:t>
            </a:r>
            <a:r>
              <a:rPr lang="ru-RU" sz="1800" dirty="0" err="1"/>
              <a:t>имота</a:t>
            </a:r>
            <a:r>
              <a:rPr lang="ru-RU" sz="1800" dirty="0"/>
              <a:t>, </a:t>
            </a:r>
            <a:r>
              <a:rPr lang="ru-RU" sz="1800" dirty="0" err="1"/>
              <a:t>където</a:t>
            </a:r>
            <a:r>
              <a:rPr lang="ru-RU" sz="1800" dirty="0"/>
              <a:t> се </a:t>
            </a:r>
            <a:r>
              <a:rPr lang="ru-RU" sz="1800" dirty="0" err="1"/>
              <a:t>изпълнява</a:t>
            </a:r>
            <a:r>
              <a:rPr lang="ru-RU" sz="1800" dirty="0"/>
              <a:t> </a:t>
            </a:r>
            <a:r>
              <a:rPr lang="ru-RU" sz="1800" dirty="0" err="1"/>
              <a:t>инвестицията</a:t>
            </a:r>
            <a:r>
              <a:rPr lang="ru-RU" sz="1800" dirty="0"/>
              <a:t> в </a:t>
            </a:r>
            <a:r>
              <a:rPr lang="ru-RU" sz="1800" dirty="0" err="1"/>
              <a:t>индустриалните</a:t>
            </a:r>
            <a:r>
              <a:rPr lang="ru-RU" sz="1800" dirty="0"/>
              <a:t> </a:t>
            </a:r>
            <a:r>
              <a:rPr lang="ru-RU" sz="1800" dirty="0" err="1"/>
              <a:t>паркове</a:t>
            </a:r>
            <a:r>
              <a:rPr lang="ru-RU" sz="1800" dirty="0"/>
              <a:t>/</a:t>
            </a:r>
            <a:r>
              <a:rPr lang="ru-RU" sz="1800" dirty="0" err="1"/>
              <a:t>зони</a:t>
            </a:r>
            <a:r>
              <a:rPr lang="ru-RU" sz="1800" dirty="0"/>
              <a:t>. </a:t>
            </a:r>
            <a:r>
              <a:rPr lang="ru-RU" sz="1800" dirty="0" err="1"/>
              <a:t>Средствата</a:t>
            </a:r>
            <a:r>
              <a:rPr lang="ru-RU" sz="1800" dirty="0"/>
              <a:t> по </a:t>
            </a:r>
            <a:r>
              <a:rPr lang="ru-RU" sz="1800" dirty="0" err="1"/>
              <a:t>инвестицията</a:t>
            </a:r>
            <a:r>
              <a:rPr lang="ru-RU" sz="1800" dirty="0"/>
              <a:t> </a:t>
            </a:r>
            <a:r>
              <a:rPr lang="ru-RU" sz="1800" dirty="0" err="1"/>
              <a:t>ще</a:t>
            </a:r>
            <a:r>
              <a:rPr lang="ru-RU" sz="1800" dirty="0"/>
              <a:t> се предоставят, чрез </a:t>
            </a:r>
            <a:r>
              <a:rPr lang="ru-RU" sz="1800" dirty="0" err="1"/>
              <a:t>крайния</a:t>
            </a:r>
            <a:r>
              <a:rPr lang="ru-RU" sz="1800" dirty="0"/>
              <a:t> </a:t>
            </a:r>
            <a:r>
              <a:rPr lang="ru-RU" sz="1800" dirty="0" err="1"/>
              <a:t>получател</a:t>
            </a:r>
            <a:r>
              <a:rPr lang="ru-RU" sz="1800" dirty="0"/>
              <a:t>, на орган на </a:t>
            </a:r>
            <a:r>
              <a:rPr lang="ru-RU" sz="1800" dirty="0" err="1"/>
              <a:t>изпълнителната</a:t>
            </a:r>
            <a:r>
              <a:rPr lang="ru-RU" sz="1800" dirty="0"/>
              <a:t> </a:t>
            </a:r>
            <a:r>
              <a:rPr lang="ru-RU" sz="1800" dirty="0" err="1"/>
              <a:t>власт</a:t>
            </a:r>
            <a:r>
              <a:rPr lang="ru-RU" sz="1800" dirty="0"/>
              <a:t>, публично предприятие или </a:t>
            </a:r>
            <a:r>
              <a:rPr lang="ru-RU" sz="1800" dirty="0" err="1"/>
              <a:t>търговец</a:t>
            </a:r>
            <a:r>
              <a:rPr lang="ru-RU" sz="1800" dirty="0"/>
              <a:t> в </a:t>
            </a:r>
            <a:r>
              <a:rPr lang="ru-RU" sz="1800" dirty="0" err="1"/>
              <a:t>качеството</a:t>
            </a:r>
            <a:r>
              <a:rPr lang="ru-RU" sz="1800" dirty="0"/>
              <a:t> </a:t>
            </a:r>
            <a:r>
              <a:rPr lang="ru-RU" sz="1800" dirty="0" err="1"/>
              <a:t>му</a:t>
            </a:r>
            <a:r>
              <a:rPr lang="ru-RU" sz="1800" dirty="0"/>
              <a:t> на </a:t>
            </a:r>
            <a:r>
              <a:rPr lang="ru-RU" sz="1800" dirty="0" err="1"/>
              <a:t>собственик</a:t>
            </a:r>
            <a:r>
              <a:rPr lang="ru-RU" sz="1800" dirty="0"/>
              <a:t> на </a:t>
            </a:r>
            <a:r>
              <a:rPr lang="ru-RU" sz="1800" dirty="0" err="1"/>
              <a:t>инфраструктурата</a:t>
            </a:r>
            <a:r>
              <a:rPr lang="ru-RU" sz="1800" dirty="0"/>
              <a:t> по т. 1, </a:t>
            </a:r>
            <a:r>
              <a:rPr lang="ru-RU" sz="1800" dirty="0" err="1"/>
              <a:t>което</a:t>
            </a:r>
            <a:r>
              <a:rPr lang="ru-RU" sz="1800" dirty="0"/>
              <a:t> лице е </a:t>
            </a:r>
            <a:r>
              <a:rPr lang="ru-RU" sz="1800" dirty="0" err="1"/>
              <a:t>възложител</a:t>
            </a:r>
            <a:r>
              <a:rPr lang="ru-RU" sz="1800" dirty="0"/>
              <a:t> по </a:t>
            </a:r>
            <a:r>
              <a:rPr lang="ru-RU" sz="1800" dirty="0" err="1"/>
              <a:t>реда</a:t>
            </a:r>
            <a:r>
              <a:rPr lang="ru-RU" sz="1800" dirty="0"/>
              <a:t> на чл. 7 от </a:t>
            </a:r>
            <a:r>
              <a:rPr lang="ru-RU" sz="1800" dirty="0" smtClean="0"/>
              <a:t>ЗОП </a:t>
            </a:r>
            <a:r>
              <a:rPr lang="ru-RU" sz="1800" dirty="0"/>
              <a:t>за </a:t>
            </a:r>
            <a:r>
              <a:rPr lang="ru-RU" sz="1800" dirty="0" err="1"/>
              <a:t>проектирането</a:t>
            </a:r>
            <a:r>
              <a:rPr lang="ru-RU" sz="1800" dirty="0"/>
              <a:t> и </a:t>
            </a:r>
            <a:r>
              <a:rPr lang="ru-RU" sz="1800" dirty="0" err="1"/>
              <a:t>изграждането</a:t>
            </a:r>
            <a:r>
              <a:rPr lang="ru-RU" sz="1800" dirty="0"/>
              <a:t> на </a:t>
            </a:r>
            <a:r>
              <a:rPr lang="ru-RU" sz="1800" dirty="0" err="1"/>
              <a:t>инфраструктурата</a:t>
            </a:r>
            <a:r>
              <a:rPr lang="ru-RU" sz="1800" dirty="0"/>
              <a:t>. </a:t>
            </a:r>
            <a:r>
              <a:rPr lang="ru-RU" sz="1800" dirty="0" err="1"/>
              <a:t>Инфраструктурата</a:t>
            </a:r>
            <a:r>
              <a:rPr lang="ru-RU" sz="1800" dirty="0"/>
              <a:t> </a:t>
            </a:r>
            <a:r>
              <a:rPr lang="ru-RU" sz="1800" dirty="0" err="1"/>
              <a:t>ще</a:t>
            </a:r>
            <a:r>
              <a:rPr lang="ru-RU" sz="1800" dirty="0"/>
              <a:t> </a:t>
            </a:r>
            <a:r>
              <a:rPr lang="ru-RU" sz="1800" dirty="0" err="1"/>
              <a:t>бъде</a:t>
            </a:r>
            <a:r>
              <a:rPr lang="ru-RU" sz="1800" dirty="0"/>
              <a:t> </a:t>
            </a:r>
            <a:r>
              <a:rPr lang="ru-RU" sz="1800" dirty="0" err="1"/>
              <a:t>достъпна</a:t>
            </a:r>
            <a:r>
              <a:rPr lang="ru-RU" sz="1800" dirty="0"/>
              <a:t> за </a:t>
            </a:r>
            <a:r>
              <a:rPr lang="ru-RU" sz="1800" dirty="0" err="1"/>
              <a:t>всички</a:t>
            </a:r>
            <a:r>
              <a:rPr lang="ru-RU" sz="1800" dirty="0"/>
              <a:t> </a:t>
            </a:r>
            <a:r>
              <a:rPr lang="ru-RU" sz="1800" dirty="0" err="1"/>
              <a:t>съществуващи</a:t>
            </a:r>
            <a:r>
              <a:rPr lang="ru-RU" sz="1800" dirty="0"/>
              <a:t> и </a:t>
            </a:r>
            <a:r>
              <a:rPr lang="ru-RU" sz="1800" dirty="0" err="1"/>
              <a:t>потенциални</a:t>
            </a:r>
            <a:r>
              <a:rPr lang="ru-RU" sz="1800" dirty="0"/>
              <a:t> потребители при </a:t>
            </a:r>
            <a:r>
              <a:rPr lang="ru-RU" sz="1800" dirty="0" err="1"/>
              <a:t>равни</a:t>
            </a:r>
            <a:r>
              <a:rPr lang="ru-RU" sz="1800" dirty="0"/>
              <a:t> и </a:t>
            </a:r>
            <a:r>
              <a:rPr lang="ru-RU" sz="1800" dirty="0" err="1"/>
              <a:t>недискриминационни</a:t>
            </a:r>
            <a:r>
              <a:rPr lang="ru-RU" sz="1800" dirty="0"/>
              <a:t> условия и </a:t>
            </a:r>
            <a:r>
              <a:rPr lang="ru-RU" sz="1800" dirty="0" err="1"/>
              <a:t>инфраструктурата</a:t>
            </a:r>
            <a:r>
              <a:rPr lang="ru-RU" sz="1800" dirty="0"/>
              <a:t> не е </a:t>
            </a:r>
            <a:r>
              <a:rPr lang="ru-RU" sz="1800" dirty="0" err="1"/>
              <a:t>специализирана</a:t>
            </a:r>
            <a:r>
              <a:rPr lang="ru-RU" sz="1800" dirty="0"/>
              <a:t> инфраструктура по </a:t>
            </a:r>
            <a:r>
              <a:rPr lang="ru-RU" sz="1800" dirty="0" err="1"/>
              <a:t>смисъла</a:t>
            </a:r>
            <a:r>
              <a:rPr lang="ru-RU" sz="1800" dirty="0"/>
              <a:t> на чл. 2, т. 33 от Регламент (ЕС) № </a:t>
            </a:r>
            <a:r>
              <a:rPr lang="ru-RU" sz="1800" dirty="0" smtClean="0"/>
              <a:t>651/2014.</a:t>
            </a:r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2000" b="1" dirty="0" err="1" smtClean="0"/>
              <a:t>Дейност</a:t>
            </a:r>
            <a:r>
              <a:rPr lang="ru-RU" sz="2000" b="1" dirty="0" smtClean="0"/>
              <a:t> </a:t>
            </a:r>
            <a:r>
              <a:rPr lang="ru-RU" sz="2000" b="1" dirty="0"/>
              <a:t>2 </a:t>
            </a:r>
            <a:r>
              <a:rPr lang="ru-RU" sz="2000" b="1" dirty="0" smtClean="0"/>
              <a:t>– „Режим </a:t>
            </a:r>
            <a:r>
              <a:rPr lang="ru-RU" sz="2000" b="1" dirty="0"/>
              <a:t>„</a:t>
            </a:r>
            <a:r>
              <a:rPr lang="ru-RU" sz="2000" b="1" dirty="0" err="1" smtClean="0"/>
              <a:t>помощ</a:t>
            </a:r>
            <a:r>
              <a:rPr lang="ru-RU" sz="2000" b="1" dirty="0" smtClean="0"/>
              <a:t>“</a:t>
            </a: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dirty="0" err="1" smtClean="0"/>
              <a:t>Инвестиционни</a:t>
            </a:r>
            <a:r>
              <a:rPr lang="ru-RU" sz="1800" dirty="0" smtClean="0"/>
              <a:t> </a:t>
            </a:r>
            <a:r>
              <a:rPr lang="ru-RU" sz="1800" dirty="0"/>
              <a:t>помощи за </a:t>
            </a:r>
            <a:r>
              <a:rPr lang="ru-RU" sz="1800" dirty="0" err="1"/>
              <a:t>местни</a:t>
            </a:r>
            <a:r>
              <a:rPr lang="ru-RU" sz="1800" dirty="0"/>
              <a:t> </a:t>
            </a:r>
            <a:r>
              <a:rPr lang="ru-RU" sz="1800" dirty="0" err="1"/>
              <a:t>инфраструктури</a:t>
            </a:r>
            <a:r>
              <a:rPr lang="ru-RU" sz="1800" dirty="0"/>
              <a:t>“, </a:t>
            </a:r>
            <a:r>
              <a:rPr lang="ru-RU" sz="1800" dirty="0" err="1"/>
              <a:t>съгласно</a:t>
            </a:r>
            <a:r>
              <a:rPr lang="ru-RU" sz="1800" dirty="0"/>
              <a:t> чл. 56 от Регламент (ЕС) № 651/2014 на </a:t>
            </a:r>
            <a:r>
              <a:rPr lang="ru-RU" sz="1800" dirty="0" err="1"/>
              <a:t>Комисията</a:t>
            </a:r>
            <a:r>
              <a:rPr lang="ru-RU" sz="1800" dirty="0"/>
              <a:t> от </a:t>
            </a:r>
            <a:r>
              <a:rPr lang="ru-RU" sz="1800" dirty="0" smtClean="0"/>
              <a:t>17.06.2014 </a:t>
            </a:r>
            <a:r>
              <a:rPr lang="ru-RU" sz="1800" dirty="0"/>
              <a:t>година за </a:t>
            </a:r>
            <a:r>
              <a:rPr lang="ru-RU" sz="1800" dirty="0" err="1"/>
              <a:t>обявяване</a:t>
            </a:r>
            <a:r>
              <a:rPr lang="ru-RU" sz="1800" dirty="0"/>
              <a:t> на </a:t>
            </a:r>
            <a:r>
              <a:rPr lang="ru-RU" sz="1800" dirty="0" err="1"/>
              <a:t>някои</a:t>
            </a:r>
            <a:r>
              <a:rPr lang="ru-RU" sz="1800" dirty="0"/>
              <a:t> категории помощи за </a:t>
            </a:r>
            <a:r>
              <a:rPr lang="ru-RU" sz="1800" dirty="0" err="1"/>
              <a:t>съвместими</a:t>
            </a:r>
            <a:r>
              <a:rPr lang="ru-RU" sz="1800" dirty="0"/>
              <a:t> с </a:t>
            </a:r>
            <a:r>
              <a:rPr lang="ru-RU" sz="1800" dirty="0" err="1"/>
              <a:t>вътрешния</a:t>
            </a:r>
            <a:r>
              <a:rPr lang="ru-RU" sz="1800" dirty="0"/>
              <a:t> </a:t>
            </a:r>
            <a:r>
              <a:rPr lang="ru-RU" sz="1800" dirty="0" err="1"/>
              <a:t>пазар</a:t>
            </a:r>
            <a:r>
              <a:rPr lang="ru-RU" sz="1800" dirty="0"/>
              <a:t> в приложение на </a:t>
            </a:r>
            <a:r>
              <a:rPr lang="ru-RU" sz="1800" dirty="0" err="1"/>
              <a:t>членове</a:t>
            </a:r>
            <a:r>
              <a:rPr lang="ru-RU" sz="1800" dirty="0"/>
              <a:t> 107 и 108 от Договора (OB L 187/26.06.2014) </a:t>
            </a:r>
            <a:r>
              <a:rPr lang="ru-RU" sz="1800" dirty="0" smtClean="0"/>
              <a:t>– </a:t>
            </a:r>
            <a:r>
              <a:rPr lang="ru-RU" sz="1800" dirty="0" err="1" smtClean="0"/>
              <a:t>предвижда</a:t>
            </a:r>
            <a:r>
              <a:rPr lang="ru-RU" sz="1800" dirty="0" smtClean="0"/>
              <a:t> </a:t>
            </a:r>
            <a:r>
              <a:rPr lang="ru-RU" sz="1800" dirty="0" err="1"/>
              <a:t>изграждането</a:t>
            </a:r>
            <a:r>
              <a:rPr lang="ru-RU" sz="1800" dirty="0"/>
              <a:t> на </a:t>
            </a:r>
            <a:r>
              <a:rPr lang="ru-RU" sz="1800" dirty="0" err="1"/>
              <a:t>вътрешна</a:t>
            </a:r>
            <a:r>
              <a:rPr lang="ru-RU" sz="1800" dirty="0"/>
              <a:t> </a:t>
            </a:r>
            <a:r>
              <a:rPr lang="ru-RU" sz="1800" dirty="0" err="1"/>
              <a:t>техническа</a:t>
            </a:r>
            <a:r>
              <a:rPr lang="ru-RU" sz="1800" dirty="0"/>
              <a:t> инфраструктура.</a:t>
            </a: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dirty="0" err="1" smtClean="0"/>
              <a:t>Инфраструктурата</a:t>
            </a:r>
            <a:r>
              <a:rPr lang="ru-RU" sz="1800" dirty="0" smtClean="0"/>
              <a:t> не </a:t>
            </a:r>
            <a:r>
              <a:rPr lang="ru-RU" sz="1800" dirty="0" err="1"/>
              <a:t>трябва</a:t>
            </a:r>
            <a:r>
              <a:rPr lang="ru-RU" sz="1800" dirty="0"/>
              <a:t> да е </a:t>
            </a:r>
            <a:r>
              <a:rPr lang="ru-RU" sz="1800" dirty="0" err="1"/>
              <a:t>изградена</a:t>
            </a:r>
            <a:r>
              <a:rPr lang="ru-RU" sz="1800" dirty="0"/>
              <a:t> и </a:t>
            </a:r>
            <a:r>
              <a:rPr lang="ru-RU" sz="1800" dirty="0" err="1"/>
              <a:t>приспособена</a:t>
            </a:r>
            <a:r>
              <a:rPr lang="ru-RU" sz="1800" dirty="0"/>
              <a:t> за </a:t>
            </a:r>
            <a:r>
              <a:rPr lang="ru-RU" sz="1800" dirty="0" err="1"/>
              <a:t>нуждите</a:t>
            </a:r>
            <a:r>
              <a:rPr lang="ru-RU" sz="1800" dirty="0"/>
              <a:t> на </a:t>
            </a:r>
            <a:r>
              <a:rPr lang="ru-RU" sz="1800" dirty="0" err="1"/>
              <a:t>предварително</a:t>
            </a:r>
            <a:r>
              <a:rPr lang="ru-RU" sz="1800" dirty="0"/>
              <a:t> </a:t>
            </a:r>
            <a:r>
              <a:rPr lang="ru-RU" sz="1800" dirty="0" err="1"/>
              <a:t>идентифицирани</a:t>
            </a:r>
            <a:r>
              <a:rPr lang="ru-RU" sz="1800" dirty="0"/>
              <a:t> предприятия. </a:t>
            </a:r>
            <a:r>
              <a:rPr lang="ru-RU" sz="1800" dirty="0" err="1"/>
              <a:t>Достъп</a:t>
            </a:r>
            <a:r>
              <a:rPr lang="ru-RU" sz="1800" dirty="0"/>
              <a:t> до </a:t>
            </a:r>
            <a:r>
              <a:rPr lang="ru-RU" sz="1800" dirty="0" err="1"/>
              <a:t>инфраструктурата</a:t>
            </a:r>
            <a:r>
              <a:rPr lang="ru-RU" sz="1800" dirty="0"/>
              <a:t> </a:t>
            </a:r>
            <a:r>
              <a:rPr lang="ru-RU" sz="1800" dirty="0" err="1"/>
              <a:t>трябва</a:t>
            </a:r>
            <a:r>
              <a:rPr lang="ru-RU" sz="1800" dirty="0"/>
              <a:t> да </a:t>
            </a:r>
            <a:r>
              <a:rPr lang="ru-RU" sz="1800" dirty="0" err="1"/>
              <a:t>имат</a:t>
            </a:r>
            <a:r>
              <a:rPr lang="ru-RU" sz="1800" dirty="0"/>
              <a:t> </a:t>
            </a:r>
            <a:r>
              <a:rPr lang="ru-RU" sz="1800" dirty="0" err="1"/>
              <a:t>всички</a:t>
            </a:r>
            <a:r>
              <a:rPr lang="ru-RU" sz="1800" dirty="0"/>
              <a:t> </a:t>
            </a:r>
            <a:r>
              <a:rPr lang="ru-RU" sz="1800" dirty="0" err="1"/>
              <a:t>заинтересовани</a:t>
            </a:r>
            <a:r>
              <a:rPr lang="ru-RU" sz="1800" dirty="0"/>
              <a:t> потребители на основание </a:t>
            </a:r>
            <a:r>
              <a:rPr lang="ru-RU" sz="1800" dirty="0" err="1"/>
              <a:t>открита</a:t>
            </a:r>
            <a:r>
              <a:rPr lang="ru-RU" sz="1800" dirty="0"/>
              <a:t>, прозрачна и </a:t>
            </a:r>
            <a:r>
              <a:rPr lang="ru-RU" sz="1800" dirty="0" err="1"/>
              <a:t>недискриминационна</a:t>
            </a:r>
            <a:r>
              <a:rPr lang="ru-RU" sz="1800" dirty="0"/>
              <a:t> основа и на </a:t>
            </a:r>
            <a:r>
              <a:rPr lang="ru-RU" sz="1800" dirty="0" err="1"/>
              <a:t>пазарни</a:t>
            </a:r>
            <a:r>
              <a:rPr lang="ru-RU" sz="1800" dirty="0"/>
              <a:t> цени.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dirty="0">
                <a:solidFill>
                  <a:srgbClr val="72045A"/>
                </a:solidFill>
              </a:rPr>
              <a:t>3</a:t>
            </a:r>
            <a:r>
              <a:rPr lang="bg-BG" sz="2400" b="1" dirty="0" smtClean="0">
                <a:solidFill>
                  <a:srgbClr val="72045A"/>
                </a:solidFill>
              </a:rPr>
              <a:t>. </a:t>
            </a:r>
            <a:r>
              <a:rPr lang="bg-BG" sz="2400" b="1" dirty="0">
                <a:solidFill>
                  <a:srgbClr val="72045A"/>
                </a:solidFill>
              </a:rPr>
              <a:t>Държавни помощи (1</a:t>
            </a:r>
            <a:r>
              <a:rPr lang="bg-BG" sz="2400" b="1" dirty="0" smtClean="0">
                <a:solidFill>
                  <a:srgbClr val="72045A"/>
                </a:solidFill>
              </a:rPr>
              <a:t>)</a:t>
            </a:r>
            <a:endParaRPr lang="en-US" sz="2400" b="1" i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9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rgbClr val="72045A"/>
                  </a:solidFill>
                </a:ln>
              </a:rPr>
              <a:t>IV. 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Финансиране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442433"/>
            <a:ext cx="10886977" cy="482057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000" b="1" dirty="0" err="1" smtClean="0"/>
              <a:t>Дейност</a:t>
            </a:r>
            <a:r>
              <a:rPr lang="ru-RU" sz="2000" b="1" dirty="0" smtClean="0"/>
              <a:t> </a:t>
            </a:r>
            <a:r>
              <a:rPr lang="en-US" sz="2000" b="1" dirty="0" smtClean="0"/>
              <a:t>3</a:t>
            </a:r>
            <a:r>
              <a:rPr lang="ru-RU" sz="2000" b="1" dirty="0" smtClean="0"/>
              <a:t> – Режим </a:t>
            </a:r>
            <a:r>
              <a:rPr lang="ru-RU" sz="2000" b="1" dirty="0"/>
              <a:t>„</a:t>
            </a:r>
            <a:r>
              <a:rPr lang="ru-RU" sz="2000" b="1" dirty="0" err="1"/>
              <a:t>помощ</a:t>
            </a:r>
            <a:r>
              <a:rPr lang="ru-RU" sz="2000" b="1" dirty="0" smtClean="0"/>
              <a:t>“</a:t>
            </a:r>
            <a:r>
              <a:rPr lang="en-US" sz="2000" b="1" dirty="0" smtClean="0"/>
              <a:t>:</a:t>
            </a: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dirty="0" smtClean="0"/>
              <a:t>„</a:t>
            </a:r>
            <a:r>
              <a:rPr lang="ru-RU" sz="1800" dirty="0" err="1"/>
              <a:t>Регионална</a:t>
            </a:r>
            <a:r>
              <a:rPr lang="ru-RU" sz="1800" dirty="0"/>
              <a:t> </a:t>
            </a:r>
            <a:r>
              <a:rPr lang="ru-RU" sz="1800" dirty="0" err="1"/>
              <a:t>инвестиционна</a:t>
            </a:r>
            <a:r>
              <a:rPr lang="ru-RU" sz="1800" dirty="0"/>
              <a:t> </a:t>
            </a:r>
            <a:r>
              <a:rPr lang="ru-RU" sz="1800" dirty="0" err="1"/>
              <a:t>помощ</a:t>
            </a:r>
            <a:r>
              <a:rPr lang="ru-RU" sz="1800" dirty="0"/>
              <a:t>“, </a:t>
            </a:r>
            <a:r>
              <a:rPr lang="ru-RU" sz="1800" dirty="0" err="1"/>
              <a:t>съгласно</a:t>
            </a:r>
            <a:r>
              <a:rPr lang="ru-RU" sz="1800" dirty="0"/>
              <a:t> чл. 13 и чл. 14 от Регламент (ЕС) № 651/2014 на </a:t>
            </a:r>
            <a:r>
              <a:rPr lang="ru-RU" sz="1800" dirty="0" err="1"/>
              <a:t>Комисията</a:t>
            </a:r>
            <a:r>
              <a:rPr lang="ru-RU" sz="1800" dirty="0"/>
              <a:t> от 17 </a:t>
            </a:r>
            <a:r>
              <a:rPr lang="ru-RU" sz="1800" dirty="0" err="1"/>
              <a:t>юни</a:t>
            </a:r>
            <a:r>
              <a:rPr lang="ru-RU" sz="1800" dirty="0"/>
              <a:t> 2014 година за </a:t>
            </a:r>
            <a:r>
              <a:rPr lang="ru-RU" sz="1800" dirty="0" err="1"/>
              <a:t>обявяване</a:t>
            </a:r>
            <a:r>
              <a:rPr lang="ru-RU" sz="1800" dirty="0"/>
              <a:t> на </a:t>
            </a:r>
            <a:r>
              <a:rPr lang="ru-RU" sz="1800" dirty="0" err="1"/>
              <a:t>някои</a:t>
            </a:r>
            <a:r>
              <a:rPr lang="ru-RU" sz="1800" dirty="0"/>
              <a:t> категории помощи за </a:t>
            </a:r>
            <a:r>
              <a:rPr lang="ru-RU" sz="1800" dirty="0" err="1"/>
              <a:t>съвместими</a:t>
            </a:r>
            <a:r>
              <a:rPr lang="ru-RU" sz="1800" dirty="0"/>
              <a:t> с </a:t>
            </a:r>
            <a:r>
              <a:rPr lang="ru-RU" sz="1800" dirty="0" err="1"/>
              <a:t>вътрешния</a:t>
            </a:r>
            <a:r>
              <a:rPr lang="ru-RU" sz="1800" dirty="0"/>
              <a:t> </a:t>
            </a:r>
            <a:r>
              <a:rPr lang="ru-RU" sz="1800" dirty="0" err="1"/>
              <a:t>пазар</a:t>
            </a:r>
            <a:r>
              <a:rPr lang="ru-RU" sz="1800" dirty="0"/>
              <a:t> в приложение на </a:t>
            </a:r>
            <a:r>
              <a:rPr lang="ru-RU" sz="1800" dirty="0" err="1"/>
              <a:t>членове</a:t>
            </a:r>
            <a:r>
              <a:rPr lang="ru-RU" sz="1800" dirty="0"/>
              <a:t> 107 и 108 от Договора (OB L 187/26.06.2014) – </a:t>
            </a:r>
            <a:r>
              <a:rPr lang="ru-RU" sz="1800" dirty="0" err="1"/>
              <a:t>предвижда</a:t>
            </a:r>
            <a:r>
              <a:rPr lang="ru-RU" sz="1800" dirty="0"/>
              <a:t> </a:t>
            </a:r>
            <a:r>
              <a:rPr lang="ru-RU" sz="1800" dirty="0" err="1"/>
              <a:t>изграждането</a:t>
            </a:r>
            <a:r>
              <a:rPr lang="ru-RU" sz="1800" dirty="0"/>
              <a:t> на </a:t>
            </a:r>
            <a:r>
              <a:rPr lang="ru-RU" sz="1800" dirty="0" err="1"/>
              <a:t>научноизследователска</a:t>
            </a:r>
            <a:r>
              <a:rPr lang="ru-RU" sz="1800" dirty="0"/>
              <a:t> (</a:t>
            </a:r>
            <a:r>
              <a:rPr lang="ru-RU" sz="1800" dirty="0" err="1"/>
              <a:t>иновативна</a:t>
            </a:r>
            <a:r>
              <a:rPr lang="ru-RU" sz="1800"/>
              <a:t>) </a:t>
            </a:r>
            <a:r>
              <a:rPr lang="ru-RU" sz="1800" smtClean="0"/>
              <a:t>инфраструктура.</a:t>
            </a:r>
            <a:endParaRPr lang="ru-RU" sz="1800" dirty="0" smtClean="0"/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bg-BG" sz="1800" dirty="0" smtClean="0"/>
              <a:t>В случай че СНД счете описания начин за използване и предоставяне на изградената по дейност 3 научноизследователска (иновативна) инфраструктура за непрозрачен и дискриминационен, няма да одобри финансиране за  предвидените разходи по тази дейност и същите ще останат за сметка на крайния получател</a:t>
            </a:r>
            <a:r>
              <a:rPr lang="en-US" sz="1800" dirty="0" smtClean="0"/>
              <a:t>.</a:t>
            </a: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endParaRPr lang="en-US" sz="500" dirty="0"/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000" b="1" dirty="0" err="1"/>
              <a:t>Дейност</a:t>
            </a:r>
            <a:r>
              <a:rPr lang="ru-RU" sz="2000" b="1" dirty="0"/>
              <a:t> 4 </a:t>
            </a:r>
            <a:r>
              <a:rPr lang="ru-RU" sz="2000" b="1" dirty="0" smtClean="0"/>
              <a:t>– Режим </a:t>
            </a:r>
            <a:r>
              <a:rPr lang="ru-RU" sz="2000" b="1" dirty="0"/>
              <a:t>„</a:t>
            </a:r>
            <a:r>
              <a:rPr lang="ru-RU" sz="2000" b="1" dirty="0" err="1"/>
              <a:t>минимална</a:t>
            </a:r>
            <a:r>
              <a:rPr lang="ru-RU" sz="2000" b="1" dirty="0"/>
              <a:t> </a:t>
            </a:r>
            <a:r>
              <a:rPr lang="ru-RU" sz="2000" b="1" dirty="0" err="1"/>
              <a:t>помощ</a:t>
            </a:r>
            <a:r>
              <a:rPr lang="ru-RU" sz="2000" b="1" dirty="0" smtClean="0"/>
              <a:t>“</a:t>
            </a:r>
            <a:r>
              <a:rPr lang="en-US" sz="2000" b="1" dirty="0" smtClean="0"/>
              <a:t>:</a:t>
            </a:r>
            <a:r>
              <a:rPr lang="ru-RU" sz="2000" b="1" dirty="0" smtClean="0"/>
              <a:t> </a:t>
            </a:r>
            <a:endParaRPr lang="en-US" sz="2000" b="1" dirty="0"/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dirty="0" smtClean="0"/>
              <a:t>по </a:t>
            </a:r>
            <a:r>
              <a:rPr lang="ru-RU" sz="1800" dirty="0" err="1"/>
              <a:t>смисъла</a:t>
            </a:r>
            <a:r>
              <a:rPr lang="ru-RU" sz="1800" dirty="0"/>
              <a:t> на Регламент (ЕС) № 1407/2013 на </a:t>
            </a:r>
            <a:r>
              <a:rPr lang="ru-RU" sz="1800" dirty="0" err="1"/>
              <a:t>Комисията</a:t>
            </a:r>
            <a:r>
              <a:rPr lang="ru-RU" sz="1800" dirty="0"/>
              <a:t> от 18 </a:t>
            </a:r>
            <a:r>
              <a:rPr lang="ru-RU" sz="1800" dirty="0" err="1"/>
              <a:t>декември</a:t>
            </a:r>
            <a:r>
              <a:rPr lang="ru-RU" sz="1800" dirty="0"/>
              <a:t> 2013 г. </a:t>
            </a:r>
            <a:r>
              <a:rPr lang="ru-RU" sz="1800" dirty="0" err="1"/>
              <a:t>относно</a:t>
            </a:r>
            <a:r>
              <a:rPr lang="ru-RU" sz="1800" dirty="0"/>
              <a:t> </a:t>
            </a:r>
            <a:r>
              <a:rPr lang="ru-RU" sz="1800" dirty="0" err="1"/>
              <a:t>прилагането</a:t>
            </a:r>
            <a:r>
              <a:rPr lang="ru-RU" sz="1800" dirty="0"/>
              <a:t> на </a:t>
            </a:r>
            <a:r>
              <a:rPr lang="ru-RU" sz="1800" dirty="0" err="1"/>
              <a:t>членове</a:t>
            </a:r>
            <a:r>
              <a:rPr lang="ru-RU" sz="1800" dirty="0"/>
              <a:t> 107 и 108 от Договора за </a:t>
            </a:r>
            <a:r>
              <a:rPr lang="ru-RU" sz="1800" dirty="0" err="1"/>
              <a:t>функционирането</a:t>
            </a:r>
            <a:r>
              <a:rPr lang="ru-RU" sz="1800" dirty="0"/>
              <a:t> на </a:t>
            </a:r>
            <a:r>
              <a:rPr lang="ru-RU" sz="1800" dirty="0" err="1"/>
              <a:t>Европейския</a:t>
            </a:r>
            <a:r>
              <a:rPr lang="ru-RU" sz="1800" dirty="0"/>
              <a:t> </a:t>
            </a:r>
            <a:r>
              <a:rPr lang="ru-RU" sz="1800" dirty="0" err="1"/>
              <a:t>съюз</a:t>
            </a:r>
            <a:r>
              <a:rPr lang="ru-RU" sz="1800" dirty="0"/>
              <a:t> (ДФЕС) </a:t>
            </a:r>
            <a:r>
              <a:rPr lang="ru-RU" sz="1800" dirty="0" err="1"/>
              <a:t>към</a:t>
            </a:r>
            <a:r>
              <a:rPr lang="ru-RU" sz="1800" dirty="0"/>
              <a:t> </a:t>
            </a:r>
            <a:r>
              <a:rPr lang="ru-RU" sz="1800" dirty="0" err="1"/>
              <a:t>помощта</a:t>
            </a:r>
            <a:r>
              <a:rPr lang="ru-RU" sz="1800" dirty="0"/>
              <a:t> </a:t>
            </a:r>
            <a:r>
              <a:rPr lang="ru-RU" sz="1800" dirty="0" err="1"/>
              <a:t>de</a:t>
            </a:r>
            <a:r>
              <a:rPr lang="ru-RU" sz="1800" dirty="0"/>
              <a:t> </a:t>
            </a:r>
            <a:r>
              <a:rPr lang="ru-RU" sz="1800" dirty="0" err="1"/>
              <a:t>minimis</a:t>
            </a:r>
            <a:r>
              <a:rPr lang="ru-RU" sz="1800" dirty="0"/>
              <a:t>, </a:t>
            </a:r>
            <a:r>
              <a:rPr lang="ru-RU" sz="1800" dirty="0" err="1"/>
              <a:t>публикуван</a:t>
            </a:r>
            <a:r>
              <a:rPr lang="ru-RU" sz="1800" dirty="0"/>
              <a:t> в Официален вестник на ЕС L 352 от 24.12.2013 г - </a:t>
            </a:r>
            <a:r>
              <a:rPr lang="ru-RU" sz="1800" dirty="0" err="1"/>
              <a:t>предвижда</a:t>
            </a:r>
            <a:r>
              <a:rPr lang="ru-RU" sz="1800" dirty="0"/>
              <a:t> </a:t>
            </a:r>
            <a:r>
              <a:rPr lang="ru-RU" sz="1800" dirty="0" err="1"/>
              <a:t>помощ</a:t>
            </a:r>
            <a:r>
              <a:rPr lang="ru-RU" sz="1800" dirty="0"/>
              <a:t> за </a:t>
            </a:r>
            <a:r>
              <a:rPr lang="ru-RU" sz="1800" dirty="0" err="1"/>
              <a:t>изграждането</a:t>
            </a:r>
            <a:r>
              <a:rPr lang="ru-RU" sz="1800" dirty="0"/>
              <a:t> на </a:t>
            </a:r>
            <a:r>
              <a:rPr lang="ru-RU" sz="1800" dirty="0" err="1"/>
              <a:t>зарядни</a:t>
            </a:r>
            <a:r>
              <a:rPr lang="ru-RU" sz="1800" dirty="0"/>
              <a:t> станции за </a:t>
            </a:r>
            <a:r>
              <a:rPr lang="ru-RU" sz="1800" dirty="0" err="1"/>
              <a:t>електромобили</a:t>
            </a:r>
            <a:r>
              <a:rPr lang="ru-RU" sz="1800" dirty="0"/>
              <a:t> на </a:t>
            </a:r>
            <a:r>
              <a:rPr lang="ru-RU" sz="1800" dirty="0" err="1"/>
              <a:t>слънчеви</a:t>
            </a:r>
            <a:r>
              <a:rPr lang="ru-RU" sz="1800" dirty="0"/>
              <a:t> </a:t>
            </a:r>
            <a:r>
              <a:rPr lang="ru-RU" sz="1800" dirty="0" err="1"/>
              <a:t>батерии</a:t>
            </a:r>
            <a:r>
              <a:rPr lang="ru-RU" sz="1800" dirty="0"/>
              <a:t> </a:t>
            </a:r>
            <a:r>
              <a:rPr lang="ru-RU" sz="1800" dirty="0" err="1"/>
              <a:t>включително</a:t>
            </a:r>
            <a:r>
              <a:rPr lang="ru-RU" sz="1800" dirty="0"/>
              <a:t> </a:t>
            </a:r>
            <a:r>
              <a:rPr lang="ru-RU" sz="1800" dirty="0" err="1"/>
              <a:t>ползващи</a:t>
            </a:r>
            <a:r>
              <a:rPr lang="ru-RU" sz="1800" dirty="0"/>
              <a:t> </a:t>
            </a:r>
            <a:r>
              <a:rPr lang="ru-RU" sz="1800" dirty="0" err="1"/>
              <a:t>енергия</a:t>
            </a:r>
            <a:r>
              <a:rPr lang="ru-RU" sz="1800" dirty="0"/>
              <a:t> от </a:t>
            </a:r>
            <a:r>
              <a:rPr lang="ru-RU" sz="1800" dirty="0" err="1"/>
              <a:t>електрическата</a:t>
            </a:r>
            <a:r>
              <a:rPr lang="ru-RU" sz="1800" dirty="0"/>
              <a:t> мрежа.</a:t>
            </a: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dirty="0"/>
              <a:t>5)	</a:t>
            </a:r>
            <a:r>
              <a:rPr lang="ru-RU" sz="1800" dirty="0" err="1"/>
              <a:t>Целта</a:t>
            </a:r>
            <a:r>
              <a:rPr lang="ru-RU" sz="1800" dirty="0"/>
              <a:t> на </a:t>
            </a:r>
            <a:r>
              <a:rPr lang="ru-RU" sz="1800" dirty="0" err="1"/>
              <a:t>Дейност</a:t>
            </a:r>
            <a:r>
              <a:rPr lang="ru-RU" sz="1800" dirty="0"/>
              <a:t> 4 е </a:t>
            </a:r>
            <a:r>
              <a:rPr lang="ru-RU" sz="1800" dirty="0" err="1"/>
              <a:t>свързана</a:t>
            </a:r>
            <a:r>
              <a:rPr lang="ru-RU" sz="1800" dirty="0"/>
              <a:t> с </a:t>
            </a:r>
            <a:r>
              <a:rPr lang="ru-RU" sz="1800" dirty="0" err="1"/>
              <a:t>необходимостта</a:t>
            </a:r>
            <a:r>
              <a:rPr lang="ru-RU" sz="1800" dirty="0"/>
              <a:t> от </a:t>
            </a:r>
            <a:r>
              <a:rPr lang="ru-RU" sz="1800" dirty="0" err="1"/>
              <a:t>помощ</a:t>
            </a:r>
            <a:r>
              <a:rPr lang="ru-RU" sz="1800" dirty="0"/>
              <a:t> за </a:t>
            </a:r>
            <a:r>
              <a:rPr lang="ru-RU" sz="1800" dirty="0" err="1"/>
              <a:t>стимулиране</a:t>
            </a:r>
            <a:r>
              <a:rPr lang="ru-RU" sz="1800" dirty="0"/>
              <a:t> на </a:t>
            </a:r>
            <a:r>
              <a:rPr lang="ru-RU" sz="1800" dirty="0" err="1"/>
              <a:t>разгръщането</a:t>
            </a:r>
            <a:r>
              <a:rPr lang="ru-RU" sz="1800" dirty="0"/>
              <a:t> на инфраструктура за </a:t>
            </a:r>
            <a:r>
              <a:rPr lang="ru-RU" sz="1800" dirty="0" err="1"/>
              <a:t>зареждане</a:t>
            </a:r>
            <a:r>
              <a:rPr lang="ru-RU" sz="1800" dirty="0"/>
              <a:t> на автомобили с </a:t>
            </a:r>
            <a:r>
              <a:rPr lang="ru-RU" sz="1800" dirty="0" err="1"/>
              <a:t>електроенергия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dirty="0">
                <a:solidFill>
                  <a:srgbClr val="72045A"/>
                </a:solidFill>
              </a:rPr>
              <a:t>3</a:t>
            </a:r>
            <a:r>
              <a:rPr lang="bg-BG" sz="2400" b="1" dirty="0" smtClean="0">
                <a:solidFill>
                  <a:srgbClr val="72045A"/>
                </a:solidFill>
              </a:rPr>
              <a:t>. </a:t>
            </a:r>
            <a:r>
              <a:rPr lang="bg-BG" sz="2400" b="1" dirty="0">
                <a:solidFill>
                  <a:srgbClr val="72045A"/>
                </a:solidFill>
              </a:rPr>
              <a:t>Държавни помощи </a:t>
            </a:r>
            <a:r>
              <a:rPr lang="bg-BG" sz="2400" b="1" dirty="0" smtClean="0">
                <a:solidFill>
                  <a:srgbClr val="72045A"/>
                </a:solidFill>
              </a:rPr>
              <a:t>(2)</a:t>
            </a:r>
            <a:endParaRPr lang="en-US" sz="2400" b="1" i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6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rgbClr val="72045A"/>
                  </a:solidFill>
                </a:ln>
              </a:rPr>
              <a:t>IV. 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Финансиране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361153"/>
            <a:ext cx="10886977" cy="482057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bg-BG" sz="2000" b="1" dirty="0" smtClean="0">
                <a:solidFill>
                  <a:srgbClr val="FF0000"/>
                </a:solidFill>
              </a:rPr>
              <a:t>ВАЖНО:</a:t>
            </a:r>
          </a:p>
          <a:p>
            <a:pPr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800" dirty="0" err="1" smtClean="0"/>
              <a:t>Във</a:t>
            </a:r>
            <a:r>
              <a:rPr lang="ru-RU" sz="1800" dirty="0" smtClean="0"/>
              <a:t> </a:t>
            </a:r>
            <a:r>
              <a:rPr lang="ru-RU" sz="1800" dirty="0" err="1" smtClean="0"/>
              <a:t>връзка</a:t>
            </a:r>
            <a:r>
              <a:rPr lang="ru-RU" sz="1800" dirty="0" smtClean="0"/>
              <a:t> с </a:t>
            </a:r>
            <a:r>
              <a:rPr lang="ru-RU" sz="1800" dirty="0" err="1" smtClean="0"/>
              <a:t>изискването</a:t>
            </a:r>
            <a:r>
              <a:rPr lang="ru-RU" sz="1800" dirty="0" smtClean="0"/>
              <a:t> </a:t>
            </a:r>
            <a:r>
              <a:rPr lang="ru-RU" sz="1800" dirty="0" err="1"/>
              <a:t>съгласно</a:t>
            </a:r>
            <a:r>
              <a:rPr lang="ru-RU" sz="1800" dirty="0"/>
              <a:t> чл. 1, пар. 3 на Регламент на </a:t>
            </a:r>
            <a:r>
              <a:rPr lang="ru-RU" sz="1800" dirty="0" err="1"/>
              <a:t>Комисията</a:t>
            </a:r>
            <a:r>
              <a:rPr lang="ru-RU" sz="1800" dirty="0"/>
              <a:t> (ЕС) № </a:t>
            </a:r>
            <a:r>
              <a:rPr lang="ru-RU" sz="1800" dirty="0" smtClean="0"/>
              <a:t>651/2014, а именно, че </a:t>
            </a:r>
            <a:r>
              <a:rPr lang="ru-RU" sz="1800" dirty="0" err="1" smtClean="0"/>
              <a:t>кандидатите</a:t>
            </a:r>
            <a:r>
              <a:rPr lang="ru-RU" sz="1800" dirty="0" smtClean="0"/>
              <a:t> </a:t>
            </a:r>
            <a:r>
              <a:rPr lang="ru-RU" sz="1800" dirty="0"/>
              <a:t>не </a:t>
            </a:r>
            <a:r>
              <a:rPr lang="ru-RU" sz="1800" dirty="0" err="1"/>
              <a:t>могат</a:t>
            </a:r>
            <a:r>
              <a:rPr lang="ru-RU" sz="1800" dirty="0"/>
              <a:t> да </a:t>
            </a:r>
            <a:r>
              <a:rPr lang="ru-RU" sz="1800" dirty="0" err="1"/>
              <a:t>участват</a:t>
            </a:r>
            <a:r>
              <a:rPr lang="ru-RU" sz="1800" dirty="0"/>
              <a:t> в </a:t>
            </a:r>
            <a:r>
              <a:rPr lang="ru-RU" sz="1800" dirty="0" err="1"/>
              <a:t>процедурата</a:t>
            </a:r>
            <a:r>
              <a:rPr lang="ru-RU" sz="1800" dirty="0"/>
              <a:t> и да получат </a:t>
            </a:r>
            <a:r>
              <a:rPr lang="ru-RU" sz="1800" dirty="0" err="1"/>
              <a:t>безвъзмездно</a:t>
            </a:r>
            <a:r>
              <a:rPr lang="ru-RU" sz="1800" dirty="0"/>
              <a:t> </a:t>
            </a:r>
            <a:r>
              <a:rPr lang="ru-RU" sz="1800" dirty="0" err="1"/>
              <a:t>финансиране</a:t>
            </a:r>
            <a:r>
              <a:rPr lang="ru-RU" sz="1800" dirty="0"/>
              <a:t>, в случай че </a:t>
            </a:r>
            <a:r>
              <a:rPr lang="ru-RU" sz="1800" dirty="0" err="1"/>
              <a:t>попадат</a:t>
            </a:r>
            <a:r>
              <a:rPr lang="ru-RU" sz="1800" dirty="0"/>
              <a:t> в </a:t>
            </a:r>
            <a:r>
              <a:rPr lang="ru-RU" sz="1800" dirty="0" err="1"/>
              <a:t>забранителните</a:t>
            </a:r>
            <a:r>
              <a:rPr lang="ru-RU" sz="1800" dirty="0"/>
              <a:t> </a:t>
            </a:r>
            <a:r>
              <a:rPr lang="ru-RU" sz="1800" dirty="0" err="1" smtClean="0"/>
              <a:t>режими</a:t>
            </a:r>
            <a:r>
              <a:rPr lang="ru-RU" sz="1800" dirty="0"/>
              <a:t>, </a:t>
            </a:r>
            <a:r>
              <a:rPr lang="ru-RU" sz="1800" dirty="0" err="1"/>
              <a:t>кандидатът</a:t>
            </a:r>
            <a:r>
              <a:rPr lang="ru-RU" sz="1800" dirty="0"/>
              <a:t> се </a:t>
            </a:r>
            <a:r>
              <a:rPr lang="ru-RU" sz="1800" dirty="0" err="1"/>
              <a:t>разглежда</a:t>
            </a:r>
            <a:r>
              <a:rPr lang="ru-RU" sz="1800" dirty="0"/>
              <a:t> на </a:t>
            </a:r>
            <a:r>
              <a:rPr lang="ru-RU" sz="1800" dirty="0" err="1"/>
              <a:t>ниво</a:t>
            </a:r>
            <a:r>
              <a:rPr lang="ru-RU" sz="1800" dirty="0"/>
              <a:t> </a:t>
            </a:r>
            <a:r>
              <a:rPr lang="ru-RU" sz="1800" dirty="0" err="1"/>
              <a:t>група</a:t>
            </a:r>
            <a:r>
              <a:rPr lang="ru-RU" sz="1800" dirty="0"/>
              <a:t>, </a:t>
            </a:r>
            <a:r>
              <a:rPr lang="ru-RU" sz="1800" dirty="0" err="1"/>
              <a:t>която</a:t>
            </a:r>
            <a:r>
              <a:rPr lang="ru-RU" sz="1800" dirty="0"/>
              <a:t> </a:t>
            </a:r>
            <a:r>
              <a:rPr lang="ru-RU" sz="1800" dirty="0" err="1"/>
              <a:t>представлява</a:t>
            </a:r>
            <a:r>
              <a:rPr lang="ru-RU" sz="1800" dirty="0"/>
              <a:t> </a:t>
            </a:r>
            <a:r>
              <a:rPr lang="ru-RU" sz="1800" dirty="0" err="1"/>
              <a:t>една</a:t>
            </a:r>
            <a:r>
              <a:rPr lang="ru-RU" sz="1800" dirty="0"/>
              <a:t> </a:t>
            </a:r>
            <a:r>
              <a:rPr lang="ru-RU" sz="1800" dirty="0" err="1"/>
              <a:t>стопанска</a:t>
            </a:r>
            <a:r>
              <a:rPr lang="ru-RU" sz="1800" dirty="0"/>
              <a:t> единица с общ </a:t>
            </a:r>
            <a:r>
              <a:rPr lang="ru-RU" sz="1800" dirty="0" err="1"/>
              <a:t>източник</a:t>
            </a:r>
            <a:r>
              <a:rPr lang="ru-RU" sz="1800" dirty="0"/>
              <a:t> на </a:t>
            </a:r>
            <a:r>
              <a:rPr lang="ru-RU" sz="1800" dirty="0" err="1"/>
              <a:t>контрол</a:t>
            </a:r>
            <a:r>
              <a:rPr lang="ru-RU" sz="1800" dirty="0"/>
              <a:t>, а не </a:t>
            </a:r>
            <a:r>
              <a:rPr lang="ru-RU" sz="1800" dirty="0" err="1"/>
              <a:t>отделно</a:t>
            </a:r>
            <a:r>
              <a:rPr lang="ru-RU" sz="1800" dirty="0"/>
              <a:t> </a:t>
            </a:r>
            <a:r>
              <a:rPr lang="ru-RU" sz="1800" dirty="0" err="1"/>
              <a:t>юридическо</a:t>
            </a:r>
            <a:r>
              <a:rPr lang="ru-RU" sz="1800" dirty="0"/>
              <a:t> </a:t>
            </a:r>
            <a:r>
              <a:rPr lang="ru-RU" sz="1800" dirty="0" smtClean="0"/>
              <a:t>лице.</a:t>
            </a:r>
          </a:p>
          <a:p>
            <a:pPr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800" dirty="0" err="1" smtClean="0"/>
              <a:t>Задължително</a:t>
            </a:r>
            <a:r>
              <a:rPr lang="ru-RU" sz="1800" dirty="0" smtClean="0"/>
              <a:t> </a:t>
            </a:r>
            <a:r>
              <a:rPr lang="ru-RU" sz="1800" dirty="0"/>
              <a:t>е </a:t>
            </a:r>
            <a:r>
              <a:rPr lang="ru-RU" sz="1800" dirty="0" err="1"/>
              <a:t>воденето</a:t>
            </a:r>
            <a:r>
              <a:rPr lang="ru-RU" sz="1800" dirty="0"/>
              <a:t> на </a:t>
            </a:r>
            <a:r>
              <a:rPr lang="ru-RU" sz="1800" dirty="0" err="1"/>
              <a:t>отделна</a:t>
            </a:r>
            <a:r>
              <a:rPr lang="ru-RU" sz="1800" dirty="0"/>
              <a:t>/</a:t>
            </a:r>
            <a:r>
              <a:rPr lang="ru-RU" sz="1800" dirty="0" err="1"/>
              <a:t>аналитична</a:t>
            </a:r>
            <a:r>
              <a:rPr lang="ru-RU" sz="1800" dirty="0"/>
              <a:t> </a:t>
            </a:r>
            <a:r>
              <a:rPr lang="ru-RU" sz="1800" dirty="0" err="1"/>
              <a:t>счетоводна</a:t>
            </a:r>
            <a:r>
              <a:rPr lang="ru-RU" sz="1800" dirty="0"/>
              <a:t> </a:t>
            </a:r>
            <a:r>
              <a:rPr lang="ru-RU" sz="1800" dirty="0" err="1"/>
              <a:t>отчетност</a:t>
            </a:r>
            <a:r>
              <a:rPr lang="ru-RU" sz="1800" dirty="0"/>
              <a:t> за </a:t>
            </a:r>
            <a:r>
              <a:rPr lang="ru-RU" sz="1800" dirty="0" err="1"/>
              <a:t>инфраструктурата</a:t>
            </a:r>
            <a:r>
              <a:rPr lang="ru-RU" sz="1800" dirty="0"/>
              <a:t> и всяка от </a:t>
            </a:r>
            <a:r>
              <a:rPr lang="ru-RU" sz="1800" dirty="0" err="1"/>
              <a:t>дейностите</a:t>
            </a:r>
            <a:r>
              <a:rPr lang="ru-RU" sz="1800" dirty="0"/>
              <a:t> </a:t>
            </a:r>
            <a:r>
              <a:rPr lang="ru-RU" sz="1800" dirty="0" err="1"/>
              <a:t>със</a:t>
            </a:r>
            <a:r>
              <a:rPr lang="ru-RU" sz="1800" dirty="0"/>
              <a:t> </a:t>
            </a:r>
            <a:r>
              <a:rPr lang="ru-RU" sz="1800" dirty="0" err="1"/>
              <a:t>съответните</a:t>
            </a:r>
            <a:r>
              <a:rPr lang="ru-RU" sz="1800" dirty="0"/>
              <a:t> </a:t>
            </a:r>
            <a:r>
              <a:rPr lang="ru-RU" sz="1800" dirty="0" err="1"/>
              <a:t>аналитични</a:t>
            </a:r>
            <a:r>
              <a:rPr lang="ru-RU" sz="1800" dirty="0"/>
              <a:t> </a:t>
            </a:r>
            <a:r>
              <a:rPr lang="ru-RU" sz="1800" dirty="0" err="1"/>
              <a:t>счетоводни</a:t>
            </a:r>
            <a:r>
              <a:rPr lang="ru-RU" sz="1800" dirty="0"/>
              <a:t> сметки и </a:t>
            </a:r>
            <a:r>
              <a:rPr lang="ru-RU" sz="1800" dirty="0" err="1"/>
              <a:t>партиди</a:t>
            </a:r>
            <a:r>
              <a:rPr lang="ru-RU" sz="1800" dirty="0"/>
              <a:t>, </a:t>
            </a:r>
            <a:r>
              <a:rPr lang="ru-RU" sz="1800" dirty="0" err="1"/>
              <a:t>необходими</a:t>
            </a:r>
            <a:r>
              <a:rPr lang="ru-RU" sz="1800" dirty="0"/>
              <a:t> за </a:t>
            </a:r>
            <a:r>
              <a:rPr lang="ru-RU" sz="1800" dirty="0" err="1"/>
              <a:t>проследяване</a:t>
            </a:r>
            <a:r>
              <a:rPr lang="ru-RU" sz="1800" dirty="0"/>
              <a:t> на приходите, </a:t>
            </a:r>
            <a:r>
              <a:rPr lang="ru-RU" sz="1800" dirty="0" err="1"/>
              <a:t>разходите</a:t>
            </a:r>
            <a:r>
              <a:rPr lang="ru-RU" sz="1800" dirty="0"/>
              <a:t>, </a:t>
            </a:r>
            <a:r>
              <a:rPr lang="ru-RU" sz="1800" dirty="0" err="1"/>
              <a:t>активите</a:t>
            </a:r>
            <a:r>
              <a:rPr lang="ru-RU" sz="1800" dirty="0"/>
              <a:t> и </a:t>
            </a:r>
            <a:r>
              <a:rPr lang="ru-RU" sz="1800" dirty="0" err="1"/>
              <a:t>пасивите</a:t>
            </a:r>
            <a:r>
              <a:rPr lang="ru-RU" sz="1800" dirty="0"/>
              <a:t> от </a:t>
            </a:r>
            <a:r>
              <a:rPr lang="ru-RU" sz="1800" dirty="0" err="1"/>
              <a:t>икономическите</a:t>
            </a:r>
            <a:r>
              <a:rPr lang="ru-RU" sz="1800" dirty="0"/>
              <a:t> и </a:t>
            </a:r>
            <a:r>
              <a:rPr lang="ru-RU" sz="1800" dirty="0" err="1"/>
              <a:t>неикономическите</a:t>
            </a:r>
            <a:r>
              <a:rPr lang="ru-RU" sz="1800" dirty="0"/>
              <a:t> </a:t>
            </a:r>
            <a:r>
              <a:rPr lang="ru-RU" sz="1800" dirty="0" err="1"/>
              <a:t>дейности</a:t>
            </a:r>
            <a:r>
              <a:rPr lang="ru-RU" sz="1800" dirty="0"/>
              <a:t> на </a:t>
            </a:r>
            <a:r>
              <a:rPr lang="ru-RU" sz="1800" dirty="0" err="1"/>
              <a:t>крайния</a:t>
            </a:r>
            <a:r>
              <a:rPr lang="ru-RU" sz="1800" dirty="0"/>
              <a:t> </a:t>
            </a:r>
            <a:r>
              <a:rPr lang="ru-RU" sz="1800" dirty="0" err="1"/>
              <a:t>получател</a:t>
            </a:r>
            <a:r>
              <a:rPr lang="ru-RU" sz="18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800" dirty="0" err="1"/>
              <a:t>Най-малко</a:t>
            </a:r>
            <a:r>
              <a:rPr lang="ru-RU" sz="1800" dirty="0"/>
              <a:t> 20% по </a:t>
            </a:r>
            <a:r>
              <a:rPr lang="ru-RU" sz="1800" dirty="0" err="1"/>
              <a:t>Дейност</a:t>
            </a:r>
            <a:r>
              <a:rPr lang="ru-RU" sz="1800" dirty="0"/>
              <a:t> 1, </a:t>
            </a:r>
            <a:r>
              <a:rPr lang="ru-RU" sz="1800" dirty="0" err="1"/>
              <a:t>Дейност</a:t>
            </a:r>
            <a:r>
              <a:rPr lang="ru-RU" sz="1800" dirty="0"/>
              <a:t> 2 и </a:t>
            </a:r>
            <a:r>
              <a:rPr lang="ru-RU" sz="1800" dirty="0" err="1"/>
              <a:t>Дейност</a:t>
            </a:r>
            <a:r>
              <a:rPr lang="ru-RU" sz="1800" dirty="0"/>
              <a:t> 4 и </a:t>
            </a:r>
            <a:r>
              <a:rPr lang="ru-RU" sz="1800" dirty="0" err="1"/>
              <a:t>най-малко</a:t>
            </a:r>
            <a:r>
              <a:rPr lang="ru-RU" sz="1800" dirty="0"/>
              <a:t> 25% по </a:t>
            </a:r>
            <a:r>
              <a:rPr lang="ru-RU" sz="1800" dirty="0" err="1"/>
              <a:t>Дейност</a:t>
            </a:r>
            <a:r>
              <a:rPr lang="ru-RU" sz="1800" dirty="0"/>
              <a:t> 3 от </a:t>
            </a:r>
            <a:r>
              <a:rPr lang="ru-RU" sz="1800" dirty="0" err="1"/>
              <a:t>общите</a:t>
            </a:r>
            <a:r>
              <a:rPr lang="ru-RU" sz="1800" dirty="0"/>
              <a:t> </a:t>
            </a:r>
            <a:r>
              <a:rPr lang="ru-RU" sz="1800" dirty="0" err="1"/>
              <a:t>допустими</a:t>
            </a:r>
            <a:r>
              <a:rPr lang="ru-RU" sz="1800" dirty="0"/>
              <a:t> </a:t>
            </a:r>
            <a:r>
              <a:rPr lang="ru-RU" sz="1800" dirty="0" err="1"/>
              <a:t>разходи</a:t>
            </a:r>
            <a:r>
              <a:rPr lang="ru-RU" sz="1800" dirty="0"/>
              <a:t> по </a:t>
            </a:r>
            <a:r>
              <a:rPr lang="ru-RU" sz="1800" dirty="0" err="1"/>
              <a:t>предложението</a:t>
            </a:r>
            <a:r>
              <a:rPr lang="ru-RU" sz="1800" dirty="0"/>
              <a:t> за </a:t>
            </a:r>
            <a:r>
              <a:rPr lang="ru-RU" sz="1800" dirty="0" err="1"/>
              <a:t>изпълнение</a:t>
            </a:r>
            <a:r>
              <a:rPr lang="ru-RU" sz="1800" dirty="0"/>
              <a:t> на инвестиция, </a:t>
            </a:r>
            <a:r>
              <a:rPr lang="ru-RU" sz="1800" dirty="0" err="1"/>
              <a:t>трябва</a:t>
            </a:r>
            <a:r>
              <a:rPr lang="ru-RU" sz="1800" dirty="0"/>
              <a:t> да </a:t>
            </a:r>
            <a:r>
              <a:rPr lang="ru-RU" sz="1800" dirty="0" err="1"/>
              <a:t>бъдат</a:t>
            </a:r>
            <a:r>
              <a:rPr lang="ru-RU" sz="1800" dirty="0"/>
              <a:t> </a:t>
            </a:r>
            <a:r>
              <a:rPr lang="ru-RU" sz="1800" dirty="0" err="1"/>
              <a:t>съфинансирани</a:t>
            </a:r>
            <a:r>
              <a:rPr lang="ru-RU" sz="1800" dirty="0"/>
              <a:t> от кандидата или </a:t>
            </a:r>
            <a:r>
              <a:rPr lang="ru-RU" sz="1800" dirty="0" err="1"/>
              <a:t>със</a:t>
            </a:r>
            <a:r>
              <a:rPr lang="ru-RU" sz="1800" dirty="0"/>
              <a:t> средства от </a:t>
            </a:r>
            <a:r>
              <a:rPr lang="ru-RU" sz="1800" dirty="0" err="1"/>
              <a:t>външни</a:t>
            </a:r>
            <a:r>
              <a:rPr lang="ru-RU" sz="1800" dirty="0"/>
              <a:t> </a:t>
            </a:r>
            <a:r>
              <a:rPr lang="ru-RU" sz="1800" dirty="0" err="1"/>
              <a:t>източници</a:t>
            </a:r>
            <a:r>
              <a:rPr lang="ru-RU" sz="1800" dirty="0"/>
              <a:t>, </a:t>
            </a:r>
            <a:r>
              <a:rPr lang="ru-RU" sz="1800" dirty="0" err="1"/>
              <a:t>които</a:t>
            </a:r>
            <a:r>
              <a:rPr lang="ru-RU" sz="1800" dirty="0"/>
              <a:t> средства </a:t>
            </a:r>
            <a:r>
              <a:rPr lang="ru-RU" sz="1800" dirty="0" err="1"/>
              <a:t>изключват</a:t>
            </a:r>
            <a:r>
              <a:rPr lang="ru-RU" sz="1800" dirty="0"/>
              <a:t> </a:t>
            </a:r>
            <a:r>
              <a:rPr lang="ru-RU" sz="1800" dirty="0" err="1"/>
              <a:t>всякаква</a:t>
            </a:r>
            <a:r>
              <a:rPr lang="ru-RU" sz="1800" dirty="0"/>
              <a:t> публична </a:t>
            </a:r>
            <a:r>
              <a:rPr lang="ru-RU" sz="1800" dirty="0" err="1"/>
              <a:t>подкрепа</a:t>
            </a:r>
            <a:r>
              <a:rPr lang="ru-RU" sz="1800" dirty="0" smtClean="0"/>
              <a:t>.</a:t>
            </a: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endParaRPr lang="ru-RU" sz="700" dirty="0" smtClean="0"/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</a:rPr>
              <a:t>Българска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 банка за развитие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/ББР/ </a:t>
            </a:r>
            <a:r>
              <a:rPr lang="ru-RU" sz="1800" b="1" dirty="0" err="1" smtClean="0">
                <a:solidFill>
                  <a:schemeClr val="accent3">
                    <a:lumMod val="75000"/>
                  </a:schemeClr>
                </a:solidFill>
              </a:rPr>
              <a:t>разработи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нов продукт, а именно Инструмент за ускорено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</a:rPr>
              <a:t>усвояване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 на европейски средства, от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</a:rPr>
              <a:t>който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</a:rPr>
              <a:t>могат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 да се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</a:rPr>
              <a:t>възползват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</a:rPr>
              <a:t>одобрени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</a:rPr>
              <a:t>кандидати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 по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</a:rPr>
              <a:t>настоящата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 процедура. С него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</a:rPr>
              <a:t>бихте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 могли да се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</a:rPr>
              <a:t>запознаете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 на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</a:rPr>
              <a:t>следния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</a:rPr>
              <a:t>линк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endParaRPr lang="ru-RU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https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://bbr.bg/bg/produkti-i-uslugi/produkti/instrument-za-uskoreno-usvoyavane-na-evropejski-sredstva/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dirty="0">
                <a:solidFill>
                  <a:srgbClr val="72045A"/>
                </a:solidFill>
              </a:rPr>
              <a:t>3</a:t>
            </a:r>
            <a:r>
              <a:rPr lang="bg-BG" sz="2400" b="1" dirty="0" smtClean="0">
                <a:solidFill>
                  <a:srgbClr val="72045A"/>
                </a:solidFill>
              </a:rPr>
              <a:t>. </a:t>
            </a:r>
            <a:r>
              <a:rPr lang="bg-BG" sz="2400" b="1" dirty="0">
                <a:solidFill>
                  <a:srgbClr val="72045A"/>
                </a:solidFill>
              </a:rPr>
              <a:t>Държавни помощи </a:t>
            </a:r>
            <a:r>
              <a:rPr lang="bg-BG" sz="2400" b="1" dirty="0" smtClean="0">
                <a:solidFill>
                  <a:srgbClr val="72045A"/>
                </a:solidFill>
              </a:rPr>
              <a:t>(3)</a:t>
            </a:r>
            <a:endParaRPr lang="en-US" sz="2400" b="1" i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09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rgbClr val="72045A"/>
                  </a:solidFill>
                </a:ln>
              </a:rPr>
              <a:t>IV. 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Финансиране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2011393"/>
            <a:ext cx="10886977" cy="325148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bg-BG" sz="2000" dirty="0"/>
              <a:t>Интензитет</a:t>
            </a:r>
            <a:r>
              <a:rPr lang="bg-BG" sz="2000" b="1" dirty="0">
                <a:solidFill>
                  <a:srgbClr val="72045A"/>
                </a:solidFill>
              </a:rPr>
              <a:t> </a:t>
            </a:r>
            <a:r>
              <a:rPr lang="bg-BG" sz="2000" dirty="0"/>
              <a:t>на </a:t>
            </a:r>
            <a:r>
              <a:rPr lang="ru-RU" sz="2000" dirty="0" err="1"/>
              <a:t>безвъзмездното</a:t>
            </a:r>
            <a:r>
              <a:rPr lang="ru-RU" sz="2000" dirty="0"/>
              <a:t> </a:t>
            </a:r>
            <a:r>
              <a:rPr lang="ru-RU" sz="2000" dirty="0" err="1"/>
              <a:t>финансиране</a:t>
            </a:r>
            <a:r>
              <a:rPr lang="ru-RU" sz="2000" dirty="0"/>
              <a:t> за кандидата в </a:t>
            </a:r>
            <a:r>
              <a:rPr lang="ru-RU" sz="2000" dirty="0" err="1"/>
              <a:t>зависимост</a:t>
            </a:r>
            <a:r>
              <a:rPr lang="ru-RU" sz="2000" dirty="0"/>
              <a:t> от </a:t>
            </a:r>
            <a:r>
              <a:rPr lang="ru-RU" sz="2000" dirty="0" err="1"/>
              <a:t>предвидените</a:t>
            </a:r>
            <a:r>
              <a:rPr lang="ru-RU" sz="2000" dirty="0"/>
              <a:t> в </a:t>
            </a:r>
            <a:r>
              <a:rPr lang="ru-RU" sz="2000" dirty="0" err="1"/>
              <a:t>заявлението</a:t>
            </a:r>
            <a:r>
              <a:rPr lang="ru-RU" sz="2000" dirty="0"/>
              <a:t> за </a:t>
            </a:r>
            <a:r>
              <a:rPr lang="ru-RU" sz="2000" dirty="0" err="1"/>
              <a:t>финансиране</a:t>
            </a:r>
            <a:r>
              <a:rPr lang="ru-RU" sz="2000" dirty="0"/>
              <a:t> </a:t>
            </a:r>
            <a:r>
              <a:rPr lang="ru-RU" sz="2000" dirty="0" err="1"/>
              <a:t>допустими</a:t>
            </a:r>
            <a:r>
              <a:rPr lang="ru-RU" sz="2000" dirty="0"/>
              <a:t> </a:t>
            </a:r>
            <a:r>
              <a:rPr lang="ru-RU" sz="2000" dirty="0" err="1" smtClean="0"/>
              <a:t>дейности</a:t>
            </a:r>
            <a:r>
              <a:rPr lang="ru-RU" sz="2000" dirty="0" smtClean="0"/>
              <a:t>: </a:t>
            </a: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endParaRPr lang="ru-RU" sz="2000" dirty="0"/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000" dirty="0"/>
              <a:t>По</a:t>
            </a:r>
            <a:r>
              <a:rPr lang="ru-RU" sz="2000" b="1" dirty="0"/>
              <a:t> </a:t>
            </a:r>
            <a:r>
              <a:rPr lang="ru-RU" sz="2000" b="1" dirty="0" err="1"/>
              <a:t>Дейност</a:t>
            </a:r>
            <a:r>
              <a:rPr lang="ru-RU" sz="2000" b="1" dirty="0"/>
              <a:t> 1 </a:t>
            </a:r>
            <a:r>
              <a:rPr lang="ru-RU" sz="2000" dirty="0" smtClean="0"/>
              <a:t>– 80 </a:t>
            </a:r>
            <a:r>
              <a:rPr lang="ru-RU" sz="2000" dirty="0"/>
              <a:t>% от </a:t>
            </a:r>
            <a:r>
              <a:rPr lang="ru-RU" sz="2000" dirty="0" err="1"/>
              <a:t>допустимите</a:t>
            </a:r>
            <a:r>
              <a:rPr lang="ru-RU" sz="2000" dirty="0"/>
              <a:t> </a:t>
            </a:r>
            <a:r>
              <a:rPr lang="ru-RU" sz="2000" dirty="0" err="1" smtClean="0"/>
              <a:t>разходи</a:t>
            </a:r>
            <a:r>
              <a:rPr lang="ru-RU" sz="2000" dirty="0"/>
              <a:t>, при режим „</a:t>
            </a:r>
            <a:r>
              <a:rPr lang="ru-RU" sz="2000" dirty="0" err="1"/>
              <a:t>непомощ</a:t>
            </a:r>
            <a:r>
              <a:rPr lang="ru-RU" sz="2000" dirty="0"/>
              <a:t>“ . </a:t>
            </a:r>
            <a:endParaRPr lang="ru-RU" sz="2000" dirty="0" smtClean="0"/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endParaRPr lang="ru-RU" sz="2000" dirty="0"/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000" dirty="0"/>
              <a:t>По </a:t>
            </a:r>
            <a:r>
              <a:rPr lang="ru-RU" sz="2000" b="1" dirty="0" err="1"/>
              <a:t>Дейност</a:t>
            </a:r>
            <a:r>
              <a:rPr lang="ru-RU" sz="2000" b="1" dirty="0"/>
              <a:t> 2</a:t>
            </a:r>
            <a:r>
              <a:rPr lang="ru-RU" sz="2000" dirty="0"/>
              <a:t> – </a:t>
            </a:r>
            <a:r>
              <a:rPr lang="ru-RU" sz="2000" dirty="0" smtClean="0"/>
              <a:t>80 </a:t>
            </a:r>
            <a:r>
              <a:rPr lang="ru-RU" sz="2000" dirty="0"/>
              <a:t>% от </a:t>
            </a:r>
            <a:r>
              <a:rPr lang="ru-RU" sz="2000" dirty="0" err="1"/>
              <a:t>допустимите</a:t>
            </a:r>
            <a:r>
              <a:rPr lang="ru-RU" sz="2000" dirty="0"/>
              <a:t> </a:t>
            </a:r>
            <a:r>
              <a:rPr lang="ru-RU" sz="2000" dirty="0" err="1"/>
              <a:t>разходи</a:t>
            </a:r>
            <a:r>
              <a:rPr lang="ru-RU" sz="2000" dirty="0"/>
              <a:t>, при режим на „</a:t>
            </a:r>
            <a:r>
              <a:rPr lang="ru-RU" sz="2000" dirty="0" err="1" smtClean="0"/>
              <a:t>помощ</a:t>
            </a:r>
            <a:r>
              <a:rPr lang="ru-RU" sz="2000" dirty="0" smtClean="0"/>
              <a:t>“.</a:t>
            </a: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endParaRPr lang="ru-RU" sz="2000" dirty="0"/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000" dirty="0"/>
              <a:t>По </a:t>
            </a:r>
            <a:r>
              <a:rPr lang="ru-RU" sz="2000" b="1" dirty="0" err="1"/>
              <a:t>Дейност</a:t>
            </a:r>
            <a:r>
              <a:rPr lang="ru-RU" sz="2000" b="1" dirty="0"/>
              <a:t> </a:t>
            </a:r>
            <a:r>
              <a:rPr lang="ru-RU" sz="2000" b="1" dirty="0" smtClean="0"/>
              <a:t>4 </a:t>
            </a:r>
            <a:r>
              <a:rPr lang="bg-BG" sz="2000" dirty="0" smtClean="0"/>
              <a:t>– 80 </a:t>
            </a:r>
            <a:r>
              <a:rPr lang="bg-BG" sz="2000" dirty="0"/>
              <a:t>% от допустимите разходи, при режим на „минимална помощ</a:t>
            </a:r>
            <a:r>
              <a:rPr lang="bg-BG" sz="2000" dirty="0" smtClean="0"/>
              <a:t>“.</a:t>
            </a:r>
            <a:endParaRPr lang="ru-RU" sz="2000" dirty="0"/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endParaRPr lang="ru-RU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dirty="0" smtClean="0">
                <a:solidFill>
                  <a:srgbClr val="72045A"/>
                </a:solidFill>
              </a:rPr>
              <a:t>4. </a:t>
            </a:r>
            <a:r>
              <a:rPr lang="bg-BG" sz="2400" b="1" dirty="0">
                <a:solidFill>
                  <a:srgbClr val="72045A"/>
                </a:solidFill>
              </a:rPr>
              <a:t>Интензитет на безвъзмездното финансиране (</a:t>
            </a:r>
            <a:r>
              <a:rPr lang="bg-BG" sz="2400" b="1" dirty="0" smtClean="0">
                <a:solidFill>
                  <a:srgbClr val="72045A"/>
                </a:solidFill>
              </a:rPr>
              <a:t>1)</a:t>
            </a:r>
            <a:endParaRPr lang="en-US" sz="2400" b="1" i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0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rgbClr val="72045A"/>
                  </a:solidFill>
                </a:ln>
              </a:rPr>
              <a:t>IV. 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Финансиране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361153"/>
            <a:ext cx="10886977" cy="482057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b="1" dirty="0" smtClean="0"/>
              <a:t>По </a:t>
            </a:r>
            <a:r>
              <a:rPr lang="ru-RU" sz="1800" b="1" dirty="0" err="1"/>
              <a:t>Дейност</a:t>
            </a:r>
            <a:r>
              <a:rPr lang="ru-RU" sz="1800" b="1" dirty="0"/>
              <a:t> 3 </a:t>
            </a:r>
            <a:r>
              <a:rPr lang="ru-RU" sz="1800" b="1" dirty="0" err="1"/>
              <a:t>максималният</a:t>
            </a:r>
            <a:r>
              <a:rPr lang="ru-RU" sz="1800" b="1" dirty="0"/>
              <a:t> </a:t>
            </a:r>
            <a:r>
              <a:rPr lang="ru-RU" sz="1800" b="1" dirty="0" err="1"/>
              <a:t>интензитет</a:t>
            </a:r>
            <a:r>
              <a:rPr lang="ru-RU" sz="1800" b="1" dirty="0"/>
              <a:t> </a:t>
            </a:r>
            <a:r>
              <a:rPr lang="ru-RU" sz="1800" dirty="0" smtClean="0"/>
              <a:t>при </a:t>
            </a:r>
            <a:r>
              <a:rPr lang="ru-RU" sz="1800" dirty="0"/>
              <a:t>режим „</a:t>
            </a:r>
            <a:r>
              <a:rPr lang="ru-RU" sz="1800" dirty="0" err="1"/>
              <a:t>регионална</a:t>
            </a:r>
            <a:r>
              <a:rPr lang="ru-RU" sz="1800" dirty="0"/>
              <a:t> </a:t>
            </a:r>
            <a:r>
              <a:rPr lang="ru-RU" sz="1800" dirty="0" err="1"/>
              <a:t>инвестиционна</a:t>
            </a:r>
            <a:r>
              <a:rPr lang="ru-RU" sz="1800" dirty="0"/>
              <a:t> </a:t>
            </a:r>
            <a:r>
              <a:rPr lang="ru-RU" sz="1800" dirty="0" err="1"/>
              <a:t>помощ</a:t>
            </a:r>
            <a:r>
              <a:rPr lang="ru-RU" sz="1800" dirty="0"/>
              <a:t>“ </a:t>
            </a:r>
            <a:r>
              <a:rPr lang="ru-RU" sz="1800" dirty="0" err="1"/>
              <a:t>съгласно</a:t>
            </a:r>
            <a:r>
              <a:rPr lang="ru-RU" sz="1800" dirty="0"/>
              <a:t> чл. 13 и чл. 14 от Регламент на </a:t>
            </a:r>
            <a:r>
              <a:rPr lang="ru-RU" sz="1800" dirty="0" err="1"/>
              <a:t>Комисията</a:t>
            </a:r>
            <a:r>
              <a:rPr lang="ru-RU" sz="1800" dirty="0"/>
              <a:t> (ЕС) № 651/2014, </a:t>
            </a:r>
            <a:r>
              <a:rPr lang="ru-RU" sz="1800" dirty="0" err="1"/>
              <a:t>който</a:t>
            </a:r>
            <a:r>
              <a:rPr lang="ru-RU" sz="1800" dirty="0"/>
              <a:t> в </a:t>
            </a:r>
            <a:r>
              <a:rPr lang="ru-RU" sz="1800" dirty="0" err="1"/>
              <a:t>зависимост</a:t>
            </a:r>
            <a:r>
              <a:rPr lang="ru-RU" sz="1800" dirty="0"/>
              <a:t> от </a:t>
            </a:r>
            <a:r>
              <a:rPr lang="ru-RU" sz="1800" dirty="0" err="1"/>
              <a:t>мястото</a:t>
            </a:r>
            <a:r>
              <a:rPr lang="ru-RU" sz="1800" dirty="0"/>
              <a:t> на </a:t>
            </a:r>
            <a:r>
              <a:rPr lang="ru-RU" sz="1800" dirty="0" err="1"/>
              <a:t>изпълнение</a:t>
            </a:r>
            <a:r>
              <a:rPr lang="ru-RU" sz="1800" dirty="0"/>
              <a:t> на </a:t>
            </a:r>
            <a:r>
              <a:rPr lang="ru-RU" sz="1800" dirty="0" err="1"/>
              <a:t>предложението</a:t>
            </a:r>
            <a:r>
              <a:rPr lang="ru-RU" sz="1800" dirty="0"/>
              <a:t> за </a:t>
            </a:r>
            <a:r>
              <a:rPr lang="ru-RU" sz="1800" dirty="0" err="1"/>
              <a:t>изпълнение</a:t>
            </a:r>
            <a:r>
              <a:rPr lang="ru-RU" sz="1800" dirty="0"/>
              <a:t> на </a:t>
            </a:r>
            <a:r>
              <a:rPr lang="ru-RU" sz="1800" dirty="0" smtClean="0"/>
              <a:t>инвестиция, е </a:t>
            </a:r>
            <a:r>
              <a:rPr lang="ru-RU" sz="1800" dirty="0" err="1"/>
              <a:t>както</a:t>
            </a:r>
            <a:r>
              <a:rPr lang="ru-RU" sz="1800" dirty="0"/>
              <a:t> </a:t>
            </a:r>
            <a:r>
              <a:rPr lang="ru-RU" sz="1800" dirty="0" err="1"/>
              <a:t>следва</a:t>
            </a:r>
            <a:r>
              <a:rPr lang="ru-RU" sz="1800" dirty="0"/>
              <a:t>:</a:t>
            </a: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dirty="0" smtClean="0">
                <a:solidFill>
                  <a:srgbClr val="72045A"/>
                </a:solidFill>
              </a:rPr>
              <a:t>4. Интензитет </a:t>
            </a:r>
            <a:r>
              <a:rPr lang="bg-BG" sz="2400" b="1" dirty="0">
                <a:solidFill>
                  <a:srgbClr val="72045A"/>
                </a:solidFill>
              </a:rPr>
              <a:t>на безвъзмездното </a:t>
            </a:r>
            <a:r>
              <a:rPr lang="bg-BG" sz="2400" b="1" dirty="0" smtClean="0">
                <a:solidFill>
                  <a:srgbClr val="72045A"/>
                </a:solidFill>
              </a:rPr>
              <a:t>финансиране (2)</a:t>
            </a:r>
            <a:endParaRPr lang="bg-BG" sz="2400" b="1" dirty="0">
              <a:solidFill>
                <a:srgbClr val="72045A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110197"/>
              </p:ext>
            </p:extLst>
          </p:nvPr>
        </p:nvGraphicFramePr>
        <p:xfrm>
          <a:off x="904973" y="2260639"/>
          <a:ext cx="7743826" cy="40626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3544">
                  <a:extLst>
                    <a:ext uri="{9D8B030D-6E8A-4147-A177-3AD203B41FA5}">
                      <a16:colId xmlns:a16="http://schemas.microsoft.com/office/drawing/2014/main" val="183982760"/>
                    </a:ext>
                  </a:extLst>
                </a:gridCol>
                <a:gridCol w="3014032">
                  <a:extLst>
                    <a:ext uri="{9D8B030D-6E8A-4147-A177-3AD203B41FA5}">
                      <a16:colId xmlns:a16="http://schemas.microsoft.com/office/drawing/2014/main" val="2351370861"/>
                    </a:ext>
                  </a:extLst>
                </a:gridCol>
                <a:gridCol w="3176250">
                  <a:extLst>
                    <a:ext uri="{9D8B030D-6E8A-4147-A177-3AD203B41FA5}">
                      <a16:colId xmlns:a16="http://schemas.microsoft.com/office/drawing/2014/main" val="3788987829"/>
                    </a:ext>
                  </a:extLst>
                </a:gridCol>
              </a:tblGrid>
              <a:tr h="9891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err="1">
                          <a:effectLst/>
                        </a:rPr>
                        <a:t>Категория</a:t>
                      </a:r>
                      <a:r>
                        <a:rPr lang="pl-PL" sz="1600" dirty="0">
                          <a:effectLst/>
                        </a:rPr>
                        <a:t> </a:t>
                      </a:r>
                      <a:r>
                        <a:rPr lang="pl-PL" sz="1600" dirty="0" err="1">
                          <a:effectLst/>
                        </a:rPr>
                        <a:t>на</a:t>
                      </a:r>
                      <a:r>
                        <a:rPr lang="pl-PL" sz="1600" dirty="0">
                          <a:effectLst/>
                        </a:rPr>
                        <a:t> </a:t>
                      </a:r>
                      <a:r>
                        <a:rPr lang="pl-PL" sz="1600" dirty="0" err="1">
                          <a:effectLst/>
                        </a:rPr>
                        <a:t>предприятието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1" marR="348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err="1" smtClean="0">
                          <a:effectLst/>
                        </a:rPr>
                        <a:t>Макс</a:t>
                      </a:r>
                      <a:r>
                        <a:rPr lang="bg-BG" sz="1600" dirty="0" smtClean="0">
                          <a:effectLst/>
                        </a:rPr>
                        <a:t>.</a:t>
                      </a:r>
                      <a:r>
                        <a:rPr lang="pl-PL" sz="1600" dirty="0" smtClean="0">
                          <a:effectLst/>
                        </a:rPr>
                        <a:t> </a:t>
                      </a:r>
                      <a:r>
                        <a:rPr lang="pl-PL" sz="1600" dirty="0" err="1">
                          <a:effectLst/>
                        </a:rPr>
                        <a:t>интензитет</a:t>
                      </a:r>
                      <a:r>
                        <a:rPr lang="pl-PL" sz="1600" dirty="0">
                          <a:effectLst/>
                        </a:rPr>
                        <a:t> </a:t>
                      </a:r>
                      <a:r>
                        <a:rPr lang="pl-PL" sz="1600" dirty="0" err="1">
                          <a:effectLst/>
                        </a:rPr>
                        <a:t>на</a:t>
                      </a:r>
                      <a:r>
                        <a:rPr lang="pl-PL" sz="1600" dirty="0">
                          <a:effectLst/>
                        </a:rPr>
                        <a:t> </a:t>
                      </a:r>
                      <a:r>
                        <a:rPr lang="pl-PL" sz="1600" dirty="0" err="1">
                          <a:effectLst/>
                        </a:rPr>
                        <a:t>помощта</a:t>
                      </a:r>
                      <a:r>
                        <a:rPr lang="pl-PL" sz="1600" dirty="0">
                          <a:effectLst/>
                        </a:rPr>
                        <a:t> </a:t>
                      </a:r>
                      <a:r>
                        <a:rPr lang="pl-PL" sz="1600" dirty="0" err="1">
                          <a:effectLst/>
                        </a:rPr>
                        <a:t>за</a:t>
                      </a:r>
                      <a:r>
                        <a:rPr lang="pl-PL" sz="1600" dirty="0">
                          <a:effectLst/>
                        </a:rPr>
                        <a:t> </a:t>
                      </a:r>
                      <a:r>
                        <a:rPr lang="pl-PL" sz="1600" dirty="0" err="1">
                          <a:effectLst/>
                        </a:rPr>
                        <a:t>дейности</a:t>
                      </a:r>
                      <a:endParaRPr lang="en-US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u="sng" dirty="0" err="1">
                          <a:effectLst/>
                        </a:rPr>
                        <a:t>извън</a:t>
                      </a:r>
                      <a:r>
                        <a:rPr lang="pl-PL" sz="1600" dirty="0">
                          <a:effectLst/>
                        </a:rPr>
                        <a:t> ЮЗР (NUTS-2)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1" marR="348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err="1" smtClean="0">
                          <a:effectLst/>
                        </a:rPr>
                        <a:t>Макс</a:t>
                      </a:r>
                      <a:r>
                        <a:rPr lang="bg-BG" sz="1600" dirty="0" smtClean="0">
                          <a:effectLst/>
                        </a:rPr>
                        <a:t>.</a:t>
                      </a:r>
                      <a:r>
                        <a:rPr lang="pl-PL" sz="1600" dirty="0" smtClean="0">
                          <a:effectLst/>
                        </a:rPr>
                        <a:t> </a:t>
                      </a:r>
                      <a:r>
                        <a:rPr lang="pl-PL" sz="1600" dirty="0" err="1">
                          <a:effectLst/>
                        </a:rPr>
                        <a:t>интензитет</a:t>
                      </a:r>
                      <a:r>
                        <a:rPr lang="pl-PL" sz="1600" dirty="0">
                          <a:effectLst/>
                        </a:rPr>
                        <a:t> </a:t>
                      </a:r>
                      <a:r>
                        <a:rPr lang="pl-PL" sz="1600" dirty="0" err="1">
                          <a:effectLst/>
                        </a:rPr>
                        <a:t>на</a:t>
                      </a:r>
                      <a:r>
                        <a:rPr lang="pl-PL" sz="1600" dirty="0">
                          <a:effectLst/>
                        </a:rPr>
                        <a:t> </a:t>
                      </a:r>
                      <a:r>
                        <a:rPr lang="pl-PL" sz="1600" dirty="0" err="1">
                          <a:effectLst/>
                        </a:rPr>
                        <a:t>помощта</a:t>
                      </a:r>
                      <a:r>
                        <a:rPr lang="pl-PL" sz="1600" dirty="0">
                          <a:effectLst/>
                        </a:rPr>
                        <a:t> </a:t>
                      </a:r>
                      <a:r>
                        <a:rPr lang="pl-PL" sz="1600" dirty="0" err="1">
                          <a:effectLst/>
                        </a:rPr>
                        <a:t>за</a:t>
                      </a:r>
                      <a:r>
                        <a:rPr lang="pl-PL" sz="1600" dirty="0">
                          <a:effectLst/>
                        </a:rPr>
                        <a:t> </a:t>
                      </a:r>
                      <a:r>
                        <a:rPr lang="pl-PL" sz="1600" dirty="0" err="1">
                          <a:effectLst/>
                        </a:rPr>
                        <a:t>дейности</a:t>
                      </a:r>
                      <a:endParaRPr lang="en-US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u="sng" dirty="0">
                          <a:effectLst/>
                        </a:rPr>
                        <a:t>в</a:t>
                      </a:r>
                      <a:r>
                        <a:rPr lang="pl-PL" sz="1600" dirty="0">
                          <a:effectLst/>
                        </a:rPr>
                        <a:t> ЮЗР (NUTS-2)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1" marR="34861" marT="0" marB="0" anchor="ctr"/>
                </a:tc>
                <a:extLst>
                  <a:ext uri="{0D108BD9-81ED-4DB2-BD59-A6C34878D82A}">
                    <a16:rowId xmlns:a16="http://schemas.microsoft.com/office/drawing/2014/main" val="3720198077"/>
                  </a:ext>
                </a:extLst>
              </a:tr>
              <a:tr h="10244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err="1">
                          <a:effectLst/>
                        </a:rPr>
                        <a:t>Микро</a:t>
                      </a:r>
                      <a:r>
                        <a:rPr lang="pl-PL" sz="1600" dirty="0">
                          <a:effectLst/>
                        </a:rPr>
                        <a:t> и </a:t>
                      </a:r>
                      <a:r>
                        <a:rPr lang="pl-PL" sz="1600" dirty="0" err="1">
                          <a:effectLst/>
                        </a:rPr>
                        <a:t>малки</a:t>
                      </a:r>
                      <a:r>
                        <a:rPr lang="pl-PL" sz="1600" dirty="0">
                          <a:effectLst/>
                        </a:rPr>
                        <a:t> </a:t>
                      </a:r>
                      <a:r>
                        <a:rPr lang="pl-PL" sz="1600" dirty="0" err="1">
                          <a:effectLst/>
                        </a:rPr>
                        <a:t>предприятия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1" marR="348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Северозападен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bg-BG" sz="1200" dirty="0">
                          <a:effectLst/>
                        </a:rPr>
                        <a:t>– </a:t>
                      </a:r>
                      <a:r>
                        <a:rPr lang="pl-PL" sz="1200" dirty="0">
                          <a:effectLst/>
                        </a:rPr>
                        <a:t>80%</a:t>
                      </a:r>
                      <a:endParaRPr lang="en-US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Северен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централен</a:t>
                      </a:r>
                      <a:r>
                        <a:rPr lang="pl-PL" sz="1200" dirty="0">
                          <a:effectLst/>
                        </a:rPr>
                        <a:t> – 70</a:t>
                      </a:r>
                      <a:r>
                        <a:rPr lang="bg-BG" sz="1200" dirty="0">
                          <a:effectLst/>
                        </a:rPr>
                        <a:t>-80 %</a:t>
                      </a:r>
                      <a:endParaRPr lang="en-US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Североизточен</a:t>
                      </a:r>
                      <a:r>
                        <a:rPr lang="pl-PL" sz="1200" dirty="0">
                          <a:effectLst/>
                        </a:rPr>
                        <a:t> – 70</a:t>
                      </a:r>
                      <a:r>
                        <a:rPr lang="bg-BG" sz="1200" dirty="0">
                          <a:effectLst/>
                        </a:rPr>
                        <a:t>-80 %</a:t>
                      </a:r>
                      <a:endParaRPr lang="en-US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Югоизточен</a:t>
                      </a:r>
                      <a:r>
                        <a:rPr lang="pl-PL" sz="1200" dirty="0">
                          <a:effectLst/>
                        </a:rPr>
                        <a:t> – 70</a:t>
                      </a:r>
                      <a:r>
                        <a:rPr lang="bg-BG" sz="1200" dirty="0">
                          <a:effectLst/>
                        </a:rPr>
                        <a:t>-80 %</a:t>
                      </a:r>
                      <a:endParaRPr lang="en-US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Южен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централен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Пловдив</a:t>
                      </a:r>
                      <a:r>
                        <a:rPr lang="pl-PL" sz="1200" dirty="0">
                          <a:effectLst/>
                        </a:rPr>
                        <a:t> – 70</a:t>
                      </a:r>
                      <a:r>
                        <a:rPr lang="bg-BG" sz="1200" dirty="0">
                          <a:effectLst/>
                        </a:rPr>
                        <a:t>-80 %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1" marR="348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София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град</a:t>
                      </a:r>
                      <a:r>
                        <a:rPr lang="pl-PL" sz="1200" dirty="0">
                          <a:effectLst/>
                        </a:rPr>
                        <a:t> (</a:t>
                      </a:r>
                      <a:r>
                        <a:rPr lang="pl-PL" sz="1200" dirty="0" err="1">
                          <a:effectLst/>
                        </a:rPr>
                        <a:t>столица</a:t>
                      </a:r>
                      <a:r>
                        <a:rPr lang="pl-PL" sz="1200" dirty="0">
                          <a:effectLst/>
                        </a:rPr>
                        <a:t>): 40%</a:t>
                      </a:r>
                      <a:endParaRPr lang="en-US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София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област</a:t>
                      </a:r>
                      <a:r>
                        <a:rPr lang="pl-PL" sz="1200" dirty="0">
                          <a:effectLst/>
                        </a:rPr>
                        <a:t>: 65%</a:t>
                      </a:r>
                      <a:endParaRPr lang="en-US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Област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Благоевград</a:t>
                      </a:r>
                      <a:r>
                        <a:rPr lang="pl-PL" sz="1200" dirty="0">
                          <a:effectLst/>
                        </a:rPr>
                        <a:t>: 65%</a:t>
                      </a:r>
                      <a:endParaRPr lang="en-US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Област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Перник</a:t>
                      </a:r>
                      <a:r>
                        <a:rPr lang="pl-PL" sz="1200" dirty="0">
                          <a:effectLst/>
                        </a:rPr>
                        <a:t>: 40%</a:t>
                      </a:r>
                      <a:endParaRPr lang="en-US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Област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Кюстендил</a:t>
                      </a:r>
                      <a:r>
                        <a:rPr lang="pl-PL" sz="1200" dirty="0">
                          <a:effectLst/>
                        </a:rPr>
                        <a:t>: 45%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1" marR="34861" marT="0" marB="0" anchor="ctr"/>
                </a:tc>
                <a:extLst>
                  <a:ext uri="{0D108BD9-81ED-4DB2-BD59-A6C34878D82A}">
                    <a16:rowId xmlns:a16="http://schemas.microsoft.com/office/drawing/2014/main" val="855834279"/>
                  </a:ext>
                </a:extLst>
              </a:tr>
              <a:tr h="10244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err="1">
                          <a:effectLst/>
                        </a:rPr>
                        <a:t>Средни</a:t>
                      </a:r>
                      <a:r>
                        <a:rPr lang="pl-PL" sz="1600" dirty="0">
                          <a:effectLst/>
                        </a:rPr>
                        <a:t> </a:t>
                      </a:r>
                      <a:r>
                        <a:rPr lang="pl-PL" sz="1600" dirty="0" err="1">
                          <a:effectLst/>
                        </a:rPr>
                        <a:t>предприятия</a:t>
                      </a:r>
                      <a:r>
                        <a:rPr lang="pl-PL" sz="160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1" marR="348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Северозападен</a:t>
                      </a:r>
                      <a:r>
                        <a:rPr lang="pl-PL" sz="1200" dirty="0">
                          <a:effectLst/>
                        </a:rPr>
                        <a:t> – 70</a:t>
                      </a:r>
                      <a:r>
                        <a:rPr lang="bg-BG" sz="1200" dirty="0">
                          <a:effectLst/>
                        </a:rPr>
                        <a:t> %</a:t>
                      </a:r>
                      <a:endParaRPr lang="en-US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Северен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централен</a:t>
                      </a:r>
                      <a:r>
                        <a:rPr lang="pl-PL" sz="1200" dirty="0">
                          <a:effectLst/>
                        </a:rPr>
                        <a:t> – </a:t>
                      </a:r>
                      <a:r>
                        <a:rPr lang="bg-BG" sz="1200" dirty="0">
                          <a:effectLst/>
                        </a:rPr>
                        <a:t>60-</a:t>
                      </a:r>
                      <a:r>
                        <a:rPr lang="pl-PL" sz="1200" dirty="0">
                          <a:effectLst/>
                        </a:rPr>
                        <a:t>70</a:t>
                      </a:r>
                      <a:r>
                        <a:rPr lang="bg-BG" sz="1200" dirty="0">
                          <a:effectLst/>
                        </a:rPr>
                        <a:t> %</a:t>
                      </a:r>
                      <a:endParaRPr lang="en-US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Североизточен</a:t>
                      </a:r>
                      <a:r>
                        <a:rPr lang="pl-PL" sz="1200" dirty="0">
                          <a:effectLst/>
                        </a:rPr>
                        <a:t> – </a:t>
                      </a:r>
                      <a:r>
                        <a:rPr lang="bg-BG" sz="1200" dirty="0">
                          <a:effectLst/>
                        </a:rPr>
                        <a:t>60-</a:t>
                      </a:r>
                      <a:r>
                        <a:rPr lang="pl-PL" sz="1200" dirty="0">
                          <a:effectLst/>
                        </a:rPr>
                        <a:t>70</a:t>
                      </a:r>
                      <a:r>
                        <a:rPr lang="bg-BG" sz="1200" dirty="0">
                          <a:effectLst/>
                        </a:rPr>
                        <a:t> %</a:t>
                      </a:r>
                      <a:endParaRPr lang="en-US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Югоизточен</a:t>
                      </a:r>
                      <a:r>
                        <a:rPr lang="pl-PL" sz="1200" dirty="0">
                          <a:effectLst/>
                        </a:rPr>
                        <a:t> – </a:t>
                      </a:r>
                      <a:r>
                        <a:rPr lang="bg-BG" sz="1200" dirty="0">
                          <a:effectLst/>
                        </a:rPr>
                        <a:t>60-</a:t>
                      </a:r>
                      <a:r>
                        <a:rPr lang="pl-PL" sz="1200" dirty="0">
                          <a:effectLst/>
                        </a:rPr>
                        <a:t>70</a:t>
                      </a:r>
                      <a:r>
                        <a:rPr lang="bg-BG" sz="1200" dirty="0">
                          <a:effectLst/>
                        </a:rPr>
                        <a:t> %</a:t>
                      </a:r>
                      <a:endParaRPr lang="en-US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Южен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централен</a:t>
                      </a:r>
                      <a:r>
                        <a:rPr lang="pl-PL" sz="1200" dirty="0">
                          <a:effectLst/>
                        </a:rPr>
                        <a:t> – </a:t>
                      </a:r>
                      <a:r>
                        <a:rPr lang="bg-BG" sz="1200" dirty="0">
                          <a:effectLst/>
                        </a:rPr>
                        <a:t>60-</a:t>
                      </a:r>
                      <a:r>
                        <a:rPr lang="pl-PL" sz="1200" dirty="0">
                          <a:effectLst/>
                        </a:rPr>
                        <a:t>70</a:t>
                      </a:r>
                      <a:r>
                        <a:rPr lang="bg-BG" sz="1200" dirty="0">
                          <a:effectLst/>
                        </a:rPr>
                        <a:t> 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1" marR="348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София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град</a:t>
                      </a:r>
                      <a:r>
                        <a:rPr lang="pl-PL" sz="1200" dirty="0">
                          <a:effectLst/>
                        </a:rPr>
                        <a:t> (</a:t>
                      </a:r>
                      <a:r>
                        <a:rPr lang="pl-PL" sz="1200" dirty="0" err="1">
                          <a:effectLst/>
                        </a:rPr>
                        <a:t>столица</a:t>
                      </a:r>
                      <a:r>
                        <a:rPr lang="pl-PL" sz="1200" dirty="0">
                          <a:effectLst/>
                        </a:rPr>
                        <a:t>): 30%</a:t>
                      </a:r>
                      <a:endParaRPr lang="en-US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София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област</a:t>
                      </a:r>
                      <a:r>
                        <a:rPr lang="pl-PL" sz="1200" dirty="0">
                          <a:effectLst/>
                        </a:rPr>
                        <a:t>: 55%</a:t>
                      </a:r>
                      <a:endParaRPr lang="en-US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Област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Благоевград</a:t>
                      </a:r>
                      <a:r>
                        <a:rPr lang="pl-PL" sz="1200" dirty="0">
                          <a:effectLst/>
                        </a:rPr>
                        <a:t>: 55%</a:t>
                      </a:r>
                      <a:endParaRPr lang="en-US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Област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Перник</a:t>
                      </a:r>
                      <a:r>
                        <a:rPr lang="pl-PL" sz="1200" dirty="0">
                          <a:effectLst/>
                        </a:rPr>
                        <a:t>: 30%</a:t>
                      </a:r>
                      <a:endParaRPr lang="en-US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Област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Кюстендил</a:t>
                      </a:r>
                      <a:r>
                        <a:rPr lang="pl-PL" sz="1200" dirty="0">
                          <a:effectLst/>
                        </a:rPr>
                        <a:t>: 35%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1" marR="34861" marT="0" marB="0" anchor="ctr"/>
                </a:tc>
                <a:extLst>
                  <a:ext uri="{0D108BD9-81ED-4DB2-BD59-A6C34878D82A}">
                    <a16:rowId xmlns:a16="http://schemas.microsoft.com/office/drawing/2014/main" val="94313236"/>
                  </a:ext>
                </a:extLst>
              </a:tr>
              <a:tr h="10244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err="1">
                          <a:effectLst/>
                        </a:rPr>
                        <a:t>Големи</a:t>
                      </a:r>
                      <a:r>
                        <a:rPr lang="pl-PL" sz="1600" dirty="0">
                          <a:effectLst/>
                        </a:rPr>
                        <a:t> </a:t>
                      </a:r>
                      <a:r>
                        <a:rPr lang="pl-PL" sz="1600" dirty="0" err="1">
                          <a:effectLst/>
                        </a:rPr>
                        <a:t>предприятия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1" marR="348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Северозападен – </a:t>
                      </a:r>
                      <a:r>
                        <a:rPr lang="bg-BG" sz="1200">
                          <a:effectLst/>
                        </a:rPr>
                        <a:t>60 %</a:t>
                      </a:r>
                      <a:endParaRPr lang="en-US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Северен централен – </a:t>
                      </a:r>
                      <a:r>
                        <a:rPr lang="bg-BG" sz="1200">
                          <a:effectLst/>
                        </a:rPr>
                        <a:t>50-6</a:t>
                      </a:r>
                      <a:r>
                        <a:rPr lang="pl-PL" sz="1200">
                          <a:effectLst/>
                        </a:rPr>
                        <a:t>0%</a:t>
                      </a:r>
                      <a:endParaRPr lang="en-US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Североизточен – </a:t>
                      </a:r>
                      <a:r>
                        <a:rPr lang="bg-BG" sz="1200">
                          <a:effectLst/>
                        </a:rPr>
                        <a:t>50-6</a:t>
                      </a:r>
                      <a:r>
                        <a:rPr lang="pl-PL" sz="1200">
                          <a:effectLst/>
                        </a:rPr>
                        <a:t>0%</a:t>
                      </a:r>
                      <a:endParaRPr lang="en-US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Югоизточен – </a:t>
                      </a:r>
                      <a:r>
                        <a:rPr lang="bg-BG" sz="1200">
                          <a:effectLst/>
                        </a:rPr>
                        <a:t>50-6</a:t>
                      </a:r>
                      <a:r>
                        <a:rPr lang="pl-PL" sz="1200">
                          <a:effectLst/>
                        </a:rPr>
                        <a:t>0%</a:t>
                      </a:r>
                      <a:endParaRPr lang="en-US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Южен централен – </a:t>
                      </a:r>
                      <a:r>
                        <a:rPr lang="bg-BG" sz="1200">
                          <a:effectLst/>
                        </a:rPr>
                        <a:t>50-6</a:t>
                      </a:r>
                      <a:r>
                        <a:rPr lang="pl-PL" sz="1200">
                          <a:effectLst/>
                        </a:rPr>
                        <a:t>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1" marR="348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София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град</a:t>
                      </a:r>
                      <a:r>
                        <a:rPr lang="pl-PL" sz="1200" dirty="0">
                          <a:effectLst/>
                        </a:rPr>
                        <a:t> (</a:t>
                      </a:r>
                      <a:r>
                        <a:rPr lang="pl-PL" sz="1200" dirty="0" err="1">
                          <a:effectLst/>
                        </a:rPr>
                        <a:t>столица</a:t>
                      </a:r>
                      <a:r>
                        <a:rPr lang="pl-PL" sz="1200" dirty="0">
                          <a:effectLst/>
                        </a:rPr>
                        <a:t>): 20%</a:t>
                      </a:r>
                      <a:endParaRPr lang="en-US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София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област</a:t>
                      </a:r>
                      <a:r>
                        <a:rPr lang="pl-PL" sz="1200" dirty="0">
                          <a:effectLst/>
                        </a:rPr>
                        <a:t>: 45%</a:t>
                      </a:r>
                      <a:endParaRPr lang="en-US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Област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Благоевград</a:t>
                      </a:r>
                      <a:r>
                        <a:rPr lang="pl-PL" sz="1200" dirty="0">
                          <a:effectLst/>
                        </a:rPr>
                        <a:t>: 45%</a:t>
                      </a:r>
                      <a:endParaRPr lang="en-US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Област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Перник</a:t>
                      </a:r>
                      <a:r>
                        <a:rPr lang="pl-PL" sz="1200" dirty="0">
                          <a:effectLst/>
                        </a:rPr>
                        <a:t>: 20%</a:t>
                      </a:r>
                      <a:endParaRPr lang="en-US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Област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Кюстендил</a:t>
                      </a:r>
                      <a:r>
                        <a:rPr lang="pl-PL" sz="1200" dirty="0">
                          <a:effectLst/>
                        </a:rPr>
                        <a:t>: 25%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1" marR="34861" marT="0" marB="0" anchor="ctr"/>
                </a:tc>
                <a:extLst>
                  <a:ext uri="{0D108BD9-81ED-4DB2-BD59-A6C34878D82A}">
                    <a16:rowId xmlns:a16="http://schemas.microsoft.com/office/drawing/2014/main" val="15359346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34720" y="2260641"/>
            <a:ext cx="3162005" cy="381642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rgbClr val="FF0000"/>
                </a:solidFill>
              </a:rPr>
              <a:t>Важно:</a:t>
            </a:r>
          </a:p>
          <a:p>
            <a:pPr algn="just"/>
            <a:r>
              <a:rPr lang="ru-RU" sz="1600" b="1" dirty="0" err="1"/>
              <a:t>Остатъкът</a:t>
            </a:r>
            <a:r>
              <a:rPr lang="ru-RU" sz="1600" b="1" dirty="0"/>
              <a:t> от </a:t>
            </a:r>
            <a:r>
              <a:rPr lang="ru-RU" sz="1600" b="1" dirty="0" err="1"/>
              <a:t>общите</a:t>
            </a:r>
            <a:r>
              <a:rPr lang="ru-RU" sz="1600" b="1" dirty="0"/>
              <a:t> </a:t>
            </a:r>
            <a:r>
              <a:rPr lang="ru-RU" sz="1600" b="1" dirty="0" err="1"/>
              <a:t>допустими</a:t>
            </a:r>
            <a:r>
              <a:rPr lang="ru-RU" sz="1600" b="1" dirty="0"/>
              <a:t> </a:t>
            </a:r>
            <a:r>
              <a:rPr lang="ru-RU" sz="1600" b="1" dirty="0" err="1"/>
              <a:t>разходи</a:t>
            </a:r>
            <a:r>
              <a:rPr lang="ru-RU" sz="1600" b="1" dirty="0"/>
              <a:t> по </a:t>
            </a:r>
            <a:r>
              <a:rPr lang="ru-RU" sz="1600" b="1" dirty="0" err="1"/>
              <a:t>предложението</a:t>
            </a:r>
            <a:r>
              <a:rPr lang="ru-RU" sz="1600" b="1" dirty="0"/>
              <a:t> до </a:t>
            </a:r>
            <a:r>
              <a:rPr lang="ru-RU" sz="1600" b="1" dirty="0" err="1"/>
              <a:t>пълния</a:t>
            </a:r>
            <a:r>
              <a:rPr lang="ru-RU" sz="1600" b="1" dirty="0"/>
              <a:t> размер на </a:t>
            </a:r>
            <a:r>
              <a:rPr lang="ru-RU" sz="1600" b="1" dirty="0" err="1"/>
              <a:t>средствата</a:t>
            </a:r>
            <a:r>
              <a:rPr lang="ru-RU" sz="1600" b="1" dirty="0"/>
              <a:t> </a:t>
            </a:r>
            <a:r>
              <a:rPr lang="ru-RU" sz="1600" dirty="0"/>
              <a:t>по </a:t>
            </a:r>
            <a:r>
              <a:rPr lang="ru-RU" sz="1600" dirty="0" smtClean="0"/>
              <a:t>ПИИ, </a:t>
            </a:r>
            <a:r>
              <a:rPr lang="ru-RU" sz="1600" dirty="0" err="1"/>
              <a:t>надвишаващ</a:t>
            </a:r>
            <a:r>
              <a:rPr lang="ru-RU" sz="1600" dirty="0"/>
              <a:t> определения </a:t>
            </a:r>
            <a:r>
              <a:rPr lang="ru-RU" sz="1600" dirty="0" err="1"/>
              <a:t>интензитет</a:t>
            </a:r>
            <a:r>
              <a:rPr lang="ru-RU" sz="1600" dirty="0"/>
              <a:t> на </a:t>
            </a:r>
            <a:r>
              <a:rPr lang="ru-RU" sz="1600" dirty="0" err="1"/>
              <a:t>финансиране</a:t>
            </a:r>
            <a:r>
              <a:rPr lang="ru-RU" sz="1600" dirty="0"/>
              <a:t> и при </a:t>
            </a:r>
            <a:r>
              <a:rPr lang="ru-RU" sz="1600" dirty="0" err="1"/>
              <a:t>съблюдаване</a:t>
            </a:r>
            <a:r>
              <a:rPr lang="ru-RU" sz="1600" dirty="0"/>
              <a:t> на </a:t>
            </a:r>
            <a:r>
              <a:rPr lang="ru-RU" sz="1600" dirty="0" err="1"/>
              <a:t>изискването</a:t>
            </a:r>
            <a:r>
              <a:rPr lang="ru-RU" sz="1600" dirty="0"/>
              <a:t> за </a:t>
            </a:r>
            <a:r>
              <a:rPr lang="ru-RU" sz="1600" dirty="0" err="1"/>
              <a:t>задължително</a:t>
            </a:r>
            <a:r>
              <a:rPr lang="ru-RU" sz="1600" dirty="0"/>
              <a:t> 25% </a:t>
            </a:r>
            <a:r>
              <a:rPr lang="ru-RU" sz="1600" dirty="0" err="1"/>
              <a:t>собствено</a:t>
            </a:r>
            <a:r>
              <a:rPr lang="ru-RU" sz="1600" dirty="0"/>
              <a:t> </a:t>
            </a:r>
            <a:r>
              <a:rPr lang="ru-RU" sz="1600" dirty="0" err="1"/>
              <a:t>финансиране</a:t>
            </a:r>
            <a:r>
              <a:rPr lang="ru-RU" sz="1600" dirty="0"/>
              <a:t>, </a:t>
            </a:r>
            <a:r>
              <a:rPr lang="ru-RU" sz="1600" dirty="0" err="1"/>
              <a:t>което</a:t>
            </a:r>
            <a:r>
              <a:rPr lang="ru-RU" sz="1600" dirty="0"/>
              <a:t> не </a:t>
            </a:r>
            <a:r>
              <a:rPr lang="ru-RU" sz="1600" dirty="0" err="1"/>
              <a:t>съдържа</a:t>
            </a:r>
            <a:r>
              <a:rPr lang="ru-RU" sz="1600" dirty="0"/>
              <a:t> </a:t>
            </a:r>
            <a:r>
              <a:rPr lang="ru-RU" sz="1600" dirty="0" err="1"/>
              <a:t>елемент</a:t>
            </a:r>
            <a:r>
              <a:rPr lang="ru-RU" sz="1600" dirty="0"/>
              <a:t> на </a:t>
            </a:r>
            <a:r>
              <a:rPr lang="ru-RU" sz="1600" dirty="0" err="1"/>
              <a:t>помощ</a:t>
            </a:r>
            <a:r>
              <a:rPr lang="ru-RU" sz="1600" dirty="0"/>
              <a:t> за чл. 14 Регламент (ЕС) № 651/2014</a:t>
            </a:r>
            <a:r>
              <a:rPr lang="ru-RU" sz="1600" dirty="0" smtClean="0"/>
              <a:t>), </a:t>
            </a:r>
            <a:r>
              <a:rPr lang="ru-RU" sz="1600" dirty="0" err="1"/>
              <a:t>трябва</a:t>
            </a:r>
            <a:r>
              <a:rPr lang="ru-RU" sz="1600" dirty="0"/>
              <a:t> да </a:t>
            </a:r>
            <a:r>
              <a:rPr lang="ru-RU" sz="1600" dirty="0" err="1"/>
              <a:t>бъдат</a:t>
            </a:r>
            <a:r>
              <a:rPr lang="ru-RU" sz="1600" dirty="0"/>
              <a:t> </a:t>
            </a:r>
            <a:r>
              <a:rPr lang="ru-RU" sz="1600" b="1" dirty="0" err="1"/>
              <a:t>съфинансирани</a:t>
            </a:r>
            <a:r>
              <a:rPr lang="ru-RU" sz="1600" b="1" dirty="0"/>
              <a:t>  </a:t>
            </a:r>
            <a:r>
              <a:rPr lang="ru-RU" sz="1600" dirty="0"/>
              <a:t>чрез </a:t>
            </a:r>
            <a:r>
              <a:rPr lang="ru-RU" sz="1600" dirty="0" err="1"/>
              <a:t>собствени</a:t>
            </a:r>
            <a:r>
              <a:rPr lang="ru-RU" sz="1600" dirty="0"/>
              <a:t> средства на кандидата или </a:t>
            </a:r>
            <a:r>
              <a:rPr lang="ru-RU" sz="1600" dirty="0" err="1"/>
              <a:t>със</a:t>
            </a:r>
            <a:r>
              <a:rPr lang="ru-RU" sz="1600" dirty="0"/>
              <a:t> средства от </a:t>
            </a:r>
            <a:r>
              <a:rPr lang="ru-RU" sz="1600" dirty="0" err="1"/>
              <a:t>външни</a:t>
            </a:r>
            <a:r>
              <a:rPr lang="ru-RU" sz="1600" dirty="0"/>
              <a:t> </a:t>
            </a:r>
            <a:r>
              <a:rPr lang="ru-RU" sz="1600" dirty="0" err="1"/>
              <a:t>източници</a:t>
            </a:r>
            <a:r>
              <a:rPr lang="ru-RU" sz="1600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553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rgbClr val="72045A"/>
                  </a:solidFill>
                </a:ln>
              </a:rPr>
              <a:t>IV. 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Финансиране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361153"/>
            <a:ext cx="10886977" cy="482057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endParaRPr lang="ru-RU" sz="2000" dirty="0" smtClean="0"/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01721" y="1706262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2045A"/>
                </a:solidFill>
              </a:rPr>
              <a:t>Минимален </a:t>
            </a:r>
            <a:r>
              <a:rPr lang="ru-RU" sz="2400" b="1" dirty="0">
                <a:solidFill>
                  <a:srgbClr val="72045A"/>
                </a:solidFill>
              </a:rPr>
              <a:t>и максимален размер на </a:t>
            </a:r>
            <a:r>
              <a:rPr lang="ru-RU" sz="2400" b="1" dirty="0" err="1">
                <a:solidFill>
                  <a:srgbClr val="72045A"/>
                </a:solidFill>
              </a:rPr>
              <a:t>безвъзмездно</a:t>
            </a:r>
            <a:r>
              <a:rPr lang="ru-RU" sz="2400" b="1" dirty="0">
                <a:solidFill>
                  <a:srgbClr val="72045A"/>
                </a:solidFill>
              </a:rPr>
              <a:t> </a:t>
            </a:r>
            <a:r>
              <a:rPr lang="ru-RU" sz="2400" b="1" dirty="0" err="1" smtClean="0">
                <a:solidFill>
                  <a:srgbClr val="72045A"/>
                </a:solidFill>
              </a:rPr>
              <a:t>финансиране</a:t>
            </a:r>
            <a:r>
              <a:rPr lang="ru-RU" sz="2400" b="1" dirty="0" smtClean="0">
                <a:solidFill>
                  <a:srgbClr val="72045A"/>
                </a:solidFill>
              </a:rPr>
              <a:t>: </a:t>
            </a:r>
            <a:endParaRPr lang="bg-BG" sz="2400" b="1" dirty="0">
              <a:solidFill>
                <a:srgbClr val="72045A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22801"/>
              </p:ext>
            </p:extLst>
          </p:nvPr>
        </p:nvGraphicFramePr>
        <p:xfrm>
          <a:off x="1715286" y="2307210"/>
          <a:ext cx="8696325" cy="1585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9376">
                  <a:extLst>
                    <a:ext uri="{9D8B030D-6E8A-4147-A177-3AD203B41FA5}">
                      <a16:colId xmlns:a16="http://schemas.microsoft.com/office/drawing/2014/main" val="2201482055"/>
                    </a:ext>
                  </a:extLst>
                </a:gridCol>
                <a:gridCol w="3071055">
                  <a:extLst>
                    <a:ext uri="{9D8B030D-6E8A-4147-A177-3AD203B41FA5}">
                      <a16:colId xmlns:a16="http://schemas.microsoft.com/office/drawing/2014/main" val="3548011910"/>
                    </a:ext>
                  </a:extLst>
                </a:gridCol>
                <a:gridCol w="2955894">
                  <a:extLst>
                    <a:ext uri="{9D8B030D-6E8A-4147-A177-3AD203B41FA5}">
                      <a16:colId xmlns:a16="http://schemas.microsoft.com/office/drawing/2014/main" val="921985751"/>
                    </a:ext>
                  </a:extLst>
                </a:gridCol>
              </a:tblGrid>
              <a:tr h="609090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err="1" smtClean="0">
                          <a:effectLst/>
                        </a:rPr>
                        <a:t>Конент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Минимален размер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Максимален </a:t>
                      </a:r>
                      <a:r>
                        <a:rPr lang="bg-BG" sz="1800" dirty="0" smtClean="0">
                          <a:effectLst/>
                        </a:rPr>
                        <a:t>размер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4879280"/>
                  </a:ext>
                </a:extLst>
              </a:tr>
              <a:tr h="976361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800" u="sng" dirty="0">
                          <a:effectLst/>
                        </a:rPr>
                        <a:t>За Компонент 1 и Компонент 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800" b="1" u="none" strike="noStrike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1 </a:t>
                      </a:r>
                      <a:r>
                        <a:rPr lang="bg-BG" sz="1800" b="1" dirty="0" err="1" smtClean="0">
                          <a:effectLst/>
                        </a:rPr>
                        <a:t>млн</a:t>
                      </a:r>
                      <a:r>
                        <a:rPr lang="bg-BG" sz="1800" b="1" baseline="0" dirty="0" smtClean="0">
                          <a:effectLst/>
                        </a:rPr>
                        <a:t> </a:t>
                      </a:r>
                      <a:r>
                        <a:rPr lang="bg-BG" sz="1800" b="1" dirty="0" smtClean="0">
                          <a:effectLst/>
                        </a:rPr>
                        <a:t>лева</a:t>
                      </a:r>
                      <a:endParaRPr lang="en-US" sz="1800" b="1" dirty="0">
                        <a:effectLst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40 </a:t>
                      </a:r>
                      <a:r>
                        <a:rPr lang="bg-BG" sz="1800" b="1" dirty="0" err="1" smtClean="0">
                          <a:effectLst/>
                        </a:rPr>
                        <a:t>млн</a:t>
                      </a:r>
                      <a:r>
                        <a:rPr lang="bg-BG" sz="1800" b="1" dirty="0" smtClean="0">
                          <a:effectLst/>
                        </a:rPr>
                        <a:t> лева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458911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715286" y="4478449"/>
            <a:ext cx="8696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SzPct val="100000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рамките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посочения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минимален и максимален размер на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безвъзмездното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финансиране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индивидуалните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предложения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налице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допълнителни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ограничения,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произтичащи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от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правилата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държавни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помощи,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описани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подробно в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Условията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кандидатстване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2045A"/>
                </a:solidFill>
              </a:rPr>
              <a:t>5. Размер </a:t>
            </a:r>
            <a:r>
              <a:rPr lang="ru-RU" sz="2400" b="1" dirty="0">
                <a:solidFill>
                  <a:srgbClr val="72045A"/>
                </a:solidFill>
              </a:rPr>
              <a:t>на </a:t>
            </a:r>
            <a:r>
              <a:rPr lang="ru-RU" sz="2400" b="1" dirty="0" err="1">
                <a:solidFill>
                  <a:srgbClr val="72045A"/>
                </a:solidFill>
              </a:rPr>
              <a:t>безвъзмездно</a:t>
            </a:r>
            <a:r>
              <a:rPr lang="ru-RU" sz="2400" b="1" dirty="0">
                <a:solidFill>
                  <a:srgbClr val="72045A"/>
                </a:solidFill>
              </a:rPr>
              <a:t> </a:t>
            </a:r>
            <a:r>
              <a:rPr lang="ru-RU" sz="2400" b="1" dirty="0" err="1" smtClean="0">
                <a:solidFill>
                  <a:srgbClr val="72045A"/>
                </a:solidFill>
              </a:rPr>
              <a:t>финансиране</a:t>
            </a:r>
            <a:r>
              <a:rPr lang="ru-RU" sz="2400" b="1" dirty="0" smtClean="0">
                <a:solidFill>
                  <a:srgbClr val="72045A"/>
                </a:solidFill>
              </a:rPr>
              <a:t> </a:t>
            </a:r>
            <a:endParaRPr lang="bg-BG" sz="2400" b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1951347"/>
            <a:ext cx="10884188" cy="582671"/>
          </a:xfrm>
        </p:spPr>
        <p:txBody>
          <a:bodyPr>
            <a:noAutofit/>
          </a:bodyPr>
          <a:lstStyle/>
          <a:p>
            <a:r>
              <a:rPr lang="en-US" dirty="0" smtClean="0"/>
              <a:t>V. </a:t>
            </a:r>
            <a:r>
              <a:rPr lang="bg-BG" dirty="0"/>
              <a:t>Хоризонтални принципи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27340"/>
            <a:ext cx="10058400" cy="1143000"/>
          </a:xfrm>
        </p:spPr>
        <p:txBody>
          <a:bodyPr/>
          <a:lstStyle/>
          <a:p>
            <a:r>
              <a:rPr lang="ru-RU" dirty="0"/>
              <a:t>BG-RRP-3.007 „</a:t>
            </a:r>
            <a:r>
              <a:rPr lang="ru-RU" dirty="0" err="1"/>
              <a:t>Програма</a:t>
            </a:r>
            <a:r>
              <a:rPr lang="ru-RU" dirty="0"/>
              <a:t> за публична </a:t>
            </a:r>
            <a:r>
              <a:rPr lang="ru-RU" dirty="0" err="1"/>
              <a:t>подкрепа</a:t>
            </a:r>
            <a:r>
              <a:rPr lang="ru-RU" dirty="0"/>
              <a:t> за </a:t>
            </a:r>
            <a:r>
              <a:rPr lang="ru-RU" dirty="0" err="1"/>
              <a:t>развитието</a:t>
            </a:r>
            <a:r>
              <a:rPr lang="ru-RU" dirty="0"/>
              <a:t> на </a:t>
            </a:r>
            <a:r>
              <a:rPr lang="ru-RU" dirty="0" err="1"/>
              <a:t>индустриални</a:t>
            </a:r>
            <a:r>
              <a:rPr lang="ru-RU" dirty="0"/>
              <a:t> </a:t>
            </a:r>
            <a:r>
              <a:rPr lang="ru-RU" dirty="0" err="1"/>
              <a:t>райони</a:t>
            </a:r>
            <a:r>
              <a:rPr lang="ru-RU" dirty="0"/>
              <a:t>, </a:t>
            </a:r>
            <a:r>
              <a:rPr lang="ru-RU" dirty="0" err="1"/>
              <a:t>паркове</a:t>
            </a:r>
            <a:r>
              <a:rPr lang="ru-RU" dirty="0"/>
              <a:t> и </a:t>
            </a:r>
            <a:r>
              <a:rPr lang="ru-RU" dirty="0" err="1"/>
              <a:t>подобни</a:t>
            </a:r>
            <a:r>
              <a:rPr lang="ru-RU" dirty="0"/>
              <a:t> </a:t>
            </a:r>
            <a:r>
              <a:rPr lang="ru-RU" dirty="0" err="1"/>
              <a:t>територии</a:t>
            </a:r>
            <a:r>
              <a:rPr lang="ru-RU" dirty="0"/>
              <a:t> и за </a:t>
            </a:r>
            <a:r>
              <a:rPr lang="ru-RU" dirty="0" err="1"/>
              <a:t>привличане</a:t>
            </a:r>
            <a:r>
              <a:rPr lang="ru-RU" dirty="0"/>
              <a:t> на инвестиции (</a:t>
            </a:r>
            <a:r>
              <a:rPr lang="ru-RU" dirty="0" err="1"/>
              <a:t>AttractInvestBG</a:t>
            </a:r>
            <a:r>
              <a:rPr lang="ru-RU" dirty="0"/>
              <a:t>)“</a:t>
            </a:r>
            <a:endParaRPr lang="en-US" cap="non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142" y="282702"/>
            <a:ext cx="1428750" cy="952500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5434049" y="185577"/>
            <a:ext cx="2774165" cy="1107996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chemeClr val="accent5">
                    <a:lumMod val="75000"/>
                  </a:schemeClr>
                </a:solidFill>
              </a:rPr>
              <a:t>Финансирано от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bg-BG" sz="2400" b="1" dirty="0" smtClean="0">
                <a:solidFill>
                  <a:schemeClr val="accent5">
                    <a:lumMod val="75000"/>
                  </a:schemeClr>
                </a:solidFill>
              </a:rPr>
              <a:t>Европейския </a:t>
            </a:r>
            <a:r>
              <a:rPr lang="bg-BG" sz="2400" b="1" dirty="0">
                <a:solidFill>
                  <a:schemeClr val="accent5">
                    <a:lumMod val="75000"/>
                  </a:schemeClr>
                </a:solidFill>
              </a:rPr>
              <a:t>съюз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noProof="1" smtClean="0">
                <a:solidFill>
                  <a:schemeClr val="accent5">
                    <a:lumMod val="75000"/>
                  </a:schemeClr>
                </a:solidFill>
              </a:rPr>
              <a:t>NextGenerationEU</a:t>
            </a:r>
            <a:endParaRPr lang="en-US" noProof="1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5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bg-BG" b="1" dirty="0" smtClean="0">
                <a:ln>
                  <a:solidFill>
                    <a:srgbClr val="72045A"/>
                  </a:solidFill>
                </a:ln>
              </a:rPr>
              <a:t>10. Хоризонтални принципи </a:t>
            </a:r>
            <a:endParaRPr lang="bg-BG" b="1" dirty="0">
              <a:ln>
                <a:solidFill>
                  <a:srgbClr val="72045A"/>
                </a:solidFill>
              </a:ln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361153"/>
            <a:ext cx="10886977" cy="4820572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ru-RU" sz="1800" b="1" dirty="0" smtClean="0"/>
              <a:t>Устойчиво развитие </a:t>
            </a:r>
            <a:r>
              <a:rPr lang="ru-RU" sz="1800" dirty="0" smtClean="0"/>
              <a:t>– </a:t>
            </a:r>
            <a:r>
              <a:rPr lang="ru-RU" sz="1800" dirty="0" err="1" smtClean="0"/>
              <a:t>задължение</a:t>
            </a:r>
            <a:r>
              <a:rPr lang="ru-RU" sz="1800" dirty="0" smtClean="0"/>
              <a:t> </a:t>
            </a:r>
            <a:r>
              <a:rPr lang="ru-RU" sz="1800" dirty="0"/>
              <a:t>на кандидата е да </a:t>
            </a:r>
            <a:r>
              <a:rPr lang="ru-RU" sz="1800" dirty="0" err="1"/>
              <a:t>провери</a:t>
            </a:r>
            <a:r>
              <a:rPr lang="ru-RU" sz="1800" dirty="0"/>
              <a:t> дали </a:t>
            </a:r>
            <a:r>
              <a:rPr lang="ru-RU" sz="1800" dirty="0" err="1" smtClean="0"/>
              <a:t>предвидените</a:t>
            </a:r>
            <a:r>
              <a:rPr lang="ru-RU" sz="1800" dirty="0" smtClean="0"/>
              <a:t> в ПИИ </a:t>
            </a:r>
            <a:r>
              <a:rPr lang="ru-RU" sz="1800" dirty="0" err="1" smtClean="0"/>
              <a:t>дейности</a:t>
            </a:r>
            <a:r>
              <a:rPr lang="ru-RU" sz="1800" dirty="0" smtClean="0"/>
              <a:t> подлежат на </a:t>
            </a:r>
            <a:r>
              <a:rPr lang="ru-RU" sz="1800" b="1" dirty="0"/>
              <a:t>оценка на </a:t>
            </a:r>
            <a:r>
              <a:rPr lang="ru-RU" sz="1800" b="1" dirty="0" err="1"/>
              <a:t>въздействието</a:t>
            </a:r>
            <a:r>
              <a:rPr lang="ru-RU" sz="1800" b="1" dirty="0"/>
              <a:t> </a:t>
            </a:r>
            <a:r>
              <a:rPr lang="ru-RU" sz="1800" b="1" dirty="0" err="1"/>
              <a:t>върху</a:t>
            </a:r>
            <a:r>
              <a:rPr lang="ru-RU" sz="1800" b="1" dirty="0"/>
              <a:t> </a:t>
            </a:r>
            <a:r>
              <a:rPr lang="ru-RU" sz="1800" b="1" dirty="0" err="1"/>
              <a:t>околната</a:t>
            </a:r>
            <a:r>
              <a:rPr lang="ru-RU" sz="1800" dirty="0"/>
              <a:t> среда </a:t>
            </a:r>
            <a:r>
              <a:rPr lang="ru-RU" sz="1800" dirty="0" err="1"/>
              <a:t>съгласно</a:t>
            </a:r>
            <a:r>
              <a:rPr lang="ru-RU" sz="1800" dirty="0"/>
              <a:t> </a:t>
            </a:r>
            <a:r>
              <a:rPr lang="ru-RU" sz="1800" dirty="0" smtClean="0"/>
              <a:t>Закона </a:t>
            </a:r>
            <a:r>
              <a:rPr lang="ru-RU" sz="1800" dirty="0"/>
              <a:t>за </a:t>
            </a:r>
            <a:r>
              <a:rPr lang="ru-RU" sz="1800" dirty="0" err="1"/>
              <a:t>опазване</a:t>
            </a:r>
            <a:r>
              <a:rPr lang="ru-RU" sz="1800" dirty="0"/>
              <a:t> на </a:t>
            </a:r>
            <a:r>
              <a:rPr lang="ru-RU" sz="1800" dirty="0" err="1"/>
              <a:t>околната</a:t>
            </a:r>
            <a:r>
              <a:rPr lang="ru-RU" sz="1800" dirty="0"/>
              <a:t> </a:t>
            </a:r>
            <a:r>
              <a:rPr lang="ru-RU" sz="1800" dirty="0" smtClean="0"/>
              <a:t>среда или на </a:t>
            </a:r>
            <a:r>
              <a:rPr lang="ru-RU" sz="1800" b="1" dirty="0" smtClean="0"/>
              <a:t>оценка за </a:t>
            </a:r>
            <a:r>
              <a:rPr lang="ru-RU" sz="1800" b="1" dirty="0" err="1" smtClean="0"/>
              <a:t>съвместимостта</a:t>
            </a:r>
            <a:r>
              <a:rPr lang="ru-RU" sz="1800" b="1" dirty="0" smtClean="0"/>
              <a:t> </a:t>
            </a:r>
            <a:r>
              <a:rPr lang="ru-RU" sz="1800" dirty="0" smtClean="0"/>
              <a:t>на проекта с предмета и целите на </a:t>
            </a:r>
            <a:r>
              <a:rPr lang="ru-RU" sz="1800" dirty="0" err="1" smtClean="0"/>
              <a:t>опазване</a:t>
            </a:r>
            <a:r>
              <a:rPr lang="ru-RU" sz="1800" dirty="0" smtClean="0"/>
              <a:t> на </a:t>
            </a:r>
            <a:r>
              <a:rPr lang="ru-RU" sz="1800" dirty="0" err="1" smtClean="0"/>
              <a:t>защитените</a:t>
            </a:r>
            <a:r>
              <a:rPr lang="ru-RU" sz="1800" dirty="0" smtClean="0"/>
              <a:t> </a:t>
            </a:r>
            <a:r>
              <a:rPr lang="ru-RU" sz="1800" dirty="0" err="1" smtClean="0"/>
              <a:t>зони</a:t>
            </a:r>
            <a:r>
              <a:rPr lang="ru-RU" sz="1800" dirty="0" smtClean="0"/>
              <a:t> </a:t>
            </a:r>
            <a:r>
              <a:rPr lang="ru-RU" sz="1800" dirty="0" err="1" smtClean="0"/>
              <a:t>съгласно</a:t>
            </a:r>
            <a:r>
              <a:rPr lang="ru-RU" sz="1800" dirty="0" smtClean="0"/>
              <a:t> Закона </a:t>
            </a:r>
            <a:r>
              <a:rPr lang="ru-RU" sz="1800" dirty="0"/>
              <a:t>за </a:t>
            </a:r>
            <a:r>
              <a:rPr lang="ru-RU" sz="1800" dirty="0" err="1"/>
              <a:t>биологичното</a:t>
            </a:r>
            <a:r>
              <a:rPr lang="ru-RU" sz="1800" dirty="0"/>
              <a:t> </a:t>
            </a:r>
            <a:r>
              <a:rPr lang="ru-RU" sz="1800" dirty="0" smtClean="0"/>
              <a:t>разнообразие.</a:t>
            </a:r>
          </a:p>
          <a:p>
            <a:pPr marL="457200" indent="-457200" algn="just"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ru-RU" sz="1800" b="1" dirty="0" err="1" smtClean="0"/>
              <a:t>Равни</a:t>
            </a:r>
            <a:r>
              <a:rPr lang="ru-RU" sz="1800" b="1" dirty="0" smtClean="0"/>
              <a:t> </a:t>
            </a:r>
            <a:r>
              <a:rPr lang="ru-RU" sz="1800" b="1" dirty="0" err="1"/>
              <a:t>възможности</a:t>
            </a:r>
            <a:r>
              <a:rPr lang="ru-RU" sz="1800" b="1" dirty="0"/>
              <a:t> и </a:t>
            </a:r>
            <a:r>
              <a:rPr lang="ru-RU" sz="1800" b="1" dirty="0" err="1"/>
              <a:t>недопускане</a:t>
            </a:r>
            <a:r>
              <a:rPr lang="ru-RU" sz="1800" b="1" dirty="0"/>
              <a:t> на дискриминация, равенство между </a:t>
            </a:r>
            <a:r>
              <a:rPr lang="ru-RU" sz="1800" b="1" dirty="0" err="1" smtClean="0"/>
              <a:t>половете</a:t>
            </a:r>
            <a:r>
              <a:rPr lang="ru-RU" sz="1800" b="1" dirty="0" smtClean="0"/>
              <a:t> </a:t>
            </a:r>
            <a:r>
              <a:rPr lang="ru-RU" sz="1800" dirty="0"/>
              <a:t>– </a:t>
            </a:r>
            <a:r>
              <a:rPr lang="bg-BG" sz="1800" dirty="0"/>
              <a:t>ще се съблюдават принципите на равенство между половете и равните възможности и недопускане на дискриминация. Ще се съблюдава стриктно за равнопоставеността, както между мъжете и жените, и участие на хора в неравностойно положение, така и между представителите на различните </a:t>
            </a:r>
            <a:r>
              <a:rPr lang="bg-BG" sz="1800" dirty="0" err="1"/>
              <a:t>маргинализирани</a:t>
            </a:r>
            <a:r>
              <a:rPr lang="bg-BG" sz="1800" dirty="0"/>
              <a:t> групи. </a:t>
            </a:r>
            <a:endParaRPr lang="bg-BG" sz="1800" dirty="0" smtClean="0"/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ru-RU" sz="1800" b="1" dirty="0" err="1" smtClean="0"/>
              <a:t>Предложенията</a:t>
            </a:r>
            <a:r>
              <a:rPr lang="ru-RU" sz="1800" b="1" dirty="0" smtClean="0"/>
              <a:t> </a:t>
            </a:r>
            <a:r>
              <a:rPr lang="ru-RU" sz="1800" b="1" dirty="0"/>
              <a:t>за </a:t>
            </a:r>
            <a:r>
              <a:rPr lang="ru-RU" sz="1800" b="1" dirty="0" err="1"/>
              <a:t>изпълнение</a:t>
            </a:r>
            <a:r>
              <a:rPr lang="ru-RU" sz="1800" b="1" dirty="0"/>
              <a:t> на инвестиции </a:t>
            </a:r>
            <a:r>
              <a:rPr lang="ru-RU" sz="1800" b="1" dirty="0" err="1"/>
              <a:t>следва</a:t>
            </a:r>
            <a:r>
              <a:rPr lang="ru-RU" sz="1800" b="1" dirty="0"/>
              <a:t> да </a:t>
            </a:r>
            <a:r>
              <a:rPr lang="ru-RU" sz="1800" b="1" dirty="0" err="1"/>
              <a:t>са</a:t>
            </a:r>
            <a:r>
              <a:rPr lang="ru-RU" sz="1800" b="1" dirty="0"/>
              <a:t> в </a:t>
            </a:r>
            <a:r>
              <a:rPr lang="ru-RU" sz="1800" b="1" dirty="0" err="1"/>
              <a:t>съответствие</a:t>
            </a:r>
            <a:r>
              <a:rPr lang="ru-RU" sz="1800" b="1" dirty="0"/>
              <a:t> с принципа за „</a:t>
            </a:r>
            <a:r>
              <a:rPr lang="ru-RU" sz="1800" b="1" dirty="0" err="1"/>
              <a:t>ненанасяне</a:t>
            </a:r>
            <a:r>
              <a:rPr lang="ru-RU" sz="1800" b="1" dirty="0"/>
              <a:t> на </a:t>
            </a:r>
            <a:r>
              <a:rPr lang="ru-RU" sz="1800" b="1" dirty="0" err="1"/>
              <a:t>значителни</a:t>
            </a:r>
            <a:r>
              <a:rPr lang="ru-RU" sz="1800" b="1" dirty="0"/>
              <a:t> вреди</a:t>
            </a:r>
            <a:r>
              <a:rPr lang="ru-RU" sz="1800" b="1" dirty="0" smtClean="0"/>
              <a:t>“ </a:t>
            </a:r>
            <a:r>
              <a:rPr lang="ru-RU" sz="1800" dirty="0"/>
              <a:t>– </a:t>
            </a:r>
            <a:r>
              <a:rPr lang="ru-RU" sz="1800" dirty="0" err="1"/>
              <a:t>Всички</a:t>
            </a:r>
            <a:r>
              <a:rPr lang="ru-RU" sz="1800" dirty="0"/>
              <a:t> предложения за </a:t>
            </a:r>
            <a:r>
              <a:rPr lang="ru-RU" sz="1800" dirty="0" err="1"/>
              <a:t>изпълнение</a:t>
            </a:r>
            <a:r>
              <a:rPr lang="ru-RU" sz="1800" dirty="0"/>
              <a:t> на </a:t>
            </a:r>
            <a:r>
              <a:rPr lang="ru-RU" sz="1800" dirty="0" smtClean="0"/>
              <a:t>инвестиции (ПИИ) </a:t>
            </a:r>
            <a:r>
              <a:rPr lang="ru-RU" sz="1800" dirty="0" err="1"/>
              <a:t>трябва</a:t>
            </a:r>
            <a:r>
              <a:rPr lang="ru-RU" sz="1800" dirty="0"/>
              <a:t> да </a:t>
            </a:r>
            <a:r>
              <a:rPr lang="ru-RU" sz="1800" dirty="0" err="1"/>
              <a:t>гарантират</a:t>
            </a:r>
            <a:r>
              <a:rPr lang="ru-RU" sz="1800" dirty="0"/>
              <a:t> </a:t>
            </a:r>
            <a:r>
              <a:rPr lang="ru-RU" sz="1800" dirty="0" err="1"/>
              <a:t>спазването</a:t>
            </a:r>
            <a:r>
              <a:rPr lang="ru-RU" sz="1800" dirty="0"/>
              <a:t> на </a:t>
            </a:r>
            <a:r>
              <a:rPr lang="ru-RU" sz="1800" dirty="0" smtClean="0"/>
              <a:t>принципа, </a:t>
            </a:r>
            <a:r>
              <a:rPr lang="ru-RU" sz="1800" dirty="0" err="1"/>
              <a:t>като</a:t>
            </a:r>
            <a:r>
              <a:rPr lang="ru-RU" sz="1800" dirty="0"/>
              <a:t> </a:t>
            </a:r>
            <a:r>
              <a:rPr lang="ru-RU" sz="1800" dirty="0" err="1"/>
              <a:t>изпълняват</a:t>
            </a:r>
            <a:r>
              <a:rPr lang="ru-RU" sz="1800" dirty="0"/>
              <a:t> </a:t>
            </a:r>
            <a:r>
              <a:rPr lang="ru-RU" sz="1800" dirty="0" err="1"/>
              <a:t>всички</a:t>
            </a:r>
            <a:r>
              <a:rPr lang="ru-RU" sz="1800" dirty="0"/>
              <a:t> </a:t>
            </a:r>
            <a:r>
              <a:rPr lang="ru-RU" sz="1800" dirty="0" err="1"/>
              <a:t>приложими</a:t>
            </a:r>
            <a:r>
              <a:rPr lang="ru-RU" sz="1800" dirty="0"/>
              <a:t> </a:t>
            </a:r>
            <a:r>
              <a:rPr lang="ru-RU" sz="1800" dirty="0" err="1"/>
              <a:t>изисквания</a:t>
            </a:r>
            <a:r>
              <a:rPr lang="ru-RU" sz="1800" dirty="0"/>
              <a:t> на </a:t>
            </a:r>
            <a:r>
              <a:rPr lang="ru-RU" sz="1800" dirty="0" err="1"/>
              <a:t>правото</a:t>
            </a:r>
            <a:r>
              <a:rPr lang="ru-RU" sz="1800" dirty="0"/>
              <a:t> на ЕС и </a:t>
            </a:r>
            <a:r>
              <a:rPr lang="ru-RU" sz="1800" dirty="0" err="1"/>
              <a:t>Република</a:t>
            </a:r>
            <a:r>
              <a:rPr lang="ru-RU" sz="1800" dirty="0"/>
              <a:t> </a:t>
            </a:r>
            <a:r>
              <a:rPr lang="ru-RU" sz="1800" dirty="0" err="1"/>
              <a:t>България</a:t>
            </a:r>
            <a:r>
              <a:rPr lang="ru-RU" sz="1800" dirty="0"/>
              <a:t> в </a:t>
            </a:r>
            <a:r>
              <a:rPr lang="ru-RU" sz="1800" dirty="0" err="1"/>
              <a:t>областта</a:t>
            </a:r>
            <a:r>
              <a:rPr lang="ru-RU" sz="1800" dirty="0"/>
              <a:t> на </a:t>
            </a:r>
            <a:r>
              <a:rPr lang="ru-RU" sz="1800" dirty="0" err="1"/>
              <a:t>опазването</a:t>
            </a:r>
            <a:r>
              <a:rPr lang="ru-RU" sz="1800" dirty="0"/>
              <a:t> на </a:t>
            </a:r>
            <a:r>
              <a:rPr lang="ru-RU" sz="1800" dirty="0" err="1"/>
              <a:t>околната</a:t>
            </a:r>
            <a:r>
              <a:rPr lang="ru-RU" sz="1800" dirty="0"/>
              <a:t> среда. </a:t>
            </a: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ПИИ по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</a:rPr>
              <a:t>настоящата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 процедура </a:t>
            </a:r>
            <a:r>
              <a:rPr lang="bg-BG" sz="1800" b="1" dirty="0" smtClean="0">
                <a:solidFill>
                  <a:schemeClr val="accent3">
                    <a:lumMod val="75000"/>
                  </a:schemeClr>
                </a:solidFill>
              </a:rPr>
              <a:t>следва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да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НЕ водят до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</a:rPr>
              <a:t>значителни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 вреди за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</a:rPr>
              <a:t>следните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 шест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</a:rPr>
              <a:t>екологични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 цели:</a:t>
            </a: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а)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 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</a:rPr>
              <a:t>смекчаване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на </a:t>
            </a:r>
            <a:r>
              <a:rPr lang="ru-RU" sz="1600" dirty="0" err="1">
                <a:solidFill>
                  <a:schemeClr val="accent3">
                    <a:lumMod val="75000"/>
                  </a:schemeClr>
                </a:solidFill>
              </a:rPr>
              <a:t>изменението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 на климата;</a:t>
            </a: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б)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 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</a:rPr>
              <a:t>адаптиране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75000"/>
                  </a:schemeClr>
                </a:solidFill>
              </a:rPr>
              <a:t>към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75000"/>
                  </a:schemeClr>
                </a:solidFill>
              </a:rPr>
              <a:t>изменението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 на климата;</a:t>
            </a: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в)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 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устойчиво </a:t>
            </a:r>
            <a:r>
              <a:rPr lang="ru-RU" sz="1600" dirty="0" err="1">
                <a:solidFill>
                  <a:schemeClr val="accent3">
                    <a:lumMod val="75000"/>
                  </a:schemeClr>
                </a:solidFill>
              </a:rPr>
              <a:t>използване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 и </a:t>
            </a:r>
            <a:r>
              <a:rPr lang="ru-RU" sz="1600" dirty="0" err="1">
                <a:solidFill>
                  <a:schemeClr val="accent3">
                    <a:lumMod val="75000"/>
                  </a:schemeClr>
                </a:solidFill>
              </a:rPr>
              <a:t>опазване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accent3">
                    <a:lumMod val="75000"/>
                  </a:schemeClr>
                </a:solidFill>
              </a:rPr>
              <a:t>водните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 и </a:t>
            </a:r>
            <a:r>
              <a:rPr lang="ru-RU" sz="1600" dirty="0" err="1">
                <a:solidFill>
                  <a:schemeClr val="accent3">
                    <a:lumMod val="75000"/>
                  </a:schemeClr>
                </a:solidFill>
              </a:rPr>
              <a:t>морските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75000"/>
                  </a:schemeClr>
                </a:solidFill>
              </a:rPr>
              <a:t>ресурси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15175" y="4997811"/>
            <a:ext cx="4914900" cy="1183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  <a:buClr>
                <a:srgbClr val="3494BA"/>
              </a:buClr>
              <a:buSzPct val="100000"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г)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</a:rPr>
              <a:t>преход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75000"/>
                  </a:schemeClr>
                </a:solidFill>
              </a:rPr>
              <a:t>към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75000"/>
                  </a:schemeClr>
                </a:solidFill>
              </a:rPr>
              <a:t>кръгова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75000"/>
                  </a:schemeClr>
                </a:solidFill>
              </a:rPr>
              <a:t>икономика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pPr lvl="0" algn="just">
              <a:lnSpc>
                <a:spcPct val="90000"/>
              </a:lnSpc>
              <a:spcAft>
                <a:spcPts val="800"/>
              </a:spcAft>
              <a:buClr>
                <a:srgbClr val="3494BA"/>
              </a:buClr>
              <a:buSzPct val="100000"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д)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 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</a:rPr>
              <a:t>предотвратяване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и </a:t>
            </a:r>
            <a:r>
              <a:rPr lang="ru-RU" sz="1600" dirty="0" err="1">
                <a:solidFill>
                  <a:schemeClr val="accent3">
                    <a:lumMod val="75000"/>
                  </a:schemeClr>
                </a:solidFill>
              </a:rPr>
              <a:t>контрол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accent3">
                    <a:lumMod val="75000"/>
                  </a:schemeClr>
                </a:solidFill>
              </a:rPr>
              <a:t>замърсяването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pPr lvl="0" algn="just">
              <a:lnSpc>
                <a:spcPct val="90000"/>
              </a:lnSpc>
              <a:spcAft>
                <a:spcPts val="800"/>
              </a:spcAft>
              <a:buClr>
                <a:srgbClr val="3494BA"/>
              </a:buClr>
              <a:buSzPct val="100000"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е)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защита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и </a:t>
            </a:r>
            <a:r>
              <a:rPr lang="ru-RU" sz="1600" dirty="0" err="1">
                <a:solidFill>
                  <a:schemeClr val="accent3">
                    <a:lumMod val="75000"/>
                  </a:schemeClr>
                </a:solidFill>
              </a:rPr>
              <a:t>възстановяване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accent3">
                    <a:lumMod val="75000"/>
                  </a:schemeClr>
                </a:solidFill>
              </a:rPr>
              <a:t>биологичното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       разнообразие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и </a:t>
            </a:r>
            <a:r>
              <a:rPr lang="ru-RU" sz="1600" dirty="0" err="1">
                <a:solidFill>
                  <a:schemeClr val="accent3">
                    <a:lumMod val="75000"/>
                  </a:schemeClr>
                </a:solidFill>
              </a:rPr>
              <a:t>екосистемите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64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bg-BG" b="1" dirty="0" smtClean="0">
                <a:ln>
                  <a:solidFill>
                    <a:srgbClr val="72045A"/>
                  </a:solidFill>
                </a:ln>
              </a:rPr>
              <a:t>10. Хоризонтални принципи</a:t>
            </a:r>
            <a:endParaRPr lang="bg-BG" b="1" dirty="0">
              <a:ln>
                <a:solidFill>
                  <a:srgbClr val="72045A"/>
                </a:solidFill>
              </a:ln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58109"/>
              </p:ext>
            </p:extLst>
          </p:nvPr>
        </p:nvGraphicFramePr>
        <p:xfrm>
          <a:off x="971746" y="1256254"/>
          <a:ext cx="10058399" cy="4030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dirty="0" smtClean="0">
                <a:solidFill>
                  <a:srgbClr val="72045A"/>
                </a:solidFill>
              </a:rPr>
              <a:t>Спазване на принципа „</a:t>
            </a:r>
            <a:r>
              <a:rPr lang="bg-BG" sz="2400" b="1" dirty="0" err="1" smtClean="0">
                <a:solidFill>
                  <a:srgbClr val="72045A"/>
                </a:solidFill>
              </a:rPr>
              <a:t>Ненанасяне</a:t>
            </a:r>
            <a:r>
              <a:rPr lang="bg-BG" sz="2400" b="1" dirty="0" smtClean="0">
                <a:solidFill>
                  <a:srgbClr val="72045A"/>
                </a:solidFill>
              </a:rPr>
              <a:t> на значителни вреди“ (</a:t>
            </a:r>
            <a:r>
              <a:rPr lang="en-US" sz="2400" b="1" dirty="0" smtClean="0">
                <a:solidFill>
                  <a:srgbClr val="72045A"/>
                </a:solidFill>
              </a:rPr>
              <a:t>DNSH</a:t>
            </a:r>
            <a:r>
              <a:rPr lang="bg-BG" sz="2400" b="1" dirty="0" smtClean="0">
                <a:solidFill>
                  <a:srgbClr val="72045A"/>
                </a:solidFill>
              </a:rPr>
              <a:t>) (1)</a:t>
            </a:r>
            <a:endParaRPr lang="bg-BG" sz="2400" b="1" dirty="0">
              <a:solidFill>
                <a:srgbClr val="72045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182017"/>
            <a:ext cx="11334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*ПУСО </a:t>
            </a:r>
            <a:r>
              <a:rPr lang="ru-RU" dirty="0" err="1" smtClean="0">
                <a:solidFill>
                  <a:srgbClr val="FF0000"/>
                </a:solidFill>
              </a:rPr>
              <a:t>следва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да </a:t>
            </a:r>
            <a:r>
              <a:rPr lang="ru-RU" dirty="0" err="1">
                <a:solidFill>
                  <a:srgbClr val="FF0000"/>
                </a:solidFill>
              </a:rPr>
              <a:t>гарантира</a:t>
            </a:r>
            <a:r>
              <a:rPr lang="ru-RU" dirty="0">
                <a:solidFill>
                  <a:srgbClr val="FF0000"/>
                </a:solidFill>
              </a:rPr>
              <a:t>, че </a:t>
            </a:r>
            <a:r>
              <a:rPr lang="ru-RU" dirty="0" err="1">
                <a:solidFill>
                  <a:srgbClr val="FF0000"/>
                </a:solidFill>
              </a:rPr>
              <a:t>най-малко</a:t>
            </a:r>
            <a:r>
              <a:rPr lang="ru-RU" dirty="0">
                <a:solidFill>
                  <a:srgbClr val="FF0000"/>
                </a:solidFill>
              </a:rPr>
              <a:t> 70 % (в </a:t>
            </a:r>
            <a:r>
              <a:rPr lang="ru-RU" dirty="0" err="1">
                <a:solidFill>
                  <a:srgbClr val="FF0000"/>
                </a:solidFill>
              </a:rPr>
              <a:t>тегло</a:t>
            </a:r>
            <a:r>
              <a:rPr lang="ru-RU" dirty="0">
                <a:solidFill>
                  <a:srgbClr val="FF0000"/>
                </a:solidFill>
              </a:rPr>
              <a:t>) от </a:t>
            </a:r>
            <a:r>
              <a:rPr lang="ru-RU" dirty="0" err="1">
                <a:solidFill>
                  <a:srgbClr val="FF0000"/>
                </a:solidFill>
              </a:rPr>
              <a:t>неопасните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отпадъци</a:t>
            </a:r>
            <a:r>
              <a:rPr lang="ru-RU" dirty="0">
                <a:solidFill>
                  <a:srgbClr val="FF0000"/>
                </a:solidFill>
              </a:rPr>
              <a:t> от </a:t>
            </a:r>
            <a:r>
              <a:rPr lang="ru-RU" dirty="0" err="1">
                <a:solidFill>
                  <a:srgbClr val="FF0000"/>
                </a:solidFill>
              </a:rPr>
              <a:t>строителните</a:t>
            </a:r>
            <a:r>
              <a:rPr lang="ru-RU" dirty="0">
                <a:solidFill>
                  <a:srgbClr val="FF0000"/>
                </a:solidFill>
              </a:rPr>
              <a:t> и </a:t>
            </a:r>
            <a:r>
              <a:rPr lang="ru-RU" dirty="0" err="1">
                <a:solidFill>
                  <a:srgbClr val="FF0000"/>
                </a:solidFill>
              </a:rPr>
              <a:t>разрушителните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работи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ще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бъдат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подготвени</a:t>
            </a:r>
            <a:r>
              <a:rPr lang="ru-RU" dirty="0">
                <a:solidFill>
                  <a:srgbClr val="FF0000"/>
                </a:solidFill>
              </a:rPr>
              <a:t> за повторна </a:t>
            </a:r>
            <a:r>
              <a:rPr lang="ru-RU" dirty="0" err="1">
                <a:solidFill>
                  <a:srgbClr val="FF0000"/>
                </a:solidFill>
              </a:rPr>
              <a:t>употреба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рециклиране</a:t>
            </a:r>
            <a:r>
              <a:rPr lang="ru-RU" dirty="0">
                <a:solidFill>
                  <a:srgbClr val="FF0000"/>
                </a:solidFill>
              </a:rPr>
              <a:t> и </a:t>
            </a:r>
            <a:r>
              <a:rPr lang="ru-RU" dirty="0" smtClean="0">
                <a:solidFill>
                  <a:srgbClr val="FF0000"/>
                </a:solidFill>
              </a:rPr>
              <a:t>др. </a:t>
            </a:r>
            <a:r>
              <a:rPr lang="ru-RU" dirty="0" err="1" smtClean="0">
                <a:solidFill>
                  <a:srgbClr val="FF0000"/>
                </a:solidFill>
              </a:rPr>
              <a:t>оползотворяване</a:t>
            </a:r>
            <a:r>
              <a:rPr lang="ru-RU" dirty="0">
                <a:solidFill>
                  <a:srgbClr val="FF0000"/>
                </a:solidFill>
              </a:rPr>
              <a:t>, в </a:t>
            </a:r>
            <a:r>
              <a:rPr lang="ru-RU" dirty="0" err="1">
                <a:solidFill>
                  <a:srgbClr val="FF0000"/>
                </a:solidFill>
              </a:rPr>
              <a:t>т.ч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насипни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дейности</a:t>
            </a:r>
            <a:r>
              <a:rPr lang="ru-RU" dirty="0">
                <a:solidFill>
                  <a:srgbClr val="FF0000"/>
                </a:solidFill>
              </a:rPr>
              <a:t>, при </a:t>
            </a:r>
            <a:r>
              <a:rPr lang="ru-RU" dirty="0" err="1">
                <a:solidFill>
                  <a:srgbClr val="FF0000"/>
                </a:solidFill>
              </a:rPr>
              <a:t>които</a:t>
            </a:r>
            <a:r>
              <a:rPr lang="ru-RU" dirty="0">
                <a:solidFill>
                  <a:srgbClr val="FF0000"/>
                </a:solidFill>
              </a:rPr>
              <a:t> се </a:t>
            </a:r>
            <a:r>
              <a:rPr lang="ru-RU" dirty="0" err="1">
                <a:solidFill>
                  <a:srgbClr val="FF0000"/>
                </a:solidFill>
              </a:rPr>
              <a:t>използват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отпадъци</a:t>
            </a:r>
            <a:r>
              <a:rPr lang="ru-RU" dirty="0">
                <a:solidFill>
                  <a:srgbClr val="FF0000"/>
                </a:solidFill>
              </a:rPr>
              <a:t> вместо </a:t>
            </a:r>
            <a:r>
              <a:rPr lang="ru-RU" dirty="0" err="1">
                <a:solidFill>
                  <a:srgbClr val="FF0000"/>
                </a:solidFill>
              </a:rPr>
              <a:t>други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материали</a:t>
            </a:r>
            <a:r>
              <a:rPr lang="ru-RU" dirty="0">
                <a:solidFill>
                  <a:srgbClr val="FF0000"/>
                </a:solidFill>
              </a:rPr>
              <a:t>, в </a:t>
            </a:r>
            <a:r>
              <a:rPr lang="ru-RU" dirty="0" err="1">
                <a:solidFill>
                  <a:srgbClr val="FF0000"/>
                </a:solidFill>
              </a:rPr>
              <a:t>съответствие</a:t>
            </a:r>
            <a:r>
              <a:rPr lang="ru-RU" dirty="0">
                <a:solidFill>
                  <a:srgbClr val="FF0000"/>
                </a:solidFill>
              </a:rPr>
              <a:t> с </a:t>
            </a:r>
            <a:r>
              <a:rPr lang="ru-RU" dirty="0" err="1">
                <a:solidFill>
                  <a:srgbClr val="FF0000"/>
                </a:solidFill>
              </a:rPr>
              <a:t>йерархията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отпадъците</a:t>
            </a:r>
            <a:r>
              <a:rPr lang="ru-RU" dirty="0">
                <a:solidFill>
                  <a:srgbClr val="FF0000"/>
                </a:solidFill>
              </a:rPr>
              <a:t> и Протокола на ЕС за управление на </a:t>
            </a:r>
            <a:r>
              <a:rPr lang="ru-RU" dirty="0" err="1">
                <a:solidFill>
                  <a:srgbClr val="FF0000"/>
                </a:solidFill>
              </a:rPr>
              <a:t>отпадъците</a:t>
            </a:r>
            <a:r>
              <a:rPr lang="ru-RU" dirty="0">
                <a:solidFill>
                  <a:srgbClr val="FF0000"/>
                </a:solidFill>
              </a:rPr>
              <a:t> от </a:t>
            </a:r>
            <a:r>
              <a:rPr lang="ru-RU" dirty="0" err="1">
                <a:solidFill>
                  <a:srgbClr val="FF0000"/>
                </a:solidFill>
              </a:rPr>
              <a:t>строителство</a:t>
            </a:r>
            <a:r>
              <a:rPr lang="ru-RU" dirty="0">
                <a:solidFill>
                  <a:srgbClr val="FF0000"/>
                </a:solidFill>
              </a:rPr>
              <a:t> и </a:t>
            </a:r>
            <a:r>
              <a:rPr lang="ru-RU" dirty="0" err="1">
                <a:solidFill>
                  <a:srgbClr val="FF0000"/>
                </a:solidFill>
              </a:rPr>
              <a:t>разрушаване</a:t>
            </a:r>
            <a:r>
              <a:rPr lang="ru-RU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9968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F4B545-52D4-4D56-AAE3-C180A074E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55F4B545-52D4-4D56-AAE3-C180A074E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2C0477-D9D8-4D1E-85A8-2D5670B7A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392C0477-D9D8-4D1E-85A8-2D5670B7A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24C0CA-4D0E-4C47-8F75-DA86BF2F7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5824C0CA-4D0E-4C47-8F75-DA86BF2F77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FC21C2-F622-4DE3-AC00-D7EF8A0AC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75FC21C2-F622-4DE3-AC00-D7EF8A0AC1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F19372-FB4B-4AEA-AAA3-50451B36A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72F19372-FB4B-4AEA-AAA3-50451B36A7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4F03CD-D70E-405F-B7D7-2686EF3AA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A24F03CD-D70E-405F-B7D7-2686EF3AA0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089691-D734-4E9B-938A-3FBF19997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FF089691-D734-4E9B-938A-3FBF199971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9DE103-BDA0-48FB-AE6A-91B8F7AB2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599DE103-BDA0-48FB-AE6A-91B8F7AB2A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1951347"/>
            <a:ext cx="10884188" cy="582671"/>
          </a:xfrm>
        </p:spPr>
        <p:txBody>
          <a:bodyPr>
            <a:noAutofit/>
          </a:bodyPr>
          <a:lstStyle/>
          <a:p>
            <a:r>
              <a:rPr lang="en-US" dirty="0" smtClean="0"/>
              <a:t>VI. </a:t>
            </a:r>
            <a:r>
              <a:rPr lang="bg-BG" dirty="0"/>
              <a:t>Кандидатстване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27340"/>
            <a:ext cx="10058400" cy="1143000"/>
          </a:xfrm>
        </p:spPr>
        <p:txBody>
          <a:bodyPr/>
          <a:lstStyle/>
          <a:p>
            <a:r>
              <a:rPr lang="ru-RU" dirty="0"/>
              <a:t>BG-RRP-3.007 „</a:t>
            </a:r>
            <a:r>
              <a:rPr lang="ru-RU" dirty="0" err="1"/>
              <a:t>Програма</a:t>
            </a:r>
            <a:r>
              <a:rPr lang="ru-RU" dirty="0"/>
              <a:t> за публична </a:t>
            </a:r>
            <a:r>
              <a:rPr lang="ru-RU" dirty="0" err="1"/>
              <a:t>подкрепа</a:t>
            </a:r>
            <a:r>
              <a:rPr lang="ru-RU" dirty="0"/>
              <a:t> за </a:t>
            </a:r>
            <a:r>
              <a:rPr lang="ru-RU" dirty="0" err="1"/>
              <a:t>развитието</a:t>
            </a:r>
            <a:r>
              <a:rPr lang="ru-RU" dirty="0"/>
              <a:t> на </a:t>
            </a:r>
            <a:r>
              <a:rPr lang="ru-RU" dirty="0" err="1"/>
              <a:t>индустриални</a:t>
            </a:r>
            <a:r>
              <a:rPr lang="ru-RU" dirty="0"/>
              <a:t> </a:t>
            </a:r>
            <a:r>
              <a:rPr lang="ru-RU" dirty="0" err="1"/>
              <a:t>райони</a:t>
            </a:r>
            <a:r>
              <a:rPr lang="ru-RU" dirty="0"/>
              <a:t>, </a:t>
            </a:r>
            <a:r>
              <a:rPr lang="ru-RU" dirty="0" err="1"/>
              <a:t>паркове</a:t>
            </a:r>
            <a:r>
              <a:rPr lang="ru-RU" dirty="0"/>
              <a:t> и </a:t>
            </a:r>
            <a:r>
              <a:rPr lang="ru-RU" dirty="0" err="1"/>
              <a:t>подобни</a:t>
            </a:r>
            <a:r>
              <a:rPr lang="ru-RU" dirty="0"/>
              <a:t> </a:t>
            </a:r>
            <a:r>
              <a:rPr lang="ru-RU" dirty="0" err="1"/>
              <a:t>територии</a:t>
            </a:r>
            <a:r>
              <a:rPr lang="ru-RU" dirty="0"/>
              <a:t> и за </a:t>
            </a:r>
            <a:r>
              <a:rPr lang="ru-RU" dirty="0" err="1"/>
              <a:t>привличане</a:t>
            </a:r>
            <a:r>
              <a:rPr lang="ru-RU" dirty="0"/>
              <a:t> на инвестиции (</a:t>
            </a:r>
            <a:r>
              <a:rPr lang="ru-RU" dirty="0" err="1"/>
              <a:t>AttractInvestBG</a:t>
            </a:r>
            <a:r>
              <a:rPr lang="ru-RU" dirty="0"/>
              <a:t>)“</a:t>
            </a:r>
            <a:endParaRPr lang="en-US" cap="non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142" y="282702"/>
            <a:ext cx="1428750" cy="952500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5434049" y="185577"/>
            <a:ext cx="2774165" cy="1107996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chemeClr val="accent5">
                    <a:lumMod val="75000"/>
                  </a:schemeClr>
                </a:solidFill>
              </a:rPr>
              <a:t>Финансирано от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bg-BG" sz="2400" b="1" dirty="0" smtClean="0">
                <a:solidFill>
                  <a:schemeClr val="accent5">
                    <a:lumMod val="75000"/>
                  </a:schemeClr>
                </a:solidFill>
              </a:rPr>
              <a:t>Европейския </a:t>
            </a:r>
            <a:r>
              <a:rPr lang="bg-BG" sz="2400" b="1" dirty="0">
                <a:solidFill>
                  <a:schemeClr val="accent5">
                    <a:lumMod val="75000"/>
                  </a:schemeClr>
                </a:solidFill>
              </a:rPr>
              <a:t>съюз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noProof="1" smtClean="0">
                <a:solidFill>
                  <a:schemeClr val="accent5">
                    <a:lumMod val="75000"/>
                  </a:schemeClr>
                </a:solidFill>
              </a:rPr>
              <a:t>NextGenerationEU</a:t>
            </a:r>
            <a:endParaRPr lang="en-US" noProof="1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6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rgbClr val="72045A"/>
                  </a:solidFill>
                </a:ln>
              </a:rPr>
              <a:t>I. 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Обща информация</a:t>
            </a:r>
            <a:endParaRPr lang="en-US" b="1" dirty="0">
              <a:ln>
                <a:solidFill>
                  <a:srgbClr val="72045A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84" y="1361153"/>
            <a:ext cx="10925666" cy="5171622"/>
          </a:xfrm>
        </p:spPr>
        <p:txBody>
          <a:bodyPr>
            <a:normAutofit fontScale="92500" lnSpcReduction="20000"/>
          </a:bodyPr>
          <a:lstStyle/>
          <a:p>
            <a:r>
              <a:rPr lang="ru-RU" sz="1700" dirty="0"/>
              <a:t>Бюджет - </a:t>
            </a:r>
            <a:r>
              <a:rPr lang="ru-RU" sz="1700" dirty="0" err="1"/>
              <a:t>Безвъзмездна</a:t>
            </a:r>
            <a:r>
              <a:rPr lang="ru-RU" sz="1700" dirty="0"/>
              <a:t> </a:t>
            </a:r>
            <a:r>
              <a:rPr lang="ru-RU" sz="1700" dirty="0" err="1"/>
              <a:t>финансова</a:t>
            </a:r>
            <a:r>
              <a:rPr lang="ru-RU" sz="1700" dirty="0"/>
              <a:t> </a:t>
            </a:r>
            <a:r>
              <a:rPr lang="ru-RU" sz="1700" dirty="0" err="1"/>
              <a:t>помощ</a:t>
            </a:r>
            <a:r>
              <a:rPr lang="ru-RU" sz="1700" dirty="0"/>
              <a:t> </a:t>
            </a:r>
            <a:r>
              <a:rPr lang="ru-RU" sz="1700" b="1" dirty="0"/>
              <a:t>212,5 млн. </a:t>
            </a:r>
            <a:r>
              <a:rPr lang="ru-RU" sz="1700" b="1" dirty="0" err="1"/>
              <a:t>лв</a:t>
            </a:r>
            <a:r>
              <a:rPr lang="ru-RU" sz="1700" b="1" dirty="0"/>
              <a:t>.</a:t>
            </a:r>
          </a:p>
          <a:p>
            <a:pPr algn="just"/>
            <a:r>
              <a:rPr lang="ru-RU" sz="1700" dirty="0" err="1" smtClean="0"/>
              <a:t>Бюджетът</a:t>
            </a:r>
            <a:r>
              <a:rPr lang="ru-RU" sz="1700" dirty="0" smtClean="0"/>
              <a:t> </a:t>
            </a:r>
            <a:r>
              <a:rPr lang="ru-RU" sz="1700" dirty="0"/>
              <a:t>по </a:t>
            </a:r>
            <a:r>
              <a:rPr lang="ru-RU" sz="1700" dirty="0" err="1"/>
              <a:t>процедурата</a:t>
            </a:r>
            <a:r>
              <a:rPr lang="ru-RU" sz="1700" dirty="0"/>
              <a:t> </a:t>
            </a:r>
            <a:r>
              <a:rPr lang="ru-RU" sz="1700" dirty="0" smtClean="0"/>
              <a:t>е разделен </a:t>
            </a:r>
            <a:r>
              <a:rPr lang="ru-RU" sz="1700" dirty="0" err="1"/>
              <a:t>пропорционално</a:t>
            </a:r>
            <a:r>
              <a:rPr lang="ru-RU" sz="1700" dirty="0"/>
              <a:t> в </a:t>
            </a:r>
            <a:r>
              <a:rPr lang="ru-RU" sz="1700" dirty="0" err="1"/>
              <a:t>зависимост</a:t>
            </a:r>
            <a:r>
              <a:rPr lang="ru-RU" sz="1700" dirty="0"/>
              <a:t> от вида </a:t>
            </a:r>
            <a:r>
              <a:rPr lang="ru-RU" sz="1700" dirty="0" err="1"/>
              <a:t>помощ</a:t>
            </a:r>
            <a:r>
              <a:rPr lang="ru-RU" sz="1700" dirty="0"/>
              <a:t> и по </a:t>
            </a:r>
            <a:r>
              <a:rPr lang="ru-RU" sz="1700" dirty="0" err="1"/>
              <a:t>дейности</a:t>
            </a:r>
            <a:r>
              <a:rPr lang="ru-RU" sz="1700" dirty="0"/>
              <a:t>, </a:t>
            </a:r>
            <a:r>
              <a:rPr lang="ru-RU" sz="1700" dirty="0" err="1"/>
              <a:t>както</a:t>
            </a:r>
            <a:r>
              <a:rPr lang="ru-RU" sz="1700" dirty="0"/>
              <a:t> и по </a:t>
            </a:r>
            <a:r>
              <a:rPr lang="ru-RU" sz="1700" dirty="0" err="1"/>
              <a:t>компоненти</a:t>
            </a:r>
            <a:r>
              <a:rPr lang="ru-RU" sz="1700" dirty="0"/>
              <a:t>: </a:t>
            </a:r>
            <a:endParaRPr lang="ru-RU" sz="17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700" dirty="0"/>
          </a:p>
          <a:p>
            <a:endParaRPr lang="ru-RU" sz="1700" dirty="0" smtClean="0"/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700" b="1" dirty="0" smtClean="0"/>
              <a:t>Компонент </a:t>
            </a:r>
            <a:r>
              <a:rPr lang="ru-RU" sz="1700" b="1" dirty="0"/>
              <a:t>1 </a:t>
            </a:r>
            <a:r>
              <a:rPr lang="ru-RU" sz="1700" dirty="0" smtClean="0"/>
              <a:t>– за </a:t>
            </a:r>
            <a:r>
              <a:rPr lang="ru-RU" sz="1700" dirty="0" err="1"/>
              <a:t>съществуващи</a:t>
            </a:r>
            <a:r>
              <a:rPr lang="ru-RU" sz="1700" dirty="0"/>
              <a:t> </a:t>
            </a:r>
            <a:r>
              <a:rPr lang="ru-RU" sz="1700" dirty="0" err="1"/>
              <a:t>индустриални</a:t>
            </a:r>
            <a:r>
              <a:rPr lang="ru-RU" sz="1700" dirty="0"/>
              <a:t> </a:t>
            </a:r>
            <a:r>
              <a:rPr lang="ru-RU" sz="1700" dirty="0" err="1"/>
              <a:t>паркове</a:t>
            </a:r>
            <a:r>
              <a:rPr lang="ru-RU" sz="1700" dirty="0"/>
              <a:t>/</a:t>
            </a:r>
            <a:r>
              <a:rPr lang="ru-RU" sz="1700" dirty="0" err="1"/>
              <a:t>зони</a:t>
            </a:r>
            <a:r>
              <a:rPr lang="ru-RU" sz="1700" dirty="0"/>
              <a:t>, </a:t>
            </a:r>
            <a:r>
              <a:rPr lang="ru-RU" sz="1700" dirty="0" err="1"/>
              <a:t>създадени</a:t>
            </a:r>
            <a:r>
              <a:rPr lang="ru-RU" sz="1700" dirty="0"/>
              <a:t> </a:t>
            </a:r>
            <a:r>
              <a:rPr lang="ru-RU" sz="1700" u="sng" dirty="0" err="1"/>
              <a:t>преди</a:t>
            </a:r>
            <a:r>
              <a:rPr lang="ru-RU" sz="1700" u="sng" dirty="0"/>
              <a:t> 28.04.2022 </a:t>
            </a:r>
            <a:r>
              <a:rPr lang="ru-RU" sz="1700" u="sng" dirty="0" smtClean="0"/>
              <a:t>г.</a:t>
            </a:r>
            <a:r>
              <a:rPr lang="ru-RU" sz="1700" dirty="0" smtClean="0"/>
              <a:t> и </a:t>
            </a:r>
            <a:r>
              <a:rPr lang="ru-RU" sz="1700" b="1" dirty="0" smtClean="0"/>
              <a:t>Компонент </a:t>
            </a:r>
            <a:r>
              <a:rPr lang="ru-RU" sz="1700" b="1" dirty="0"/>
              <a:t>2</a:t>
            </a:r>
            <a:r>
              <a:rPr lang="ru-RU" sz="1700" dirty="0"/>
              <a:t> за нови и в </a:t>
            </a:r>
            <a:r>
              <a:rPr lang="ru-RU" sz="1700" dirty="0" err="1"/>
              <a:t>процес</a:t>
            </a:r>
            <a:r>
              <a:rPr lang="ru-RU" sz="1700" dirty="0"/>
              <a:t> на </a:t>
            </a:r>
            <a:r>
              <a:rPr lang="ru-RU" sz="1700" dirty="0" err="1"/>
              <a:t>изграждане</a:t>
            </a:r>
            <a:r>
              <a:rPr lang="ru-RU" sz="1700" dirty="0"/>
              <a:t> </a:t>
            </a:r>
            <a:r>
              <a:rPr lang="ru-RU" sz="1700" dirty="0" err="1"/>
              <a:t>индустриални</a:t>
            </a:r>
            <a:r>
              <a:rPr lang="ru-RU" sz="1700" dirty="0"/>
              <a:t> </a:t>
            </a:r>
            <a:r>
              <a:rPr lang="ru-RU" sz="1700" dirty="0" err="1"/>
              <a:t>паркове</a:t>
            </a:r>
            <a:r>
              <a:rPr lang="ru-RU" sz="1700" dirty="0"/>
              <a:t>/</a:t>
            </a:r>
            <a:r>
              <a:rPr lang="ru-RU" sz="1700" dirty="0" err="1"/>
              <a:t>зони</a:t>
            </a:r>
            <a:r>
              <a:rPr lang="ru-RU" sz="1700" dirty="0"/>
              <a:t>, </a:t>
            </a:r>
            <a:r>
              <a:rPr lang="ru-RU" sz="1700" dirty="0" err="1"/>
              <a:t>създадени</a:t>
            </a:r>
            <a:r>
              <a:rPr lang="ru-RU" sz="1700" dirty="0"/>
              <a:t> </a:t>
            </a:r>
            <a:r>
              <a:rPr lang="ru-RU" sz="1700" u="sng" dirty="0"/>
              <a:t>след 28.04.2022 г.</a:t>
            </a:r>
            <a:r>
              <a:rPr lang="ru-RU" sz="1700" dirty="0"/>
              <a:t>, </a:t>
            </a:r>
            <a:r>
              <a:rPr lang="ru-RU" sz="1700" dirty="0" err="1"/>
              <a:t>съгласно</a:t>
            </a:r>
            <a:r>
              <a:rPr lang="ru-RU" sz="1700" dirty="0"/>
              <a:t> </a:t>
            </a:r>
            <a:r>
              <a:rPr lang="ru-RU" sz="1700" u="sng" dirty="0" err="1"/>
              <a:t>Решението</a:t>
            </a:r>
            <a:r>
              <a:rPr lang="ru-RU" sz="1700" u="sng" dirty="0"/>
              <a:t> за </a:t>
            </a:r>
            <a:r>
              <a:rPr lang="ru-RU" sz="1700" u="sng" dirty="0" err="1"/>
              <a:t>създаване</a:t>
            </a:r>
            <a:r>
              <a:rPr lang="ru-RU" sz="1700" u="sng" dirty="0"/>
              <a:t> на </a:t>
            </a:r>
            <a:r>
              <a:rPr lang="ru-RU" sz="1700" u="sng" dirty="0" err="1"/>
              <a:t>индустриалния</a:t>
            </a:r>
            <a:r>
              <a:rPr lang="ru-RU" sz="1700" u="sng" dirty="0"/>
              <a:t> </a:t>
            </a:r>
            <a:r>
              <a:rPr lang="ru-RU" sz="1700" u="sng" dirty="0" smtClean="0"/>
              <a:t>парк/зона</a:t>
            </a:r>
          </a:p>
          <a:p>
            <a:pPr algn="just">
              <a:spcBef>
                <a:spcPts val="800"/>
              </a:spcBef>
            </a:pPr>
            <a:r>
              <a:rPr lang="bg-BG" sz="1700" b="1" dirty="0">
                <a:solidFill>
                  <a:srgbClr val="FF0000"/>
                </a:solidFill>
              </a:rPr>
              <a:t>ВАЖНО:</a:t>
            </a:r>
            <a:r>
              <a:rPr lang="bg-BG" sz="1700" dirty="0">
                <a:solidFill>
                  <a:srgbClr val="FF0000"/>
                </a:solidFill>
              </a:rPr>
              <a:t> </a:t>
            </a:r>
            <a:r>
              <a:rPr lang="bg-BG" sz="1700" dirty="0"/>
              <a:t>МИР си запазва правото да пренасочи свободния остатъчен ресурс по дейности и компоненти, към онези дейности/компоненти, за които не </a:t>
            </a:r>
            <a:r>
              <a:rPr lang="bg-BG" sz="1700" dirty="0" smtClean="0"/>
              <a:t>достига </a:t>
            </a:r>
            <a:r>
              <a:rPr lang="bg-BG" sz="1700" dirty="0"/>
              <a:t>наличното </a:t>
            </a:r>
            <a:r>
              <a:rPr lang="bg-BG" sz="1700" dirty="0" smtClean="0"/>
              <a:t>финансиране.</a:t>
            </a:r>
            <a:endParaRPr lang="en-US" sz="17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02254"/>
              </p:ext>
            </p:extLst>
          </p:nvPr>
        </p:nvGraphicFramePr>
        <p:xfrm>
          <a:off x="989814" y="2009532"/>
          <a:ext cx="10755984" cy="2919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4534">
                  <a:extLst>
                    <a:ext uri="{9D8B030D-6E8A-4147-A177-3AD203B41FA5}">
                      <a16:colId xmlns:a16="http://schemas.microsoft.com/office/drawing/2014/main" val="2509506079"/>
                    </a:ext>
                  </a:extLst>
                </a:gridCol>
                <a:gridCol w="3306944">
                  <a:extLst>
                    <a:ext uri="{9D8B030D-6E8A-4147-A177-3AD203B41FA5}">
                      <a16:colId xmlns:a16="http://schemas.microsoft.com/office/drawing/2014/main" val="1448979197"/>
                    </a:ext>
                  </a:extLst>
                </a:gridCol>
                <a:gridCol w="1161218">
                  <a:extLst>
                    <a:ext uri="{9D8B030D-6E8A-4147-A177-3AD203B41FA5}">
                      <a16:colId xmlns:a16="http://schemas.microsoft.com/office/drawing/2014/main" val="1034015233"/>
                    </a:ext>
                  </a:extLst>
                </a:gridCol>
                <a:gridCol w="1061644">
                  <a:extLst>
                    <a:ext uri="{9D8B030D-6E8A-4147-A177-3AD203B41FA5}">
                      <a16:colId xmlns:a16="http://schemas.microsoft.com/office/drawing/2014/main" val="1020847111"/>
                    </a:ext>
                  </a:extLst>
                </a:gridCol>
                <a:gridCol w="1061644">
                  <a:extLst>
                    <a:ext uri="{9D8B030D-6E8A-4147-A177-3AD203B41FA5}">
                      <a16:colId xmlns:a16="http://schemas.microsoft.com/office/drawing/2014/main" val="3588441783"/>
                    </a:ext>
                  </a:extLst>
                </a:gridCol>
              </a:tblGrid>
              <a:tr h="389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Дейности: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11" marR="409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Вид помощ: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11" marR="409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Общ бюджет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11" marR="409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Компонент 1 </a:t>
                      </a:r>
                      <a:r>
                        <a:rPr lang="en-US" sz="1400">
                          <a:effectLst/>
                        </a:rPr>
                        <a:t>(6</a:t>
                      </a:r>
                      <a:r>
                        <a:rPr lang="bg-BG" sz="1400">
                          <a:effectLst/>
                        </a:rPr>
                        <a:t>0</a:t>
                      </a:r>
                      <a:r>
                        <a:rPr lang="en-US" sz="1400">
                          <a:effectLst/>
                        </a:rPr>
                        <a:t>%)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11" marR="409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Компонент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2 </a:t>
                      </a:r>
                      <a:r>
                        <a:rPr lang="en-US" sz="1400">
                          <a:effectLst/>
                        </a:rPr>
                        <a:t>(</a:t>
                      </a:r>
                      <a:r>
                        <a:rPr lang="bg-BG" sz="1400">
                          <a:effectLst/>
                        </a:rPr>
                        <a:t>40</a:t>
                      </a:r>
                      <a:r>
                        <a:rPr lang="en-US" sz="1400">
                          <a:effectLst/>
                        </a:rPr>
                        <a:t>%)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11" marR="40911" marT="0" marB="0"/>
                </a:tc>
                <a:extLst>
                  <a:ext uri="{0D108BD9-81ED-4DB2-BD59-A6C34878D82A}">
                    <a16:rowId xmlns:a16="http://schemas.microsoft.com/office/drawing/2014/main" val="1233853654"/>
                  </a:ext>
                </a:extLst>
              </a:tr>
              <a:tr h="4979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Дейност 1 „Изграждане, реконструкция и/или рехабилитация на довеждаща техническа инфраструктура до индустриалния парк/зона“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11" marR="409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 Режим „</a:t>
                      </a:r>
                      <a:r>
                        <a:rPr lang="bg-BG" sz="1200" dirty="0" err="1">
                          <a:effectLst/>
                        </a:rPr>
                        <a:t>непомощ</a:t>
                      </a:r>
                      <a:r>
                        <a:rPr lang="bg-BG" sz="1200" dirty="0">
                          <a:effectLst/>
                        </a:rPr>
                        <a:t>“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11" marR="409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103 000 000 лева</a:t>
                      </a:r>
                      <a:endParaRPr lang="en-U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11" marR="409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61 800 000 лева</a:t>
                      </a:r>
                      <a:endParaRPr lang="en-U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11" marR="409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41 200 000 лева</a:t>
                      </a:r>
                      <a:endParaRPr lang="en-U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11" marR="40911" marT="0" marB="0" anchor="ctr"/>
                </a:tc>
                <a:extLst>
                  <a:ext uri="{0D108BD9-81ED-4DB2-BD59-A6C34878D82A}">
                    <a16:rowId xmlns:a16="http://schemas.microsoft.com/office/drawing/2014/main" val="2755281043"/>
                  </a:ext>
                </a:extLst>
              </a:tr>
              <a:tr h="663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Дейност 2 „Изграждане, реконструкция и/или рехабилитация на вътрешна техническа инфраструктура, в границите на индустриалния парк/зона“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11" marR="409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Режим „помощ“ - Инвестиционни помощи за местни инфраструктури“, съгласно чл. 56 от Регламент (ЕС) № 651/2014 г.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11" marR="409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103 000 000 лева</a:t>
                      </a:r>
                      <a:endParaRPr lang="en-U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11" marR="409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61 800 000 лева</a:t>
                      </a:r>
                      <a:endParaRPr lang="en-U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11" marR="409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41 200 000 лева</a:t>
                      </a:r>
                      <a:endParaRPr lang="en-U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11" marR="40911" marT="0" marB="0" anchor="ctr"/>
                </a:tc>
                <a:extLst>
                  <a:ext uri="{0D108BD9-81ED-4DB2-BD59-A6C34878D82A}">
                    <a16:rowId xmlns:a16="http://schemas.microsoft.com/office/drawing/2014/main" val="3654680355"/>
                  </a:ext>
                </a:extLst>
              </a:tr>
              <a:tr h="509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Дейност 3 „Изграждане на научноизследователска (иновативна) инфраструктура за осъществяване на научно-изследователска и развойна дейност“</a:t>
                      </a:r>
                      <a:endParaRPr lang="en-U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11" marR="409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Режим „помощ“ - „Регионална инвестиционна помощ“ , съгласно чл. 13 и чл. 14 от Регламент (ЕС) № 651/2014 г.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11" marR="409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 5 000 000 лева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11" marR="409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3 </a:t>
                      </a:r>
                      <a:r>
                        <a:rPr lang="en-US" sz="1200">
                          <a:effectLst/>
                        </a:rPr>
                        <a:t>000 000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 лева</a:t>
                      </a:r>
                      <a:endParaRPr lang="en-U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11" marR="409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2 000 000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лева</a:t>
                      </a:r>
                      <a:endParaRPr lang="en-U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11" marR="40911" marT="0" marB="0" anchor="ctr"/>
                </a:tc>
                <a:extLst>
                  <a:ext uri="{0D108BD9-81ED-4DB2-BD59-A6C34878D82A}">
                    <a16:rowId xmlns:a16="http://schemas.microsoft.com/office/drawing/2014/main" val="3859723206"/>
                  </a:ext>
                </a:extLst>
              </a:tr>
              <a:tr h="663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Дейност 4 „Изграждане на екологична вътрешна инфраструктура“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11" marR="409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Режим „минимална помощ“ - „Помощ за изграждането на зарядни станции на слънчеви батерии за </a:t>
                      </a:r>
                      <a:r>
                        <a:rPr lang="bg-BG" sz="1200" dirty="0" err="1">
                          <a:effectLst/>
                        </a:rPr>
                        <a:t>електромобили</a:t>
                      </a:r>
                      <a:r>
                        <a:rPr lang="bg-BG" sz="1200" dirty="0">
                          <a:effectLst/>
                        </a:rPr>
                        <a:t>“,  съгласно Регламент (ЕС) № 1407/2013 г.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11" marR="409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1 500 000 лева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11" marR="409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r>
                        <a:rPr lang="bg-BG" sz="1200" dirty="0">
                          <a:effectLst/>
                        </a:rPr>
                        <a:t>00 000 лева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11" marR="409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r>
                        <a:rPr lang="bg-BG" sz="1200" dirty="0">
                          <a:effectLst/>
                        </a:rPr>
                        <a:t>00 000  лева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11" marR="40911" marT="0" marB="0" anchor="ctr"/>
                </a:tc>
                <a:extLst>
                  <a:ext uri="{0D108BD9-81ED-4DB2-BD59-A6C34878D82A}">
                    <a16:rowId xmlns:a16="http://schemas.microsoft.com/office/drawing/2014/main" val="408673534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72045A"/>
                </a:solidFill>
              </a:rPr>
              <a:t>1. </a:t>
            </a:r>
            <a:r>
              <a:rPr lang="bg-BG" sz="2400" b="1" dirty="0">
                <a:solidFill>
                  <a:srgbClr val="72045A"/>
                </a:solidFill>
              </a:rPr>
              <a:t>Общ размер на средствата</a:t>
            </a:r>
            <a:endParaRPr lang="en-US" sz="2400" i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7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rgbClr val="72045A"/>
                  </a:solidFill>
                </a:ln>
              </a:rPr>
              <a:t>VI</a:t>
            </a:r>
            <a:r>
              <a:rPr lang="bg-BG" b="1" dirty="0" smtClean="0">
                <a:ln>
                  <a:solidFill>
                    <a:srgbClr val="72045A"/>
                  </a:solidFill>
                </a:ln>
              </a:rPr>
              <a:t>. 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Кандидатстване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361153"/>
            <a:ext cx="5780307" cy="4820572"/>
          </a:xfrm>
        </p:spPr>
        <p:txBody>
          <a:bodyPr>
            <a:noAutofit/>
          </a:bodyPr>
          <a:lstStyle/>
          <a:p>
            <a:pPr algn="just"/>
            <a:endParaRPr lang="bg-BG" sz="100" dirty="0" smtClean="0">
              <a:solidFill>
                <a:srgbClr val="1D3259"/>
              </a:solidFill>
            </a:endParaRPr>
          </a:p>
          <a:p>
            <a:pPr algn="just"/>
            <a:r>
              <a:rPr lang="bg-BG" sz="1800" dirty="0"/>
              <a:t>По електронен път чрез ИСМ-ИСУН 2020 на следния интернет адрес:</a:t>
            </a:r>
          </a:p>
          <a:p>
            <a:pPr algn="just">
              <a:spcBef>
                <a:spcPts val="600"/>
              </a:spcBef>
            </a:pPr>
            <a:r>
              <a:rPr lang="en-US" sz="1800" dirty="0">
                <a:hlinkClick r:id="rId2"/>
              </a:rPr>
              <a:t>https://eumis2020.government.bg/bg/s/800c457d-e8be-4421-8ed9-9e78d0a75c39/Procedure/Info/bf7b47cb-1233-48e1-afc5-0f8d97c91a25</a:t>
            </a:r>
            <a:endParaRPr lang="en-US" sz="1800" dirty="0"/>
          </a:p>
          <a:p>
            <a:pPr lvl="0" algn="just"/>
            <a:r>
              <a:rPr lang="bg-BG" sz="1800" b="1" dirty="0"/>
              <a:t>Срок за кандидатстване:  </a:t>
            </a:r>
            <a:r>
              <a:rPr lang="bg-BG" sz="1800" dirty="0"/>
              <a:t>02.11.2023 г., 17:00 ч.</a:t>
            </a:r>
          </a:p>
          <a:p>
            <a:pPr lvl="0" algn="just"/>
            <a:endParaRPr lang="en-US" sz="200" dirty="0">
              <a:solidFill>
                <a:srgbClr val="1D3259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dirty="0" err="1" smtClean="0"/>
              <a:t>Подаването</a:t>
            </a:r>
            <a:r>
              <a:rPr lang="ru-RU" sz="1800" dirty="0" smtClean="0"/>
              <a:t> </a:t>
            </a:r>
            <a:r>
              <a:rPr lang="ru-RU" sz="1800" dirty="0"/>
              <a:t>на </a:t>
            </a:r>
            <a:r>
              <a:rPr lang="ru-RU" sz="1800" dirty="0" err="1"/>
              <a:t>предложението</a:t>
            </a:r>
            <a:r>
              <a:rPr lang="ru-RU" sz="1800" dirty="0"/>
              <a:t> за </a:t>
            </a:r>
            <a:r>
              <a:rPr lang="ru-RU" sz="1800" dirty="0" err="1"/>
              <a:t>изпълнение</a:t>
            </a:r>
            <a:r>
              <a:rPr lang="ru-RU" sz="1800" dirty="0"/>
              <a:t> </a:t>
            </a:r>
            <a:r>
              <a:rPr lang="ru-RU" sz="1800" dirty="0" smtClean="0"/>
              <a:t>на </a:t>
            </a:r>
            <a:r>
              <a:rPr lang="ru-RU" sz="1800" dirty="0"/>
              <a:t>инвестиции </a:t>
            </a:r>
            <a:r>
              <a:rPr lang="ru-RU" sz="1800" dirty="0" smtClean="0"/>
              <a:t>се </a:t>
            </a:r>
            <a:r>
              <a:rPr lang="ru-RU" sz="1800" dirty="0" err="1"/>
              <a:t>извършва</a:t>
            </a:r>
            <a:r>
              <a:rPr lang="ru-RU" sz="1800" dirty="0"/>
              <a:t> чрез </a:t>
            </a:r>
            <a:r>
              <a:rPr lang="ru-RU" sz="1800" dirty="0" err="1"/>
              <a:t>попълване</a:t>
            </a:r>
            <a:r>
              <a:rPr lang="ru-RU" sz="1800" dirty="0"/>
              <a:t> на </a:t>
            </a:r>
            <a:r>
              <a:rPr lang="ru-RU" sz="1800" b="1" dirty="0" err="1" smtClean="0"/>
              <a:t>уеб</a:t>
            </a:r>
            <a:r>
              <a:rPr lang="ru-RU" sz="1800" b="1" dirty="0" smtClean="0"/>
              <a:t> </a:t>
            </a:r>
            <a:r>
              <a:rPr lang="ru-RU" sz="1800" b="1" dirty="0" err="1"/>
              <a:t>базиран</a:t>
            </a:r>
            <a:r>
              <a:rPr lang="ru-RU" sz="1800" b="1" dirty="0"/>
              <a:t> Формуляр за </a:t>
            </a:r>
            <a:r>
              <a:rPr lang="ru-RU" sz="1800" b="1" dirty="0" err="1" smtClean="0"/>
              <a:t>кандидатстване</a:t>
            </a:r>
            <a:r>
              <a:rPr lang="ru-RU" sz="1800" b="1" dirty="0" smtClean="0"/>
              <a:t>.</a:t>
            </a: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dirty="0" err="1" smtClean="0"/>
              <a:t>Формулярът</a:t>
            </a:r>
            <a:r>
              <a:rPr lang="ru-RU" sz="1800" dirty="0" smtClean="0"/>
              <a:t> </a:t>
            </a:r>
            <a:r>
              <a:rPr lang="ru-RU" sz="1800" dirty="0"/>
              <a:t>се </a:t>
            </a:r>
            <a:r>
              <a:rPr lang="ru-RU" sz="1800" dirty="0" err="1"/>
              <a:t>попълва</a:t>
            </a:r>
            <a:r>
              <a:rPr lang="ru-RU" sz="1800" dirty="0"/>
              <a:t> от кандидата </a:t>
            </a:r>
            <a:r>
              <a:rPr lang="ru-RU" sz="1800" dirty="0" err="1"/>
              <a:t>съгласно</a:t>
            </a:r>
            <a:r>
              <a:rPr lang="ru-RU" sz="1800" dirty="0"/>
              <a:t> </a:t>
            </a:r>
            <a:r>
              <a:rPr lang="ru-RU" sz="1800" dirty="0" err="1" smtClean="0"/>
              <a:t>инструкциите</a:t>
            </a:r>
            <a:r>
              <a:rPr lang="ru-RU" sz="1800" dirty="0" smtClean="0"/>
              <a:t> </a:t>
            </a:r>
            <a:r>
              <a:rPr lang="ru-RU" sz="1800" dirty="0"/>
              <a:t>на СНД, </a:t>
            </a:r>
            <a:r>
              <a:rPr lang="ru-RU" sz="1800" dirty="0" err="1"/>
              <a:t>дадени</a:t>
            </a:r>
            <a:r>
              <a:rPr lang="ru-RU" sz="1800" dirty="0"/>
              <a:t> в </a:t>
            </a:r>
            <a:r>
              <a:rPr lang="ru-RU" sz="1800" i="1" dirty="0" err="1"/>
              <a:t>Указанията</a:t>
            </a:r>
            <a:r>
              <a:rPr lang="ru-RU" sz="1800" i="1" dirty="0"/>
              <a:t> за </a:t>
            </a:r>
            <a:r>
              <a:rPr lang="ru-RU" sz="1800" i="1" dirty="0" err="1" smtClean="0"/>
              <a:t>попълване</a:t>
            </a:r>
            <a:r>
              <a:rPr lang="ru-RU" sz="1800" i="1" dirty="0" smtClean="0"/>
              <a:t> </a:t>
            </a:r>
            <a:r>
              <a:rPr lang="ru-RU" sz="1800" i="1" dirty="0"/>
              <a:t>на </a:t>
            </a:r>
            <a:r>
              <a:rPr lang="ru-RU" sz="1800" i="1" dirty="0" smtClean="0"/>
              <a:t>формуляра </a:t>
            </a:r>
            <a:r>
              <a:rPr lang="ru-RU" sz="1800" i="1" dirty="0"/>
              <a:t>за </a:t>
            </a:r>
            <a:r>
              <a:rPr lang="ru-RU" sz="1800" i="1" dirty="0" err="1"/>
              <a:t>кандидатстване</a:t>
            </a:r>
            <a:r>
              <a:rPr lang="ru-RU" sz="1800" i="1" dirty="0"/>
              <a:t> </a:t>
            </a:r>
            <a:r>
              <a:rPr lang="ru-RU" sz="1800" dirty="0" smtClean="0"/>
              <a:t>(Приложение </a:t>
            </a:r>
            <a:r>
              <a:rPr lang="ru-RU" sz="1800" dirty="0" err="1" smtClean="0"/>
              <a:t>към</a:t>
            </a:r>
            <a:r>
              <a:rPr lang="ru-RU" sz="1800" dirty="0" smtClean="0"/>
              <a:t> УК). </a:t>
            </a: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dirty="0" err="1"/>
              <a:t>Кандидатите</a:t>
            </a:r>
            <a:r>
              <a:rPr lang="ru-RU" sz="1800" dirty="0"/>
              <a:t> </a:t>
            </a:r>
            <a:r>
              <a:rPr lang="ru-RU" sz="1800" dirty="0" smtClean="0"/>
              <a:t>представят </a:t>
            </a:r>
            <a:r>
              <a:rPr lang="ru-RU" sz="1800" dirty="0" err="1"/>
              <a:t>към</a:t>
            </a:r>
            <a:r>
              <a:rPr lang="ru-RU" sz="1800" dirty="0"/>
              <a:t> Формуляра за </a:t>
            </a:r>
            <a:r>
              <a:rPr lang="ru-RU" sz="1800" dirty="0" err="1"/>
              <a:t>кандидатстване</a:t>
            </a:r>
            <a:r>
              <a:rPr lang="ru-RU" sz="1800" dirty="0"/>
              <a:t> по </a:t>
            </a:r>
            <a:r>
              <a:rPr lang="ru-RU" sz="1800" dirty="0" err="1"/>
              <a:t>изцяло</a:t>
            </a:r>
            <a:r>
              <a:rPr lang="ru-RU" sz="1800" dirty="0"/>
              <a:t> </a:t>
            </a:r>
            <a:r>
              <a:rPr lang="ru-RU" sz="1800" dirty="0" err="1"/>
              <a:t>електронен</a:t>
            </a:r>
            <a:r>
              <a:rPr lang="ru-RU" sz="1800" dirty="0"/>
              <a:t> </a:t>
            </a:r>
            <a:r>
              <a:rPr lang="ru-RU" sz="1800" dirty="0" err="1"/>
              <a:t>път</a:t>
            </a:r>
            <a:r>
              <a:rPr lang="ru-RU" sz="1800" dirty="0"/>
              <a:t> чрез ИС на МВУ – ИСУН </a:t>
            </a:r>
            <a:r>
              <a:rPr lang="ru-RU" sz="1800" dirty="0" smtClean="0"/>
              <a:t>2020 </a:t>
            </a:r>
            <a:r>
              <a:rPr lang="ru-RU" sz="1800" dirty="0" err="1" smtClean="0"/>
              <a:t>цялата</a:t>
            </a:r>
            <a:r>
              <a:rPr lang="ru-RU" sz="1800" dirty="0" smtClean="0"/>
              <a:t> необходима </a:t>
            </a:r>
            <a:r>
              <a:rPr lang="ru-RU" sz="1800" dirty="0"/>
              <a:t>по </a:t>
            </a:r>
            <a:r>
              <a:rPr lang="ru-RU" sz="1800" dirty="0" err="1"/>
              <a:t>настоящата</a:t>
            </a:r>
            <a:r>
              <a:rPr lang="ru-RU" sz="1800" dirty="0"/>
              <a:t> процедура </a:t>
            </a:r>
            <a:r>
              <a:rPr lang="ru-RU" sz="1800" dirty="0" smtClean="0"/>
              <a:t>документация.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22597" t="12737" r="24382" b="11229"/>
          <a:stretch/>
        </p:blipFill>
        <p:spPr bwMode="auto">
          <a:xfrm>
            <a:off x="6685280" y="1361153"/>
            <a:ext cx="5232400" cy="45621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2045A"/>
                </a:solidFill>
              </a:rPr>
              <a:t>1. Начин </a:t>
            </a:r>
            <a:r>
              <a:rPr lang="ru-RU" sz="2400" b="1" dirty="0">
                <a:solidFill>
                  <a:srgbClr val="72045A"/>
                </a:solidFill>
              </a:rPr>
              <a:t>на </a:t>
            </a:r>
            <a:r>
              <a:rPr lang="ru-RU" sz="2400" b="1" dirty="0" err="1">
                <a:solidFill>
                  <a:srgbClr val="72045A"/>
                </a:solidFill>
              </a:rPr>
              <a:t>подаване</a:t>
            </a:r>
            <a:r>
              <a:rPr lang="ru-RU" sz="2400" b="1" dirty="0">
                <a:solidFill>
                  <a:srgbClr val="72045A"/>
                </a:solidFill>
              </a:rPr>
              <a:t> на предложения за </a:t>
            </a:r>
            <a:r>
              <a:rPr lang="ru-RU" sz="2400" b="1" dirty="0" err="1">
                <a:solidFill>
                  <a:srgbClr val="72045A"/>
                </a:solidFill>
              </a:rPr>
              <a:t>изпълнение</a:t>
            </a:r>
            <a:r>
              <a:rPr lang="ru-RU" sz="2400" b="1" dirty="0">
                <a:solidFill>
                  <a:srgbClr val="72045A"/>
                </a:solidFill>
              </a:rPr>
              <a:t> на инвестиция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35711" y="5923280"/>
            <a:ext cx="333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/>
              <a:t>Формуляр за </a:t>
            </a:r>
            <a:r>
              <a:rPr lang="ru-RU" b="1" i="1" dirty="0" err="1"/>
              <a:t>кандидатстване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43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6085107" cy="89948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rgbClr val="72045A"/>
                  </a:solidFill>
                </a:ln>
              </a:rPr>
              <a:t>VI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. Кандидатстване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361153"/>
            <a:ext cx="10886977" cy="482057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ru-RU" sz="1800" dirty="0" smtClean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err="1" smtClean="0"/>
              <a:t>Заинтересованите</a:t>
            </a:r>
            <a:r>
              <a:rPr lang="ru-RU" sz="1800" dirty="0" smtClean="0"/>
              <a:t> </a:t>
            </a:r>
            <a:r>
              <a:rPr lang="ru-RU" sz="1800" dirty="0"/>
              <a:t>лица </a:t>
            </a:r>
            <a:r>
              <a:rPr lang="ru-RU" sz="1800" dirty="0" err="1"/>
              <a:t>могат</a:t>
            </a:r>
            <a:r>
              <a:rPr lang="ru-RU" sz="1800" dirty="0"/>
              <a:t> да </a:t>
            </a:r>
            <a:r>
              <a:rPr lang="ru-RU" sz="1800" dirty="0" err="1"/>
              <a:t>искат</a:t>
            </a:r>
            <a:r>
              <a:rPr lang="ru-RU" sz="1800" dirty="0"/>
              <a:t> </a:t>
            </a:r>
            <a:r>
              <a:rPr lang="ru-RU" sz="1800" b="1" dirty="0" err="1"/>
              <a:t>разяснения</a:t>
            </a:r>
            <a:r>
              <a:rPr lang="ru-RU" sz="1800" dirty="0"/>
              <a:t> по </a:t>
            </a:r>
            <a:r>
              <a:rPr lang="ru-RU" sz="1800" dirty="0" err="1"/>
              <a:t>Условията</a:t>
            </a:r>
            <a:r>
              <a:rPr lang="ru-RU" sz="1800" dirty="0"/>
              <a:t> за </a:t>
            </a:r>
            <a:r>
              <a:rPr lang="ru-RU" sz="1800" dirty="0" err="1"/>
              <a:t>кандидатстване</a:t>
            </a:r>
            <a:r>
              <a:rPr lang="ru-RU" sz="1800" dirty="0"/>
              <a:t> </a:t>
            </a:r>
            <a:r>
              <a:rPr lang="ru-RU" sz="1800" b="1" dirty="0"/>
              <a:t>до 21 дни </a:t>
            </a:r>
            <a:r>
              <a:rPr lang="ru-RU" sz="1800" b="1" dirty="0" err="1"/>
              <a:t>преди</a:t>
            </a:r>
            <a:r>
              <a:rPr lang="ru-RU" sz="1800" b="1" dirty="0"/>
              <a:t> </a:t>
            </a:r>
            <a:r>
              <a:rPr lang="ru-RU" sz="1800" b="1" dirty="0" err="1"/>
              <a:t>изтичането</a:t>
            </a:r>
            <a:r>
              <a:rPr lang="ru-RU" sz="1800" b="1" dirty="0"/>
              <a:t> на срока за </a:t>
            </a:r>
            <a:r>
              <a:rPr lang="ru-RU" sz="1800" b="1" dirty="0" err="1"/>
              <a:t>кандидатстване</a:t>
            </a:r>
            <a:r>
              <a:rPr lang="ru-RU" sz="1800" b="1" dirty="0"/>
              <a:t>. </a:t>
            </a:r>
            <a:endParaRPr lang="ru-RU" sz="1800" b="1" dirty="0" smtClean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err="1" smtClean="0"/>
              <a:t>Разясненията</a:t>
            </a:r>
            <a:r>
              <a:rPr lang="ru-RU" sz="1800" dirty="0" smtClean="0"/>
              <a:t> </a:t>
            </a:r>
            <a:r>
              <a:rPr lang="ru-RU" sz="1800" dirty="0"/>
              <a:t>се </a:t>
            </a:r>
            <a:r>
              <a:rPr lang="ru-RU" sz="1800" dirty="0" err="1"/>
              <a:t>дават</a:t>
            </a:r>
            <a:r>
              <a:rPr lang="ru-RU" sz="1800" dirty="0"/>
              <a:t> по отношение на </a:t>
            </a:r>
            <a:r>
              <a:rPr lang="ru-RU" sz="1800" dirty="0" err="1"/>
              <a:t>условията</a:t>
            </a:r>
            <a:r>
              <a:rPr lang="ru-RU" sz="1800" dirty="0"/>
              <a:t> за </a:t>
            </a:r>
            <a:r>
              <a:rPr lang="ru-RU" sz="1800" dirty="0" err="1"/>
              <a:t>кандидатстване</a:t>
            </a:r>
            <a:r>
              <a:rPr lang="ru-RU" sz="1800" dirty="0"/>
              <a:t>, не </a:t>
            </a:r>
            <a:r>
              <a:rPr lang="ru-RU" sz="1800" dirty="0" err="1"/>
              <a:t>съдържат</a:t>
            </a:r>
            <a:r>
              <a:rPr lang="ru-RU" sz="1800" dirty="0"/>
              <a:t> становище </a:t>
            </a:r>
            <a:r>
              <a:rPr lang="ru-RU" sz="1800" dirty="0" err="1"/>
              <a:t>относно</a:t>
            </a:r>
            <a:r>
              <a:rPr lang="ru-RU" sz="1800" dirty="0"/>
              <a:t> </a:t>
            </a:r>
            <a:r>
              <a:rPr lang="ru-RU" sz="1800" dirty="0" err="1"/>
              <a:t>качеството</a:t>
            </a:r>
            <a:r>
              <a:rPr lang="ru-RU" sz="1800" dirty="0"/>
              <a:t> на </a:t>
            </a:r>
            <a:r>
              <a:rPr lang="ru-RU" sz="1800" dirty="0" err="1"/>
              <a:t>предложението</a:t>
            </a:r>
            <a:r>
              <a:rPr lang="ru-RU" sz="1800" dirty="0"/>
              <a:t> и </a:t>
            </a:r>
            <a:r>
              <a:rPr lang="ru-RU" sz="1800" dirty="0" err="1"/>
              <a:t>са</a:t>
            </a:r>
            <a:r>
              <a:rPr lang="ru-RU" sz="1800" dirty="0"/>
              <a:t> </a:t>
            </a:r>
            <a:r>
              <a:rPr lang="ru-RU" sz="1800" dirty="0" err="1"/>
              <a:t>задължителни</a:t>
            </a:r>
            <a:r>
              <a:rPr lang="ru-RU" sz="1800" dirty="0"/>
              <a:t> за </a:t>
            </a:r>
            <a:r>
              <a:rPr lang="ru-RU" sz="1800" dirty="0" err="1"/>
              <a:t>всички</a:t>
            </a:r>
            <a:r>
              <a:rPr lang="ru-RU" sz="1800" dirty="0"/>
              <a:t> </a:t>
            </a:r>
            <a:r>
              <a:rPr lang="ru-RU" sz="1800" dirty="0" err="1"/>
              <a:t>кандидати</a:t>
            </a:r>
            <a:r>
              <a:rPr lang="ru-RU" sz="1800" dirty="0"/>
              <a:t>. </a:t>
            </a:r>
            <a:endParaRPr lang="ru-RU" sz="1800" dirty="0" smtClean="0"/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b="1" dirty="0" err="1" smtClean="0"/>
              <a:t>Разясненията</a:t>
            </a:r>
            <a:r>
              <a:rPr lang="ru-RU" sz="1800" b="1" dirty="0" smtClean="0"/>
              <a:t> </a:t>
            </a:r>
            <a:r>
              <a:rPr lang="ru-RU" sz="1800" b="1" dirty="0"/>
              <a:t>се </a:t>
            </a:r>
            <a:r>
              <a:rPr lang="ru-RU" sz="1800" b="1" dirty="0" err="1"/>
              <a:t>публикуват</a:t>
            </a:r>
            <a:r>
              <a:rPr lang="ru-RU" sz="1800" b="1" dirty="0"/>
              <a:t> </a:t>
            </a:r>
            <a:r>
              <a:rPr lang="ru-RU" sz="1800" dirty="0"/>
              <a:t>на интернет </a:t>
            </a:r>
            <a:r>
              <a:rPr lang="ru-RU" sz="1800" dirty="0" err="1"/>
              <a:t>страницата</a:t>
            </a:r>
            <a:r>
              <a:rPr lang="ru-RU" sz="1800" dirty="0"/>
              <a:t> на Министерство на </a:t>
            </a:r>
            <a:r>
              <a:rPr lang="ru-RU" sz="1800" dirty="0" err="1"/>
              <a:t>иновациите</a:t>
            </a:r>
            <a:r>
              <a:rPr lang="ru-RU" sz="1800" dirty="0"/>
              <a:t> и </a:t>
            </a:r>
            <a:r>
              <a:rPr lang="ru-RU" sz="1800" dirty="0" err="1"/>
              <a:t>растежа</a:t>
            </a:r>
            <a:r>
              <a:rPr lang="ru-RU" sz="1800" dirty="0"/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https://www.mig.government.bg/naczionalen-plan-za-vazstanovyavane-i-ustojchivost/programa-za-publichna-podkrepa-za-razvitieto-na-industrialni-rajoni-parkove-i-podobni-teritorii-i-za-privlichane-na-investiczii-attractinvestbg/</a:t>
            </a:r>
            <a:r>
              <a:rPr lang="ru-RU" sz="1800" dirty="0"/>
              <a:t> и в ИС на МВУ-ИСУН2020 </a:t>
            </a:r>
            <a:r>
              <a:rPr lang="ru-RU" sz="1800" b="1" dirty="0"/>
              <a:t>в 10-дневен срок от </a:t>
            </a:r>
            <a:r>
              <a:rPr lang="ru-RU" sz="1800" b="1" dirty="0" err="1"/>
              <a:t>получаването</a:t>
            </a:r>
            <a:r>
              <a:rPr lang="ru-RU" sz="1800" b="1" dirty="0"/>
              <a:t> на </a:t>
            </a:r>
            <a:r>
              <a:rPr lang="ru-RU" sz="1800" b="1" dirty="0" err="1"/>
              <a:t>искането</a:t>
            </a:r>
            <a:r>
              <a:rPr lang="ru-RU" sz="1800" b="1" dirty="0"/>
              <a:t>, но не </a:t>
            </a:r>
            <a:r>
              <a:rPr lang="ru-RU" sz="1800" b="1" dirty="0" err="1"/>
              <a:t>по-късно</a:t>
            </a:r>
            <a:r>
              <a:rPr lang="ru-RU" sz="1800" b="1" dirty="0"/>
              <a:t> от 14 дни </a:t>
            </a:r>
            <a:r>
              <a:rPr lang="ru-RU" sz="1800" b="1" dirty="0" err="1"/>
              <a:t>преди</a:t>
            </a:r>
            <a:r>
              <a:rPr lang="ru-RU" sz="1800" b="1" dirty="0"/>
              <a:t> </a:t>
            </a:r>
            <a:r>
              <a:rPr lang="ru-RU" sz="1800" b="1" dirty="0" err="1"/>
              <a:t>изтичането</a:t>
            </a:r>
            <a:r>
              <a:rPr lang="ru-RU" sz="1800" b="1" dirty="0"/>
              <a:t> на срока за </a:t>
            </a:r>
            <a:r>
              <a:rPr lang="ru-RU" sz="1800" b="1" dirty="0" err="1"/>
              <a:t>кандидатстване</a:t>
            </a:r>
            <a:r>
              <a:rPr lang="ru-RU" sz="1800" b="1" dirty="0"/>
              <a:t>. </a:t>
            </a:r>
            <a:endParaRPr lang="ru-RU" sz="1800" b="1" dirty="0" smtClean="0"/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endParaRPr lang="ru-RU" sz="1800" b="1" dirty="0"/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endParaRPr lang="ru-RU" sz="2000" b="1" dirty="0" smtClean="0"/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000" b="1" dirty="0" err="1" smtClean="0"/>
              <a:t>Предложенията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изпълнние</a:t>
            </a:r>
            <a:r>
              <a:rPr lang="ru-RU" sz="2000" b="1" dirty="0" smtClean="0"/>
              <a:t> на инвестиции </a:t>
            </a:r>
            <a:r>
              <a:rPr lang="ru-RU" sz="2000" b="1" dirty="0"/>
              <a:t>се </a:t>
            </a:r>
            <a:r>
              <a:rPr lang="ru-RU" sz="2000" b="1" dirty="0" err="1" smtClean="0"/>
              <a:t>оценяват</a:t>
            </a:r>
            <a:r>
              <a:rPr lang="ru-RU" sz="2000" b="1" dirty="0" smtClean="0"/>
              <a:t> </a:t>
            </a:r>
            <a:r>
              <a:rPr lang="ru-RU" sz="2000" b="1" dirty="0"/>
              <a:t>в </a:t>
            </a:r>
            <a:r>
              <a:rPr lang="ru-RU" sz="2000" b="1" dirty="0" err="1"/>
              <a:t>съответствие</a:t>
            </a:r>
            <a:r>
              <a:rPr lang="ru-RU" sz="2000" b="1" dirty="0"/>
              <a:t> с </a:t>
            </a:r>
            <a:r>
              <a:rPr lang="ru-RU" sz="2000" b="1" dirty="0" err="1"/>
              <a:t>критериите</a:t>
            </a:r>
            <a:r>
              <a:rPr lang="ru-RU" sz="2000" b="1" dirty="0"/>
              <a:t>, </a:t>
            </a:r>
            <a:r>
              <a:rPr lang="ru-RU" sz="2000" b="1" dirty="0" err="1"/>
              <a:t>посочени</a:t>
            </a:r>
            <a:r>
              <a:rPr lang="ru-RU" sz="2000" b="1" dirty="0"/>
              <a:t> в </a:t>
            </a:r>
            <a:r>
              <a:rPr lang="ru-RU" sz="2000" b="1" dirty="0" err="1"/>
              <a:t>утвърдените</a:t>
            </a:r>
            <a:r>
              <a:rPr lang="ru-RU" sz="2000" b="1" dirty="0"/>
              <a:t> Условия за </a:t>
            </a:r>
            <a:r>
              <a:rPr lang="ru-RU" sz="2000" b="1" dirty="0" err="1"/>
              <a:t>кандидатстване</a:t>
            </a:r>
            <a:r>
              <a:rPr lang="ru-RU" sz="2000" b="1" dirty="0"/>
              <a:t>.</a:t>
            </a: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endParaRPr lang="ru-RU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72045A"/>
                </a:solidFill>
              </a:rPr>
              <a:t>2</a:t>
            </a:r>
            <a:r>
              <a:rPr lang="ru-RU" sz="2400" b="1" dirty="0" smtClean="0">
                <a:solidFill>
                  <a:srgbClr val="72045A"/>
                </a:solidFill>
              </a:rPr>
              <a:t>. </a:t>
            </a:r>
            <a:r>
              <a:rPr lang="ru-RU" sz="2400" b="1" dirty="0" err="1">
                <a:solidFill>
                  <a:srgbClr val="72045A"/>
                </a:solidFill>
              </a:rPr>
              <a:t>Разяснения</a:t>
            </a:r>
            <a:r>
              <a:rPr lang="ru-RU" sz="2400" b="1" dirty="0">
                <a:solidFill>
                  <a:srgbClr val="72045A"/>
                </a:solidFill>
              </a:rPr>
              <a:t> по </a:t>
            </a:r>
            <a:r>
              <a:rPr lang="ru-RU" sz="2400" b="1" dirty="0" err="1">
                <a:solidFill>
                  <a:srgbClr val="72045A"/>
                </a:solidFill>
              </a:rPr>
              <a:t>процедурата</a:t>
            </a:r>
            <a:endParaRPr lang="ru-RU" sz="2400" b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1951347"/>
            <a:ext cx="10884188" cy="582671"/>
          </a:xfrm>
        </p:spPr>
        <p:txBody>
          <a:bodyPr>
            <a:noAutofit/>
          </a:bodyPr>
          <a:lstStyle/>
          <a:p>
            <a:r>
              <a:rPr lang="en-US" dirty="0" smtClean="0"/>
              <a:t>VI</a:t>
            </a:r>
            <a:r>
              <a:rPr lang="en-US" dirty="0"/>
              <a:t>I</a:t>
            </a:r>
            <a:r>
              <a:rPr lang="en-US" dirty="0" smtClean="0"/>
              <a:t>. </a:t>
            </a:r>
            <a:r>
              <a:rPr lang="bg-BG" dirty="0" smtClean="0"/>
              <a:t>Критерии и методология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27340"/>
            <a:ext cx="10058400" cy="1143000"/>
          </a:xfrm>
        </p:spPr>
        <p:txBody>
          <a:bodyPr/>
          <a:lstStyle/>
          <a:p>
            <a:r>
              <a:rPr lang="ru-RU" dirty="0"/>
              <a:t>BG-RRP-3.007 „</a:t>
            </a:r>
            <a:r>
              <a:rPr lang="ru-RU" dirty="0" err="1"/>
              <a:t>Програма</a:t>
            </a:r>
            <a:r>
              <a:rPr lang="ru-RU" dirty="0"/>
              <a:t> за публична </a:t>
            </a:r>
            <a:r>
              <a:rPr lang="ru-RU" dirty="0" err="1"/>
              <a:t>подкрепа</a:t>
            </a:r>
            <a:r>
              <a:rPr lang="ru-RU" dirty="0"/>
              <a:t> за </a:t>
            </a:r>
            <a:r>
              <a:rPr lang="ru-RU" dirty="0" err="1"/>
              <a:t>развитието</a:t>
            </a:r>
            <a:r>
              <a:rPr lang="ru-RU" dirty="0"/>
              <a:t> на </a:t>
            </a:r>
            <a:r>
              <a:rPr lang="ru-RU" dirty="0" err="1"/>
              <a:t>индустриални</a:t>
            </a:r>
            <a:r>
              <a:rPr lang="ru-RU" dirty="0"/>
              <a:t> </a:t>
            </a:r>
            <a:r>
              <a:rPr lang="ru-RU" dirty="0" err="1"/>
              <a:t>райони</a:t>
            </a:r>
            <a:r>
              <a:rPr lang="ru-RU" dirty="0"/>
              <a:t>, </a:t>
            </a:r>
            <a:r>
              <a:rPr lang="ru-RU" dirty="0" err="1"/>
              <a:t>паркове</a:t>
            </a:r>
            <a:r>
              <a:rPr lang="ru-RU" dirty="0"/>
              <a:t> и </a:t>
            </a:r>
            <a:r>
              <a:rPr lang="ru-RU" dirty="0" err="1"/>
              <a:t>подобни</a:t>
            </a:r>
            <a:r>
              <a:rPr lang="ru-RU" dirty="0"/>
              <a:t> </a:t>
            </a:r>
            <a:r>
              <a:rPr lang="ru-RU" dirty="0" err="1"/>
              <a:t>територии</a:t>
            </a:r>
            <a:r>
              <a:rPr lang="ru-RU" dirty="0"/>
              <a:t> и за </a:t>
            </a:r>
            <a:r>
              <a:rPr lang="ru-RU" dirty="0" err="1"/>
              <a:t>привличане</a:t>
            </a:r>
            <a:r>
              <a:rPr lang="ru-RU" dirty="0"/>
              <a:t> на инвестиции (</a:t>
            </a:r>
            <a:r>
              <a:rPr lang="ru-RU" dirty="0" err="1"/>
              <a:t>AttractInvestBG</a:t>
            </a:r>
            <a:r>
              <a:rPr lang="ru-RU" dirty="0"/>
              <a:t>)“</a:t>
            </a:r>
            <a:endParaRPr lang="en-US" cap="non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142" y="282702"/>
            <a:ext cx="1428750" cy="952500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5434049" y="185577"/>
            <a:ext cx="2774165" cy="1107996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chemeClr val="accent5">
                    <a:lumMod val="75000"/>
                  </a:schemeClr>
                </a:solidFill>
              </a:rPr>
              <a:t>Финансирано от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bg-BG" sz="2400" b="1" dirty="0" smtClean="0">
                <a:solidFill>
                  <a:schemeClr val="accent5">
                    <a:lumMod val="75000"/>
                  </a:schemeClr>
                </a:solidFill>
              </a:rPr>
              <a:t>Европейския </a:t>
            </a:r>
            <a:r>
              <a:rPr lang="bg-BG" sz="2400" b="1" dirty="0">
                <a:solidFill>
                  <a:schemeClr val="accent5">
                    <a:lumMod val="75000"/>
                  </a:schemeClr>
                </a:solidFill>
              </a:rPr>
              <a:t>съюз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noProof="1" smtClean="0">
                <a:solidFill>
                  <a:schemeClr val="accent5">
                    <a:lumMod val="75000"/>
                  </a:schemeClr>
                </a:solidFill>
              </a:rPr>
              <a:t>NextGenerationEU</a:t>
            </a:r>
            <a:endParaRPr lang="en-US" noProof="1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6085107" cy="899488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rgbClr val="72045A"/>
                  </a:solidFill>
                </a:ln>
              </a:rPr>
              <a:t>VII. </a:t>
            </a:r>
            <a:r>
              <a:rPr lang="ru-RU" b="1" dirty="0" smtClean="0">
                <a:ln>
                  <a:solidFill>
                    <a:srgbClr val="72045A"/>
                  </a:solidFill>
                </a:ln>
              </a:rPr>
              <a:t>Критерии и методология</a:t>
            </a:r>
            <a:endParaRPr lang="bg-BG" b="1" dirty="0">
              <a:ln>
                <a:solidFill>
                  <a:srgbClr val="72045A"/>
                </a:solidFill>
              </a:ln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314986"/>
            <a:ext cx="10886977" cy="482057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000" b="1" dirty="0" err="1" smtClean="0"/>
              <a:t>Задължителни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документи</a:t>
            </a:r>
            <a:r>
              <a:rPr lang="ru-RU" sz="2000" b="1" dirty="0" smtClean="0"/>
              <a:t> при </a:t>
            </a:r>
            <a:r>
              <a:rPr lang="ru-RU" sz="2000" b="1" dirty="0" err="1" smtClean="0"/>
              <a:t>кандидатстване</a:t>
            </a:r>
            <a:r>
              <a:rPr lang="ru-RU" sz="2000" b="1" dirty="0" smtClean="0"/>
              <a:t>:</a:t>
            </a:r>
          </a:p>
          <a:p>
            <a:pPr algn="just">
              <a:spcBef>
                <a:spcPts val="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sz="1600" dirty="0"/>
              <a:t>Декларация при </a:t>
            </a:r>
            <a:r>
              <a:rPr lang="ru-RU" sz="1600" dirty="0" err="1"/>
              <a:t>кандидатстване</a:t>
            </a:r>
            <a:r>
              <a:rPr lang="ru-RU" sz="1600" dirty="0"/>
              <a:t> (Приложение 2</a:t>
            </a:r>
            <a:r>
              <a:rPr lang="ru-RU" sz="1600" dirty="0" smtClean="0"/>
              <a:t>).</a:t>
            </a:r>
          </a:p>
          <a:p>
            <a:pPr algn="just">
              <a:spcBef>
                <a:spcPts val="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sz="1600" dirty="0" smtClean="0"/>
              <a:t> Декларация </a:t>
            </a:r>
            <a:r>
              <a:rPr lang="ru-RU" sz="1600" dirty="0"/>
              <a:t>при </a:t>
            </a:r>
            <a:r>
              <a:rPr lang="ru-RU" sz="1600" dirty="0" err="1"/>
              <a:t>кандидатстване</a:t>
            </a:r>
            <a:r>
              <a:rPr lang="ru-RU" sz="1600" dirty="0"/>
              <a:t> на </a:t>
            </a:r>
            <a:r>
              <a:rPr lang="ru-RU" sz="1600" dirty="0" err="1"/>
              <a:t>партньора</a:t>
            </a:r>
            <a:r>
              <a:rPr lang="ru-RU" sz="1600" dirty="0"/>
              <a:t>/</a:t>
            </a:r>
            <a:r>
              <a:rPr lang="ru-RU" sz="1600" dirty="0" err="1"/>
              <a:t>ите</a:t>
            </a:r>
            <a:r>
              <a:rPr lang="ru-RU" sz="1600" dirty="0"/>
              <a:t> (Приложение 3</a:t>
            </a:r>
            <a:r>
              <a:rPr lang="ru-RU" sz="1600" dirty="0" smtClean="0"/>
              <a:t>).</a:t>
            </a:r>
            <a:endParaRPr lang="ru-RU" sz="1600" dirty="0"/>
          </a:p>
          <a:p>
            <a:pPr algn="just">
              <a:spcBef>
                <a:spcPts val="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sz="1600" dirty="0"/>
              <a:t>Декларация за </a:t>
            </a:r>
            <a:r>
              <a:rPr lang="ru-RU" sz="1600" dirty="0" err="1"/>
              <a:t>държавни</a:t>
            </a:r>
            <a:r>
              <a:rPr lang="ru-RU" sz="1600" dirty="0"/>
              <a:t>/</a:t>
            </a:r>
            <a:r>
              <a:rPr lang="ru-RU" sz="1600" dirty="0" err="1"/>
              <a:t>минимални</a:t>
            </a:r>
            <a:r>
              <a:rPr lang="ru-RU" sz="1600" dirty="0"/>
              <a:t> помощи – </a:t>
            </a:r>
            <a:r>
              <a:rPr lang="ru-RU" sz="1600" dirty="0" err="1"/>
              <a:t>попълнена</a:t>
            </a:r>
            <a:r>
              <a:rPr lang="ru-RU" sz="1600" dirty="0"/>
              <a:t> по образец (Приложение 4) и/или </a:t>
            </a:r>
            <a:r>
              <a:rPr lang="ru-RU" sz="1600" dirty="0" err="1"/>
              <a:t>са</a:t>
            </a:r>
            <a:r>
              <a:rPr lang="ru-RU" sz="1600" dirty="0"/>
              <a:t> </a:t>
            </a:r>
            <a:r>
              <a:rPr lang="ru-RU" sz="1600" dirty="0" err="1"/>
              <a:t>декларирани</a:t>
            </a:r>
            <a:r>
              <a:rPr lang="ru-RU" sz="1600" dirty="0"/>
              <a:t> </a:t>
            </a:r>
            <a:r>
              <a:rPr lang="ru-RU" sz="1600" dirty="0" err="1"/>
              <a:t>обстоятелствата</a:t>
            </a:r>
            <a:r>
              <a:rPr lang="ru-RU" sz="1600" dirty="0"/>
              <a:t> в т. „E-ДЕКЛАРАЦИИ“ на Формуляра за </a:t>
            </a:r>
            <a:r>
              <a:rPr lang="ru-RU" sz="1600" dirty="0" err="1"/>
              <a:t>кандидатстване</a:t>
            </a:r>
            <a:r>
              <a:rPr lang="ru-RU" sz="1600" dirty="0"/>
              <a:t> (ФК</a:t>
            </a:r>
            <a:r>
              <a:rPr lang="ru-RU" sz="1600" dirty="0" smtClean="0"/>
              <a:t>).</a:t>
            </a:r>
            <a:endParaRPr lang="ru-RU" sz="1600" dirty="0"/>
          </a:p>
          <a:p>
            <a:pPr algn="just">
              <a:spcBef>
                <a:spcPts val="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sz="1600" dirty="0"/>
              <a:t>Декларация за </a:t>
            </a:r>
            <a:r>
              <a:rPr lang="ru-RU" sz="1600" dirty="0" err="1"/>
              <a:t>обстоятелствата</a:t>
            </a:r>
            <a:r>
              <a:rPr lang="ru-RU" sz="1600" dirty="0"/>
              <a:t> по чл. 3 и чл. 4 от ЗМСП– </a:t>
            </a:r>
            <a:r>
              <a:rPr lang="ru-RU" sz="1600" dirty="0" err="1"/>
              <a:t>попълнена</a:t>
            </a:r>
            <a:r>
              <a:rPr lang="ru-RU" sz="1600" dirty="0"/>
              <a:t> по образец (Приложение 5), и/или </a:t>
            </a:r>
            <a:r>
              <a:rPr lang="ru-RU" sz="1600" dirty="0" err="1"/>
              <a:t>са</a:t>
            </a:r>
            <a:r>
              <a:rPr lang="ru-RU" sz="1600" dirty="0"/>
              <a:t> </a:t>
            </a:r>
            <a:r>
              <a:rPr lang="ru-RU" sz="1600" dirty="0" err="1"/>
              <a:t>декларирани</a:t>
            </a:r>
            <a:r>
              <a:rPr lang="ru-RU" sz="1600" dirty="0"/>
              <a:t> </a:t>
            </a:r>
            <a:r>
              <a:rPr lang="ru-RU" sz="1600" dirty="0" err="1"/>
              <a:t>обстоятелствата</a:t>
            </a:r>
            <a:r>
              <a:rPr lang="ru-RU" sz="1600" dirty="0"/>
              <a:t> в т. „E-ДЕКЛАРАЦИИ“ на </a:t>
            </a:r>
            <a:r>
              <a:rPr lang="ru-RU" sz="1600" dirty="0" smtClean="0"/>
              <a:t>ФК.</a:t>
            </a:r>
            <a:endParaRPr lang="ru-RU" sz="1600" dirty="0"/>
          </a:p>
          <a:p>
            <a:pPr algn="just">
              <a:spcBef>
                <a:spcPts val="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sz="1600" dirty="0"/>
              <a:t>Декларация за </a:t>
            </a:r>
            <a:r>
              <a:rPr lang="ru-RU" sz="1600" dirty="0" err="1"/>
              <a:t>проектна</a:t>
            </a:r>
            <a:r>
              <a:rPr lang="ru-RU" sz="1600" dirty="0"/>
              <a:t> </a:t>
            </a:r>
            <a:r>
              <a:rPr lang="ru-RU" sz="1600" dirty="0" err="1"/>
              <a:t>готовност</a:t>
            </a:r>
            <a:r>
              <a:rPr lang="ru-RU" sz="1600" dirty="0"/>
              <a:t> (Приложение 6) и/или </a:t>
            </a:r>
            <a:r>
              <a:rPr lang="ru-RU" sz="1600" dirty="0" err="1"/>
              <a:t>са</a:t>
            </a:r>
            <a:r>
              <a:rPr lang="ru-RU" sz="1600" dirty="0"/>
              <a:t> </a:t>
            </a:r>
            <a:r>
              <a:rPr lang="ru-RU" sz="1600" dirty="0" err="1"/>
              <a:t>декларирани</a:t>
            </a:r>
            <a:r>
              <a:rPr lang="ru-RU" sz="1600" dirty="0"/>
              <a:t> </a:t>
            </a:r>
            <a:r>
              <a:rPr lang="ru-RU" sz="1600" dirty="0" err="1"/>
              <a:t>обстоятелствата</a:t>
            </a:r>
            <a:r>
              <a:rPr lang="ru-RU" sz="1600" dirty="0"/>
              <a:t> в т. „E-ДЕКЛАРАЦИИ“ на </a:t>
            </a:r>
            <a:r>
              <a:rPr lang="ru-RU" sz="1600" dirty="0" smtClean="0"/>
              <a:t>ФК.</a:t>
            </a:r>
          </a:p>
          <a:p>
            <a:pPr algn="just">
              <a:spcBef>
                <a:spcPts val="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sz="1600" dirty="0" smtClean="0"/>
              <a:t> Формуляр </a:t>
            </a:r>
            <a:r>
              <a:rPr lang="ru-RU" sz="1600" dirty="0"/>
              <a:t>(обр. 3) за самооценка </a:t>
            </a:r>
            <a:r>
              <a:rPr lang="ru-RU" sz="1600" dirty="0" err="1"/>
              <a:t>относно</a:t>
            </a:r>
            <a:r>
              <a:rPr lang="ru-RU" sz="1600" dirty="0"/>
              <a:t> </a:t>
            </a:r>
            <a:r>
              <a:rPr lang="ru-RU" sz="1600" dirty="0" err="1"/>
              <a:t>съблюдаване</a:t>
            </a:r>
            <a:r>
              <a:rPr lang="ru-RU" sz="1600" dirty="0"/>
              <a:t> на принципа за </a:t>
            </a:r>
            <a:r>
              <a:rPr lang="ru-RU" sz="1600" dirty="0" err="1"/>
              <a:t>ненанасяне</a:t>
            </a:r>
            <a:r>
              <a:rPr lang="ru-RU" sz="1600" dirty="0"/>
              <a:t> на </a:t>
            </a:r>
            <a:r>
              <a:rPr lang="ru-RU" sz="1600" dirty="0" err="1"/>
              <a:t>значителни</a:t>
            </a:r>
            <a:r>
              <a:rPr lang="ru-RU" sz="1600" dirty="0"/>
              <a:t> вреди от </a:t>
            </a:r>
            <a:r>
              <a:rPr lang="ru-RU" sz="1600" dirty="0" err="1"/>
              <a:t>инфраструктурни</a:t>
            </a:r>
            <a:r>
              <a:rPr lang="ru-RU" sz="1600" dirty="0"/>
              <a:t> </a:t>
            </a:r>
            <a:r>
              <a:rPr lang="ru-RU" sz="1600" dirty="0" err="1"/>
              <a:t>инвестиционни</a:t>
            </a:r>
            <a:r>
              <a:rPr lang="ru-RU" sz="1600" dirty="0"/>
              <a:t> </a:t>
            </a:r>
            <a:r>
              <a:rPr lang="ru-RU" sz="1600" dirty="0" err="1"/>
              <a:t>проекти</a:t>
            </a:r>
            <a:r>
              <a:rPr lang="ru-RU" sz="1600" dirty="0"/>
              <a:t> (</a:t>
            </a:r>
            <a:r>
              <a:rPr lang="ru-RU" sz="1600" dirty="0" err="1"/>
              <a:t>закупуване</a:t>
            </a:r>
            <a:r>
              <a:rPr lang="ru-RU" sz="1600" dirty="0"/>
              <a:t> на </a:t>
            </a:r>
            <a:r>
              <a:rPr lang="ru-RU" sz="1600" dirty="0" err="1"/>
              <a:t>оборудване</a:t>
            </a:r>
            <a:r>
              <a:rPr lang="ru-RU" sz="1600" dirty="0"/>
              <a:t> и инфраструктура) (Приложение 7</a:t>
            </a:r>
            <a:r>
              <a:rPr lang="ru-RU" sz="1600" dirty="0" smtClean="0"/>
              <a:t>).</a:t>
            </a:r>
            <a:endParaRPr lang="ru-RU" sz="1600" dirty="0"/>
          </a:p>
          <a:p>
            <a:pPr algn="just">
              <a:spcBef>
                <a:spcPts val="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sz="1600" dirty="0"/>
              <a:t>Стратегия за развитие на </a:t>
            </a:r>
            <a:r>
              <a:rPr lang="ru-RU" sz="1600" dirty="0" err="1"/>
              <a:t>индустриалния</a:t>
            </a:r>
            <a:r>
              <a:rPr lang="ru-RU" sz="1600" dirty="0"/>
              <a:t> парк или зона по образец (Приложение 8</a:t>
            </a:r>
            <a:r>
              <a:rPr lang="ru-RU" sz="1600" dirty="0" smtClean="0"/>
              <a:t>).</a:t>
            </a:r>
            <a:endParaRPr lang="ru-RU" sz="1600" dirty="0"/>
          </a:p>
          <a:p>
            <a:pPr algn="just">
              <a:spcBef>
                <a:spcPts val="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sz="1600" dirty="0"/>
              <a:t>Бизнес план на </a:t>
            </a:r>
            <a:r>
              <a:rPr lang="ru-RU" sz="1600" dirty="0" err="1"/>
              <a:t>индустриалния</a:t>
            </a:r>
            <a:r>
              <a:rPr lang="ru-RU" sz="1600" dirty="0"/>
              <a:t> парк или зона по образец (Приложение 9</a:t>
            </a:r>
            <a:r>
              <a:rPr lang="ru-RU" sz="1600" dirty="0" smtClean="0"/>
              <a:t>).</a:t>
            </a:r>
            <a:endParaRPr lang="ru-RU" sz="1600" dirty="0"/>
          </a:p>
          <a:p>
            <a:pPr algn="just">
              <a:spcBef>
                <a:spcPts val="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sz="1600" dirty="0" err="1"/>
              <a:t>Споразумение</a:t>
            </a:r>
            <a:r>
              <a:rPr lang="ru-RU" sz="1600" dirty="0"/>
              <a:t> за </a:t>
            </a:r>
            <a:r>
              <a:rPr lang="ru-RU" sz="1600" dirty="0" err="1"/>
              <a:t>партньорство</a:t>
            </a:r>
            <a:r>
              <a:rPr lang="ru-RU" sz="1600" dirty="0"/>
              <a:t> (Приложение 10</a:t>
            </a:r>
            <a:r>
              <a:rPr lang="ru-RU" sz="1600" dirty="0" smtClean="0"/>
              <a:t>).</a:t>
            </a:r>
          </a:p>
          <a:p>
            <a:pPr algn="just">
              <a:spcBef>
                <a:spcPts val="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sz="1600" dirty="0" err="1"/>
              <a:t>Датирано</a:t>
            </a:r>
            <a:r>
              <a:rPr lang="ru-RU" sz="1600" dirty="0"/>
              <a:t> решение на </a:t>
            </a:r>
            <a:r>
              <a:rPr lang="ru-RU" sz="1600" dirty="0" err="1"/>
              <a:t>собственика</a:t>
            </a:r>
            <a:r>
              <a:rPr lang="ru-RU" sz="1600" dirty="0"/>
              <a:t> за </a:t>
            </a:r>
            <a:r>
              <a:rPr lang="ru-RU" sz="1600" dirty="0" err="1"/>
              <a:t>създаване</a:t>
            </a:r>
            <a:r>
              <a:rPr lang="ru-RU" sz="1600" dirty="0"/>
              <a:t> на </a:t>
            </a:r>
            <a:r>
              <a:rPr lang="ru-RU" sz="1600" dirty="0" err="1"/>
              <a:t>индустриалния</a:t>
            </a:r>
            <a:r>
              <a:rPr lang="ru-RU" sz="1600" dirty="0"/>
              <a:t> парк/зона.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/>
              <a:t>Документ/и, </a:t>
            </a:r>
            <a:r>
              <a:rPr lang="ru-RU" sz="1600" b="1" dirty="0" err="1"/>
              <a:t>удостоверяващ</a:t>
            </a:r>
            <a:r>
              <a:rPr lang="ru-RU" sz="1600" b="1" dirty="0"/>
              <a:t>/и </a:t>
            </a:r>
            <a:r>
              <a:rPr lang="ru-RU" sz="1600" b="1" dirty="0" err="1"/>
              <a:t>ангажимент</a:t>
            </a:r>
            <a:r>
              <a:rPr lang="ru-RU" sz="1600" b="1" dirty="0"/>
              <a:t> на лице/а, </a:t>
            </a:r>
            <a:r>
              <a:rPr lang="ru-RU" sz="1600" b="1" dirty="0" err="1"/>
              <a:t>което</a:t>
            </a:r>
            <a:r>
              <a:rPr lang="ru-RU" sz="1600" b="1" dirty="0"/>
              <a:t>/</a:t>
            </a:r>
            <a:r>
              <a:rPr lang="ru-RU" sz="1600" b="1" dirty="0" err="1"/>
              <a:t>които</a:t>
            </a:r>
            <a:r>
              <a:rPr lang="ru-RU" sz="1600" b="1" dirty="0"/>
              <a:t> да </a:t>
            </a:r>
            <a:r>
              <a:rPr lang="ru-RU" sz="1600" b="1" dirty="0" err="1"/>
              <a:t>осъществи</a:t>
            </a:r>
            <a:r>
              <a:rPr lang="ru-RU" sz="1600" b="1" dirty="0"/>
              <a:t>/</a:t>
            </a:r>
            <a:r>
              <a:rPr lang="ru-RU" sz="1600" b="1" dirty="0" err="1"/>
              <a:t>ят</a:t>
            </a:r>
            <a:r>
              <a:rPr lang="ru-RU" sz="1600" b="1" dirty="0"/>
              <a:t> на </a:t>
            </a:r>
            <a:r>
              <a:rPr lang="ru-RU" sz="1600" b="1" dirty="0" err="1"/>
              <a:t>територията</a:t>
            </a:r>
            <a:r>
              <a:rPr lang="ru-RU" sz="1600" b="1" dirty="0"/>
              <a:t> на </a:t>
            </a:r>
            <a:r>
              <a:rPr lang="ru-RU" sz="1600" b="1" dirty="0" err="1"/>
              <a:t>индустриалния</a:t>
            </a:r>
            <a:r>
              <a:rPr lang="ru-RU" sz="1600" b="1" dirty="0"/>
              <a:t> парк/зона </a:t>
            </a:r>
            <a:r>
              <a:rPr lang="ru-RU" sz="1600" b="1" dirty="0" err="1"/>
              <a:t>допустими</a:t>
            </a:r>
            <a:r>
              <a:rPr lang="ru-RU" sz="1600" b="1" dirty="0"/>
              <a:t> инвестиции </a:t>
            </a:r>
            <a:r>
              <a:rPr lang="ru-RU" sz="1600" dirty="0"/>
              <a:t>– предварителен/окончателен договор за </a:t>
            </a:r>
            <a:r>
              <a:rPr lang="ru-RU" sz="1600" dirty="0" err="1"/>
              <a:t>придобиване</a:t>
            </a:r>
            <a:r>
              <a:rPr lang="ru-RU" sz="1600" dirty="0"/>
              <a:t> на вещно право </a:t>
            </a:r>
            <a:r>
              <a:rPr lang="ru-RU" sz="1600" dirty="0" err="1"/>
              <a:t>върху</a:t>
            </a:r>
            <a:r>
              <a:rPr lang="ru-RU" sz="1600" dirty="0"/>
              <a:t> </a:t>
            </a:r>
            <a:r>
              <a:rPr lang="ru-RU" sz="1600" dirty="0" err="1"/>
              <a:t>терен</a:t>
            </a:r>
            <a:r>
              <a:rPr lang="ru-RU" sz="1600" dirty="0"/>
              <a:t> на </a:t>
            </a:r>
            <a:r>
              <a:rPr lang="ru-RU" sz="1600" dirty="0" err="1"/>
              <a:t>индустриалния</a:t>
            </a:r>
            <a:r>
              <a:rPr lang="ru-RU" sz="1600" dirty="0"/>
              <a:t> парк/зона, договор за наем, меморандум, </a:t>
            </a:r>
            <a:r>
              <a:rPr lang="ru-RU" sz="1600" dirty="0" err="1"/>
              <a:t>споразумение</a:t>
            </a:r>
            <a:r>
              <a:rPr lang="ru-RU" sz="1600" dirty="0"/>
              <a:t> или </a:t>
            </a:r>
            <a:r>
              <a:rPr lang="ru-RU" sz="1600" dirty="0" err="1"/>
              <a:t>съвместно</a:t>
            </a:r>
            <a:r>
              <a:rPr lang="ru-RU" sz="1600" dirty="0"/>
              <a:t> </a:t>
            </a:r>
            <a:r>
              <a:rPr lang="ru-RU" sz="1600" dirty="0" err="1"/>
              <a:t>изявление</a:t>
            </a:r>
            <a:r>
              <a:rPr lang="ru-RU" sz="1600" dirty="0"/>
              <a:t> за намерение, </a:t>
            </a:r>
            <a:r>
              <a:rPr lang="ru-RU" sz="1600" b="1" dirty="0"/>
              <a:t>за </a:t>
            </a:r>
            <a:r>
              <a:rPr lang="ru-RU" sz="1600" b="1" dirty="0" err="1"/>
              <a:t>установяване</a:t>
            </a:r>
            <a:r>
              <a:rPr lang="ru-RU" sz="1600" b="1" dirty="0"/>
              <a:t> в парка/</a:t>
            </a:r>
            <a:r>
              <a:rPr lang="ru-RU" sz="1600" b="1" dirty="0" err="1"/>
              <a:t>зоната</a:t>
            </a:r>
            <a:r>
              <a:rPr lang="ru-RU" sz="1600" b="1" dirty="0"/>
              <a:t> </a:t>
            </a:r>
            <a:r>
              <a:rPr lang="ru-RU" sz="1600" b="1" dirty="0" err="1"/>
              <a:t>най-късно</a:t>
            </a:r>
            <a:r>
              <a:rPr lang="ru-RU" sz="1600" b="1" dirty="0"/>
              <a:t> до края на м. </a:t>
            </a:r>
            <a:r>
              <a:rPr lang="ru-RU" sz="1600" b="1" dirty="0" err="1"/>
              <a:t>юни</a:t>
            </a:r>
            <a:r>
              <a:rPr lang="ru-RU" sz="1600" b="1" dirty="0"/>
              <a:t> 2026 г.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1600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47447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72045A"/>
                </a:solidFill>
              </a:rPr>
              <a:t>1</a:t>
            </a:r>
            <a:r>
              <a:rPr lang="bg-BG" sz="2400" b="1" dirty="0" smtClean="0">
                <a:solidFill>
                  <a:srgbClr val="72045A"/>
                </a:solidFill>
              </a:rPr>
              <a:t>.</a:t>
            </a:r>
            <a:r>
              <a:rPr lang="bg-BG" sz="2400" b="1" dirty="0">
                <a:solidFill>
                  <a:srgbClr val="72045A"/>
                </a:solidFill>
              </a:rPr>
              <a:t> </a:t>
            </a:r>
            <a:r>
              <a:rPr lang="ru-RU" sz="2400" b="1" dirty="0" smtClean="0">
                <a:solidFill>
                  <a:srgbClr val="72045A"/>
                </a:solidFill>
              </a:rPr>
              <a:t>Критерии </a:t>
            </a:r>
            <a:r>
              <a:rPr lang="ru-RU" sz="2400" b="1" dirty="0">
                <a:solidFill>
                  <a:srgbClr val="72045A"/>
                </a:solidFill>
              </a:rPr>
              <a:t>за </a:t>
            </a:r>
            <a:r>
              <a:rPr lang="ru-RU" sz="2400" b="1" dirty="0" err="1">
                <a:solidFill>
                  <a:srgbClr val="72045A"/>
                </a:solidFill>
              </a:rPr>
              <a:t>административното</a:t>
            </a:r>
            <a:r>
              <a:rPr lang="ru-RU" sz="2400" b="1" dirty="0">
                <a:solidFill>
                  <a:srgbClr val="72045A"/>
                </a:solidFill>
              </a:rPr>
              <a:t> </a:t>
            </a:r>
            <a:r>
              <a:rPr lang="ru-RU" sz="2400" b="1" dirty="0" err="1">
                <a:solidFill>
                  <a:srgbClr val="72045A"/>
                </a:solidFill>
              </a:rPr>
              <a:t>съответствие</a:t>
            </a:r>
            <a:r>
              <a:rPr lang="ru-RU" sz="2400" b="1" dirty="0">
                <a:solidFill>
                  <a:srgbClr val="72045A"/>
                </a:solidFill>
              </a:rPr>
              <a:t> на </a:t>
            </a:r>
            <a:r>
              <a:rPr lang="ru-RU" sz="2400" b="1" dirty="0" smtClean="0">
                <a:solidFill>
                  <a:srgbClr val="72045A"/>
                </a:solidFill>
              </a:rPr>
              <a:t>ПИИ (1)</a:t>
            </a:r>
            <a:endParaRPr lang="ru-RU" sz="2400" b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6085107" cy="899488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rgbClr val="72045A"/>
                  </a:solidFill>
                </a:ln>
              </a:rPr>
              <a:t>VII. </a:t>
            </a:r>
            <a:r>
              <a:rPr lang="ru-RU" b="1" dirty="0">
                <a:ln>
                  <a:solidFill>
                    <a:srgbClr val="72045A"/>
                  </a:solidFill>
                </a:ln>
              </a:rPr>
              <a:t>Критерии и методология</a:t>
            </a:r>
            <a:endParaRPr lang="bg-BG" b="1" dirty="0">
              <a:ln>
                <a:solidFill>
                  <a:srgbClr val="72045A"/>
                </a:solidFill>
              </a:ln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361153"/>
            <a:ext cx="10886977" cy="468142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bg-BG" sz="2000" b="1" dirty="0">
                <a:solidFill>
                  <a:schemeClr val="tx1"/>
                </a:solidFill>
              </a:rPr>
              <a:t>Задължителни </a:t>
            </a:r>
            <a:r>
              <a:rPr lang="bg-BG" sz="2000" b="1" dirty="0" smtClean="0">
                <a:solidFill>
                  <a:schemeClr val="tx1"/>
                </a:solidFill>
              </a:rPr>
              <a:t>документи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800" dirty="0" err="1"/>
              <a:t>Документи</a:t>
            </a:r>
            <a:r>
              <a:rPr lang="ru-RU" sz="1800" dirty="0"/>
              <a:t>, </a:t>
            </a:r>
            <a:r>
              <a:rPr lang="ru-RU" sz="1800" dirty="0" err="1"/>
              <a:t>удостоверяващи</a:t>
            </a:r>
            <a:r>
              <a:rPr lang="ru-RU" sz="1800" dirty="0"/>
              <a:t> </a:t>
            </a:r>
            <a:r>
              <a:rPr lang="ru-RU" sz="1800" dirty="0" err="1"/>
              <a:t>финансовото</a:t>
            </a:r>
            <a:r>
              <a:rPr lang="ru-RU" sz="1800" dirty="0"/>
              <a:t> </a:t>
            </a:r>
            <a:r>
              <a:rPr lang="ru-RU" sz="1800" dirty="0" err="1"/>
              <a:t>състояние</a:t>
            </a:r>
            <a:r>
              <a:rPr lang="ru-RU" sz="1800" dirty="0"/>
              <a:t> на кандидата (на </a:t>
            </a:r>
            <a:r>
              <a:rPr lang="ru-RU" sz="1800" dirty="0" err="1"/>
              <a:t>ниво</a:t>
            </a:r>
            <a:r>
              <a:rPr lang="ru-RU" sz="1800" dirty="0"/>
              <a:t> </a:t>
            </a:r>
            <a:r>
              <a:rPr lang="ru-RU" sz="1800" dirty="0" err="1"/>
              <a:t>група</a:t>
            </a:r>
            <a:r>
              <a:rPr lang="ru-RU" sz="1800" dirty="0"/>
              <a:t> предприятия, </a:t>
            </a:r>
            <a:r>
              <a:rPr lang="ru-RU" sz="1800" dirty="0" err="1"/>
              <a:t>където</a:t>
            </a:r>
            <a:r>
              <a:rPr lang="ru-RU" sz="1800" dirty="0"/>
              <a:t> е приложимо) - </a:t>
            </a:r>
            <a:r>
              <a:rPr lang="ru-RU" sz="1800" dirty="0" err="1"/>
              <a:t>Годишни</a:t>
            </a:r>
            <a:r>
              <a:rPr lang="ru-RU" sz="1800" dirty="0"/>
              <a:t> </a:t>
            </a:r>
            <a:r>
              <a:rPr lang="ru-RU" sz="1800" dirty="0" err="1"/>
              <a:t>финансови</a:t>
            </a:r>
            <a:r>
              <a:rPr lang="ru-RU" sz="1800" dirty="0"/>
              <a:t> </a:t>
            </a:r>
            <a:r>
              <a:rPr lang="ru-RU" sz="1800" dirty="0" err="1"/>
              <a:t>отчети</a:t>
            </a:r>
            <a:r>
              <a:rPr lang="ru-RU" sz="1800" dirty="0"/>
              <a:t>, на </a:t>
            </a:r>
            <a:r>
              <a:rPr lang="ru-RU" sz="1800" dirty="0" err="1"/>
              <a:t>индивидуална</a:t>
            </a:r>
            <a:r>
              <a:rPr lang="ru-RU" sz="1800" dirty="0"/>
              <a:t> и </a:t>
            </a:r>
            <a:r>
              <a:rPr lang="ru-RU" sz="1800" dirty="0" err="1"/>
              <a:t>консолидирана</a:t>
            </a:r>
            <a:r>
              <a:rPr lang="ru-RU" sz="1800" dirty="0"/>
              <a:t> основа, </a:t>
            </a:r>
            <a:r>
              <a:rPr lang="ru-RU" sz="1800" dirty="0" err="1"/>
              <a:t>където</a:t>
            </a:r>
            <a:r>
              <a:rPr lang="ru-RU" sz="1800" dirty="0"/>
              <a:t> е приложимо, за </a:t>
            </a:r>
            <a:r>
              <a:rPr lang="ru-RU" sz="1800" dirty="0" err="1"/>
              <a:t>последните</a:t>
            </a:r>
            <a:r>
              <a:rPr lang="ru-RU" sz="1800" dirty="0"/>
              <a:t> три </a:t>
            </a:r>
            <a:r>
              <a:rPr lang="ru-RU" sz="1800" dirty="0" err="1"/>
              <a:t>финансови</a:t>
            </a:r>
            <a:r>
              <a:rPr lang="ru-RU" sz="1800" dirty="0"/>
              <a:t> </a:t>
            </a:r>
            <a:r>
              <a:rPr lang="ru-RU" sz="1800" dirty="0" err="1"/>
              <a:t>години</a:t>
            </a:r>
            <a:r>
              <a:rPr lang="ru-RU" sz="1800" dirty="0"/>
              <a:t> (2020-2022 г.) и </a:t>
            </a:r>
            <a:r>
              <a:rPr lang="ru-RU" sz="1800" dirty="0" err="1"/>
              <a:t>Годишен</a:t>
            </a:r>
            <a:r>
              <a:rPr lang="ru-RU" sz="1800" dirty="0"/>
              <a:t> финансов отчет за </a:t>
            </a:r>
            <a:r>
              <a:rPr lang="ru-RU" sz="1800" dirty="0" err="1"/>
              <a:t>последната</a:t>
            </a:r>
            <a:r>
              <a:rPr lang="ru-RU" sz="1800" dirty="0"/>
              <a:t> приключила </a:t>
            </a:r>
            <a:r>
              <a:rPr lang="ru-RU" sz="1800" dirty="0" err="1"/>
              <a:t>финансова</a:t>
            </a:r>
            <a:r>
              <a:rPr lang="ru-RU" sz="1800" dirty="0"/>
              <a:t> (2022) година, в случай че </a:t>
            </a:r>
            <a:r>
              <a:rPr lang="ru-RU" sz="1800" dirty="0" err="1"/>
              <a:t>документите</a:t>
            </a:r>
            <a:r>
              <a:rPr lang="ru-RU" sz="1800" dirty="0"/>
              <a:t> </a:t>
            </a:r>
            <a:r>
              <a:rPr lang="ru-RU" sz="1800" dirty="0" err="1"/>
              <a:t>са</a:t>
            </a:r>
            <a:r>
              <a:rPr lang="ru-RU" sz="1800" dirty="0"/>
              <a:t> </a:t>
            </a:r>
            <a:r>
              <a:rPr lang="ru-RU" sz="1800" dirty="0" err="1"/>
              <a:t>налични</a:t>
            </a:r>
            <a:r>
              <a:rPr lang="ru-RU" sz="1800" dirty="0"/>
              <a:t> в ТРРЮЛНЦ </a:t>
            </a:r>
            <a:r>
              <a:rPr lang="ru-RU" sz="1800" dirty="0" err="1"/>
              <a:t>към</a:t>
            </a:r>
            <a:r>
              <a:rPr lang="ru-RU" sz="1800" dirty="0"/>
              <a:t> </a:t>
            </a:r>
            <a:r>
              <a:rPr lang="ru-RU" sz="1800" dirty="0" err="1"/>
              <a:t>Агенцията</a:t>
            </a:r>
            <a:r>
              <a:rPr lang="ru-RU" sz="1800" dirty="0"/>
              <a:t> по </a:t>
            </a:r>
            <a:r>
              <a:rPr lang="ru-RU" sz="1800" dirty="0" err="1"/>
              <a:t>вписванията</a:t>
            </a:r>
            <a:r>
              <a:rPr lang="ru-RU" sz="1800" dirty="0"/>
              <a:t>, </a:t>
            </a:r>
            <a:r>
              <a:rPr lang="ru-RU" sz="1800" dirty="0" err="1"/>
              <a:t>това</a:t>
            </a:r>
            <a:r>
              <a:rPr lang="ru-RU" sz="1800" dirty="0"/>
              <a:t> </a:t>
            </a:r>
            <a:r>
              <a:rPr lang="ru-RU" sz="1800" dirty="0" err="1"/>
              <a:t>обстоятелство</a:t>
            </a:r>
            <a:r>
              <a:rPr lang="ru-RU" sz="1800" dirty="0"/>
              <a:t> </a:t>
            </a:r>
            <a:r>
              <a:rPr lang="ru-RU" sz="1800" dirty="0" err="1"/>
              <a:t>следва</a:t>
            </a:r>
            <a:r>
              <a:rPr lang="ru-RU" sz="1800" dirty="0"/>
              <a:t> да </a:t>
            </a:r>
            <a:r>
              <a:rPr lang="ru-RU" sz="1800" dirty="0" err="1"/>
              <a:t>бъде</a:t>
            </a:r>
            <a:r>
              <a:rPr lang="ru-RU" sz="1800" dirty="0"/>
              <a:t> указано и </a:t>
            </a:r>
            <a:r>
              <a:rPr lang="ru-RU" sz="1800" dirty="0" err="1"/>
              <a:t>документите</a:t>
            </a:r>
            <a:r>
              <a:rPr lang="ru-RU" sz="1800" dirty="0"/>
              <a:t> </a:t>
            </a:r>
            <a:r>
              <a:rPr lang="ru-RU" sz="1800" dirty="0" err="1"/>
              <a:t>ще</a:t>
            </a:r>
            <a:r>
              <a:rPr lang="ru-RU" sz="1800" dirty="0"/>
              <a:t> </a:t>
            </a:r>
            <a:r>
              <a:rPr lang="ru-RU" sz="1800" dirty="0" err="1"/>
              <a:t>бъдат</a:t>
            </a:r>
            <a:r>
              <a:rPr lang="ru-RU" sz="1800" dirty="0"/>
              <a:t> </a:t>
            </a:r>
            <a:r>
              <a:rPr lang="ru-RU" sz="1800" dirty="0" err="1"/>
              <a:t>събрани</a:t>
            </a:r>
            <a:r>
              <a:rPr lang="ru-RU" sz="1800" dirty="0"/>
              <a:t> по </a:t>
            </a:r>
            <a:r>
              <a:rPr lang="ru-RU" sz="1800" dirty="0" err="1"/>
              <a:t>служебен</a:t>
            </a:r>
            <a:r>
              <a:rPr lang="ru-RU" sz="1800" dirty="0"/>
              <a:t> </a:t>
            </a:r>
            <a:r>
              <a:rPr lang="ru-RU" sz="1800" dirty="0" err="1"/>
              <a:t>път</a:t>
            </a:r>
            <a:r>
              <a:rPr lang="ru-RU" sz="1800" dirty="0"/>
              <a:t>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bg-BG" sz="1800" b="1" dirty="0" smtClean="0"/>
              <a:t>документи</a:t>
            </a:r>
            <a:r>
              <a:rPr lang="bg-BG" sz="1800" b="1" dirty="0"/>
              <a:t>, удостоверяващи възможностите и източниците за </a:t>
            </a:r>
            <a:r>
              <a:rPr lang="bg-BG" sz="1800" b="1" dirty="0" smtClean="0"/>
              <a:t>финансиране</a:t>
            </a:r>
            <a:r>
              <a:rPr lang="bg-BG" sz="1800" dirty="0" smtClean="0"/>
              <a:t>: </a:t>
            </a:r>
            <a:r>
              <a:rPr lang="bg-BG" sz="1800" dirty="0"/>
              <a:t>а) собствени средства; б) договори за заем; в) банкови и други гаранции; г) други документи с еквивалентна доказателствена стойност</a:t>
            </a:r>
            <a:r>
              <a:rPr lang="bg-BG" sz="18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800" dirty="0" smtClean="0"/>
              <a:t>Становище </a:t>
            </a:r>
            <a:r>
              <a:rPr lang="ru-RU" sz="1800" dirty="0"/>
              <a:t>от </a:t>
            </a:r>
            <a:r>
              <a:rPr lang="ru-RU" sz="1800" dirty="0" err="1"/>
              <a:t>компетентната</a:t>
            </a:r>
            <a:r>
              <a:rPr lang="ru-RU" sz="1800" dirty="0"/>
              <a:t> институция – </a:t>
            </a:r>
            <a:r>
              <a:rPr lang="ru-RU" sz="1800" dirty="0" err="1"/>
              <a:t>общинска</a:t>
            </a:r>
            <a:r>
              <a:rPr lang="ru-RU" sz="1800" dirty="0"/>
              <a:t> и/или </a:t>
            </a:r>
            <a:r>
              <a:rPr lang="ru-RU" sz="1800" dirty="0" err="1"/>
              <a:t>областна</a:t>
            </a:r>
            <a:r>
              <a:rPr lang="ru-RU" sz="1800" dirty="0"/>
              <a:t> администрация и др., че </a:t>
            </a:r>
            <a:r>
              <a:rPr lang="ru-RU" sz="1800" dirty="0" err="1"/>
              <a:t>предвидената</a:t>
            </a:r>
            <a:r>
              <a:rPr lang="ru-RU" sz="1800" dirty="0"/>
              <a:t> за </a:t>
            </a:r>
            <a:r>
              <a:rPr lang="ru-RU" sz="1800" dirty="0" err="1"/>
              <a:t>изграждане</a:t>
            </a:r>
            <a:r>
              <a:rPr lang="ru-RU" sz="1800" dirty="0"/>
              <a:t> инфраструктура </a:t>
            </a:r>
            <a:r>
              <a:rPr lang="ru-RU" sz="1800" dirty="0" err="1"/>
              <a:t>фигурира</a:t>
            </a:r>
            <a:r>
              <a:rPr lang="ru-RU" sz="1800" dirty="0"/>
              <a:t> и </a:t>
            </a:r>
            <a:r>
              <a:rPr lang="ru-RU" sz="1800" dirty="0" err="1"/>
              <a:t>проектът</a:t>
            </a:r>
            <a:r>
              <a:rPr lang="ru-RU" sz="1800" dirty="0"/>
              <a:t> е </a:t>
            </a:r>
            <a:r>
              <a:rPr lang="ru-RU" sz="1800" dirty="0" err="1"/>
              <a:t>съобразен</a:t>
            </a:r>
            <a:r>
              <a:rPr lang="ru-RU" sz="1800" dirty="0"/>
              <a:t> </a:t>
            </a:r>
            <a:r>
              <a:rPr lang="ru-RU" sz="1800" dirty="0" err="1"/>
              <a:t>със</a:t>
            </a:r>
            <a:r>
              <a:rPr lang="ru-RU" sz="1800" dirty="0"/>
              <a:t> стратегии и </a:t>
            </a:r>
            <a:r>
              <a:rPr lang="ru-RU" sz="1800" dirty="0" err="1"/>
              <a:t>планове</a:t>
            </a:r>
            <a:r>
              <a:rPr lang="ru-RU" sz="1800" dirty="0"/>
              <a:t> за </a:t>
            </a:r>
            <a:r>
              <a:rPr lang="ru-RU" sz="1800" dirty="0" err="1"/>
              <a:t>развитието</a:t>
            </a:r>
            <a:r>
              <a:rPr lang="ru-RU" sz="1800" dirty="0"/>
              <a:t> на региона и целите на </a:t>
            </a:r>
            <a:r>
              <a:rPr lang="ru-RU" sz="1800" dirty="0" err="1"/>
              <a:t>политиката</a:t>
            </a:r>
            <a:r>
              <a:rPr lang="ru-RU" sz="1800" dirty="0"/>
              <a:t> по отношение на </a:t>
            </a:r>
            <a:r>
              <a:rPr lang="ru-RU" sz="1800" dirty="0" err="1"/>
              <a:t>инфраструктурата</a:t>
            </a:r>
            <a:r>
              <a:rPr lang="ru-RU" sz="1800" dirty="0"/>
              <a:t> и </a:t>
            </a:r>
            <a:r>
              <a:rPr lang="ru-RU" sz="1800" dirty="0" err="1"/>
              <a:t>относно</a:t>
            </a:r>
            <a:r>
              <a:rPr lang="ru-RU" sz="1800" dirty="0"/>
              <a:t> </a:t>
            </a:r>
            <a:r>
              <a:rPr lang="ru-RU" sz="1800" dirty="0" err="1"/>
              <a:t>потенциална</a:t>
            </a:r>
            <a:r>
              <a:rPr lang="ru-RU" sz="1800" dirty="0"/>
              <a:t> реализация на </a:t>
            </a:r>
            <a:r>
              <a:rPr lang="ru-RU" sz="1800" dirty="0" err="1"/>
              <a:t>проектното</a:t>
            </a:r>
            <a:r>
              <a:rPr lang="ru-RU" sz="1800" dirty="0"/>
              <a:t> </a:t>
            </a:r>
            <a:r>
              <a:rPr lang="ru-RU" sz="1800" dirty="0" smtClean="0"/>
              <a:t>предложение.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800" dirty="0" err="1" smtClean="0"/>
              <a:t>Предварителни</a:t>
            </a:r>
            <a:r>
              <a:rPr lang="ru-RU" sz="1800" dirty="0" smtClean="0"/>
              <a:t> </a:t>
            </a:r>
            <a:r>
              <a:rPr lang="ru-RU" sz="1800" dirty="0"/>
              <a:t>становища от </a:t>
            </a:r>
            <a:r>
              <a:rPr lang="ru-RU" sz="1800" dirty="0" err="1"/>
              <a:t>собствениците</a:t>
            </a:r>
            <a:r>
              <a:rPr lang="ru-RU" sz="1800" dirty="0"/>
              <a:t>/</a:t>
            </a:r>
            <a:r>
              <a:rPr lang="ru-RU" sz="1800" dirty="0" err="1"/>
              <a:t>експлоатационните</a:t>
            </a:r>
            <a:r>
              <a:rPr lang="ru-RU" sz="1800" dirty="0"/>
              <a:t> дружества на </a:t>
            </a:r>
            <a:r>
              <a:rPr lang="ru-RU" sz="1800" dirty="0" err="1"/>
              <a:t>довеждащата</a:t>
            </a:r>
            <a:r>
              <a:rPr lang="ru-RU" sz="1800" dirty="0"/>
              <a:t> инфраструктура, </a:t>
            </a:r>
            <a:r>
              <a:rPr lang="ru-RU" sz="1800" dirty="0" err="1"/>
              <a:t>към</a:t>
            </a:r>
            <a:r>
              <a:rPr lang="ru-RU" sz="1800" dirty="0"/>
              <a:t> </a:t>
            </a:r>
            <a:r>
              <a:rPr lang="ru-RU" sz="1800" dirty="0" err="1"/>
              <a:t>която</a:t>
            </a:r>
            <a:r>
              <a:rPr lang="ru-RU" sz="1800" dirty="0"/>
              <a:t> </a:t>
            </a:r>
            <a:r>
              <a:rPr lang="ru-RU" sz="1800" dirty="0" err="1"/>
              <a:t>паркът</a:t>
            </a:r>
            <a:r>
              <a:rPr lang="ru-RU" sz="1800" dirty="0"/>
              <a:t>/</a:t>
            </a:r>
            <a:r>
              <a:rPr lang="ru-RU" sz="1800" dirty="0" err="1"/>
              <a:t>зоната</a:t>
            </a:r>
            <a:r>
              <a:rPr lang="ru-RU" sz="1800" dirty="0"/>
              <a:t> се </a:t>
            </a:r>
            <a:r>
              <a:rPr lang="ru-RU" sz="1800" dirty="0" err="1"/>
              <a:t>свързва</a:t>
            </a:r>
            <a:r>
              <a:rPr lang="ru-RU" sz="1800" dirty="0"/>
              <a:t>, вкл. </a:t>
            </a:r>
            <a:r>
              <a:rPr lang="ru-RU" sz="1800" dirty="0" err="1"/>
              <a:t>техническото</a:t>
            </a:r>
            <a:r>
              <a:rPr lang="ru-RU" sz="1800" dirty="0"/>
              <a:t> и </a:t>
            </a:r>
            <a:r>
              <a:rPr lang="ru-RU" sz="1800" dirty="0" err="1"/>
              <a:t>експлоатационното</a:t>
            </a:r>
            <a:r>
              <a:rPr lang="ru-RU" sz="1800" dirty="0"/>
              <a:t> </a:t>
            </a:r>
            <a:r>
              <a:rPr lang="ru-RU" sz="1800" dirty="0" err="1"/>
              <a:t>състояние</a:t>
            </a:r>
            <a:r>
              <a:rPr lang="ru-RU" sz="1800" dirty="0"/>
              <a:t>, </a:t>
            </a:r>
            <a:r>
              <a:rPr lang="ru-RU" sz="1800" dirty="0" err="1"/>
              <a:t>налични</a:t>
            </a:r>
            <a:r>
              <a:rPr lang="ru-RU" sz="1800" dirty="0"/>
              <a:t> </a:t>
            </a:r>
            <a:r>
              <a:rPr lang="ru-RU" sz="1800" dirty="0" err="1" smtClean="0"/>
              <a:t>ресурси</a:t>
            </a:r>
            <a:r>
              <a:rPr lang="ru-RU" sz="18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800" dirty="0" smtClean="0"/>
              <a:t>Документ/и </a:t>
            </a:r>
            <a:r>
              <a:rPr lang="ru-RU" sz="1800" dirty="0"/>
              <a:t>за </a:t>
            </a:r>
            <a:r>
              <a:rPr lang="ru-RU" sz="1800" dirty="0" err="1"/>
              <a:t>собственост</a:t>
            </a:r>
            <a:r>
              <a:rPr lang="ru-RU" sz="1800" dirty="0"/>
              <a:t> и </a:t>
            </a:r>
            <a:r>
              <a:rPr lang="ru-RU" sz="1800" dirty="0" err="1"/>
              <a:t>актуална</a:t>
            </a:r>
            <a:r>
              <a:rPr lang="ru-RU" sz="1800" dirty="0"/>
              <a:t>/а </a:t>
            </a:r>
            <a:r>
              <a:rPr lang="ru-RU" sz="1800" dirty="0" err="1"/>
              <a:t>скица</a:t>
            </a:r>
            <a:r>
              <a:rPr lang="ru-RU" sz="1800" dirty="0"/>
              <a:t>/и на </a:t>
            </a:r>
            <a:r>
              <a:rPr lang="ru-RU" sz="1800" dirty="0" err="1"/>
              <a:t>поземлени</a:t>
            </a:r>
            <a:r>
              <a:rPr lang="ru-RU" sz="1800" dirty="0"/>
              <a:t>  </a:t>
            </a:r>
            <a:r>
              <a:rPr lang="ru-RU" sz="1800" dirty="0" err="1" smtClean="0"/>
              <a:t>имот</a:t>
            </a:r>
            <a:r>
              <a:rPr lang="ru-RU" sz="1800" dirty="0" smtClean="0"/>
              <a:t>/и.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ru-RU" sz="1800" dirty="0"/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ru-RU" sz="1800" dirty="0"/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ru-RU" sz="1800" dirty="0" smtClean="0"/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endParaRPr lang="ru-RU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7447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72045A"/>
                </a:solidFill>
              </a:rPr>
              <a:t>1</a:t>
            </a:r>
            <a:r>
              <a:rPr lang="bg-BG" sz="2400" b="1" dirty="0" smtClean="0">
                <a:solidFill>
                  <a:srgbClr val="72045A"/>
                </a:solidFill>
              </a:rPr>
              <a:t>.</a:t>
            </a:r>
            <a:r>
              <a:rPr lang="bg-BG" sz="2400" b="1" dirty="0">
                <a:solidFill>
                  <a:srgbClr val="72045A"/>
                </a:solidFill>
              </a:rPr>
              <a:t> </a:t>
            </a:r>
            <a:r>
              <a:rPr lang="ru-RU" sz="2400" b="1" dirty="0" smtClean="0">
                <a:solidFill>
                  <a:srgbClr val="72045A"/>
                </a:solidFill>
              </a:rPr>
              <a:t>Критерии </a:t>
            </a:r>
            <a:r>
              <a:rPr lang="ru-RU" sz="2400" b="1" dirty="0">
                <a:solidFill>
                  <a:srgbClr val="72045A"/>
                </a:solidFill>
              </a:rPr>
              <a:t>за </a:t>
            </a:r>
            <a:r>
              <a:rPr lang="ru-RU" sz="2400" b="1" dirty="0" err="1">
                <a:solidFill>
                  <a:srgbClr val="72045A"/>
                </a:solidFill>
              </a:rPr>
              <a:t>административното</a:t>
            </a:r>
            <a:r>
              <a:rPr lang="ru-RU" sz="2400" b="1" dirty="0">
                <a:solidFill>
                  <a:srgbClr val="72045A"/>
                </a:solidFill>
              </a:rPr>
              <a:t> </a:t>
            </a:r>
            <a:r>
              <a:rPr lang="ru-RU" sz="2400" b="1" dirty="0" err="1">
                <a:solidFill>
                  <a:srgbClr val="72045A"/>
                </a:solidFill>
              </a:rPr>
              <a:t>съответствие</a:t>
            </a:r>
            <a:r>
              <a:rPr lang="ru-RU" sz="2400" b="1" dirty="0">
                <a:solidFill>
                  <a:srgbClr val="72045A"/>
                </a:solidFill>
              </a:rPr>
              <a:t> на </a:t>
            </a:r>
            <a:r>
              <a:rPr lang="ru-RU" sz="2400" b="1" dirty="0" smtClean="0">
                <a:solidFill>
                  <a:srgbClr val="72045A"/>
                </a:solidFill>
              </a:rPr>
              <a:t>ПИИ (2)</a:t>
            </a:r>
            <a:endParaRPr lang="ru-RU" sz="2400" b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6085107" cy="899488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rgbClr val="72045A"/>
                  </a:solidFill>
                </a:ln>
              </a:rPr>
              <a:t>VII. </a:t>
            </a:r>
            <a:r>
              <a:rPr lang="ru-RU" b="1" dirty="0">
                <a:ln>
                  <a:solidFill>
                    <a:srgbClr val="72045A"/>
                  </a:solidFill>
                </a:ln>
              </a:rPr>
              <a:t>Критерии и методология</a:t>
            </a:r>
            <a:endParaRPr lang="bg-BG" b="1" dirty="0">
              <a:ln>
                <a:solidFill>
                  <a:srgbClr val="72045A"/>
                </a:solidFill>
              </a:ln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361153"/>
            <a:ext cx="10886977" cy="468142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bg-BG" sz="2000" b="1" dirty="0">
                <a:solidFill>
                  <a:schemeClr val="tx1"/>
                </a:solidFill>
              </a:rPr>
              <a:t>Задължителни </a:t>
            </a:r>
            <a:r>
              <a:rPr lang="bg-BG" sz="2000" b="1" dirty="0" smtClean="0">
                <a:solidFill>
                  <a:schemeClr val="tx1"/>
                </a:solidFill>
              </a:rPr>
              <a:t>документи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800" dirty="0" err="1"/>
              <a:t>Документи</a:t>
            </a:r>
            <a:r>
              <a:rPr lang="ru-RU" sz="1800" dirty="0"/>
              <a:t> за </a:t>
            </a:r>
            <a:r>
              <a:rPr lang="ru-RU" sz="1800" dirty="0" err="1"/>
              <a:t>собственост</a:t>
            </a:r>
            <a:r>
              <a:rPr lang="ru-RU" sz="1800" dirty="0"/>
              <a:t> на </a:t>
            </a:r>
            <a:r>
              <a:rPr lang="ru-RU" sz="1800" dirty="0" err="1"/>
              <a:t>поземлените</a:t>
            </a:r>
            <a:r>
              <a:rPr lang="ru-RU" sz="1800" dirty="0"/>
              <a:t> </a:t>
            </a:r>
            <a:r>
              <a:rPr lang="ru-RU" sz="1800" dirty="0" err="1"/>
              <a:t>имоти</a:t>
            </a:r>
            <a:r>
              <a:rPr lang="ru-RU" sz="1800" dirty="0"/>
              <a:t> и/или </a:t>
            </a:r>
            <a:r>
              <a:rPr lang="ru-RU" sz="1800" dirty="0" err="1"/>
              <a:t>документи</a:t>
            </a:r>
            <a:r>
              <a:rPr lang="ru-RU" sz="1800" dirty="0"/>
              <a:t> за </a:t>
            </a:r>
            <a:r>
              <a:rPr lang="ru-RU" sz="1800" dirty="0" err="1"/>
              <a:t>учредени</a:t>
            </a:r>
            <a:r>
              <a:rPr lang="ru-RU" sz="1800" dirty="0"/>
              <a:t> </a:t>
            </a:r>
            <a:r>
              <a:rPr lang="ru-RU" sz="1800" dirty="0" err="1"/>
              <a:t>вещни</a:t>
            </a:r>
            <a:r>
              <a:rPr lang="ru-RU" sz="1800" dirty="0"/>
              <a:t> права, при </a:t>
            </a:r>
            <a:r>
              <a:rPr lang="ru-RU" sz="1800" dirty="0" err="1"/>
              <a:t>кандидатстване</a:t>
            </a:r>
            <a:r>
              <a:rPr lang="ru-RU" sz="1800" dirty="0"/>
              <a:t> по </a:t>
            </a:r>
            <a:r>
              <a:rPr lang="ru-RU" sz="1800" dirty="0" err="1"/>
              <a:t>Дейност</a:t>
            </a:r>
            <a:r>
              <a:rPr lang="ru-RU" sz="1800" dirty="0"/>
              <a:t> 1.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800" dirty="0"/>
              <a:t>Документ по </a:t>
            </a:r>
            <a:r>
              <a:rPr lang="ru-RU" sz="1800" dirty="0" err="1"/>
              <a:t>реда</a:t>
            </a:r>
            <a:r>
              <a:rPr lang="ru-RU" sz="1800" dirty="0"/>
              <a:t> на глава шеста от Закона за </a:t>
            </a:r>
            <a:r>
              <a:rPr lang="ru-RU" sz="1800" dirty="0" err="1"/>
              <a:t>опазване</a:t>
            </a:r>
            <a:r>
              <a:rPr lang="ru-RU" sz="1800" dirty="0"/>
              <a:t> на </a:t>
            </a:r>
            <a:r>
              <a:rPr lang="ru-RU" sz="1800" dirty="0" err="1"/>
              <a:t>околната</a:t>
            </a:r>
            <a:r>
              <a:rPr lang="ru-RU" sz="1800" dirty="0"/>
              <a:t> среда (ЗООС) и/или по чл. 31 от Закона за </a:t>
            </a:r>
            <a:r>
              <a:rPr lang="ru-RU" sz="1800" dirty="0" err="1"/>
              <a:t>биологичното</a:t>
            </a:r>
            <a:r>
              <a:rPr lang="ru-RU" sz="1800" dirty="0"/>
              <a:t> разнообразие (ЗБР), за </a:t>
            </a:r>
            <a:r>
              <a:rPr lang="ru-RU" sz="1800" dirty="0" err="1"/>
              <a:t>инвестиционното</a:t>
            </a:r>
            <a:r>
              <a:rPr lang="ru-RU" sz="1800" dirty="0"/>
              <a:t> предложение, или декларация за </a:t>
            </a:r>
            <a:r>
              <a:rPr lang="ru-RU" sz="1800" dirty="0" err="1"/>
              <a:t>стартирала</a:t>
            </a:r>
            <a:r>
              <a:rPr lang="ru-RU" sz="1800" dirty="0"/>
              <a:t> процедура.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800" dirty="0" err="1" smtClean="0"/>
              <a:t>Влязъл</a:t>
            </a:r>
            <a:r>
              <a:rPr lang="ru-RU" sz="1800" dirty="0" smtClean="0"/>
              <a:t> </a:t>
            </a:r>
            <a:r>
              <a:rPr lang="ru-RU" sz="1800" dirty="0"/>
              <a:t>в сила Подробен </a:t>
            </a:r>
            <a:r>
              <a:rPr lang="ru-RU" sz="1800" dirty="0" err="1"/>
              <a:t>устройствен</a:t>
            </a:r>
            <a:r>
              <a:rPr lang="ru-RU" sz="1800" dirty="0"/>
              <a:t> план на </a:t>
            </a:r>
            <a:r>
              <a:rPr lang="ru-RU" sz="1800" dirty="0" err="1"/>
              <a:t>индустриалния</a:t>
            </a:r>
            <a:r>
              <a:rPr lang="ru-RU" sz="1800" dirty="0"/>
              <a:t> парк/зона, </a:t>
            </a:r>
            <a:r>
              <a:rPr lang="ru-RU" sz="1800" dirty="0" err="1"/>
              <a:t>ведно</a:t>
            </a:r>
            <a:r>
              <a:rPr lang="ru-RU" sz="1800" dirty="0"/>
              <a:t> с документ, </a:t>
            </a:r>
            <a:r>
              <a:rPr lang="ru-RU" sz="1800" dirty="0" err="1"/>
              <a:t>който</a:t>
            </a:r>
            <a:r>
              <a:rPr lang="ru-RU" sz="1800" dirty="0"/>
              <a:t> </a:t>
            </a:r>
            <a:r>
              <a:rPr lang="ru-RU" sz="1800" dirty="0" err="1"/>
              <a:t>удостоверява</a:t>
            </a:r>
            <a:r>
              <a:rPr lang="ru-RU" sz="1800" dirty="0"/>
              <a:t> </a:t>
            </a:r>
            <a:r>
              <a:rPr lang="ru-RU" sz="1800" dirty="0" err="1"/>
              <a:t>влизането</a:t>
            </a:r>
            <a:r>
              <a:rPr lang="ru-RU" sz="1800" dirty="0"/>
              <a:t> </a:t>
            </a:r>
            <a:r>
              <a:rPr lang="ru-RU" sz="1800" dirty="0" err="1"/>
              <a:t>му</a:t>
            </a:r>
            <a:r>
              <a:rPr lang="ru-RU" sz="1800" dirty="0"/>
              <a:t> в сила.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800" dirty="0" err="1"/>
              <a:t>Прединвестиционно</a:t>
            </a:r>
            <a:r>
              <a:rPr lang="ru-RU" sz="1800" dirty="0"/>
              <a:t> </a:t>
            </a:r>
            <a:r>
              <a:rPr lang="ru-RU" sz="1800" dirty="0" err="1"/>
              <a:t>проучване</a:t>
            </a:r>
            <a:r>
              <a:rPr lang="ru-RU" sz="1800" dirty="0"/>
              <a:t>, с предложен </a:t>
            </a:r>
            <a:r>
              <a:rPr lang="ru-RU" sz="1800" dirty="0" err="1"/>
              <a:t>прогнозен</a:t>
            </a:r>
            <a:r>
              <a:rPr lang="ru-RU" sz="1800" dirty="0"/>
              <a:t> график за </a:t>
            </a:r>
            <a:r>
              <a:rPr lang="ru-RU" sz="1800" dirty="0" err="1"/>
              <a:t>продължителност</a:t>
            </a:r>
            <a:r>
              <a:rPr lang="ru-RU" sz="1800" dirty="0"/>
              <a:t> на </a:t>
            </a:r>
            <a:r>
              <a:rPr lang="ru-RU" sz="1800" dirty="0" err="1"/>
              <a:t>възлагането</a:t>
            </a:r>
            <a:r>
              <a:rPr lang="ru-RU" sz="1800" dirty="0"/>
              <a:t> и </a:t>
            </a:r>
            <a:r>
              <a:rPr lang="ru-RU" sz="1800" dirty="0" err="1"/>
              <a:t>изпълнението</a:t>
            </a:r>
            <a:r>
              <a:rPr lang="ru-RU" sz="1800" dirty="0"/>
              <a:t> на </a:t>
            </a:r>
            <a:r>
              <a:rPr lang="ru-RU" sz="1800" dirty="0" err="1"/>
              <a:t>обекта</a:t>
            </a:r>
            <a:r>
              <a:rPr lang="ru-RU" sz="1800" dirty="0"/>
              <a:t>/</a:t>
            </a:r>
            <a:r>
              <a:rPr lang="ru-RU" sz="1800" dirty="0" err="1"/>
              <a:t>ите</a:t>
            </a:r>
            <a:r>
              <a:rPr lang="ru-RU" sz="1800" dirty="0"/>
              <a:t>, </a:t>
            </a:r>
            <a:r>
              <a:rPr lang="ru-RU" sz="1800" dirty="0" err="1"/>
              <a:t>предвидени</a:t>
            </a:r>
            <a:r>
              <a:rPr lang="ru-RU" sz="1800" dirty="0"/>
              <a:t> за реализация с </a:t>
            </a:r>
            <a:r>
              <a:rPr lang="ru-RU" sz="1800" dirty="0" err="1"/>
              <a:t>инвестицията</a:t>
            </a:r>
            <a:r>
              <a:rPr lang="ru-RU" sz="1800" dirty="0"/>
              <a:t> и </a:t>
            </a:r>
            <a:r>
              <a:rPr lang="ru-RU" sz="1800" dirty="0" err="1"/>
              <a:t>извършено</a:t>
            </a:r>
            <a:r>
              <a:rPr lang="ru-RU" sz="1800" dirty="0"/>
              <a:t> </a:t>
            </a:r>
            <a:r>
              <a:rPr lang="ru-RU" sz="1800" dirty="0" err="1"/>
              <a:t>остойностяване</a:t>
            </a:r>
            <a:r>
              <a:rPr lang="ru-RU" sz="1800" dirty="0"/>
              <a:t> с приложена </a:t>
            </a:r>
            <a:r>
              <a:rPr lang="ru-RU" sz="1800" dirty="0" err="1"/>
              <a:t>количествено-стойностна</a:t>
            </a:r>
            <a:r>
              <a:rPr lang="ru-RU" sz="1800" dirty="0"/>
              <a:t> сметка (КСС).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ru-RU" sz="1800" dirty="0"/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ru-RU" sz="1800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ru-RU" sz="1800" dirty="0"/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ru-RU" sz="1800" dirty="0"/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ru-RU" sz="1800" dirty="0" smtClean="0"/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endParaRPr lang="ru-RU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7447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72045A"/>
                </a:solidFill>
              </a:rPr>
              <a:t>1</a:t>
            </a:r>
            <a:r>
              <a:rPr lang="bg-BG" sz="2400" b="1" dirty="0" smtClean="0">
                <a:solidFill>
                  <a:srgbClr val="72045A"/>
                </a:solidFill>
              </a:rPr>
              <a:t>.</a:t>
            </a:r>
            <a:r>
              <a:rPr lang="bg-BG" sz="2400" b="1" dirty="0">
                <a:solidFill>
                  <a:srgbClr val="72045A"/>
                </a:solidFill>
              </a:rPr>
              <a:t> </a:t>
            </a:r>
            <a:r>
              <a:rPr lang="ru-RU" sz="2400" b="1" dirty="0" smtClean="0">
                <a:solidFill>
                  <a:srgbClr val="72045A"/>
                </a:solidFill>
              </a:rPr>
              <a:t>Критерии </a:t>
            </a:r>
            <a:r>
              <a:rPr lang="ru-RU" sz="2400" b="1" dirty="0">
                <a:solidFill>
                  <a:srgbClr val="72045A"/>
                </a:solidFill>
              </a:rPr>
              <a:t>за </a:t>
            </a:r>
            <a:r>
              <a:rPr lang="ru-RU" sz="2400" b="1" dirty="0" err="1">
                <a:solidFill>
                  <a:srgbClr val="72045A"/>
                </a:solidFill>
              </a:rPr>
              <a:t>административното</a:t>
            </a:r>
            <a:r>
              <a:rPr lang="ru-RU" sz="2400" b="1" dirty="0">
                <a:solidFill>
                  <a:srgbClr val="72045A"/>
                </a:solidFill>
              </a:rPr>
              <a:t> </a:t>
            </a:r>
            <a:r>
              <a:rPr lang="ru-RU" sz="2400" b="1" dirty="0" err="1">
                <a:solidFill>
                  <a:srgbClr val="72045A"/>
                </a:solidFill>
              </a:rPr>
              <a:t>съответствие</a:t>
            </a:r>
            <a:r>
              <a:rPr lang="ru-RU" sz="2400" b="1" dirty="0">
                <a:solidFill>
                  <a:srgbClr val="72045A"/>
                </a:solidFill>
              </a:rPr>
              <a:t> на </a:t>
            </a:r>
            <a:r>
              <a:rPr lang="ru-RU" sz="2400" b="1" dirty="0" smtClean="0">
                <a:solidFill>
                  <a:srgbClr val="72045A"/>
                </a:solidFill>
              </a:rPr>
              <a:t>ПИИ (3)</a:t>
            </a:r>
            <a:endParaRPr lang="ru-RU" sz="2400" b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6085107" cy="899488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rgbClr val="72045A"/>
                  </a:solidFill>
                </a:ln>
              </a:rPr>
              <a:t>VII. </a:t>
            </a:r>
            <a:r>
              <a:rPr lang="ru-RU" b="1" dirty="0">
                <a:ln>
                  <a:solidFill>
                    <a:srgbClr val="72045A"/>
                  </a:solidFill>
                </a:ln>
              </a:rPr>
              <a:t>Критерии и методология</a:t>
            </a:r>
            <a:endParaRPr lang="bg-BG" b="1" dirty="0">
              <a:ln>
                <a:solidFill>
                  <a:srgbClr val="72045A"/>
                </a:solidFill>
              </a:ln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361153"/>
            <a:ext cx="10886977" cy="468142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ru-RU" sz="1800" dirty="0"/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ru-RU" sz="1800" dirty="0" smtClean="0"/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endParaRPr lang="ru-RU" sz="1800" b="1" dirty="0"/>
          </a:p>
        </p:txBody>
      </p:sp>
      <p:sp>
        <p:nvSpPr>
          <p:cNvPr id="4" name="Rectangle 3"/>
          <p:cNvSpPr/>
          <p:nvPr/>
        </p:nvSpPr>
        <p:spPr>
          <a:xfrm>
            <a:off x="904973" y="1298859"/>
            <a:ext cx="10886977" cy="5375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buClr>
                <a:schemeClr val="accent2">
                  <a:lumMod val="75000"/>
                </a:schemeClr>
              </a:buClr>
            </a:pPr>
            <a:r>
              <a:rPr lang="bg-BG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Незадължителни </a:t>
            </a:r>
            <a:r>
              <a:rPr lang="bg-BG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документи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Bef>
                <a:spcPts val="100"/>
              </a:spcBef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Договор за </a:t>
            </a:r>
            <a:r>
              <a:rPr lang="ru-RU" sz="1600" dirty="0" err="1"/>
              <a:t>експлоатация</a:t>
            </a:r>
            <a:r>
              <a:rPr lang="ru-RU" sz="1600" dirty="0"/>
              <a:t> между </a:t>
            </a:r>
            <a:r>
              <a:rPr lang="ru-RU" sz="1600" dirty="0" err="1"/>
              <a:t>собственика</a:t>
            </a:r>
            <a:r>
              <a:rPr lang="ru-RU" sz="1600" dirty="0"/>
              <a:t> и оператора, с </a:t>
            </a:r>
            <a:r>
              <a:rPr lang="ru-RU" sz="1600" dirty="0" err="1"/>
              <a:t>реквизитите</a:t>
            </a:r>
            <a:r>
              <a:rPr lang="ru-RU" sz="1600" dirty="0"/>
              <a:t> по чл. 28 и чл. 35, ал. 1 и ал. 2, т. 1, т. 2, т. 3 и т. 5 от </a:t>
            </a:r>
            <a:r>
              <a:rPr lang="ru-RU" sz="1600" dirty="0" smtClean="0"/>
              <a:t>ЗИП, в случай че </a:t>
            </a:r>
            <a:r>
              <a:rPr lang="ru-RU" sz="1600" dirty="0" err="1" smtClean="0"/>
              <a:t>операторът</a:t>
            </a:r>
            <a:r>
              <a:rPr lang="ru-RU" sz="1600" dirty="0" smtClean="0"/>
              <a:t> на ИП/ИЗ не е </a:t>
            </a:r>
            <a:r>
              <a:rPr lang="ru-RU" sz="1600" dirty="0" err="1" smtClean="0"/>
              <a:t>собственик</a:t>
            </a:r>
            <a:r>
              <a:rPr lang="ru-RU" sz="1600" dirty="0" smtClean="0"/>
              <a:t> на </a:t>
            </a:r>
            <a:r>
              <a:rPr lang="ru-RU" sz="1600" dirty="0" err="1" smtClean="0"/>
              <a:t>същия</a:t>
            </a:r>
            <a:r>
              <a:rPr lang="ru-RU" sz="1600" dirty="0" smtClean="0"/>
              <a:t>.</a:t>
            </a:r>
            <a:endParaRPr lang="ru-RU" sz="1600" dirty="0"/>
          </a:p>
          <a:p>
            <a:pPr marL="285750" indent="-285750" algn="just">
              <a:spcBef>
                <a:spcPts val="100"/>
              </a:spcBef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err="1"/>
              <a:t>Писмо</a:t>
            </a:r>
            <a:r>
              <a:rPr lang="ru-RU" sz="1600" dirty="0"/>
              <a:t> за </a:t>
            </a:r>
            <a:r>
              <a:rPr lang="ru-RU" sz="1600" dirty="0" err="1"/>
              <a:t>подкрепа</a:t>
            </a:r>
            <a:r>
              <a:rPr lang="ru-RU" sz="1600" dirty="0"/>
              <a:t> от </a:t>
            </a:r>
            <a:r>
              <a:rPr lang="ru-RU" sz="1600" dirty="0" err="1"/>
              <a:t>собственика</a:t>
            </a:r>
            <a:r>
              <a:rPr lang="ru-RU" sz="1600" dirty="0"/>
              <a:t> на </a:t>
            </a:r>
            <a:r>
              <a:rPr lang="ru-RU" sz="1600" dirty="0" err="1" smtClean="0"/>
              <a:t>индустриалния</a:t>
            </a:r>
            <a:r>
              <a:rPr lang="ru-RU" sz="1600" dirty="0" smtClean="0"/>
              <a:t> парк/зона, в </a:t>
            </a:r>
            <a:r>
              <a:rPr lang="ru-RU" sz="1600" dirty="0"/>
              <a:t>случай че </a:t>
            </a:r>
            <a:r>
              <a:rPr lang="ru-RU" sz="1600" dirty="0" err="1"/>
              <a:t>операторът</a:t>
            </a:r>
            <a:r>
              <a:rPr lang="ru-RU" sz="1600" dirty="0"/>
              <a:t> </a:t>
            </a:r>
            <a:r>
              <a:rPr lang="ru-RU" sz="1600" dirty="0" smtClean="0"/>
              <a:t>не </a:t>
            </a:r>
            <a:r>
              <a:rPr lang="ru-RU" sz="1600" dirty="0"/>
              <a:t>е </a:t>
            </a:r>
            <a:r>
              <a:rPr lang="ru-RU" sz="1600" dirty="0" err="1" smtClean="0"/>
              <a:t>собственик</a:t>
            </a:r>
            <a:r>
              <a:rPr lang="ru-RU" sz="1600" dirty="0" smtClean="0"/>
              <a:t> на </a:t>
            </a:r>
            <a:r>
              <a:rPr lang="ru-RU" sz="1600" dirty="0" err="1" smtClean="0"/>
              <a:t>същия</a:t>
            </a:r>
            <a:r>
              <a:rPr lang="ru-RU" sz="1600" dirty="0" smtClean="0"/>
              <a:t>.</a:t>
            </a:r>
            <a:endParaRPr lang="ru-RU" sz="1600" dirty="0"/>
          </a:p>
          <a:p>
            <a:pPr marL="285750" indent="-285750" algn="just">
              <a:spcBef>
                <a:spcPts val="100"/>
              </a:spcBef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Документи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за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собственост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поземлените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имоти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и/или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документи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учредени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вещни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права, при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кандидатстване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Дейност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 algn="just">
              <a:spcBef>
                <a:spcPts val="100"/>
              </a:spcBef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Документ по </a:t>
            </a:r>
            <a:r>
              <a:rPr lang="ru-RU" sz="1600" dirty="0" err="1" smtClean="0"/>
              <a:t>реда</a:t>
            </a:r>
            <a:r>
              <a:rPr lang="ru-RU" sz="1600" dirty="0" smtClean="0"/>
              <a:t> на глава </a:t>
            </a:r>
            <a:r>
              <a:rPr lang="ru-RU" sz="1600" dirty="0" err="1" smtClean="0"/>
              <a:t>четвърта</a:t>
            </a:r>
            <a:r>
              <a:rPr lang="ru-RU" sz="1600" dirty="0" smtClean="0"/>
              <a:t> от Закона за водите или </a:t>
            </a:r>
            <a:r>
              <a:rPr lang="bg-BG" sz="1600" dirty="0" smtClean="0"/>
              <a:t>декларация за стартирала процедура,</a:t>
            </a:r>
            <a:r>
              <a:rPr lang="ru-RU" sz="1600" dirty="0" smtClean="0"/>
              <a:t> в случай на </a:t>
            </a:r>
            <a:r>
              <a:rPr lang="ru-RU" sz="1600" dirty="0" err="1" smtClean="0"/>
              <a:t>използване</a:t>
            </a:r>
            <a:r>
              <a:rPr lang="ru-RU" sz="1600" dirty="0" smtClean="0"/>
              <a:t> на </a:t>
            </a:r>
            <a:r>
              <a:rPr lang="ru-RU" sz="1600" dirty="0" err="1" smtClean="0"/>
              <a:t>воден</a:t>
            </a:r>
            <a:r>
              <a:rPr lang="ru-RU" sz="1600" dirty="0" smtClean="0"/>
              <a:t> </a:t>
            </a:r>
            <a:r>
              <a:rPr lang="ru-RU" sz="1600" dirty="0" err="1" smtClean="0"/>
              <a:t>обект</a:t>
            </a:r>
            <a:r>
              <a:rPr lang="ru-RU" sz="1600" dirty="0" smtClean="0"/>
              <a:t>.</a:t>
            </a:r>
          </a:p>
          <a:p>
            <a:pPr marL="285750" indent="-285750" algn="just">
              <a:spcBef>
                <a:spcPts val="100"/>
              </a:spcBef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Доклад за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извършен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одит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пътна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безопасност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инвестиционния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 (при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дейности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за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довеждащ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път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случай че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такъв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е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изготвен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преди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кандидатстване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 algn="just">
              <a:spcBef>
                <a:spcPts val="100"/>
              </a:spcBef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Оценка на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въздействието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върху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пътната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безопасност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инфраструктурни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проекти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(при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дейности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довеждащ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път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marL="285750" indent="-285750" algn="just">
              <a:spcBef>
                <a:spcPts val="100"/>
              </a:spcBef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случай че на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територията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парка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ще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затворена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електроразпределителна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и/или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газоразпределителна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мрежа,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доказателства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че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такава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е предвидена в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концепцията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парка или договора за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експлоатация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съобразена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е с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технологичните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нужди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инвеститорите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парка,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както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доказателства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че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кандидатът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разполага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 право на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собственост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вещни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права.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bg-BG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редварителен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/окончателен договор, меморандум,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споразумение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или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съвместно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изявление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 намерение,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доказващ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ангажимент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висше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училище/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научноизследователска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организация или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техни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звена/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институти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които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ще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осъществяват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научно-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изследователска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дейност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в случай че в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проектното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предложение е включена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Дейност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47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72045A"/>
                </a:solidFill>
              </a:rPr>
              <a:t>1</a:t>
            </a:r>
            <a:r>
              <a:rPr lang="bg-BG" sz="2400" b="1" dirty="0" smtClean="0">
                <a:solidFill>
                  <a:srgbClr val="72045A"/>
                </a:solidFill>
              </a:rPr>
              <a:t>.</a:t>
            </a:r>
            <a:r>
              <a:rPr lang="bg-BG" sz="2400" b="1" dirty="0">
                <a:solidFill>
                  <a:srgbClr val="72045A"/>
                </a:solidFill>
              </a:rPr>
              <a:t> </a:t>
            </a:r>
            <a:r>
              <a:rPr lang="ru-RU" sz="2400" b="1" dirty="0" smtClean="0">
                <a:solidFill>
                  <a:srgbClr val="72045A"/>
                </a:solidFill>
              </a:rPr>
              <a:t>Критерии </a:t>
            </a:r>
            <a:r>
              <a:rPr lang="ru-RU" sz="2400" b="1" dirty="0">
                <a:solidFill>
                  <a:srgbClr val="72045A"/>
                </a:solidFill>
              </a:rPr>
              <a:t>за </a:t>
            </a:r>
            <a:r>
              <a:rPr lang="ru-RU" sz="2400" b="1" dirty="0" err="1">
                <a:solidFill>
                  <a:srgbClr val="72045A"/>
                </a:solidFill>
              </a:rPr>
              <a:t>административното</a:t>
            </a:r>
            <a:r>
              <a:rPr lang="ru-RU" sz="2400" b="1" dirty="0">
                <a:solidFill>
                  <a:srgbClr val="72045A"/>
                </a:solidFill>
              </a:rPr>
              <a:t> </a:t>
            </a:r>
            <a:r>
              <a:rPr lang="ru-RU" sz="2400" b="1" dirty="0" err="1">
                <a:solidFill>
                  <a:srgbClr val="72045A"/>
                </a:solidFill>
              </a:rPr>
              <a:t>съответствие</a:t>
            </a:r>
            <a:r>
              <a:rPr lang="ru-RU" sz="2400" b="1" dirty="0">
                <a:solidFill>
                  <a:srgbClr val="72045A"/>
                </a:solidFill>
              </a:rPr>
              <a:t> на </a:t>
            </a:r>
            <a:r>
              <a:rPr lang="ru-RU" sz="2400" b="1" dirty="0" smtClean="0">
                <a:solidFill>
                  <a:srgbClr val="72045A"/>
                </a:solidFill>
              </a:rPr>
              <a:t>ПИИ (4)</a:t>
            </a:r>
            <a:endParaRPr lang="ru-RU" sz="2400" b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0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6085107" cy="899488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rgbClr val="72045A"/>
                  </a:solidFill>
                </a:ln>
              </a:rPr>
              <a:t>VII. </a:t>
            </a:r>
            <a:r>
              <a:rPr lang="ru-RU" b="1" dirty="0">
                <a:ln>
                  <a:solidFill>
                    <a:srgbClr val="72045A"/>
                  </a:solidFill>
                </a:ln>
              </a:rPr>
              <a:t>Критерии и методология</a:t>
            </a:r>
            <a:endParaRPr lang="bg-BG" b="1" dirty="0">
              <a:ln>
                <a:solidFill>
                  <a:srgbClr val="72045A"/>
                </a:solidFill>
              </a:ln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2" y="1798976"/>
            <a:ext cx="10886977" cy="468142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ru-RU" sz="1800" dirty="0"/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ru-RU" sz="1800" dirty="0" smtClean="0"/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endParaRPr lang="ru-RU" sz="1800" b="1" dirty="0"/>
          </a:p>
        </p:txBody>
      </p:sp>
      <p:sp>
        <p:nvSpPr>
          <p:cNvPr id="4" name="Rectangle 3"/>
          <p:cNvSpPr/>
          <p:nvPr/>
        </p:nvSpPr>
        <p:spPr>
          <a:xfrm>
            <a:off x="904971" y="1655793"/>
            <a:ext cx="10886977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  <a:buClr>
                <a:schemeClr val="accent2">
                  <a:lumMod val="75000"/>
                </a:schemeClr>
              </a:buClr>
            </a:pPr>
            <a:r>
              <a:rPr lang="bg-BG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Незадължителни </a:t>
            </a:r>
            <a:r>
              <a:rPr lang="bg-BG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документи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включена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Дейност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 в обхвата на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предложението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изпълнение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инвестиции – приложен и прикачен в ИС на МВУ-ИСУН2020 ПУП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Парцеларен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план (ПУП ПП), в случай че е необходим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такъв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за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съответния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елемент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довеждащата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техническа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инфраструктура до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границите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индустриалния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парк/зона,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ведно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 документ,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който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удостоверява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влизането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му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сила,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ако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е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влязъл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сила.</a:t>
            </a:r>
          </a:p>
          <a:p>
            <a:pPr marL="285750" indent="-285750" algn="just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Становище/а от страна на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електропреносния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оператор и/или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газопреносния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оператор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относно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условията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присъединяване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парка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към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електро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-/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газопреносната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мрежа, в случай че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кандидатът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планира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присъединяването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оперираща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територията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парка затворена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електро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-/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газоразпределителна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мрежа.</a:t>
            </a:r>
          </a:p>
          <a:p>
            <a:pPr marL="285750" indent="-285750" algn="just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bg-BG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Становище от страна на съответния оператор на електроразпределителна мрежа /ОЕРМ/, съответно на </a:t>
            </a:r>
            <a:r>
              <a:rPr lang="bg-BG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газоразпределителна</a:t>
            </a:r>
            <a:r>
              <a:rPr lang="bg-BG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мрежа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bg-BG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ОГРМ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bg-BG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за условията за присъединяване, в случай на присъединяване на парка към електро-/</a:t>
            </a:r>
            <a:r>
              <a:rPr lang="bg-BG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газоразпределителна</a:t>
            </a:r>
            <a:r>
              <a:rPr lang="bg-BG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мрежа</a:t>
            </a:r>
            <a:r>
              <a:rPr lang="bg-BG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 algn="just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err="1"/>
              <a:t>Съгласуван</a:t>
            </a:r>
            <a:r>
              <a:rPr lang="ru-RU" sz="1600" dirty="0"/>
              <a:t>/и  </a:t>
            </a:r>
            <a:r>
              <a:rPr lang="ru-RU" sz="1600" dirty="0" err="1"/>
              <a:t>и</a:t>
            </a:r>
            <a:r>
              <a:rPr lang="ru-RU" sz="1600" dirty="0"/>
              <a:t> одобрен/и </a:t>
            </a:r>
            <a:r>
              <a:rPr lang="ru-RU" sz="1600" dirty="0" err="1"/>
              <a:t>Инвестиционен</a:t>
            </a:r>
            <a:r>
              <a:rPr lang="ru-RU" sz="1600" dirty="0"/>
              <a:t>/</a:t>
            </a:r>
            <a:r>
              <a:rPr lang="ru-RU" sz="1600" dirty="0" err="1"/>
              <a:t>нни</a:t>
            </a:r>
            <a:r>
              <a:rPr lang="ru-RU" sz="1600" dirty="0"/>
              <a:t> проект/и </a:t>
            </a:r>
            <a:r>
              <a:rPr lang="ru-RU" sz="1600" dirty="0" err="1"/>
              <a:t>във</a:t>
            </a:r>
            <a:r>
              <a:rPr lang="ru-RU" sz="1600" dirty="0"/>
              <a:t> фаза: идеен/технически/</a:t>
            </a:r>
            <a:r>
              <a:rPr lang="ru-RU" sz="1600" dirty="0" err="1"/>
              <a:t>работен</a:t>
            </a:r>
            <a:r>
              <a:rPr lang="ru-RU" sz="1600" dirty="0"/>
              <a:t> проект, в случай че е </a:t>
            </a:r>
            <a:r>
              <a:rPr lang="ru-RU" sz="1600" dirty="0" err="1"/>
              <a:t>наличен</a:t>
            </a:r>
            <a:r>
              <a:rPr lang="ru-RU" sz="1600" dirty="0"/>
              <a:t> </a:t>
            </a:r>
            <a:r>
              <a:rPr lang="ru-RU" sz="1600" dirty="0" err="1"/>
              <a:t>такъв</a:t>
            </a:r>
            <a:r>
              <a:rPr lang="ru-RU" sz="1600" dirty="0"/>
              <a:t>, за </a:t>
            </a:r>
            <a:r>
              <a:rPr lang="ru-RU" sz="1600" dirty="0" err="1"/>
              <a:t>предвидените</a:t>
            </a:r>
            <a:r>
              <a:rPr lang="ru-RU" sz="1600" dirty="0"/>
              <a:t> с </a:t>
            </a:r>
            <a:r>
              <a:rPr lang="ru-RU" sz="1600" dirty="0" err="1"/>
              <a:t>инвестицията</a:t>
            </a:r>
            <a:r>
              <a:rPr lang="ru-RU" sz="1600" dirty="0"/>
              <a:t> </a:t>
            </a:r>
            <a:r>
              <a:rPr lang="ru-RU" sz="1600" dirty="0" err="1"/>
              <a:t>обекти</a:t>
            </a:r>
            <a:r>
              <a:rPr lang="ru-RU" sz="1600" dirty="0"/>
              <a:t> по </a:t>
            </a:r>
            <a:r>
              <a:rPr lang="ru-RU" sz="1600" dirty="0" err="1"/>
              <a:t>Дейност</a:t>
            </a:r>
            <a:r>
              <a:rPr lang="ru-RU" sz="1600" dirty="0"/>
              <a:t> 1 и </a:t>
            </a:r>
            <a:r>
              <a:rPr lang="ru-RU" sz="1600" dirty="0" err="1"/>
              <a:t>Дейност</a:t>
            </a:r>
            <a:r>
              <a:rPr lang="ru-RU" sz="1600" dirty="0"/>
              <a:t> 2, </a:t>
            </a:r>
            <a:r>
              <a:rPr lang="ru-RU" sz="1600" dirty="0" err="1"/>
              <a:t>съгласуван</a:t>
            </a:r>
            <a:r>
              <a:rPr lang="ru-RU" sz="1600" dirty="0"/>
              <a:t> от </a:t>
            </a:r>
            <a:r>
              <a:rPr lang="ru-RU" sz="1600" dirty="0" err="1"/>
              <a:t>собственика</a:t>
            </a:r>
            <a:r>
              <a:rPr lang="ru-RU" sz="1600" dirty="0"/>
              <a:t> на </a:t>
            </a:r>
            <a:r>
              <a:rPr lang="ru-RU" sz="1600" dirty="0" err="1"/>
              <a:t>съответната</a:t>
            </a:r>
            <a:r>
              <a:rPr lang="ru-RU" sz="1600" dirty="0"/>
              <a:t> инфраструктура и </a:t>
            </a:r>
            <a:r>
              <a:rPr lang="ru-RU" sz="1600" dirty="0" err="1"/>
              <a:t>възложител</a:t>
            </a:r>
            <a:r>
              <a:rPr lang="ru-RU" sz="1600" dirty="0"/>
              <a:t> по ЗУТ, </a:t>
            </a:r>
            <a:r>
              <a:rPr lang="ru-RU" sz="1600" dirty="0" err="1"/>
              <a:t>както</a:t>
            </a:r>
            <a:r>
              <a:rPr lang="ru-RU" sz="1600" dirty="0"/>
              <a:t> и приложен/и комплексен/ни доклад/и за оценка на </a:t>
            </a:r>
            <a:r>
              <a:rPr lang="ru-RU" sz="1600" dirty="0" err="1"/>
              <a:t>съответствието</a:t>
            </a:r>
            <a:r>
              <a:rPr lang="ru-RU" sz="1600" dirty="0"/>
              <a:t> на проекта с </a:t>
            </a:r>
            <a:r>
              <a:rPr lang="ru-RU" sz="1600" dirty="0" err="1"/>
              <a:t>основните</a:t>
            </a:r>
            <a:r>
              <a:rPr lang="ru-RU" sz="1600" dirty="0"/>
              <a:t> </a:t>
            </a:r>
            <a:r>
              <a:rPr lang="ru-RU" sz="1600" dirty="0" err="1"/>
              <a:t>изисквания</a:t>
            </a:r>
            <a:r>
              <a:rPr lang="ru-RU" sz="1600" dirty="0"/>
              <a:t> </a:t>
            </a:r>
            <a:r>
              <a:rPr lang="ru-RU" sz="1600" dirty="0" err="1"/>
              <a:t>към</a:t>
            </a:r>
            <a:r>
              <a:rPr lang="ru-RU" sz="1600" dirty="0"/>
              <a:t> </a:t>
            </a:r>
            <a:r>
              <a:rPr lang="ru-RU" sz="1600" dirty="0" err="1"/>
              <a:t>строежите</a:t>
            </a:r>
            <a:r>
              <a:rPr lang="ru-RU" sz="1600" dirty="0" smtClean="0"/>
              <a:t>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47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72045A"/>
                </a:solidFill>
              </a:rPr>
              <a:t>1</a:t>
            </a:r>
            <a:r>
              <a:rPr lang="bg-BG" sz="2400" b="1" dirty="0" smtClean="0">
                <a:solidFill>
                  <a:srgbClr val="72045A"/>
                </a:solidFill>
              </a:rPr>
              <a:t>.</a:t>
            </a:r>
            <a:r>
              <a:rPr lang="bg-BG" sz="2400" b="1" dirty="0">
                <a:solidFill>
                  <a:srgbClr val="72045A"/>
                </a:solidFill>
              </a:rPr>
              <a:t> </a:t>
            </a:r>
            <a:r>
              <a:rPr lang="ru-RU" sz="2400" b="1" dirty="0" smtClean="0">
                <a:solidFill>
                  <a:srgbClr val="72045A"/>
                </a:solidFill>
              </a:rPr>
              <a:t>Критерии </a:t>
            </a:r>
            <a:r>
              <a:rPr lang="ru-RU" sz="2400" b="1" dirty="0">
                <a:solidFill>
                  <a:srgbClr val="72045A"/>
                </a:solidFill>
              </a:rPr>
              <a:t>за </a:t>
            </a:r>
            <a:r>
              <a:rPr lang="ru-RU" sz="2400" b="1" dirty="0" err="1">
                <a:solidFill>
                  <a:srgbClr val="72045A"/>
                </a:solidFill>
              </a:rPr>
              <a:t>административното</a:t>
            </a:r>
            <a:r>
              <a:rPr lang="ru-RU" sz="2400" b="1" dirty="0">
                <a:solidFill>
                  <a:srgbClr val="72045A"/>
                </a:solidFill>
              </a:rPr>
              <a:t> </a:t>
            </a:r>
            <a:r>
              <a:rPr lang="ru-RU" sz="2400" b="1" dirty="0" err="1">
                <a:solidFill>
                  <a:srgbClr val="72045A"/>
                </a:solidFill>
              </a:rPr>
              <a:t>съответствие</a:t>
            </a:r>
            <a:r>
              <a:rPr lang="ru-RU" sz="2400" b="1" dirty="0">
                <a:solidFill>
                  <a:srgbClr val="72045A"/>
                </a:solidFill>
              </a:rPr>
              <a:t> на </a:t>
            </a:r>
            <a:r>
              <a:rPr lang="ru-RU" sz="2400" b="1" dirty="0" smtClean="0">
                <a:solidFill>
                  <a:srgbClr val="72045A"/>
                </a:solidFill>
              </a:rPr>
              <a:t>ПИИ (5)</a:t>
            </a:r>
            <a:endParaRPr lang="ru-RU" sz="2400" b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6085107" cy="899488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rgbClr val="72045A"/>
                  </a:solidFill>
                </a:ln>
              </a:rPr>
              <a:t>VII. </a:t>
            </a:r>
            <a:r>
              <a:rPr lang="ru-RU" b="1" dirty="0">
                <a:ln>
                  <a:solidFill>
                    <a:srgbClr val="72045A"/>
                  </a:solidFill>
                </a:ln>
              </a:rPr>
              <a:t>Критерии и методология</a:t>
            </a:r>
            <a:endParaRPr lang="bg-BG" b="1" dirty="0">
              <a:ln>
                <a:solidFill>
                  <a:srgbClr val="72045A"/>
                </a:solidFill>
              </a:ln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442433"/>
            <a:ext cx="10886977" cy="482057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err="1"/>
              <a:t>Кандидатът</a:t>
            </a:r>
            <a:r>
              <a:rPr lang="ru-RU" sz="1600" dirty="0"/>
              <a:t> да е оператор на </a:t>
            </a:r>
            <a:r>
              <a:rPr lang="ru-RU" sz="1600" dirty="0" err="1"/>
              <a:t>индустриален</a:t>
            </a:r>
            <a:r>
              <a:rPr lang="ru-RU" sz="1600" dirty="0"/>
              <a:t> парк/зона, </a:t>
            </a:r>
            <a:r>
              <a:rPr lang="ru-RU" sz="1600" dirty="0" err="1"/>
              <a:t>който</a:t>
            </a:r>
            <a:r>
              <a:rPr lang="ru-RU" sz="1600" dirty="0"/>
              <a:t> е </a:t>
            </a:r>
            <a:r>
              <a:rPr lang="ru-RU" sz="1600" dirty="0" err="1"/>
              <a:t>създаден</a:t>
            </a:r>
            <a:r>
              <a:rPr lang="ru-RU" sz="1600" dirty="0"/>
              <a:t>/а </a:t>
            </a:r>
            <a:r>
              <a:rPr lang="ru-RU" sz="1600" dirty="0" err="1"/>
              <a:t>преди</a:t>
            </a:r>
            <a:r>
              <a:rPr lang="ru-RU" sz="1600" dirty="0"/>
              <a:t> 28.04.2022 г. ( компонент 1) или е </a:t>
            </a:r>
            <a:r>
              <a:rPr lang="ru-RU" sz="1600" dirty="0" err="1"/>
              <a:t>създаден</a:t>
            </a:r>
            <a:r>
              <a:rPr lang="ru-RU" sz="1600" dirty="0"/>
              <a:t>/а след 28.04.2022 г. (компонент 2).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err="1"/>
              <a:t>Кандидатът</a:t>
            </a:r>
            <a:r>
              <a:rPr lang="ru-RU" sz="1600" dirty="0"/>
              <a:t> да е </a:t>
            </a:r>
            <a:r>
              <a:rPr lang="ru-RU" sz="1600" dirty="0" err="1"/>
              <a:t>търговец</a:t>
            </a:r>
            <a:r>
              <a:rPr lang="ru-RU" sz="1600" dirty="0"/>
              <a:t> по </a:t>
            </a:r>
            <a:r>
              <a:rPr lang="ru-RU" sz="1600" dirty="0" err="1"/>
              <a:t>смисъла</a:t>
            </a:r>
            <a:r>
              <a:rPr lang="ru-RU" sz="1600" dirty="0"/>
              <a:t> на </a:t>
            </a:r>
            <a:r>
              <a:rPr lang="ru-RU" sz="1600" dirty="0" err="1"/>
              <a:t>Търговския</a:t>
            </a:r>
            <a:r>
              <a:rPr lang="ru-RU" sz="1600" dirty="0"/>
              <a:t> закон или </a:t>
            </a:r>
            <a:r>
              <a:rPr lang="ru-RU" sz="1600" dirty="0" err="1"/>
              <a:t>еквивалентно</a:t>
            </a:r>
            <a:r>
              <a:rPr lang="ru-RU" sz="1600" dirty="0"/>
              <a:t> лице по </a:t>
            </a:r>
            <a:r>
              <a:rPr lang="ru-RU" sz="1600" dirty="0" err="1"/>
              <a:t>смисъла</a:t>
            </a:r>
            <a:r>
              <a:rPr lang="ru-RU" sz="1600" dirty="0"/>
              <a:t> на </a:t>
            </a:r>
            <a:r>
              <a:rPr lang="ru-RU" sz="1600" dirty="0" err="1"/>
              <a:t>законодателството</a:t>
            </a:r>
            <a:r>
              <a:rPr lang="ru-RU" sz="1600" dirty="0"/>
              <a:t> на </a:t>
            </a:r>
            <a:r>
              <a:rPr lang="ru-RU" sz="1600" dirty="0" err="1"/>
              <a:t>държава-членка</a:t>
            </a:r>
            <a:r>
              <a:rPr lang="ru-RU" sz="1600" dirty="0"/>
              <a:t> на </a:t>
            </a:r>
            <a:r>
              <a:rPr lang="ru-RU" sz="1600" dirty="0" err="1"/>
              <a:t>Европейското</a:t>
            </a:r>
            <a:r>
              <a:rPr lang="ru-RU" sz="1600" dirty="0"/>
              <a:t> </a:t>
            </a:r>
            <a:r>
              <a:rPr lang="ru-RU" sz="1600" dirty="0" err="1"/>
              <a:t>икономическо</a:t>
            </a:r>
            <a:r>
              <a:rPr lang="ru-RU" sz="1600" dirty="0"/>
              <a:t> пространство.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err="1"/>
              <a:t>Кандидатът</a:t>
            </a:r>
            <a:r>
              <a:rPr lang="ru-RU" sz="1600" dirty="0"/>
              <a:t> да е подал само </a:t>
            </a:r>
            <a:r>
              <a:rPr lang="ru-RU" sz="1600" dirty="0" err="1"/>
              <a:t>едно</a:t>
            </a:r>
            <a:r>
              <a:rPr lang="ru-RU" sz="1600" dirty="0"/>
              <a:t> предложение за даден </a:t>
            </a:r>
            <a:r>
              <a:rPr lang="ru-RU" sz="1600" dirty="0" err="1"/>
              <a:t>индустриален</a:t>
            </a:r>
            <a:r>
              <a:rPr lang="ru-RU" sz="1600" dirty="0"/>
              <a:t> парк/зона.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/>
              <a:t>Допустимо е един Кандидат да </a:t>
            </a:r>
            <a:r>
              <a:rPr lang="ru-RU" sz="1600" dirty="0" err="1"/>
              <a:t>подаде</a:t>
            </a:r>
            <a:r>
              <a:rPr lang="ru-RU" sz="1600" dirty="0"/>
              <a:t> две предложения, за два </a:t>
            </a:r>
            <a:r>
              <a:rPr lang="ru-RU" sz="1600" dirty="0" err="1"/>
              <a:t>различни</a:t>
            </a:r>
            <a:r>
              <a:rPr lang="ru-RU" sz="1600" dirty="0"/>
              <a:t> </a:t>
            </a:r>
            <a:r>
              <a:rPr lang="ru-RU" sz="1600" dirty="0" err="1"/>
              <a:t>индустриални</a:t>
            </a:r>
            <a:r>
              <a:rPr lang="ru-RU" sz="1600" dirty="0"/>
              <a:t> парка/</a:t>
            </a:r>
            <a:r>
              <a:rPr lang="ru-RU" sz="1600" dirty="0" err="1"/>
              <a:t>зони</a:t>
            </a:r>
            <a:r>
              <a:rPr lang="ru-RU" sz="1600" dirty="0"/>
              <a:t>, </a:t>
            </a:r>
            <a:r>
              <a:rPr lang="ru-RU" sz="1600" dirty="0" err="1"/>
              <a:t>ако</a:t>
            </a:r>
            <a:r>
              <a:rPr lang="ru-RU" sz="1600" dirty="0"/>
              <a:t> </a:t>
            </a:r>
            <a:r>
              <a:rPr lang="ru-RU" sz="1600" dirty="0" err="1"/>
              <a:t>поне</a:t>
            </a:r>
            <a:r>
              <a:rPr lang="ru-RU" sz="1600" dirty="0"/>
              <a:t> </a:t>
            </a:r>
            <a:r>
              <a:rPr lang="ru-RU" sz="1600" dirty="0" err="1"/>
              <a:t>единият</a:t>
            </a:r>
            <a:r>
              <a:rPr lang="ru-RU" sz="1600" dirty="0"/>
              <a:t> от </a:t>
            </a:r>
            <a:r>
              <a:rPr lang="ru-RU" sz="1600" dirty="0" err="1"/>
              <a:t>тях</a:t>
            </a:r>
            <a:r>
              <a:rPr lang="ru-RU" sz="1600" dirty="0"/>
              <a:t> е в </a:t>
            </a:r>
            <a:r>
              <a:rPr lang="ru-RU" sz="1600" dirty="0" err="1"/>
              <a:t>Северна</a:t>
            </a:r>
            <a:r>
              <a:rPr lang="ru-RU" sz="1600" dirty="0"/>
              <a:t> </a:t>
            </a:r>
            <a:r>
              <a:rPr lang="ru-RU" sz="1600" dirty="0" err="1"/>
              <a:t>България</a:t>
            </a:r>
            <a:r>
              <a:rPr lang="ru-RU" sz="1600" dirty="0"/>
              <a:t> и </a:t>
            </a:r>
            <a:r>
              <a:rPr lang="ru-RU" sz="1600" dirty="0" err="1"/>
              <a:t>Кандидатът</a:t>
            </a:r>
            <a:r>
              <a:rPr lang="ru-RU" sz="1600" dirty="0"/>
              <a:t> </a:t>
            </a:r>
            <a:r>
              <a:rPr lang="ru-RU" sz="1600" dirty="0" err="1"/>
              <a:t>доказва</a:t>
            </a:r>
            <a:r>
              <a:rPr lang="ru-RU" sz="1600" dirty="0"/>
              <a:t> двоен финансов </a:t>
            </a:r>
            <a:r>
              <a:rPr lang="ru-RU" sz="1600" dirty="0" err="1"/>
              <a:t>капацитет</a:t>
            </a:r>
            <a:r>
              <a:rPr lang="ru-RU" sz="1600" dirty="0"/>
              <a:t>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err="1"/>
              <a:t>Кандидатът</a:t>
            </a:r>
            <a:r>
              <a:rPr lang="ru-RU" sz="1600" dirty="0"/>
              <a:t> е микро-, </a:t>
            </a:r>
            <a:r>
              <a:rPr lang="ru-RU" sz="1600" dirty="0" err="1"/>
              <a:t>малко</a:t>
            </a:r>
            <a:r>
              <a:rPr lang="ru-RU" sz="1600" dirty="0"/>
              <a:t> или </a:t>
            </a:r>
            <a:r>
              <a:rPr lang="ru-RU" sz="1600" dirty="0" err="1"/>
              <a:t>средно</a:t>
            </a:r>
            <a:r>
              <a:rPr lang="ru-RU" sz="1600" dirty="0"/>
              <a:t> предприятие по </a:t>
            </a:r>
            <a:r>
              <a:rPr lang="ru-RU" sz="1600" dirty="0" err="1"/>
              <a:t>смисъла</a:t>
            </a:r>
            <a:r>
              <a:rPr lang="ru-RU" sz="1600" dirty="0"/>
              <a:t> на Приложение I на Регламент на </a:t>
            </a:r>
            <a:r>
              <a:rPr lang="ru-RU" sz="1600" dirty="0" err="1"/>
              <a:t>Комисията</a:t>
            </a:r>
            <a:r>
              <a:rPr lang="ru-RU" sz="1600" dirty="0"/>
              <a:t> (ЕС) № 651/2014, и чл. 3 и чл. 4 от ЗМСП и </a:t>
            </a:r>
            <a:r>
              <a:rPr lang="ru-RU" sz="1600" dirty="0" err="1"/>
              <a:t>Препоръка</a:t>
            </a:r>
            <a:r>
              <a:rPr lang="ru-RU" sz="1600" dirty="0"/>
              <a:t> на </a:t>
            </a:r>
            <a:r>
              <a:rPr lang="ru-RU" sz="1600" dirty="0" err="1"/>
              <a:t>Комисията</a:t>
            </a:r>
            <a:r>
              <a:rPr lang="ru-RU" sz="1600" dirty="0"/>
              <a:t> от 6 май 2003 г. </a:t>
            </a:r>
            <a:r>
              <a:rPr lang="ru-RU" sz="1600" dirty="0" err="1"/>
              <a:t>относно</a:t>
            </a:r>
            <a:r>
              <a:rPr lang="ru-RU" sz="1600" dirty="0"/>
              <a:t> </a:t>
            </a:r>
            <a:r>
              <a:rPr lang="ru-RU" sz="1600" dirty="0" err="1"/>
              <a:t>определението</a:t>
            </a:r>
            <a:r>
              <a:rPr lang="ru-RU" sz="1600" dirty="0"/>
              <a:t> за микро-, малки и </a:t>
            </a:r>
            <a:r>
              <a:rPr lang="ru-RU" sz="1600" dirty="0" err="1"/>
              <a:t>средни</a:t>
            </a:r>
            <a:r>
              <a:rPr lang="ru-RU" sz="1600" dirty="0"/>
              <a:t> предприятия или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err="1"/>
              <a:t>Кандидатът</a:t>
            </a:r>
            <a:r>
              <a:rPr lang="ru-RU" sz="1600" dirty="0"/>
              <a:t> е </a:t>
            </a:r>
            <a:r>
              <a:rPr lang="ru-RU" sz="1600" dirty="0" err="1"/>
              <a:t>голямо</a:t>
            </a:r>
            <a:r>
              <a:rPr lang="ru-RU" sz="1600" dirty="0"/>
              <a:t> предприятие и не </a:t>
            </a:r>
            <a:r>
              <a:rPr lang="ru-RU" sz="1600" dirty="0" err="1"/>
              <a:t>отговаря</a:t>
            </a:r>
            <a:r>
              <a:rPr lang="ru-RU" sz="1600" dirty="0"/>
              <a:t> на </a:t>
            </a:r>
            <a:r>
              <a:rPr lang="ru-RU" sz="1600" dirty="0" err="1"/>
              <a:t>изискванията</a:t>
            </a:r>
            <a:r>
              <a:rPr lang="ru-RU" sz="1600" dirty="0"/>
              <a:t> за </a:t>
            </a:r>
            <a:r>
              <a:rPr lang="ru-RU" sz="1600" dirty="0" err="1"/>
              <a:t>малко</a:t>
            </a:r>
            <a:r>
              <a:rPr lang="ru-RU" sz="1600" dirty="0"/>
              <a:t> и </a:t>
            </a:r>
            <a:r>
              <a:rPr lang="ru-RU" sz="1600" dirty="0" err="1"/>
              <a:t>средно</a:t>
            </a:r>
            <a:r>
              <a:rPr lang="ru-RU" sz="1600" dirty="0"/>
              <a:t> предприятие по </a:t>
            </a:r>
            <a:r>
              <a:rPr lang="ru-RU" sz="1600" dirty="0" err="1"/>
              <a:t>смисъла</a:t>
            </a:r>
            <a:r>
              <a:rPr lang="ru-RU" sz="1600" dirty="0"/>
              <a:t> на Приложение I на Регламент на </a:t>
            </a:r>
            <a:r>
              <a:rPr lang="ru-RU" sz="1600" dirty="0" err="1"/>
              <a:t>Комисията</a:t>
            </a:r>
            <a:r>
              <a:rPr lang="ru-RU" sz="1600" dirty="0"/>
              <a:t> (ЕС) № 651/2014, и чл. 3 и чл. 4 от Закона за </a:t>
            </a:r>
            <a:r>
              <a:rPr lang="ru-RU" sz="1600" dirty="0" err="1"/>
              <a:t>малките</a:t>
            </a:r>
            <a:r>
              <a:rPr lang="ru-RU" sz="1600" dirty="0"/>
              <a:t> и </a:t>
            </a:r>
            <a:r>
              <a:rPr lang="ru-RU" sz="1600" dirty="0" err="1"/>
              <a:t>средните</a:t>
            </a:r>
            <a:r>
              <a:rPr lang="ru-RU" sz="1600" dirty="0"/>
              <a:t> предприятия и </a:t>
            </a:r>
            <a:r>
              <a:rPr lang="ru-RU" sz="1600" dirty="0" err="1"/>
              <a:t>Препоръка</a:t>
            </a:r>
            <a:r>
              <a:rPr lang="ru-RU" sz="1600" dirty="0"/>
              <a:t> на </a:t>
            </a:r>
            <a:r>
              <a:rPr lang="ru-RU" sz="1600" dirty="0" err="1"/>
              <a:t>Комисията</a:t>
            </a:r>
            <a:r>
              <a:rPr lang="ru-RU" sz="1600" dirty="0"/>
              <a:t> от 6 май 2003 г. </a:t>
            </a:r>
            <a:r>
              <a:rPr lang="ru-RU" sz="1600" dirty="0" err="1"/>
              <a:t>относно</a:t>
            </a:r>
            <a:r>
              <a:rPr lang="ru-RU" sz="1600" dirty="0"/>
              <a:t> </a:t>
            </a:r>
            <a:r>
              <a:rPr lang="ru-RU" sz="1600" dirty="0" err="1"/>
              <a:t>определението</a:t>
            </a:r>
            <a:r>
              <a:rPr lang="ru-RU" sz="1600" dirty="0"/>
              <a:t> за микро-, малки и </a:t>
            </a:r>
            <a:r>
              <a:rPr lang="ru-RU" sz="1600" dirty="0" err="1"/>
              <a:t>средни</a:t>
            </a:r>
            <a:r>
              <a:rPr lang="ru-RU" sz="1600" dirty="0"/>
              <a:t> предприятия.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err="1"/>
              <a:t>Площта</a:t>
            </a:r>
            <a:r>
              <a:rPr lang="ru-RU" sz="1600" dirty="0"/>
              <a:t> на </a:t>
            </a:r>
            <a:r>
              <a:rPr lang="ru-RU" sz="1600" dirty="0" err="1"/>
              <a:t>индустриалния</a:t>
            </a:r>
            <a:r>
              <a:rPr lang="ru-RU" sz="1600" dirty="0"/>
              <a:t> парк/зона е над 300 </a:t>
            </a:r>
            <a:r>
              <a:rPr lang="ru-RU" sz="1600" dirty="0" err="1"/>
              <a:t>дка</a:t>
            </a:r>
            <a:r>
              <a:rPr lang="ru-RU" sz="1600" dirty="0"/>
              <a:t> или е между 100 и 300 </a:t>
            </a:r>
            <a:r>
              <a:rPr lang="ru-RU" sz="1600" dirty="0" err="1"/>
              <a:t>дка</a:t>
            </a:r>
            <a:r>
              <a:rPr lang="ru-RU" sz="1600" dirty="0"/>
              <a:t> – за </a:t>
            </a:r>
            <a:r>
              <a:rPr lang="ru-RU" sz="1600" dirty="0" err="1"/>
              <a:t>специализиран</a:t>
            </a:r>
            <a:r>
              <a:rPr lang="ru-RU" sz="1600" dirty="0"/>
              <a:t> парк/зона за </a:t>
            </a:r>
            <a:r>
              <a:rPr lang="ru-RU" sz="1600" dirty="0" err="1"/>
              <a:t>високотехнологични</a:t>
            </a:r>
            <a:r>
              <a:rPr lang="ru-RU" sz="1600" dirty="0"/>
              <a:t> </a:t>
            </a:r>
            <a:r>
              <a:rPr lang="ru-RU" sz="1600" dirty="0" err="1"/>
              <a:t>дейности</a:t>
            </a:r>
            <a:r>
              <a:rPr lang="ru-RU" sz="1600" dirty="0"/>
              <a:t> по § 1, т. 11 от ДР на ЗНИ, или е между 10 и 100 </a:t>
            </a:r>
            <a:r>
              <a:rPr lang="ru-RU" sz="1600" dirty="0" err="1"/>
              <a:t>дка</a:t>
            </a:r>
            <a:r>
              <a:rPr lang="ru-RU" sz="1600" dirty="0"/>
              <a:t> – за </a:t>
            </a:r>
            <a:r>
              <a:rPr lang="ru-RU" sz="1600" dirty="0" err="1"/>
              <a:t>специализиран</a:t>
            </a:r>
            <a:r>
              <a:rPr lang="ru-RU" sz="1600" dirty="0"/>
              <a:t> парк/зона за </a:t>
            </a:r>
            <a:r>
              <a:rPr lang="ru-RU" sz="1600" dirty="0" err="1"/>
              <a:t>високотехнологични</a:t>
            </a:r>
            <a:r>
              <a:rPr lang="ru-RU" sz="1600" dirty="0"/>
              <a:t> </a:t>
            </a:r>
            <a:r>
              <a:rPr lang="ru-RU" sz="1600" dirty="0" err="1"/>
              <a:t>дейности</a:t>
            </a:r>
            <a:r>
              <a:rPr lang="ru-RU" sz="1600" dirty="0"/>
              <a:t> по § 1, т. 11, б. „б“ от ДР на ЗНИ.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err="1"/>
              <a:t>Кандидатът</a:t>
            </a:r>
            <a:r>
              <a:rPr lang="ru-RU" sz="1600" dirty="0"/>
              <a:t> не е предприятие, </a:t>
            </a:r>
            <a:r>
              <a:rPr lang="ru-RU" sz="1600" dirty="0" err="1"/>
              <a:t>кандидатстващо</a:t>
            </a:r>
            <a:r>
              <a:rPr lang="ru-RU" sz="1600" dirty="0"/>
              <a:t> за </a:t>
            </a:r>
            <a:r>
              <a:rPr lang="ru-RU" sz="1600" dirty="0" err="1"/>
              <a:t>финансиране</a:t>
            </a:r>
            <a:r>
              <a:rPr lang="ru-RU" sz="1600" dirty="0"/>
              <a:t> на </a:t>
            </a:r>
            <a:r>
              <a:rPr lang="ru-RU" sz="1600" dirty="0" err="1"/>
              <a:t>дейности</a:t>
            </a:r>
            <a:r>
              <a:rPr lang="ru-RU" sz="1600" dirty="0"/>
              <a:t>, </a:t>
            </a:r>
            <a:r>
              <a:rPr lang="ru-RU" sz="1600" dirty="0" err="1"/>
              <a:t>които</a:t>
            </a:r>
            <a:r>
              <a:rPr lang="ru-RU" sz="1600" dirty="0"/>
              <a:t> </a:t>
            </a:r>
            <a:r>
              <a:rPr lang="ru-RU" sz="1600" dirty="0" err="1"/>
              <a:t>съгласно</a:t>
            </a:r>
            <a:r>
              <a:rPr lang="ru-RU" sz="1600" dirty="0"/>
              <a:t> КИД 2008 (приложен </a:t>
            </a:r>
            <a:r>
              <a:rPr lang="ru-RU" sz="1600" dirty="0" err="1"/>
              <a:t>към</a:t>
            </a:r>
            <a:r>
              <a:rPr lang="ru-RU" sz="1600" dirty="0"/>
              <a:t> УК) </a:t>
            </a:r>
            <a:r>
              <a:rPr lang="ru-RU" sz="1600" dirty="0" err="1"/>
              <a:t>попадат</a:t>
            </a:r>
            <a:r>
              <a:rPr lang="ru-RU" sz="1600" dirty="0"/>
              <a:t> в Сектор С - код на </a:t>
            </a:r>
            <a:r>
              <a:rPr lang="ru-RU" sz="1600" dirty="0" err="1"/>
              <a:t>икономическа</a:t>
            </a:r>
            <a:r>
              <a:rPr lang="ru-RU" sz="1600" dirty="0"/>
              <a:t> </a:t>
            </a:r>
            <a:r>
              <a:rPr lang="ru-RU" sz="1600" dirty="0" err="1"/>
              <a:t>дейност</a:t>
            </a:r>
            <a:r>
              <a:rPr lang="ru-RU" sz="1600" dirty="0"/>
              <a:t> 10 „Производство на </a:t>
            </a:r>
            <a:r>
              <a:rPr lang="ru-RU" sz="1600" dirty="0" err="1"/>
              <a:t>хранителни</a:t>
            </a:r>
            <a:r>
              <a:rPr lang="ru-RU" sz="1600" dirty="0"/>
              <a:t> </a:t>
            </a:r>
            <a:r>
              <a:rPr lang="ru-RU" sz="1600" dirty="0" err="1"/>
              <a:t>продукти</a:t>
            </a:r>
            <a:r>
              <a:rPr lang="ru-RU" sz="1600" dirty="0"/>
              <a:t>” и код 11 „Производство на напитки” и др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47447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2045A"/>
                </a:solidFill>
              </a:rPr>
              <a:t>2. Критерии </a:t>
            </a:r>
            <a:r>
              <a:rPr lang="ru-RU" sz="2400" b="1" dirty="0">
                <a:solidFill>
                  <a:srgbClr val="72045A"/>
                </a:solidFill>
              </a:rPr>
              <a:t>за </a:t>
            </a:r>
            <a:r>
              <a:rPr lang="ru-RU" sz="2400" b="1" dirty="0" err="1">
                <a:solidFill>
                  <a:srgbClr val="72045A"/>
                </a:solidFill>
              </a:rPr>
              <a:t>допустимост</a:t>
            </a:r>
            <a:r>
              <a:rPr lang="ru-RU" sz="2400" b="1" dirty="0">
                <a:solidFill>
                  <a:srgbClr val="72045A"/>
                </a:solidFill>
              </a:rPr>
              <a:t> на </a:t>
            </a:r>
            <a:r>
              <a:rPr lang="ru-RU" sz="2400" b="1" dirty="0" err="1" smtClean="0">
                <a:solidFill>
                  <a:srgbClr val="72045A"/>
                </a:solidFill>
              </a:rPr>
              <a:t>кандидатите</a:t>
            </a:r>
            <a:endParaRPr lang="ru-RU" sz="2400" b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6085107" cy="899488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rgbClr val="72045A"/>
                  </a:solidFill>
                </a:ln>
              </a:rPr>
              <a:t>VII. </a:t>
            </a:r>
            <a:r>
              <a:rPr lang="ru-RU" b="1" dirty="0">
                <a:ln>
                  <a:solidFill>
                    <a:srgbClr val="72045A"/>
                  </a:solidFill>
                </a:ln>
              </a:rPr>
              <a:t>Критерии и методология</a:t>
            </a:r>
            <a:endParaRPr lang="bg-BG" b="1" dirty="0">
              <a:ln>
                <a:solidFill>
                  <a:srgbClr val="72045A"/>
                </a:solidFill>
              </a:ln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4973" y="1472626"/>
            <a:ext cx="10886977" cy="4820572"/>
          </a:xfrm>
        </p:spPr>
        <p:txBody>
          <a:bodyPr>
            <a:noAutofit/>
          </a:bodyPr>
          <a:lstStyle/>
          <a:p>
            <a:pPr lvl="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bg-BG" sz="1600" dirty="0"/>
              <a:t>Продължителността на дейностите да не надхвърля 30 месеца (не по-късно от 30 юни 2026 г.). </a:t>
            </a:r>
          </a:p>
          <a:p>
            <a:pPr lvl="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bg-BG" sz="1600" dirty="0"/>
              <a:t>Дейностите по предложението да се изпълняват само на територията на Република България. </a:t>
            </a:r>
          </a:p>
          <a:p>
            <a:pPr lvl="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bg-BG" sz="1600" dirty="0"/>
              <a:t>Предложението за изпълнение на инвестиция задължително съдържа Дейност 1 „</a:t>
            </a:r>
            <a:r>
              <a:rPr lang="ru-RU" sz="1600" dirty="0" err="1"/>
              <a:t>Изграждане</a:t>
            </a:r>
            <a:r>
              <a:rPr lang="ru-RU" sz="1600" dirty="0"/>
              <a:t>, реконструкция и/или </a:t>
            </a:r>
            <a:r>
              <a:rPr lang="ru-RU" sz="1600" dirty="0" err="1"/>
              <a:t>рехабилитация</a:t>
            </a:r>
            <a:r>
              <a:rPr lang="ru-RU" sz="1600" dirty="0"/>
              <a:t> на </a:t>
            </a:r>
            <a:r>
              <a:rPr lang="ru-RU" sz="1600" dirty="0" err="1"/>
              <a:t>довеждаща</a:t>
            </a:r>
            <a:r>
              <a:rPr lang="ru-RU" sz="1600" dirty="0"/>
              <a:t> </a:t>
            </a:r>
            <a:r>
              <a:rPr lang="ru-RU" sz="1600" dirty="0" err="1"/>
              <a:t>техническа</a:t>
            </a:r>
            <a:r>
              <a:rPr lang="ru-RU" sz="1600" dirty="0"/>
              <a:t> инфраструктура до </a:t>
            </a:r>
            <a:r>
              <a:rPr lang="ru-RU" sz="1600" dirty="0" err="1"/>
              <a:t>индустриалния</a:t>
            </a:r>
            <a:r>
              <a:rPr lang="ru-RU" sz="1600" dirty="0"/>
              <a:t> парк/зона</a:t>
            </a:r>
            <a:r>
              <a:rPr lang="bg-BG" sz="1600" dirty="0"/>
              <a:t>“ и/или Дейност 2 „</a:t>
            </a:r>
            <a:r>
              <a:rPr lang="ru-RU" sz="1600" dirty="0" err="1"/>
              <a:t>Изграждане</a:t>
            </a:r>
            <a:r>
              <a:rPr lang="ru-RU" sz="1600" dirty="0"/>
              <a:t>, реконструкция и/или </a:t>
            </a:r>
            <a:r>
              <a:rPr lang="ru-RU" sz="1600" dirty="0" err="1"/>
              <a:t>рехабилитация</a:t>
            </a:r>
            <a:r>
              <a:rPr lang="ru-RU" sz="1600" dirty="0"/>
              <a:t> на </a:t>
            </a:r>
            <a:r>
              <a:rPr lang="ru-RU" sz="1600" dirty="0" err="1"/>
              <a:t>вътрешна</a:t>
            </a:r>
            <a:r>
              <a:rPr lang="ru-RU" sz="1600" dirty="0"/>
              <a:t> </a:t>
            </a:r>
            <a:r>
              <a:rPr lang="ru-RU" sz="1600" dirty="0" err="1"/>
              <a:t>техническа</a:t>
            </a:r>
            <a:r>
              <a:rPr lang="ru-RU" sz="1600" dirty="0"/>
              <a:t> инфраструктура, в </a:t>
            </a:r>
            <a:r>
              <a:rPr lang="ru-RU" sz="1600" dirty="0" err="1"/>
              <a:t>границите</a:t>
            </a:r>
            <a:r>
              <a:rPr lang="ru-RU" sz="1600" dirty="0"/>
              <a:t> на </a:t>
            </a:r>
            <a:r>
              <a:rPr lang="ru-RU" sz="1600" dirty="0" err="1"/>
              <a:t>индустриалния</a:t>
            </a:r>
            <a:r>
              <a:rPr lang="ru-RU" sz="1600" dirty="0"/>
              <a:t> парк/зона </a:t>
            </a:r>
            <a:r>
              <a:rPr lang="bg-BG" sz="1600" dirty="0"/>
              <a:t>“, съгласно т. 8 „Дейности, допустими за финансиране“ от Условията за кандидатстване</a:t>
            </a:r>
            <a:r>
              <a:rPr lang="ru-RU" sz="1600" dirty="0"/>
              <a:t>.</a:t>
            </a:r>
            <a:endParaRPr lang="bg-BG" sz="1600" dirty="0"/>
          </a:p>
          <a:p>
            <a:pPr lvl="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bg-BG" sz="1600" dirty="0"/>
              <a:t>Предложението за изпълнение на инвестиция е в съответствие с принципа за „</a:t>
            </a:r>
            <a:r>
              <a:rPr lang="bg-BG" sz="1600" dirty="0" err="1"/>
              <a:t>ненанасяне</a:t>
            </a:r>
            <a:r>
              <a:rPr lang="bg-BG" sz="1600" dirty="0"/>
              <a:t> на значителни вреди“, включително предвижда Кандидатът (Оператора на индустриалния парк) да се погрижи най-малко 70 % (в тегло) от неопасните отпадъци от строителните и разрушителните работи на дадения обект (с изключение на естествено срещаните материали, определени в категория 17 05 04 от Европейския списък на отпадъците, установен с Решение 2000/532/ЕО на Комисията) да бъдат подготвени за повторна употреба, рециклиране и друго съществено оползотворяване, в т.ч. насипни дейности, при които се използват отпадъци вместо други материали, в съответствие с йерархията на отпадъците и Протокола на ЕС за управление на отпадъците от строителство и разрушаване.</a:t>
            </a:r>
          </a:p>
          <a:p>
            <a:pPr lvl="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err="1"/>
              <a:t>Кандидатът</a:t>
            </a:r>
            <a:r>
              <a:rPr lang="ru-RU" sz="1600" dirty="0"/>
              <a:t> е заявил, че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бъдат</a:t>
            </a:r>
            <a:r>
              <a:rPr lang="ru-RU" sz="1600" dirty="0"/>
              <a:t> </a:t>
            </a:r>
            <a:r>
              <a:rPr lang="ru-RU" sz="1600" dirty="0" err="1"/>
              <a:t>разкрити</a:t>
            </a:r>
            <a:r>
              <a:rPr lang="ru-RU" sz="1600" dirty="0"/>
              <a:t> минимум 20 работни места на </a:t>
            </a:r>
            <a:r>
              <a:rPr lang="ru-RU" sz="1600" dirty="0" err="1"/>
              <a:t>пълно</a:t>
            </a:r>
            <a:r>
              <a:rPr lang="ru-RU" sz="1600" dirty="0"/>
              <a:t> </a:t>
            </a:r>
            <a:r>
              <a:rPr lang="ru-RU" sz="1600" dirty="0" err="1"/>
              <a:t>работно</a:t>
            </a:r>
            <a:r>
              <a:rPr lang="ru-RU" sz="1600" dirty="0"/>
              <a:t> </a:t>
            </a:r>
            <a:r>
              <a:rPr lang="ru-RU" sz="1600" dirty="0" err="1"/>
              <a:t>време</a:t>
            </a:r>
            <a:r>
              <a:rPr lang="ru-RU" sz="1600" dirty="0"/>
              <a:t> </a:t>
            </a:r>
            <a:r>
              <a:rPr lang="bg-BG" sz="1600" dirty="0"/>
              <a:t>и др.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447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2045A"/>
                </a:solidFill>
              </a:rPr>
              <a:t>3. Критерии </a:t>
            </a:r>
            <a:r>
              <a:rPr lang="ru-RU" sz="2400" b="1" dirty="0">
                <a:solidFill>
                  <a:srgbClr val="72045A"/>
                </a:solidFill>
              </a:rPr>
              <a:t>за оценка на </a:t>
            </a:r>
            <a:r>
              <a:rPr lang="ru-RU" sz="2400" b="1" dirty="0" err="1">
                <a:solidFill>
                  <a:srgbClr val="72045A"/>
                </a:solidFill>
              </a:rPr>
              <a:t>допустимостта</a:t>
            </a:r>
            <a:r>
              <a:rPr lang="ru-RU" sz="2400" b="1" dirty="0">
                <a:solidFill>
                  <a:srgbClr val="72045A"/>
                </a:solidFill>
              </a:rPr>
              <a:t> на </a:t>
            </a:r>
            <a:r>
              <a:rPr lang="ru-RU" sz="2400" b="1" dirty="0" err="1">
                <a:solidFill>
                  <a:srgbClr val="72045A"/>
                </a:solidFill>
              </a:rPr>
              <a:t>предложените</a:t>
            </a:r>
            <a:r>
              <a:rPr lang="ru-RU" sz="2400" b="1" dirty="0">
                <a:solidFill>
                  <a:srgbClr val="72045A"/>
                </a:solidFill>
              </a:rPr>
              <a:t> </a:t>
            </a:r>
            <a:r>
              <a:rPr lang="ru-RU" sz="2400" b="1" dirty="0" err="1" smtClean="0">
                <a:solidFill>
                  <a:srgbClr val="72045A"/>
                </a:solidFill>
              </a:rPr>
              <a:t>дейности</a:t>
            </a:r>
            <a:endParaRPr lang="ru-RU" sz="2400" b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rgbClr val="72045A"/>
                  </a:solidFill>
                </a:ln>
              </a:rPr>
              <a:t>I. 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Обща информация</a:t>
            </a:r>
            <a:endParaRPr lang="en-US" b="1" dirty="0">
              <a:ln>
                <a:solidFill>
                  <a:srgbClr val="72045A"/>
                </a:solidFill>
              </a:ln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050240"/>
              </p:ext>
            </p:extLst>
          </p:nvPr>
        </p:nvGraphicFramePr>
        <p:xfrm>
          <a:off x="1352550" y="1437463"/>
          <a:ext cx="9879291" cy="3685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04973" y="5199655"/>
            <a:ext cx="10822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b="1" i="1" dirty="0">
                <a:solidFill>
                  <a:srgbClr val="1D3259"/>
                </a:solidFill>
              </a:rPr>
              <a:t>Очакван ефект – </a:t>
            </a:r>
            <a:r>
              <a:rPr lang="bg-BG" i="1" dirty="0">
                <a:solidFill>
                  <a:srgbClr val="1D3259"/>
                </a:solidFill>
              </a:rPr>
              <a:t>ускоряване процеса на рехабилитация, изграждане и развитие на съвременни индустриални зони и паркове за привличане на инвестиции, с необходимите за инвеститорите инфраструктура и благоприятни условия за изпълнение на нови проекти в индустрията в подкрепа на икономическия растеж</a:t>
            </a:r>
            <a:r>
              <a:rPr lang="bg-BG" i="1" dirty="0" smtClean="0">
                <a:solidFill>
                  <a:srgbClr val="1D3259"/>
                </a:solidFill>
              </a:rPr>
              <a:t>.</a:t>
            </a:r>
            <a:endParaRPr lang="bg-BG" i="1" dirty="0">
              <a:solidFill>
                <a:srgbClr val="1D325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72045A"/>
                </a:solidFill>
              </a:rPr>
              <a:t>2</a:t>
            </a:r>
            <a:r>
              <a:rPr lang="en-US" sz="2400" b="1" dirty="0" smtClean="0">
                <a:solidFill>
                  <a:srgbClr val="72045A"/>
                </a:solidFill>
              </a:rPr>
              <a:t>. </a:t>
            </a:r>
            <a:r>
              <a:rPr lang="bg-BG" sz="2400" b="1" dirty="0">
                <a:solidFill>
                  <a:srgbClr val="72045A"/>
                </a:solidFill>
              </a:rPr>
              <a:t>Обща цел на процедурата</a:t>
            </a:r>
            <a:endParaRPr lang="en-US" sz="2400" i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9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8F89A4-2D07-4862-BE8C-219CD5CF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0A8F89A4-2D07-4862-BE8C-219CD5CF6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749A0B-588A-483D-90AE-03274185F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31749A0B-588A-483D-90AE-03274185FD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B0C235-2F65-459F-A637-7F1AEF53A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68B0C235-2F65-459F-A637-7F1AEF53A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44215D-E3CC-457A-A3F1-65930B813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4A44215D-E3CC-457A-A3F1-65930B813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6085107" cy="899488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rgbClr val="72045A"/>
                  </a:solidFill>
                </a:ln>
              </a:rPr>
              <a:t>VII. </a:t>
            </a:r>
            <a:r>
              <a:rPr lang="ru-RU" b="1" dirty="0">
                <a:ln>
                  <a:solidFill>
                    <a:srgbClr val="72045A"/>
                  </a:solidFill>
                </a:ln>
              </a:rPr>
              <a:t>Критерии и методология</a:t>
            </a:r>
            <a:endParaRPr lang="bg-BG" b="1" dirty="0">
              <a:ln>
                <a:solidFill>
                  <a:srgbClr val="72045A"/>
                </a:solidFill>
              </a:ln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165114"/>
              </p:ext>
            </p:extLst>
          </p:nvPr>
        </p:nvGraphicFramePr>
        <p:xfrm>
          <a:off x="904972" y="1361153"/>
          <a:ext cx="10927619" cy="4753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143">
                  <a:extLst>
                    <a:ext uri="{9D8B030D-6E8A-4147-A177-3AD203B41FA5}">
                      <a16:colId xmlns:a16="http://schemas.microsoft.com/office/drawing/2014/main" val="661129268"/>
                    </a:ext>
                  </a:extLst>
                </a:gridCol>
                <a:gridCol w="9106143">
                  <a:extLst>
                    <a:ext uri="{9D8B030D-6E8A-4147-A177-3AD203B41FA5}">
                      <a16:colId xmlns:a16="http://schemas.microsoft.com/office/drawing/2014/main" val="2351425787"/>
                    </a:ext>
                  </a:extLst>
                </a:gridCol>
                <a:gridCol w="1170333">
                  <a:extLst>
                    <a:ext uri="{9D8B030D-6E8A-4147-A177-3AD203B41FA5}">
                      <a16:colId xmlns:a16="http://schemas.microsoft.com/office/drawing/2014/main" val="1672585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Критерии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/>
                        <a:t>Макс. брой точки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300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Обхват на предвидените елементи на довеждаща и/или вътрешна инфраструктура за индустриалния парк/зона.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6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3293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Анализ и оценка на всички улични мрежи и съоръжения (довеждащи и/или вътрешни), необходими за задоволяване потребностите на парка/зоната и на техния капацитет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6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0263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Изяснено е инвестиционното строително </a:t>
                      </a:r>
                      <a:r>
                        <a:rPr lang="bg-BG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намерение</a:t>
                      </a:r>
                      <a:r>
                        <a:rPr lang="en-US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bg-BG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като са идентифицирани необходимите </a:t>
                      </a: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 изграждане елементи на нова, реконструкция и/или рехабилитация на съществуваща техническата инфраструктура и е </a:t>
                      </a:r>
                      <a:r>
                        <a:rPr lang="bg-BG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доказана </a:t>
                      </a: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необходимостта от реализацията на същите. 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6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4301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Избран е подходящ вариант на инвестиционното строително намерение, на </a:t>
                      </a:r>
                      <a:r>
                        <a:rPr lang="bg-BG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база</a:t>
                      </a:r>
                      <a:r>
                        <a:rPr lang="en-US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bg-BG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Мултикритериен</a:t>
                      </a:r>
                      <a:r>
                        <a:rPr lang="bg-BG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анализ или</a:t>
                      </a:r>
                      <a:r>
                        <a:rPr lang="en-US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bg-BG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Анализ </a:t>
                      </a: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разходи-ползи и Технико-икономическа обосновка за определяне на икономическата целесъобразност и ефективност на инвестиционното строително намерение.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6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4178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Проектна готовност на Кандидата/Партньора за изпълнение на обектите, предвидени за изграждане в рамките на Дейност 1 и Дейност 2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Представеният/те инвестиционен/ни проект/и са съгласуван/и </a:t>
                      </a:r>
                      <a:r>
                        <a:rPr lang="bg-BG" sz="16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одобрен/и съгласно чл. 145, ал. 1 и ал. 3 от ЗУТ, и е/са </a:t>
                      </a:r>
                      <a:r>
                        <a:rPr lang="bg-BG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представен/и </a:t>
                      </a: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комплексен/ни </a:t>
                      </a:r>
                      <a:r>
                        <a:rPr lang="bg-BG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доклад/и </a:t>
                      </a: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 оценка на съответствието. Представения/те ИП е/са  разработен/и в съответствие с ПИП и съдържат подробни </a:t>
                      </a:r>
                      <a:r>
                        <a:rPr lang="bg-BG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КС </a:t>
                      </a: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 приложимите части и подробна </a:t>
                      </a:r>
                      <a:r>
                        <a:rPr lang="bg-BG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КСС.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66759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7447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2045A"/>
                </a:solidFill>
              </a:rPr>
              <a:t>4. Критерии </a:t>
            </a:r>
            <a:r>
              <a:rPr lang="ru-RU" sz="2400" b="1" dirty="0">
                <a:solidFill>
                  <a:srgbClr val="72045A"/>
                </a:solidFill>
              </a:rPr>
              <a:t>за </a:t>
            </a:r>
            <a:r>
              <a:rPr lang="ru-RU" sz="2400" b="1" dirty="0" err="1">
                <a:solidFill>
                  <a:srgbClr val="72045A"/>
                </a:solidFill>
              </a:rPr>
              <a:t>техническа</a:t>
            </a:r>
            <a:r>
              <a:rPr lang="ru-RU" sz="2400" b="1" dirty="0">
                <a:solidFill>
                  <a:srgbClr val="72045A"/>
                </a:solidFill>
              </a:rPr>
              <a:t> и </a:t>
            </a:r>
            <a:r>
              <a:rPr lang="ru-RU" sz="2400" b="1" dirty="0" err="1">
                <a:solidFill>
                  <a:srgbClr val="72045A"/>
                </a:solidFill>
              </a:rPr>
              <a:t>финансова</a:t>
            </a:r>
            <a:r>
              <a:rPr lang="ru-RU" sz="2400" b="1" dirty="0">
                <a:solidFill>
                  <a:srgbClr val="72045A"/>
                </a:solidFill>
              </a:rPr>
              <a:t> оценка на </a:t>
            </a:r>
            <a:r>
              <a:rPr lang="ru-RU" sz="2400" b="1" dirty="0" smtClean="0">
                <a:solidFill>
                  <a:srgbClr val="72045A"/>
                </a:solidFill>
              </a:rPr>
              <a:t>ПИИ (1)</a:t>
            </a:r>
            <a:endParaRPr lang="ru-RU" sz="2400" b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6085107" cy="89948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rgbClr val="72045A"/>
                  </a:solidFill>
                </a:ln>
              </a:rPr>
              <a:t>VII. </a:t>
            </a:r>
            <a:r>
              <a:rPr lang="ru-RU" b="1" dirty="0">
                <a:ln>
                  <a:solidFill>
                    <a:srgbClr val="72045A"/>
                  </a:solidFill>
                </a:ln>
              </a:rPr>
              <a:t>Критерии и методология</a:t>
            </a:r>
            <a:endParaRPr lang="bg-BG" b="1" dirty="0">
              <a:ln>
                <a:solidFill>
                  <a:srgbClr val="72045A"/>
                </a:solidFill>
              </a:ln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375961"/>
              </p:ext>
            </p:extLst>
          </p:nvPr>
        </p:nvGraphicFramePr>
        <p:xfrm>
          <a:off x="904973" y="1533873"/>
          <a:ext cx="10927619" cy="3298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143">
                  <a:extLst>
                    <a:ext uri="{9D8B030D-6E8A-4147-A177-3AD203B41FA5}">
                      <a16:colId xmlns:a16="http://schemas.microsoft.com/office/drawing/2014/main" val="661129268"/>
                    </a:ext>
                  </a:extLst>
                </a:gridCol>
                <a:gridCol w="9106143">
                  <a:extLst>
                    <a:ext uri="{9D8B030D-6E8A-4147-A177-3AD203B41FA5}">
                      <a16:colId xmlns:a16="http://schemas.microsoft.com/office/drawing/2014/main" val="2351425787"/>
                    </a:ext>
                  </a:extLst>
                </a:gridCol>
                <a:gridCol w="1170333">
                  <a:extLst>
                    <a:ext uri="{9D8B030D-6E8A-4147-A177-3AD203B41FA5}">
                      <a16:colId xmlns:a16="http://schemas.microsoft.com/office/drawing/2014/main" val="1672585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Критерии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/>
                        <a:t>Макс. брой точки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300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bg-BG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на устройствено планиране за съответната довеждащата техническа инфраструктура </a:t>
                      </a:r>
                      <a:r>
                        <a:rPr lang="en-US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ВиК, ел., път и др.</a:t>
                      </a:r>
                      <a:r>
                        <a:rPr lang="en-US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предвидена за изграждане в рамките на Дейност 1  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6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3293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bg-BG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на  право на собственост/учредени  вещни права за съответната довеждащата техническа инфраструктура </a:t>
                      </a:r>
                      <a:r>
                        <a:rPr lang="en-US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ВиК, ел., път и др.</a:t>
                      </a:r>
                      <a:r>
                        <a:rPr lang="en-US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предвидена за изграждане в рамките на Дейност 1  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6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0263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bg-BG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Създаване на нови работни места на пълно работно време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Брой на новосъздадените работни места на пълно работно време в резултат на изпълнението на инвестицията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6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1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4301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bg-BG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9.</a:t>
                      </a: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Фокус на планираните ресурси към привличане на  нови инвеститори в резултат на изпълнението на инвестицията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4178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bg-BG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10.</a:t>
                      </a: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Привлечен/и стратегически инвеститор/и в резултат на изпълнението на инвестицията 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66759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7447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2045A"/>
                </a:solidFill>
              </a:rPr>
              <a:t>4. Критерии </a:t>
            </a:r>
            <a:r>
              <a:rPr lang="ru-RU" sz="2400" b="1" dirty="0">
                <a:solidFill>
                  <a:srgbClr val="72045A"/>
                </a:solidFill>
              </a:rPr>
              <a:t>за </a:t>
            </a:r>
            <a:r>
              <a:rPr lang="ru-RU" sz="2400" b="1" dirty="0" err="1">
                <a:solidFill>
                  <a:srgbClr val="72045A"/>
                </a:solidFill>
              </a:rPr>
              <a:t>техническа</a:t>
            </a:r>
            <a:r>
              <a:rPr lang="ru-RU" sz="2400" b="1" dirty="0">
                <a:solidFill>
                  <a:srgbClr val="72045A"/>
                </a:solidFill>
              </a:rPr>
              <a:t> и </a:t>
            </a:r>
            <a:r>
              <a:rPr lang="ru-RU" sz="2400" b="1" dirty="0" err="1">
                <a:solidFill>
                  <a:srgbClr val="72045A"/>
                </a:solidFill>
              </a:rPr>
              <a:t>финансова</a:t>
            </a:r>
            <a:r>
              <a:rPr lang="ru-RU" sz="2400" b="1" dirty="0">
                <a:solidFill>
                  <a:srgbClr val="72045A"/>
                </a:solidFill>
              </a:rPr>
              <a:t> оценка на </a:t>
            </a:r>
            <a:r>
              <a:rPr lang="ru-RU" sz="2400" b="1" dirty="0" smtClean="0">
                <a:solidFill>
                  <a:srgbClr val="72045A"/>
                </a:solidFill>
              </a:rPr>
              <a:t>ПИИ (2)</a:t>
            </a:r>
            <a:endParaRPr lang="ru-RU" sz="2400" b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6085107" cy="89948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rgbClr val="72045A"/>
                  </a:solidFill>
                </a:ln>
              </a:rPr>
              <a:t>VII. </a:t>
            </a:r>
            <a:r>
              <a:rPr lang="ru-RU" b="1" dirty="0">
                <a:ln>
                  <a:solidFill>
                    <a:srgbClr val="72045A"/>
                  </a:solidFill>
                </a:ln>
              </a:rPr>
              <a:t>Критерии и методология</a:t>
            </a:r>
            <a:endParaRPr lang="bg-BG" b="1" dirty="0">
              <a:ln>
                <a:solidFill>
                  <a:srgbClr val="72045A"/>
                </a:solidFill>
              </a:ln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412586"/>
              </p:ext>
            </p:extLst>
          </p:nvPr>
        </p:nvGraphicFramePr>
        <p:xfrm>
          <a:off x="904973" y="1523713"/>
          <a:ext cx="10927619" cy="296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143">
                  <a:extLst>
                    <a:ext uri="{9D8B030D-6E8A-4147-A177-3AD203B41FA5}">
                      <a16:colId xmlns:a16="http://schemas.microsoft.com/office/drawing/2014/main" val="661129268"/>
                    </a:ext>
                  </a:extLst>
                </a:gridCol>
                <a:gridCol w="9106143">
                  <a:extLst>
                    <a:ext uri="{9D8B030D-6E8A-4147-A177-3AD203B41FA5}">
                      <a16:colId xmlns:a16="http://schemas.microsoft.com/office/drawing/2014/main" val="2351425787"/>
                    </a:ext>
                  </a:extLst>
                </a:gridCol>
                <a:gridCol w="1170333">
                  <a:extLst>
                    <a:ext uri="{9D8B030D-6E8A-4147-A177-3AD203B41FA5}">
                      <a16:colId xmlns:a16="http://schemas.microsoft.com/office/drawing/2014/main" val="1672585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Критерии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/>
                        <a:t>Макс. брой точки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300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bg-BG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11.</a:t>
                      </a: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Индустриални зони и паркове на територията на Северна България (NUTS 2 Североизточен, Северен централен и Северозападен райони за планиране)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6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1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3293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bg-BG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12.</a:t>
                      </a: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Зелени инвестиции/потенциал за зелени инвестиции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6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6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0263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bg-BG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13.</a:t>
                      </a: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Очаквано въздействие на индустриалния парк/зона върху икономиката и заетостта в региона и  страната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6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4301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bg-BG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14.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Бизнес план и финансова стратегия на индустриалния парк/зона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4178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bg-BG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15.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Обоснованост на разходите на предложението за изпълнение на инвестиция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66759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7447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2045A"/>
                </a:solidFill>
              </a:rPr>
              <a:t>4. Критерии </a:t>
            </a:r>
            <a:r>
              <a:rPr lang="ru-RU" sz="2400" b="1" dirty="0">
                <a:solidFill>
                  <a:srgbClr val="72045A"/>
                </a:solidFill>
              </a:rPr>
              <a:t>за </a:t>
            </a:r>
            <a:r>
              <a:rPr lang="ru-RU" sz="2400" b="1" dirty="0" err="1">
                <a:solidFill>
                  <a:srgbClr val="72045A"/>
                </a:solidFill>
              </a:rPr>
              <a:t>техническа</a:t>
            </a:r>
            <a:r>
              <a:rPr lang="ru-RU" sz="2400" b="1" dirty="0">
                <a:solidFill>
                  <a:srgbClr val="72045A"/>
                </a:solidFill>
              </a:rPr>
              <a:t> и </a:t>
            </a:r>
            <a:r>
              <a:rPr lang="ru-RU" sz="2400" b="1" dirty="0" err="1">
                <a:solidFill>
                  <a:srgbClr val="72045A"/>
                </a:solidFill>
              </a:rPr>
              <a:t>финансова</a:t>
            </a:r>
            <a:r>
              <a:rPr lang="ru-RU" sz="2400" b="1" dirty="0">
                <a:solidFill>
                  <a:srgbClr val="72045A"/>
                </a:solidFill>
              </a:rPr>
              <a:t> оценка на </a:t>
            </a:r>
            <a:r>
              <a:rPr lang="ru-RU" sz="2400" b="1" dirty="0" smtClean="0">
                <a:solidFill>
                  <a:srgbClr val="72045A"/>
                </a:solidFill>
              </a:rPr>
              <a:t>ПИИ (3)</a:t>
            </a:r>
            <a:endParaRPr lang="ru-RU" sz="2400" b="1" dirty="0">
              <a:solidFill>
                <a:srgbClr val="72045A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62359"/>
              </p:ext>
            </p:extLst>
          </p:nvPr>
        </p:nvGraphicFramePr>
        <p:xfrm>
          <a:off x="904973" y="4486242"/>
          <a:ext cx="1092761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347">
                  <a:extLst>
                    <a:ext uri="{9D8B030D-6E8A-4147-A177-3AD203B41FA5}">
                      <a16:colId xmlns:a16="http://schemas.microsoft.com/office/drawing/2014/main" val="937113757"/>
                    </a:ext>
                  </a:extLst>
                </a:gridCol>
                <a:gridCol w="9123680">
                  <a:extLst>
                    <a:ext uri="{9D8B030D-6E8A-4147-A177-3AD203B41FA5}">
                      <a16:colId xmlns:a16="http://schemas.microsoft.com/office/drawing/2014/main" val="2070048885"/>
                    </a:ext>
                  </a:extLst>
                </a:gridCol>
                <a:gridCol w="1164592">
                  <a:extLst>
                    <a:ext uri="{9D8B030D-6E8A-4147-A177-3AD203B41FA5}">
                      <a16:colId xmlns:a16="http://schemas.microsoft.com/office/drawing/2014/main" val="1177016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/>
                        <a:t>МАКСИМАЛЕН БРОЙ ТОЧКИ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 smtClean="0"/>
                        <a:t>100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7746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04973" y="5415280"/>
            <a:ext cx="1100889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000" b="1" dirty="0">
                <a:solidFill>
                  <a:schemeClr val="accent4">
                    <a:lumMod val="75000"/>
                  </a:schemeClr>
                </a:solidFill>
              </a:rPr>
              <a:t>В случай че предложението за изпълнение на инвестиция по настоящата процедура получи на етап финансова и техническа оценка по-малко от 50 точки, същото се предлага за отхвърляне. 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92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6085107" cy="899488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rgbClr val="72045A"/>
                  </a:solidFill>
                </a:ln>
              </a:rPr>
              <a:t>VIII</a:t>
            </a:r>
            <a:r>
              <a:rPr lang="bg-BG" b="1" dirty="0" smtClean="0">
                <a:ln>
                  <a:solidFill>
                    <a:srgbClr val="72045A"/>
                  </a:solidFill>
                </a:ln>
              </a:rPr>
              <a:t>. </a:t>
            </a:r>
            <a:r>
              <a:rPr lang="ru-RU" b="1" dirty="0" err="1">
                <a:ln>
                  <a:solidFill>
                    <a:srgbClr val="72045A"/>
                  </a:solidFill>
                </a:ln>
              </a:rPr>
              <a:t>Изпълнение</a:t>
            </a:r>
            <a:endParaRPr lang="bg-BG" b="1" dirty="0">
              <a:ln>
                <a:solidFill>
                  <a:srgbClr val="72045A"/>
                </a:solidFill>
              </a:ln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04973" y="1527140"/>
            <a:ext cx="10220227" cy="4194929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8000" dirty="0" err="1"/>
              <a:t>Министерството</a:t>
            </a:r>
            <a:r>
              <a:rPr lang="ru-RU" sz="8000" dirty="0"/>
              <a:t> на </a:t>
            </a:r>
            <a:r>
              <a:rPr lang="ru-RU" sz="8000" dirty="0" err="1"/>
              <a:t>иновациите</a:t>
            </a:r>
            <a:r>
              <a:rPr lang="ru-RU" sz="8000" dirty="0"/>
              <a:t> и </a:t>
            </a:r>
            <a:r>
              <a:rPr lang="ru-RU" sz="8000" dirty="0" err="1"/>
              <a:t>растежа</a:t>
            </a:r>
            <a:r>
              <a:rPr lang="ru-RU" sz="8000" dirty="0"/>
              <a:t> </a:t>
            </a:r>
            <a:r>
              <a:rPr lang="ru-RU" sz="8000" dirty="0" err="1"/>
              <a:t>ще</a:t>
            </a:r>
            <a:r>
              <a:rPr lang="ru-RU" sz="8000" dirty="0"/>
              <a:t> </a:t>
            </a:r>
            <a:r>
              <a:rPr lang="ru-RU" sz="8000" dirty="0" err="1"/>
              <a:t>подбере</a:t>
            </a:r>
            <a:r>
              <a:rPr lang="ru-RU" sz="8000" dirty="0"/>
              <a:t> </a:t>
            </a:r>
            <a:r>
              <a:rPr lang="ru-RU" sz="8000" b="1" dirty="0"/>
              <a:t>минимум пет </a:t>
            </a:r>
            <a:r>
              <a:rPr lang="ru-RU" sz="8000" b="1" dirty="0" err="1"/>
              <a:t>индустриални</a:t>
            </a:r>
            <a:r>
              <a:rPr lang="ru-RU" sz="8000" b="1" dirty="0"/>
              <a:t> парка или </a:t>
            </a:r>
            <a:r>
              <a:rPr lang="ru-RU" sz="8000" b="1" dirty="0" err="1"/>
              <a:t>зони</a:t>
            </a:r>
            <a:r>
              <a:rPr lang="ru-RU" sz="8000" b="1" dirty="0"/>
              <a:t> </a:t>
            </a:r>
            <a:r>
              <a:rPr lang="ru-RU" sz="8000" dirty="0"/>
              <a:t>(нови, в </a:t>
            </a:r>
            <a:r>
              <a:rPr lang="ru-RU" sz="8000" dirty="0" err="1"/>
              <a:t>процес</a:t>
            </a:r>
            <a:r>
              <a:rPr lang="ru-RU" sz="8000" dirty="0"/>
              <a:t> на </a:t>
            </a:r>
            <a:r>
              <a:rPr lang="ru-RU" sz="8000" dirty="0" err="1"/>
              <a:t>изграждане</a:t>
            </a:r>
            <a:r>
              <a:rPr lang="ru-RU" sz="8000" dirty="0"/>
              <a:t> или </a:t>
            </a:r>
            <a:r>
              <a:rPr lang="ru-RU" sz="8000" dirty="0" err="1"/>
              <a:t>съществуващи</a:t>
            </a:r>
            <a:r>
              <a:rPr lang="ru-RU" sz="8000" dirty="0"/>
              <a:t>) и </a:t>
            </a:r>
            <a:r>
              <a:rPr lang="ru-RU" sz="8000" dirty="0" err="1"/>
              <a:t>техните</a:t>
            </a:r>
            <a:r>
              <a:rPr lang="ru-RU" sz="8000" dirty="0"/>
              <a:t> </a:t>
            </a:r>
            <a:r>
              <a:rPr lang="ru-RU" sz="8000" dirty="0" err="1"/>
              <a:t>оператори</a:t>
            </a:r>
            <a:r>
              <a:rPr lang="ru-RU" sz="8000" dirty="0"/>
              <a:t> за </a:t>
            </a:r>
            <a:r>
              <a:rPr lang="ru-RU" sz="8000" dirty="0" err="1"/>
              <a:t>подкрепа</a:t>
            </a:r>
            <a:r>
              <a:rPr lang="ru-RU" sz="8000" dirty="0"/>
              <a:t> чрез </a:t>
            </a:r>
            <a:r>
              <a:rPr lang="ru-RU" sz="8000" dirty="0" err="1"/>
              <a:t>безвъзмездни</a:t>
            </a:r>
            <a:r>
              <a:rPr lang="ru-RU" sz="8000" dirty="0"/>
              <a:t> средства. </a:t>
            </a:r>
          </a:p>
          <a:p>
            <a:pPr algn="just"/>
            <a:endParaRPr lang="ru-RU" sz="8000" dirty="0"/>
          </a:p>
          <a:p>
            <a:pPr algn="just"/>
            <a:endParaRPr lang="ru-RU" sz="8000" dirty="0"/>
          </a:p>
          <a:p>
            <a:pPr algn="just"/>
            <a:r>
              <a:rPr lang="ru-RU" sz="8000" dirty="0" err="1"/>
              <a:t>Подписване</a:t>
            </a:r>
            <a:r>
              <a:rPr lang="ru-RU" sz="8000" dirty="0"/>
              <a:t> от </a:t>
            </a:r>
            <a:r>
              <a:rPr lang="ru-RU" sz="8000" dirty="0" err="1"/>
              <a:t>подбраните</a:t>
            </a:r>
            <a:r>
              <a:rPr lang="ru-RU" sz="8000" dirty="0"/>
              <a:t> </a:t>
            </a:r>
            <a:r>
              <a:rPr lang="ru-RU" sz="8000" dirty="0" err="1"/>
              <a:t>оператори</a:t>
            </a:r>
            <a:r>
              <a:rPr lang="ru-RU" sz="8000" dirty="0"/>
              <a:t> на </a:t>
            </a:r>
            <a:r>
              <a:rPr lang="ru-RU" sz="8000" dirty="0" err="1"/>
              <a:t>индустриалните</a:t>
            </a:r>
            <a:r>
              <a:rPr lang="ru-RU" sz="8000" dirty="0"/>
              <a:t> </a:t>
            </a:r>
            <a:r>
              <a:rPr lang="ru-RU" sz="8000" dirty="0" err="1"/>
              <a:t>паркове</a:t>
            </a:r>
            <a:r>
              <a:rPr lang="ru-RU" sz="8000" dirty="0"/>
              <a:t> или </a:t>
            </a:r>
            <a:r>
              <a:rPr lang="ru-RU" sz="8000" dirty="0" err="1"/>
              <a:t>зони</a:t>
            </a:r>
            <a:r>
              <a:rPr lang="ru-RU" sz="8000" dirty="0"/>
              <a:t> на </a:t>
            </a:r>
            <a:r>
              <a:rPr lang="ru-RU" sz="8000" dirty="0" err="1"/>
              <a:t>всички</a:t>
            </a:r>
            <a:r>
              <a:rPr lang="ru-RU" sz="8000" dirty="0"/>
              <a:t> договори за </a:t>
            </a:r>
            <a:r>
              <a:rPr lang="ru-RU" sz="8000" dirty="0" err="1"/>
              <a:t>изграждане</a:t>
            </a:r>
            <a:r>
              <a:rPr lang="ru-RU" sz="8000" dirty="0"/>
              <a:t> на </a:t>
            </a:r>
            <a:r>
              <a:rPr lang="ru-RU" sz="8000" dirty="0" err="1"/>
              <a:t>вътрешна</a:t>
            </a:r>
            <a:r>
              <a:rPr lang="ru-RU" sz="8000" dirty="0"/>
              <a:t> и </a:t>
            </a:r>
            <a:r>
              <a:rPr lang="ru-RU" sz="8000" dirty="0" err="1"/>
              <a:t>външна</a:t>
            </a:r>
            <a:r>
              <a:rPr lang="ru-RU" sz="8000" dirty="0"/>
              <a:t> инфраструктура за 100 % от </a:t>
            </a:r>
            <a:r>
              <a:rPr lang="ru-RU" sz="8000" dirty="0" err="1"/>
              <a:t>предложеното</a:t>
            </a:r>
            <a:r>
              <a:rPr lang="ru-RU" sz="8000" dirty="0"/>
              <a:t> в бизнес </a:t>
            </a:r>
            <a:r>
              <a:rPr lang="ru-RU" sz="8000" dirty="0" err="1"/>
              <a:t>плановете</a:t>
            </a:r>
            <a:r>
              <a:rPr lang="ru-RU" sz="8000" dirty="0"/>
              <a:t> </a:t>
            </a:r>
            <a:r>
              <a:rPr lang="ru-RU" sz="8000" dirty="0" err="1"/>
              <a:t>финансиране</a:t>
            </a:r>
            <a:r>
              <a:rPr lang="ru-RU" sz="8000" dirty="0"/>
              <a:t>.</a:t>
            </a:r>
          </a:p>
          <a:p>
            <a:pPr algn="just"/>
            <a:endParaRPr lang="ru-RU" sz="8000" dirty="0"/>
          </a:p>
          <a:p>
            <a:pPr algn="just"/>
            <a:endParaRPr lang="ru-RU" sz="8000" dirty="0"/>
          </a:p>
          <a:p>
            <a:pPr algn="just"/>
            <a:r>
              <a:rPr lang="ru-RU" sz="8000" dirty="0"/>
              <a:t>Срок за </a:t>
            </a:r>
            <a:r>
              <a:rPr lang="ru-RU" sz="8000" dirty="0" err="1"/>
              <a:t>изпълнение</a:t>
            </a:r>
            <a:r>
              <a:rPr lang="ru-RU" sz="8000" dirty="0"/>
              <a:t> – </a:t>
            </a:r>
            <a:r>
              <a:rPr lang="ru-RU" sz="8000" dirty="0" err="1"/>
              <a:t>Продължителността</a:t>
            </a:r>
            <a:r>
              <a:rPr lang="ru-RU" sz="8000" dirty="0"/>
              <a:t> на всяко предложение за </a:t>
            </a:r>
            <a:r>
              <a:rPr lang="ru-RU" sz="8000" dirty="0" err="1"/>
              <a:t>изпълнение</a:t>
            </a:r>
            <a:r>
              <a:rPr lang="ru-RU" sz="8000" dirty="0"/>
              <a:t> на инвестиция не </a:t>
            </a:r>
            <a:r>
              <a:rPr lang="ru-RU" sz="8000" dirty="0" err="1"/>
              <a:t>следва</a:t>
            </a:r>
            <a:r>
              <a:rPr lang="ru-RU" sz="8000" dirty="0"/>
              <a:t> да </a:t>
            </a:r>
            <a:r>
              <a:rPr lang="ru-RU" sz="8000" dirty="0" err="1"/>
              <a:t>надвишава</a:t>
            </a:r>
            <a:r>
              <a:rPr lang="ru-RU" sz="8000" dirty="0"/>
              <a:t> 30 (</a:t>
            </a:r>
            <a:r>
              <a:rPr lang="ru-RU" sz="8000" dirty="0" err="1"/>
              <a:t>тридесет</a:t>
            </a:r>
            <a:r>
              <a:rPr lang="ru-RU" sz="8000" dirty="0"/>
              <a:t>) </a:t>
            </a:r>
            <a:r>
              <a:rPr lang="ru-RU" sz="8000" dirty="0" err="1"/>
              <a:t>месеца</a:t>
            </a:r>
            <a:r>
              <a:rPr lang="ru-RU" sz="8000" dirty="0"/>
              <a:t>, считано от </a:t>
            </a:r>
            <a:r>
              <a:rPr lang="ru-RU" sz="8000" dirty="0" err="1"/>
              <a:t>датата</a:t>
            </a:r>
            <a:r>
              <a:rPr lang="ru-RU" sz="8000" dirty="0"/>
              <a:t> на </a:t>
            </a:r>
            <a:r>
              <a:rPr lang="ru-RU" sz="8000" dirty="0" err="1"/>
              <a:t>влизане</a:t>
            </a:r>
            <a:r>
              <a:rPr lang="ru-RU" sz="8000" dirty="0"/>
              <a:t> в сила на договора за </a:t>
            </a:r>
            <a:r>
              <a:rPr lang="ru-RU" sz="8000" dirty="0" err="1"/>
              <a:t>финансиране</a:t>
            </a:r>
            <a:r>
              <a:rPr lang="ru-RU" sz="8000" dirty="0"/>
              <a:t> с </a:t>
            </a:r>
            <a:r>
              <a:rPr lang="ru-RU" sz="8000" dirty="0" err="1"/>
              <a:t>крайния</a:t>
            </a:r>
            <a:r>
              <a:rPr lang="ru-RU" sz="8000" dirty="0"/>
              <a:t> </a:t>
            </a:r>
            <a:r>
              <a:rPr lang="ru-RU" sz="8000" dirty="0" err="1"/>
              <a:t>получател</a:t>
            </a:r>
            <a:r>
              <a:rPr lang="ru-RU" sz="8000" dirty="0"/>
              <a:t>, но </a:t>
            </a:r>
            <a:r>
              <a:rPr lang="ru-RU" sz="8000" b="1" dirty="0"/>
              <a:t>не </a:t>
            </a:r>
            <a:r>
              <a:rPr lang="ru-RU" sz="8000" b="1" dirty="0" err="1"/>
              <a:t>по-късно</a:t>
            </a:r>
            <a:r>
              <a:rPr lang="ru-RU" sz="8000" b="1" dirty="0"/>
              <a:t> от 30.06.2026 г.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206240" y="1229360"/>
            <a:ext cx="4574932" cy="3385542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>
                <a:solidFill>
                  <a:srgbClr val="1D3259"/>
                </a:solidFill>
              </a:rPr>
              <a:t>ЗА КОНТАКТИ:</a:t>
            </a:r>
          </a:p>
          <a:p>
            <a:pPr algn="ctr"/>
            <a:endParaRPr lang="ru-RU" sz="2000" b="1" dirty="0">
              <a:solidFill>
                <a:srgbClr val="1D3259"/>
              </a:solidFill>
            </a:endParaRPr>
          </a:p>
          <a:p>
            <a:pPr algn="ctr"/>
            <a:r>
              <a:rPr lang="ru-RU" sz="2000" b="1" dirty="0">
                <a:solidFill>
                  <a:srgbClr val="1D3259"/>
                </a:solidFill>
              </a:rPr>
              <a:t>Адрес:</a:t>
            </a:r>
          </a:p>
          <a:p>
            <a:pPr algn="ctr"/>
            <a:r>
              <a:rPr lang="ru-RU" sz="2000" b="1" dirty="0">
                <a:solidFill>
                  <a:srgbClr val="1D3259"/>
                </a:solidFill>
              </a:rPr>
              <a:t>ул. </a:t>
            </a:r>
            <a:r>
              <a:rPr lang="ru-RU" sz="2000" b="1" dirty="0" smtClean="0">
                <a:solidFill>
                  <a:srgbClr val="1D3259"/>
                </a:solidFill>
              </a:rPr>
              <a:t>"</a:t>
            </a:r>
            <a:r>
              <a:rPr lang="bg-BG" sz="2000" b="1" dirty="0" smtClean="0">
                <a:solidFill>
                  <a:srgbClr val="1D3259"/>
                </a:solidFill>
              </a:rPr>
              <a:t>Княз Александър </a:t>
            </a:r>
            <a:r>
              <a:rPr lang="ru-RU" sz="2000" b="1" dirty="0" smtClean="0">
                <a:solidFill>
                  <a:srgbClr val="1D3259"/>
                </a:solidFill>
              </a:rPr>
              <a:t>I</a:t>
            </a:r>
            <a:r>
              <a:rPr lang="ru-RU" sz="2000" b="1" dirty="0">
                <a:solidFill>
                  <a:srgbClr val="1D3259"/>
                </a:solidFill>
              </a:rPr>
              <a:t>" </a:t>
            </a:r>
            <a:r>
              <a:rPr lang="ru-RU" sz="2000" b="1" dirty="0" smtClean="0">
                <a:solidFill>
                  <a:srgbClr val="1D3259"/>
                </a:solidFill>
              </a:rPr>
              <a:t>12</a:t>
            </a:r>
            <a:endParaRPr lang="en-US" sz="2000" b="1" dirty="0" smtClean="0">
              <a:solidFill>
                <a:srgbClr val="1D3259"/>
              </a:solidFill>
            </a:endParaRPr>
          </a:p>
          <a:p>
            <a:pPr algn="ctr"/>
            <a:endParaRPr lang="en-US" sz="2000" b="1" dirty="0" smtClean="0">
              <a:solidFill>
                <a:srgbClr val="1D3259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1D3259"/>
                </a:solidFill>
              </a:rPr>
              <a:t>   </a:t>
            </a:r>
            <a:r>
              <a:rPr lang="ru-RU" sz="2000" b="1" dirty="0" smtClean="0">
                <a:solidFill>
                  <a:srgbClr val="1D3259"/>
                </a:solidFill>
              </a:rPr>
              <a:t>Телефон</a:t>
            </a:r>
            <a:r>
              <a:rPr lang="ru-RU" sz="2000" b="1" dirty="0">
                <a:solidFill>
                  <a:srgbClr val="1D3259"/>
                </a:solidFill>
              </a:rPr>
              <a:t>:</a:t>
            </a:r>
          </a:p>
          <a:p>
            <a:pPr algn="ctr"/>
            <a:r>
              <a:rPr lang="ru-RU" sz="2000" b="1" dirty="0">
                <a:solidFill>
                  <a:srgbClr val="1D3259"/>
                </a:solidFill>
              </a:rPr>
              <a:t>+359 2 </a:t>
            </a:r>
            <a:r>
              <a:rPr lang="en-US" sz="2000" b="1" dirty="0" smtClean="0">
                <a:solidFill>
                  <a:srgbClr val="1D3259"/>
                </a:solidFill>
              </a:rPr>
              <a:t>8075 393</a:t>
            </a:r>
          </a:p>
          <a:p>
            <a:pPr algn="ctr"/>
            <a:endParaRPr lang="en-US" sz="2000" b="1" dirty="0" smtClean="0">
              <a:solidFill>
                <a:srgbClr val="1D3259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1D3259"/>
                </a:solidFill>
              </a:rPr>
              <a:t>E-mail</a:t>
            </a:r>
            <a:r>
              <a:rPr lang="en-US" sz="2000" b="1" dirty="0">
                <a:solidFill>
                  <a:srgbClr val="1D3259"/>
                </a:solidFill>
              </a:rPr>
              <a:t>:</a:t>
            </a:r>
          </a:p>
          <a:p>
            <a:pPr algn="ctr"/>
            <a:r>
              <a:rPr lang="en-US" sz="2000" b="1" dirty="0" smtClean="0">
                <a:solidFill>
                  <a:srgbClr val="1D3259"/>
                </a:solidFill>
                <a:hlinkClick r:id="rId3"/>
              </a:rPr>
              <a:t>attractinvest@mig.government.bg</a:t>
            </a:r>
            <a:endParaRPr lang="en-US" sz="2000" b="1" dirty="0" smtClean="0">
              <a:solidFill>
                <a:srgbClr val="1D3259"/>
              </a:solidFill>
            </a:endParaRPr>
          </a:p>
          <a:p>
            <a:pPr algn="ctr"/>
            <a:endParaRPr lang="bg-BG" sz="1400" b="1" dirty="0">
              <a:solidFill>
                <a:srgbClr val="1D325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9146" y="6027003"/>
            <a:ext cx="4552026" cy="830997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err="1">
                <a:solidFill>
                  <a:srgbClr val="1D3259"/>
                </a:solidFill>
              </a:rPr>
              <a:t>Изразените</a:t>
            </a:r>
            <a:r>
              <a:rPr lang="ru-RU" sz="1200" b="1" dirty="0">
                <a:solidFill>
                  <a:srgbClr val="1D3259"/>
                </a:solidFill>
              </a:rPr>
              <a:t> </a:t>
            </a:r>
            <a:r>
              <a:rPr lang="ru-RU" sz="1200" b="1" dirty="0" err="1">
                <a:solidFill>
                  <a:srgbClr val="1D3259"/>
                </a:solidFill>
              </a:rPr>
              <a:t>възгледи</a:t>
            </a:r>
            <a:r>
              <a:rPr lang="ru-RU" sz="1200" b="1" dirty="0">
                <a:solidFill>
                  <a:srgbClr val="1D3259"/>
                </a:solidFill>
              </a:rPr>
              <a:t> и мнения </a:t>
            </a:r>
            <a:r>
              <a:rPr lang="ru-RU" sz="1200" b="1" dirty="0" smtClean="0">
                <a:solidFill>
                  <a:srgbClr val="1D3259"/>
                </a:solidFill>
              </a:rPr>
              <a:t>принадлежат </a:t>
            </a:r>
            <a:r>
              <a:rPr lang="ru-RU" sz="1200" b="1" dirty="0" err="1">
                <a:solidFill>
                  <a:srgbClr val="1D3259"/>
                </a:solidFill>
              </a:rPr>
              <a:t>изцяло</a:t>
            </a:r>
            <a:r>
              <a:rPr lang="ru-RU" sz="1200" b="1" dirty="0">
                <a:solidFill>
                  <a:srgbClr val="1D3259"/>
                </a:solidFill>
              </a:rPr>
              <a:t> на </a:t>
            </a:r>
            <a:r>
              <a:rPr lang="ru-RU" sz="1200" b="1" dirty="0" err="1" smtClean="0">
                <a:solidFill>
                  <a:srgbClr val="1D3259"/>
                </a:solidFill>
              </a:rPr>
              <a:t>автори</a:t>
            </a:r>
            <a:r>
              <a:rPr lang="bg-BG" sz="1200" b="1" dirty="0" smtClean="0">
                <a:solidFill>
                  <a:srgbClr val="1D3259"/>
                </a:solidFill>
              </a:rPr>
              <a:t>те</a:t>
            </a:r>
            <a:r>
              <a:rPr lang="ru-RU" sz="1200" b="1" dirty="0" smtClean="0">
                <a:solidFill>
                  <a:srgbClr val="1D3259"/>
                </a:solidFill>
              </a:rPr>
              <a:t> </a:t>
            </a:r>
            <a:r>
              <a:rPr lang="ru-RU" sz="1200" b="1" dirty="0">
                <a:solidFill>
                  <a:srgbClr val="1D3259"/>
                </a:solidFill>
              </a:rPr>
              <a:t>и не </a:t>
            </a:r>
            <a:r>
              <a:rPr lang="ru-RU" sz="1200" b="1" dirty="0" err="1">
                <a:solidFill>
                  <a:srgbClr val="1D3259"/>
                </a:solidFill>
              </a:rPr>
              <a:t>отразяват</a:t>
            </a:r>
            <a:r>
              <a:rPr lang="ru-RU" sz="1200" b="1" dirty="0">
                <a:solidFill>
                  <a:srgbClr val="1D3259"/>
                </a:solidFill>
              </a:rPr>
              <a:t> непременно </a:t>
            </a:r>
            <a:r>
              <a:rPr lang="ru-RU" sz="1200" b="1" dirty="0" err="1">
                <a:solidFill>
                  <a:srgbClr val="1D3259"/>
                </a:solidFill>
              </a:rPr>
              <a:t>възгледите</a:t>
            </a:r>
            <a:r>
              <a:rPr lang="ru-RU" sz="1200" b="1" dirty="0">
                <a:solidFill>
                  <a:srgbClr val="1D3259"/>
                </a:solidFill>
              </a:rPr>
              <a:t> и </a:t>
            </a:r>
            <a:r>
              <a:rPr lang="ru-RU" sz="1200" b="1" dirty="0" err="1">
                <a:solidFill>
                  <a:srgbClr val="1D3259"/>
                </a:solidFill>
              </a:rPr>
              <a:t>мненията</a:t>
            </a:r>
            <a:r>
              <a:rPr lang="ru-RU" sz="1200" b="1" dirty="0">
                <a:solidFill>
                  <a:srgbClr val="1D3259"/>
                </a:solidFill>
              </a:rPr>
              <a:t> на </a:t>
            </a:r>
            <a:r>
              <a:rPr lang="ru-RU" sz="1200" b="1" dirty="0" err="1">
                <a:solidFill>
                  <a:srgbClr val="1D3259"/>
                </a:solidFill>
              </a:rPr>
              <a:t>Европейския</a:t>
            </a:r>
            <a:r>
              <a:rPr lang="ru-RU" sz="1200" b="1" dirty="0">
                <a:solidFill>
                  <a:srgbClr val="1D3259"/>
                </a:solidFill>
              </a:rPr>
              <a:t> </a:t>
            </a:r>
            <a:r>
              <a:rPr lang="ru-RU" sz="1200" b="1" dirty="0" err="1" smtClean="0">
                <a:solidFill>
                  <a:srgbClr val="1D3259"/>
                </a:solidFill>
              </a:rPr>
              <a:t>съюз</a:t>
            </a:r>
            <a:r>
              <a:rPr lang="ru-RU" sz="1200" b="1" dirty="0" smtClean="0">
                <a:solidFill>
                  <a:srgbClr val="1D3259"/>
                </a:solidFill>
              </a:rPr>
              <a:t> </a:t>
            </a:r>
            <a:r>
              <a:rPr lang="ru-RU" sz="1200" b="1" dirty="0">
                <a:solidFill>
                  <a:srgbClr val="1D3259"/>
                </a:solidFill>
              </a:rPr>
              <a:t>или на </a:t>
            </a:r>
            <a:r>
              <a:rPr lang="ru-RU" sz="1200" b="1" dirty="0" err="1">
                <a:solidFill>
                  <a:srgbClr val="1D3259"/>
                </a:solidFill>
              </a:rPr>
              <a:t>Европейската</a:t>
            </a:r>
            <a:r>
              <a:rPr lang="ru-RU" sz="1200" b="1" dirty="0">
                <a:solidFill>
                  <a:srgbClr val="1D3259"/>
                </a:solidFill>
              </a:rPr>
              <a:t> </a:t>
            </a:r>
            <a:r>
              <a:rPr lang="ru-RU" sz="1200" b="1" dirty="0" err="1">
                <a:solidFill>
                  <a:srgbClr val="1D3259"/>
                </a:solidFill>
              </a:rPr>
              <a:t>комисия</a:t>
            </a:r>
            <a:r>
              <a:rPr lang="ru-RU" sz="1200" b="1" dirty="0">
                <a:solidFill>
                  <a:srgbClr val="1D3259"/>
                </a:solidFill>
              </a:rPr>
              <a:t>. За </a:t>
            </a:r>
            <a:r>
              <a:rPr lang="ru-RU" sz="1200" b="1" dirty="0" err="1">
                <a:solidFill>
                  <a:srgbClr val="1D3259"/>
                </a:solidFill>
              </a:rPr>
              <a:t>тях</a:t>
            </a:r>
            <a:r>
              <a:rPr lang="ru-RU" sz="1200" b="1" dirty="0">
                <a:solidFill>
                  <a:srgbClr val="1D3259"/>
                </a:solidFill>
              </a:rPr>
              <a:t> не </a:t>
            </a:r>
            <a:r>
              <a:rPr lang="ru-RU" sz="1200" b="1" dirty="0" err="1">
                <a:solidFill>
                  <a:srgbClr val="1D3259"/>
                </a:solidFill>
              </a:rPr>
              <a:t>могат</a:t>
            </a:r>
            <a:r>
              <a:rPr lang="ru-RU" sz="1200" b="1" dirty="0">
                <a:solidFill>
                  <a:srgbClr val="1D3259"/>
                </a:solidFill>
              </a:rPr>
              <a:t> да носят </a:t>
            </a:r>
            <a:r>
              <a:rPr lang="ru-RU" sz="1200" b="1" dirty="0" err="1">
                <a:solidFill>
                  <a:srgbClr val="1D3259"/>
                </a:solidFill>
              </a:rPr>
              <a:t>отговорност</a:t>
            </a:r>
            <a:r>
              <a:rPr lang="ru-RU" sz="1200" b="1" dirty="0">
                <a:solidFill>
                  <a:srgbClr val="1D3259"/>
                </a:solidFill>
              </a:rPr>
              <a:t> </a:t>
            </a:r>
            <a:r>
              <a:rPr lang="ru-RU" sz="1200" b="1" dirty="0" err="1">
                <a:solidFill>
                  <a:srgbClr val="1D3259"/>
                </a:solidFill>
              </a:rPr>
              <a:t>нито</a:t>
            </a:r>
            <a:r>
              <a:rPr lang="ru-RU" sz="1200" b="1" dirty="0">
                <a:solidFill>
                  <a:srgbClr val="1D3259"/>
                </a:solidFill>
              </a:rPr>
              <a:t> </a:t>
            </a:r>
            <a:r>
              <a:rPr lang="ru-RU" sz="1200" b="1" dirty="0" smtClean="0">
                <a:solidFill>
                  <a:srgbClr val="1D3259"/>
                </a:solidFill>
              </a:rPr>
              <a:t>ЕС, </a:t>
            </a:r>
            <a:r>
              <a:rPr lang="ru-RU" sz="1200" b="1" dirty="0" err="1">
                <a:solidFill>
                  <a:srgbClr val="1D3259"/>
                </a:solidFill>
              </a:rPr>
              <a:t>нито</a:t>
            </a:r>
            <a:r>
              <a:rPr lang="ru-RU" sz="1200" b="1" dirty="0">
                <a:solidFill>
                  <a:srgbClr val="1D3259"/>
                </a:solidFill>
              </a:rPr>
              <a:t> </a:t>
            </a:r>
            <a:r>
              <a:rPr lang="ru-RU" sz="1200" b="1" dirty="0" smtClean="0">
                <a:solidFill>
                  <a:srgbClr val="1D3259"/>
                </a:solidFill>
              </a:rPr>
              <a:t>ЕК.</a:t>
            </a:r>
            <a:endParaRPr lang="bg-BG" sz="1200" b="1" dirty="0">
              <a:solidFill>
                <a:srgbClr val="1D325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4882310"/>
            <a:ext cx="1717039" cy="1144693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824265" y="4882310"/>
            <a:ext cx="2956907" cy="1144693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000099"/>
                </a:solidFill>
              </a:rPr>
              <a:t>Финансирано </a:t>
            </a:r>
            <a:r>
              <a:rPr lang="bg-BG" sz="2400" b="1" dirty="0">
                <a:solidFill>
                  <a:srgbClr val="000099"/>
                </a:solidFill>
              </a:rPr>
              <a:t>от </a:t>
            </a:r>
            <a:r>
              <a:rPr lang="en-US" sz="2400" b="1" dirty="0" smtClean="0">
                <a:solidFill>
                  <a:srgbClr val="000099"/>
                </a:solidFill>
              </a:rPr>
              <a:t/>
            </a:r>
            <a:br>
              <a:rPr lang="en-US" sz="2400" b="1" dirty="0" smtClean="0">
                <a:solidFill>
                  <a:srgbClr val="000099"/>
                </a:solidFill>
              </a:rPr>
            </a:br>
            <a:r>
              <a:rPr lang="bg-BG" sz="2400" b="1" dirty="0" smtClean="0">
                <a:solidFill>
                  <a:srgbClr val="000099"/>
                </a:solidFill>
              </a:rPr>
              <a:t>Европейския </a:t>
            </a:r>
            <a:r>
              <a:rPr lang="bg-BG" sz="2400" b="1" dirty="0">
                <a:solidFill>
                  <a:srgbClr val="000099"/>
                </a:solidFill>
              </a:rPr>
              <a:t>съюз</a:t>
            </a:r>
            <a:endParaRPr lang="en-US" sz="2400" dirty="0">
              <a:solidFill>
                <a:srgbClr val="000099"/>
              </a:solidFill>
            </a:endParaRPr>
          </a:p>
          <a:p>
            <a:r>
              <a:rPr lang="en-US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NextGenerationEU</a:t>
            </a:r>
            <a:endParaRPr lang="en-US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8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rgbClr val="72045A"/>
                  </a:solidFill>
                </a:ln>
              </a:rPr>
              <a:t>I. </a:t>
            </a:r>
            <a:r>
              <a:rPr lang="bg-BG" b="1" dirty="0" smtClean="0">
                <a:ln>
                  <a:solidFill>
                    <a:srgbClr val="72045A"/>
                  </a:solidFill>
                </a:ln>
              </a:rPr>
              <a:t>Обща 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информация</a:t>
            </a:r>
            <a:endParaRPr lang="en-US" b="1" dirty="0">
              <a:ln>
                <a:solidFill>
                  <a:srgbClr val="72045A"/>
                </a:solidFill>
              </a:ln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765192"/>
              </p:ext>
            </p:extLst>
          </p:nvPr>
        </p:nvGraphicFramePr>
        <p:xfrm>
          <a:off x="904875" y="1254125"/>
          <a:ext cx="10390188" cy="488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72045A"/>
                </a:solidFill>
              </a:rPr>
              <a:t>3. </a:t>
            </a:r>
            <a:r>
              <a:rPr lang="bg-BG" sz="2400" b="1" dirty="0">
                <a:solidFill>
                  <a:srgbClr val="72045A"/>
                </a:solidFill>
              </a:rPr>
              <a:t>Индикатори (1)</a:t>
            </a:r>
            <a:endParaRPr lang="en-US" sz="2400" i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8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0020D0-6A97-4835-9D1D-DC7D6E7BC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60020D0-6A97-4835-9D1D-DC7D6E7BC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9C8CB4-6890-42A9-A24A-5E4A858FA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579C8CB4-6890-42A9-A24A-5E4A858FA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2CFC6B-91D0-49DD-9AEB-FDA0DA6D5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2A2CFC6B-91D0-49DD-9AEB-FDA0DA6D5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629C4A-CB1E-4BBA-B462-0A3C2488A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0C629C4A-CB1E-4BBA-B462-0A3C2488A1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D97E08-B17F-43A8-AA8D-8DFE0A3E5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27D97E08-B17F-43A8-AA8D-8DFE0A3E5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D5423E-1A30-49A6-8931-D0C772553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F3D5423E-1A30-49A6-8931-D0C7725532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973" y="0"/>
            <a:ext cx="5467547" cy="89948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rgbClr val="72045A"/>
                  </a:solidFill>
                </a:ln>
              </a:rPr>
              <a:t>I. </a:t>
            </a:r>
            <a:r>
              <a:rPr lang="bg-BG" b="1" dirty="0">
                <a:ln>
                  <a:solidFill>
                    <a:srgbClr val="72045A"/>
                  </a:solidFill>
                </a:ln>
              </a:rPr>
              <a:t>Обща информация</a:t>
            </a:r>
            <a:endParaRPr lang="en-US" b="1" dirty="0">
              <a:ln>
                <a:solidFill>
                  <a:srgbClr val="72045A"/>
                </a:solidFill>
              </a:ln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657316"/>
              </p:ext>
            </p:extLst>
          </p:nvPr>
        </p:nvGraphicFramePr>
        <p:xfrm>
          <a:off x="904875" y="1254125"/>
          <a:ext cx="10390188" cy="488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52550" y="899488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72045A"/>
                </a:solidFill>
              </a:rPr>
              <a:t>3. </a:t>
            </a:r>
            <a:r>
              <a:rPr lang="bg-BG" sz="2400" b="1" dirty="0">
                <a:solidFill>
                  <a:srgbClr val="72045A"/>
                </a:solidFill>
              </a:rPr>
              <a:t>Индикатори </a:t>
            </a:r>
            <a:r>
              <a:rPr lang="bg-BG" sz="2400" b="1" dirty="0" smtClean="0">
                <a:solidFill>
                  <a:srgbClr val="72045A"/>
                </a:solidFill>
              </a:rPr>
              <a:t>(</a:t>
            </a:r>
            <a:r>
              <a:rPr lang="en-US" sz="2400" b="1" dirty="0" smtClean="0">
                <a:solidFill>
                  <a:srgbClr val="72045A"/>
                </a:solidFill>
              </a:rPr>
              <a:t>2</a:t>
            </a:r>
            <a:r>
              <a:rPr lang="bg-BG" sz="2400" b="1" dirty="0" smtClean="0">
                <a:solidFill>
                  <a:srgbClr val="72045A"/>
                </a:solidFill>
              </a:rPr>
              <a:t>)</a:t>
            </a:r>
            <a:endParaRPr lang="en-US" sz="2400" i="1" dirty="0">
              <a:solidFill>
                <a:srgbClr val="720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2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2CFC6B-91D0-49DD-9AEB-FDA0DA6D5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2A2CFC6B-91D0-49DD-9AEB-FDA0DA6D5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629C4A-CB1E-4BBA-B462-0A3C2488A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0C629C4A-CB1E-4BBA-B462-0A3C2488A1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D97E08-B17F-43A8-AA8D-8DFE0A3E5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27D97E08-B17F-43A8-AA8D-8DFE0A3E5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D5423E-1A30-49A6-8931-D0C772553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F3D5423E-1A30-49A6-8931-D0C7725532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1951347"/>
            <a:ext cx="10884188" cy="582671"/>
          </a:xfrm>
        </p:spPr>
        <p:txBody>
          <a:bodyPr>
            <a:noAutofit/>
          </a:bodyPr>
          <a:lstStyle/>
          <a:p>
            <a:r>
              <a:rPr lang="en-US" sz="4000" dirty="0" smtClean="0"/>
              <a:t>II. </a:t>
            </a:r>
            <a:r>
              <a:rPr lang="bg-BG" sz="4000" dirty="0" smtClean="0"/>
              <a:t>Дейности по процедурата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27340"/>
            <a:ext cx="10058400" cy="1143000"/>
          </a:xfrm>
        </p:spPr>
        <p:txBody>
          <a:bodyPr/>
          <a:lstStyle/>
          <a:p>
            <a:r>
              <a:rPr lang="ru-RU" dirty="0"/>
              <a:t>BG-RRP-3.007 „</a:t>
            </a:r>
            <a:r>
              <a:rPr lang="ru-RU" dirty="0" err="1"/>
              <a:t>Програма</a:t>
            </a:r>
            <a:r>
              <a:rPr lang="ru-RU" dirty="0"/>
              <a:t> за публична </a:t>
            </a:r>
            <a:r>
              <a:rPr lang="ru-RU" dirty="0" err="1"/>
              <a:t>подкрепа</a:t>
            </a:r>
            <a:r>
              <a:rPr lang="ru-RU" dirty="0"/>
              <a:t> за </a:t>
            </a:r>
            <a:r>
              <a:rPr lang="ru-RU" dirty="0" err="1"/>
              <a:t>развитието</a:t>
            </a:r>
            <a:r>
              <a:rPr lang="ru-RU" dirty="0"/>
              <a:t> на </a:t>
            </a:r>
            <a:r>
              <a:rPr lang="ru-RU" dirty="0" err="1"/>
              <a:t>индустриални</a:t>
            </a:r>
            <a:r>
              <a:rPr lang="ru-RU" dirty="0"/>
              <a:t> </a:t>
            </a:r>
            <a:r>
              <a:rPr lang="ru-RU" dirty="0" err="1"/>
              <a:t>райони</a:t>
            </a:r>
            <a:r>
              <a:rPr lang="ru-RU" dirty="0"/>
              <a:t>, </a:t>
            </a:r>
            <a:r>
              <a:rPr lang="ru-RU" dirty="0" err="1"/>
              <a:t>паркове</a:t>
            </a:r>
            <a:r>
              <a:rPr lang="ru-RU" dirty="0"/>
              <a:t> и </a:t>
            </a:r>
            <a:r>
              <a:rPr lang="ru-RU" dirty="0" err="1"/>
              <a:t>подобни</a:t>
            </a:r>
            <a:r>
              <a:rPr lang="ru-RU" dirty="0"/>
              <a:t> </a:t>
            </a:r>
            <a:r>
              <a:rPr lang="ru-RU" dirty="0" err="1"/>
              <a:t>територии</a:t>
            </a:r>
            <a:r>
              <a:rPr lang="ru-RU" dirty="0"/>
              <a:t> и за </a:t>
            </a:r>
            <a:r>
              <a:rPr lang="ru-RU" dirty="0" err="1"/>
              <a:t>привличане</a:t>
            </a:r>
            <a:r>
              <a:rPr lang="ru-RU" dirty="0"/>
              <a:t> на инвестиции (</a:t>
            </a:r>
            <a:r>
              <a:rPr lang="ru-RU" dirty="0" err="1"/>
              <a:t>AttractInvestBG</a:t>
            </a:r>
            <a:r>
              <a:rPr lang="ru-RU" dirty="0"/>
              <a:t>)“</a:t>
            </a:r>
            <a:endParaRPr lang="en-US" cap="non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142" y="282702"/>
            <a:ext cx="1428750" cy="952500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5434049" y="185577"/>
            <a:ext cx="2774165" cy="1107996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rgbClr val="000099"/>
                </a:solidFill>
              </a:rPr>
              <a:t>Финансирано от </a:t>
            </a:r>
            <a:r>
              <a:rPr lang="en-US" sz="2400" b="1" dirty="0" smtClean="0">
                <a:solidFill>
                  <a:srgbClr val="000099"/>
                </a:solidFill>
              </a:rPr>
              <a:t/>
            </a:r>
            <a:br>
              <a:rPr lang="en-US" sz="2400" b="1" dirty="0" smtClean="0">
                <a:solidFill>
                  <a:srgbClr val="000099"/>
                </a:solidFill>
              </a:rPr>
            </a:br>
            <a:r>
              <a:rPr lang="bg-BG" sz="2400" b="1" dirty="0" smtClean="0">
                <a:solidFill>
                  <a:srgbClr val="000099"/>
                </a:solidFill>
              </a:rPr>
              <a:t>Европейския </a:t>
            </a:r>
            <a:r>
              <a:rPr lang="bg-BG" sz="2400" b="1" dirty="0">
                <a:solidFill>
                  <a:srgbClr val="000099"/>
                </a:solidFill>
              </a:rPr>
              <a:t>съюз</a:t>
            </a:r>
            <a:endParaRPr lang="en-US" sz="2400" dirty="0">
              <a:solidFill>
                <a:srgbClr val="000099"/>
              </a:solidFill>
            </a:endParaRPr>
          </a:p>
          <a:p>
            <a:r>
              <a:rPr lang="en-US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NextGenerationEU</a:t>
            </a:r>
            <a:endParaRPr lang="en-US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4158</TotalTime>
  <Words>9949</Words>
  <Application>Microsoft Office PowerPoint</Application>
  <PresentationFormat>Widescreen</PresentationFormat>
  <Paragraphs>764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Arial</vt:lpstr>
      <vt:lpstr>Calibri</vt:lpstr>
      <vt:lpstr>Calibri Light</vt:lpstr>
      <vt:lpstr>Courier New</vt:lpstr>
      <vt:lpstr>Times New Roman</vt:lpstr>
      <vt:lpstr>Wingdings</vt:lpstr>
      <vt:lpstr>Retrospect</vt:lpstr>
      <vt:lpstr>Office Theme</vt:lpstr>
      <vt:lpstr>ИНФОРМАЦИОННА КАМПАНИЯ   BG-RRP-3.007 „Програма за публична подкрепа за развитието на индустриални райони, паркове и подобни територии и за привличане на инвестиции (AttractInvestBG)“</vt:lpstr>
      <vt:lpstr>Съдържание</vt:lpstr>
      <vt:lpstr>I. Обща информация </vt:lpstr>
      <vt:lpstr>I. Обща информация</vt:lpstr>
      <vt:lpstr>I. Обща информация</vt:lpstr>
      <vt:lpstr>I. Обща информация</vt:lpstr>
      <vt:lpstr>I. Обща информация</vt:lpstr>
      <vt:lpstr>I. Обща информация</vt:lpstr>
      <vt:lpstr>II. Дейности по процедурата</vt:lpstr>
      <vt:lpstr>II. Дейности</vt:lpstr>
      <vt:lpstr>II. Дейности</vt:lpstr>
      <vt:lpstr>II. Дейности</vt:lpstr>
      <vt:lpstr>II. Дейности</vt:lpstr>
      <vt:lpstr>II. Дейности</vt:lpstr>
      <vt:lpstr>II. Дейности</vt:lpstr>
      <vt:lpstr>II. Дейности</vt:lpstr>
      <vt:lpstr>II. Дейности</vt:lpstr>
      <vt:lpstr>II. Дейности</vt:lpstr>
      <vt:lpstr>II. Дейности</vt:lpstr>
      <vt:lpstr>II. Дейности</vt:lpstr>
      <vt:lpstr>II. Дейности</vt:lpstr>
      <vt:lpstr>III. Kандидати и партньори </vt:lpstr>
      <vt:lpstr>III. Kандидати и партньори </vt:lpstr>
      <vt:lpstr>III. Kандидати и партньори </vt:lpstr>
      <vt:lpstr>III. Kандидати и партньори </vt:lpstr>
      <vt:lpstr>III. Kандидати и партньори </vt:lpstr>
      <vt:lpstr>III. Kандидати и партньори </vt:lpstr>
      <vt:lpstr>III. Kандидати и партньори </vt:lpstr>
      <vt:lpstr>III. Kандидати и партньори </vt:lpstr>
      <vt:lpstr>III. Kандидати и партньори </vt:lpstr>
      <vt:lpstr>III. Kандидати и партньори </vt:lpstr>
      <vt:lpstr>III. Kандидати и партньори </vt:lpstr>
      <vt:lpstr>III. Kандидати и партньори </vt:lpstr>
      <vt:lpstr>III. Kандидати и партньори </vt:lpstr>
      <vt:lpstr>IV. Финансиране</vt:lpstr>
      <vt:lpstr>PowerPoint Presentation</vt:lpstr>
      <vt:lpstr>IV. Финансиране</vt:lpstr>
      <vt:lpstr>IV. Финансиране</vt:lpstr>
      <vt:lpstr>IV. Финансиране</vt:lpstr>
      <vt:lpstr>IV. Финансиране</vt:lpstr>
      <vt:lpstr>IV. Финансиране</vt:lpstr>
      <vt:lpstr>IV. Финансиране</vt:lpstr>
      <vt:lpstr>IV. Финансиране</vt:lpstr>
      <vt:lpstr>IV. Финансиране</vt:lpstr>
      <vt:lpstr>IV. Финансиране</vt:lpstr>
      <vt:lpstr>V. Хоризонтални принципи </vt:lpstr>
      <vt:lpstr>10. Хоризонтални принципи </vt:lpstr>
      <vt:lpstr>10. Хоризонтални принципи</vt:lpstr>
      <vt:lpstr>VI. Кандидатстване</vt:lpstr>
      <vt:lpstr>VI. Кандидатстване</vt:lpstr>
      <vt:lpstr>VI. Кандидатстване</vt:lpstr>
      <vt:lpstr>VII. Критерии и методология</vt:lpstr>
      <vt:lpstr>VII. Критерии и методология</vt:lpstr>
      <vt:lpstr>VII. Критерии и методология</vt:lpstr>
      <vt:lpstr>VII. Критерии и методология</vt:lpstr>
      <vt:lpstr>VII. Критерии и методология</vt:lpstr>
      <vt:lpstr>VII. Критерии и методология</vt:lpstr>
      <vt:lpstr>VII. Критерии и методология</vt:lpstr>
      <vt:lpstr>VII. Критерии и методология</vt:lpstr>
      <vt:lpstr>VII. Критерии и методология</vt:lpstr>
      <vt:lpstr>VII. Критерии и методология</vt:lpstr>
      <vt:lpstr>VII. Критерии и методология</vt:lpstr>
      <vt:lpstr>VIII. Изпълнение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Ogniana Yorgova</dc:creator>
  <cp:lastModifiedBy>Anna Lyutakova</cp:lastModifiedBy>
  <cp:revision>214</cp:revision>
  <dcterms:created xsi:type="dcterms:W3CDTF">2023-06-05T13:01:08Z</dcterms:created>
  <dcterms:modified xsi:type="dcterms:W3CDTF">2023-07-03T10:32:43Z</dcterms:modified>
</cp:coreProperties>
</file>