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9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5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9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9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B612-B5DE-4510-90D1-8B019357365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F61E9-AB22-4337-8686-D1136ECD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316528"/>
              </p:ext>
            </p:extLst>
          </p:nvPr>
        </p:nvGraphicFramePr>
        <p:xfrm>
          <a:off x="320510" y="320506"/>
          <a:ext cx="11415860" cy="5856460"/>
        </p:xfrm>
        <a:graphic>
          <a:graphicData uri="http://schemas.openxmlformats.org/drawingml/2006/table">
            <a:tbl>
              <a:tblPr/>
              <a:tblGrid>
                <a:gridCol w="2283172">
                  <a:extLst>
                    <a:ext uri="{9D8B030D-6E8A-4147-A177-3AD203B41FA5}">
                      <a16:colId xmlns:a16="http://schemas.microsoft.com/office/drawing/2014/main" val="2460291917"/>
                    </a:ext>
                  </a:extLst>
                </a:gridCol>
                <a:gridCol w="2283172">
                  <a:extLst>
                    <a:ext uri="{9D8B030D-6E8A-4147-A177-3AD203B41FA5}">
                      <a16:colId xmlns:a16="http://schemas.microsoft.com/office/drawing/2014/main" val="814616523"/>
                    </a:ext>
                  </a:extLst>
                </a:gridCol>
                <a:gridCol w="2283172">
                  <a:extLst>
                    <a:ext uri="{9D8B030D-6E8A-4147-A177-3AD203B41FA5}">
                      <a16:colId xmlns:a16="http://schemas.microsoft.com/office/drawing/2014/main" val="4175959474"/>
                    </a:ext>
                  </a:extLst>
                </a:gridCol>
                <a:gridCol w="2283172">
                  <a:extLst>
                    <a:ext uri="{9D8B030D-6E8A-4147-A177-3AD203B41FA5}">
                      <a16:colId xmlns:a16="http://schemas.microsoft.com/office/drawing/2014/main" val="1985938136"/>
                    </a:ext>
                  </a:extLst>
                </a:gridCol>
                <a:gridCol w="2283172">
                  <a:extLst>
                    <a:ext uri="{9D8B030D-6E8A-4147-A177-3AD203B41FA5}">
                      <a16:colId xmlns:a16="http://schemas.microsoft.com/office/drawing/2014/main" val="3392968918"/>
                    </a:ext>
                  </a:extLst>
                </a:gridCol>
              </a:tblGrid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91035"/>
                  </a:ext>
                </a:extLst>
              </a:tr>
              <a:tr h="532404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</a:t>
                      </a:r>
                      <a:r>
                        <a:rPr lang="ru-RU" sz="1100" dirty="0" err="1">
                          <a:effectLst/>
                        </a:rPr>
                        <a:t>иновациите</a:t>
                      </a:r>
                      <a:r>
                        <a:rPr lang="ru-RU" sz="1100" dirty="0">
                          <a:effectLst/>
                        </a:rPr>
                        <a:t> и </a:t>
                      </a:r>
                      <a:r>
                        <a:rPr lang="ru-RU" sz="1100" dirty="0" err="1">
                          <a:effectLst/>
                        </a:rPr>
                        <a:t>растежа</a:t>
                      </a:r>
                      <a:r>
                        <a:rPr lang="ru-RU" sz="1100" dirty="0">
                          <a:effectLst/>
                        </a:rPr>
                        <a:t> ( </a:t>
                      </a:r>
                      <a:r>
                        <a:rPr lang="ru-RU" sz="1100" dirty="0" smtClean="0">
                          <a:effectLst/>
                        </a:rPr>
                        <a:t>074 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19.06.2023 - 19.06.2023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5458"/>
                  </a:ext>
                </a:extLst>
              </a:tr>
              <a:tr h="304232">
                <a:tc>
                  <a:txBody>
                    <a:bodyPr/>
                    <a:lstStyle/>
                    <a:p>
                      <a:pPr algn="ctr"/>
                      <a:r>
                        <a:rPr lang="bg-BG" sz="1100" dirty="0">
                          <a:effectLst/>
                        </a:rPr>
                        <a:t>Код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866441"/>
                  </a:ext>
                </a:extLst>
              </a:tr>
              <a:tr h="304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10 </a:t>
                      </a:r>
                      <a:r>
                        <a:rPr lang="en-US" sz="1100" dirty="0" err="1">
                          <a:effectLst/>
                        </a:rPr>
                        <a:t>xxxx</a:t>
                      </a:r>
                      <a:endParaRPr lang="en-US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1 080,78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08635"/>
                  </a:ext>
                </a:extLst>
              </a:tr>
              <a:tr h="53240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88 </a:t>
                      </a:r>
                      <a:r>
                        <a:rPr lang="en-US" sz="1100" dirty="0" err="1">
                          <a:effectLst/>
                        </a:rPr>
                        <a:t>xxxx</a:t>
                      </a:r>
                      <a:endParaRPr lang="en-US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4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127 357,60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05240"/>
                  </a:ext>
                </a:extLst>
              </a:tr>
              <a:tr h="304232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 dirty="0">
                          <a:effectLst/>
                        </a:rPr>
                        <a:t>Общо: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128 438,38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71188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20373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36670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199660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024433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996652"/>
                  </a:ext>
                </a:extLst>
              </a:tr>
              <a:tr h="304232">
                <a:tc gridSpan="2">
                  <a:txBody>
                    <a:bodyPr/>
                    <a:lstStyle/>
                    <a:p>
                      <a:pPr algn="l"/>
                      <a:r>
                        <a:rPr lang="bg-BG" sz="1100" dirty="0">
                          <a:effectLst/>
                        </a:rPr>
                        <a:t>БАИ ( </a:t>
                      </a:r>
                      <a:r>
                        <a:rPr lang="bg-BG" sz="1100" dirty="0" smtClean="0">
                          <a:effectLst/>
                        </a:rPr>
                        <a:t>074 </a:t>
                      </a:r>
                      <a:r>
                        <a:rPr lang="bg-BG" sz="1100" dirty="0">
                          <a:effectLst/>
                        </a:rPr>
                        <a:t>)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19.06.2023 - 19.06.2023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997715"/>
                  </a:ext>
                </a:extLst>
              </a:tr>
              <a:tr h="304232">
                <a:tc>
                  <a:txBody>
                    <a:bodyPr/>
                    <a:lstStyle/>
                    <a:p>
                      <a:pPr algn="ctr"/>
                      <a:r>
                        <a:rPr lang="bg-BG" sz="1100" dirty="0">
                          <a:effectLst/>
                        </a:rPr>
                        <a:t>Код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97943"/>
                  </a:ext>
                </a:extLst>
              </a:tr>
              <a:tr h="304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10 </a:t>
                      </a:r>
                      <a:r>
                        <a:rPr lang="en-US" sz="1100" dirty="0" err="1">
                          <a:effectLst/>
                        </a:rPr>
                        <a:t>xxxx</a:t>
                      </a:r>
                      <a:endParaRPr lang="en-US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1 080,78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41022"/>
                  </a:ext>
                </a:extLst>
              </a:tr>
              <a:tr h="53240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88 </a:t>
                      </a:r>
                      <a:r>
                        <a:rPr lang="en-US" sz="1100" dirty="0" err="1">
                          <a:effectLst/>
                        </a:rPr>
                        <a:t>xxxx</a:t>
                      </a:r>
                      <a:endParaRPr lang="en-US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4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127 357,60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87450"/>
                  </a:ext>
                </a:extLst>
              </a:tr>
              <a:tr h="304232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 dirty="0">
                          <a:effectLst/>
                        </a:rPr>
                        <a:t>Общо: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10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128 438,38 лв.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80088"/>
                  </a:ext>
                </a:extLst>
              </a:tr>
              <a:tr h="3042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544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7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2023-06-19T05:49:37Z</dcterms:created>
  <dcterms:modified xsi:type="dcterms:W3CDTF">2023-06-19T05:51:38Z</dcterms:modified>
</cp:coreProperties>
</file>