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9EDD8-12FD-4EAD-935C-057015679864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5A356-8C33-4CC1-8561-5AA3D5E2C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595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9EDD8-12FD-4EAD-935C-057015679864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5A356-8C33-4CC1-8561-5AA3D5E2C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96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9EDD8-12FD-4EAD-935C-057015679864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5A356-8C33-4CC1-8561-5AA3D5E2C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173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9EDD8-12FD-4EAD-935C-057015679864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5A356-8C33-4CC1-8561-5AA3D5E2C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296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9EDD8-12FD-4EAD-935C-057015679864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5A356-8C33-4CC1-8561-5AA3D5E2C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293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9EDD8-12FD-4EAD-935C-057015679864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5A356-8C33-4CC1-8561-5AA3D5E2C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773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9EDD8-12FD-4EAD-935C-057015679864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5A356-8C33-4CC1-8561-5AA3D5E2C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129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9EDD8-12FD-4EAD-935C-057015679864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5A356-8C33-4CC1-8561-5AA3D5E2C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916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9EDD8-12FD-4EAD-935C-057015679864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5A356-8C33-4CC1-8561-5AA3D5E2C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55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9EDD8-12FD-4EAD-935C-057015679864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5A356-8C33-4CC1-8561-5AA3D5E2C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471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9EDD8-12FD-4EAD-935C-057015679864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5A356-8C33-4CC1-8561-5AA3D5E2C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940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9EDD8-12FD-4EAD-935C-057015679864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5A356-8C33-4CC1-8561-5AA3D5E2C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208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7952196"/>
              </p:ext>
            </p:extLst>
          </p:nvPr>
        </p:nvGraphicFramePr>
        <p:xfrm>
          <a:off x="612740" y="471339"/>
          <a:ext cx="11161340" cy="5705626"/>
        </p:xfrm>
        <a:graphic>
          <a:graphicData uri="http://schemas.openxmlformats.org/drawingml/2006/table">
            <a:tbl>
              <a:tblPr/>
              <a:tblGrid>
                <a:gridCol w="2232268">
                  <a:extLst>
                    <a:ext uri="{9D8B030D-6E8A-4147-A177-3AD203B41FA5}">
                      <a16:colId xmlns:a16="http://schemas.microsoft.com/office/drawing/2014/main" val="2580440243"/>
                    </a:ext>
                  </a:extLst>
                </a:gridCol>
                <a:gridCol w="2232268">
                  <a:extLst>
                    <a:ext uri="{9D8B030D-6E8A-4147-A177-3AD203B41FA5}">
                      <a16:colId xmlns:a16="http://schemas.microsoft.com/office/drawing/2014/main" val="3898663109"/>
                    </a:ext>
                  </a:extLst>
                </a:gridCol>
                <a:gridCol w="2232268">
                  <a:extLst>
                    <a:ext uri="{9D8B030D-6E8A-4147-A177-3AD203B41FA5}">
                      <a16:colId xmlns:a16="http://schemas.microsoft.com/office/drawing/2014/main" val="721754523"/>
                    </a:ext>
                  </a:extLst>
                </a:gridCol>
                <a:gridCol w="2232268">
                  <a:extLst>
                    <a:ext uri="{9D8B030D-6E8A-4147-A177-3AD203B41FA5}">
                      <a16:colId xmlns:a16="http://schemas.microsoft.com/office/drawing/2014/main" val="3384432717"/>
                    </a:ext>
                  </a:extLst>
                </a:gridCol>
                <a:gridCol w="2232268">
                  <a:extLst>
                    <a:ext uri="{9D8B030D-6E8A-4147-A177-3AD203B41FA5}">
                      <a16:colId xmlns:a16="http://schemas.microsoft.com/office/drawing/2014/main" val="198164609"/>
                    </a:ext>
                  </a:extLst>
                </a:gridCol>
              </a:tblGrid>
              <a:tr h="271697">
                <a:tc gridSpan="5">
                  <a:txBody>
                    <a:bodyPr/>
                    <a:lstStyle/>
                    <a:p>
                      <a:pPr algn="ctr"/>
                      <a:r>
                        <a:rPr lang="bg-BG" sz="10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9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2465489"/>
                  </a:ext>
                </a:extLst>
              </a:tr>
              <a:tr h="475467">
                <a:tc gridSpan="2">
                  <a:txBody>
                    <a:bodyPr/>
                    <a:lstStyle/>
                    <a:p>
                      <a:pPr algn="l"/>
                      <a:r>
                        <a:rPr lang="ru-RU" sz="10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9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19.05.2023 - 19.05.2023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9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6087354"/>
                  </a:ext>
                </a:extLst>
              </a:tr>
              <a:tr h="271697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Код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Описание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Брой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Сума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1597533"/>
                  </a:ext>
                </a:extLst>
              </a:tr>
              <a:tr h="271697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10 xxxx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Издръжка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5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3 675,05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9678833"/>
                  </a:ext>
                </a:extLst>
              </a:tr>
              <a:tr h="475467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88 xxxx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Средства на разпореждане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18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3 824,49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1018044"/>
                  </a:ext>
                </a:extLst>
              </a:tr>
              <a:tr h="271697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Общо: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23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7 499,54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2179403"/>
                  </a:ext>
                </a:extLst>
              </a:tr>
              <a:tr h="271697">
                <a:tc gridSpan="5">
                  <a:txBody>
                    <a:bodyPr/>
                    <a:lstStyle/>
                    <a:p>
                      <a:r>
                        <a:rPr lang="en-US" sz="100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9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1934559"/>
                  </a:ext>
                </a:extLst>
              </a:tr>
              <a:tr h="271697">
                <a:tc gridSpan="5">
                  <a:txBody>
                    <a:bodyPr/>
                    <a:lstStyle/>
                    <a:p>
                      <a:r>
                        <a:rPr lang="en-US" sz="100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9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4051332"/>
                  </a:ext>
                </a:extLst>
              </a:tr>
              <a:tr h="271697">
                <a:tc gridSpan="5">
                  <a:txBody>
                    <a:bodyPr/>
                    <a:lstStyle/>
                    <a:p>
                      <a:r>
                        <a:rPr lang="en-US" sz="100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9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4371428"/>
                  </a:ext>
                </a:extLst>
              </a:tr>
              <a:tr h="271697">
                <a:tc gridSpan="5">
                  <a:txBody>
                    <a:bodyPr/>
                    <a:lstStyle/>
                    <a:p>
                      <a:r>
                        <a:rPr lang="en-US" sz="100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9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0988660"/>
                  </a:ext>
                </a:extLst>
              </a:tr>
              <a:tr h="271697">
                <a:tc gridSpan="5">
                  <a:txBody>
                    <a:bodyPr/>
                    <a:lstStyle/>
                    <a:p>
                      <a:pPr algn="ctr"/>
                      <a:r>
                        <a:rPr lang="bg-BG" sz="10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9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2174149"/>
                  </a:ext>
                </a:extLst>
              </a:tr>
              <a:tr h="475467">
                <a:tc gridSpan="2">
                  <a:txBody>
                    <a:bodyPr/>
                    <a:lstStyle/>
                    <a:p>
                      <a:pPr algn="l"/>
                      <a:r>
                        <a:rPr lang="ru-RU" sz="1000" dirty="0">
                          <a:effectLst/>
                        </a:rPr>
                        <a:t>М-во на </a:t>
                      </a:r>
                      <a:r>
                        <a:rPr lang="ru-RU" sz="1000" dirty="0" err="1">
                          <a:effectLst/>
                        </a:rPr>
                        <a:t>иновациите</a:t>
                      </a:r>
                      <a:r>
                        <a:rPr lang="ru-RU" sz="1000" dirty="0">
                          <a:effectLst/>
                        </a:rPr>
                        <a:t> и </a:t>
                      </a:r>
                      <a:r>
                        <a:rPr lang="ru-RU" sz="1000" dirty="0" err="1">
                          <a:effectLst/>
                        </a:rPr>
                        <a:t>растежа</a:t>
                      </a:r>
                      <a:r>
                        <a:rPr lang="ru-RU" sz="1000">
                          <a:effectLst/>
                        </a:rPr>
                        <a:t>-ЦУ </a:t>
                      </a:r>
                      <a:r>
                        <a:rPr lang="ru-RU" sz="1000">
                          <a:effectLst/>
                        </a:rPr>
                        <a:t>( </a:t>
                      </a:r>
                      <a:r>
                        <a:rPr lang="ru-RU" sz="1000" smtClean="0">
                          <a:effectLst/>
                        </a:rPr>
                        <a:t>074 </a:t>
                      </a:r>
                      <a:r>
                        <a:rPr lang="ru-RU" sz="1000">
                          <a:effectLst/>
                        </a:rPr>
                        <a:t>)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9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19.05.2023 - 19.05.2023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9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5637101"/>
                  </a:ext>
                </a:extLst>
              </a:tr>
              <a:tr h="271697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Код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Описание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Брой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Сума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8507440"/>
                  </a:ext>
                </a:extLst>
              </a:tr>
              <a:tr h="271697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10 xxxx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Издръжка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5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3 675,05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5701685"/>
                  </a:ext>
                </a:extLst>
              </a:tr>
              <a:tr h="475467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88 xxxx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Средства на разпореждане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18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3 824,49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4085931"/>
                  </a:ext>
                </a:extLst>
              </a:tr>
              <a:tr h="271697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Общо: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23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7 499,54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5006852"/>
                  </a:ext>
                </a:extLst>
              </a:tr>
              <a:tr h="271697">
                <a:tc gridSpan="5">
                  <a:txBody>
                    <a:bodyPr/>
                    <a:lstStyle/>
                    <a:p>
                      <a:r>
                        <a:rPr lang="en-US" sz="100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9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25246"/>
                  </a:ext>
                </a:extLst>
              </a:tr>
              <a:tr h="271697">
                <a:tc gridSpan="5">
                  <a:txBody>
                    <a:bodyPr/>
                    <a:lstStyle/>
                    <a:p>
                      <a:r>
                        <a:rPr lang="en-US" sz="1000" dirty="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9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28591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02413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</Words>
  <Application>Microsoft Office PowerPoint</Application>
  <PresentationFormat>Widescreen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2023-05-19T05:18:04Z</dcterms:created>
  <dcterms:modified xsi:type="dcterms:W3CDTF">2023-05-19T05:18:49Z</dcterms:modified>
</cp:coreProperties>
</file>