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F2FB-FA58-4C52-8028-E5B43E7209A3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874-FC7F-48B6-B075-13A1E1A4C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29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F2FB-FA58-4C52-8028-E5B43E7209A3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874-FC7F-48B6-B075-13A1E1A4C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3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F2FB-FA58-4C52-8028-E5B43E7209A3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874-FC7F-48B6-B075-13A1E1A4C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8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F2FB-FA58-4C52-8028-E5B43E7209A3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874-FC7F-48B6-B075-13A1E1A4C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0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F2FB-FA58-4C52-8028-E5B43E7209A3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874-FC7F-48B6-B075-13A1E1A4C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5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F2FB-FA58-4C52-8028-E5B43E7209A3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874-FC7F-48B6-B075-13A1E1A4C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38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F2FB-FA58-4C52-8028-E5B43E7209A3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874-FC7F-48B6-B075-13A1E1A4C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0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F2FB-FA58-4C52-8028-E5B43E7209A3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874-FC7F-48B6-B075-13A1E1A4C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8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F2FB-FA58-4C52-8028-E5B43E7209A3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874-FC7F-48B6-B075-13A1E1A4C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74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F2FB-FA58-4C52-8028-E5B43E7209A3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874-FC7F-48B6-B075-13A1E1A4C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3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F2FB-FA58-4C52-8028-E5B43E7209A3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874-FC7F-48B6-B075-13A1E1A4C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2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1F2FB-FA58-4C52-8028-E5B43E7209A3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A874-FC7F-48B6-B075-13A1E1A4C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1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159751"/>
              </p:ext>
            </p:extLst>
          </p:nvPr>
        </p:nvGraphicFramePr>
        <p:xfrm>
          <a:off x="537329" y="329942"/>
          <a:ext cx="11246175" cy="6434540"/>
        </p:xfrm>
        <a:graphic>
          <a:graphicData uri="http://schemas.openxmlformats.org/drawingml/2006/table">
            <a:tbl>
              <a:tblPr/>
              <a:tblGrid>
                <a:gridCol w="2249235">
                  <a:extLst>
                    <a:ext uri="{9D8B030D-6E8A-4147-A177-3AD203B41FA5}">
                      <a16:colId xmlns:a16="http://schemas.microsoft.com/office/drawing/2014/main" val="1586493531"/>
                    </a:ext>
                  </a:extLst>
                </a:gridCol>
                <a:gridCol w="2249235">
                  <a:extLst>
                    <a:ext uri="{9D8B030D-6E8A-4147-A177-3AD203B41FA5}">
                      <a16:colId xmlns:a16="http://schemas.microsoft.com/office/drawing/2014/main" val="599124943"/>
                    </a:ext>
                  </a:extLst>
                </a:gridCol>
                <a:gridCol w="2249235">
                  <a:extLst>
                    <a:ext uri="{9D8B030D-6E8A-4147-A177-3AD203B41FA5}">
                      <a16:colId xmlns:a16="http://schemas.microsoft.com/office/drawing/2014/main" val="2341102250"/>
                    </a:ext>
                  </a:extLst>
                </a:gridCol>
                <a:gridCol w="2249235">
                  <a:extLst>
                    <a:ext uri="{9D8B030D-6E8A-4147-A177-3AD203B41FA5}">
                      <a16:colId xmlns:a16="http://schemas.microsoft.com/office/drawing/2014/main" val="1682034057"/>
                    </a:ext>
                  </a:extLst>
                </a:gridCol>
                <a:gridCol w="2249235">
                  <a:extLst>
                    <a:ext uri="{9D8B030D-6E8A-4147-A177-3AD203B41FA5}">
                      <a16:colId xmlns:a16="http://schemas.microsoft.com/office/drawing/2014/main" val="3827453803"/>
                    </a:ext>
                  </a:extLst>
                </a:gridCol>
              </a:tblGrid>
              <a:tr h="1146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75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281597"/>
                  </a:ext>
                </a:extLst>
              </a:tr>
              <a:tr h="200634">
                <a:tc gridSpan="2">
                  <a:txBody>
                    <a:bodyPr/>
                    <a:lstStyle/>
                    <a:p>
                      <a:pPr algn="l"/>
                      <a:r>
                        <a:rPr lang="ru-RU" sz="75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5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17.05.2023 - 17.05.2023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331934"/>
                  </a:ext>
                </a:extLst>
              </a:tr>
              <a:tr h="114647">
                <a:tc>
                  <a:txBody>
                    <a:bodyPr/>
                    <a:lstStyle/>
                    <a:p>
                      <a:pPr algn="ctr"/>
                      <a:r>
                        <a:rPr lang="bg-BG" sz="750">
                          <a:effectLst/>
                        </a:rPr>
                        <a:t>Код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50">
                          <a:effectLst/>
                        </a:rPr>
                        <a:t>Описание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50">
                          <a:effectLst/>
                        </a:rPr>
                        <a:t>Брой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50">
                          <a:effectLst/>
                        </a:rPr>
                        <a:t>Сума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5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558073"/>
                  </a:ext>
                </a:extLst>
              </a:tr>
              <a:tr h="458591">
                <a:tc>
                  <a:txBody>
                    <a:bodyPr/>
                    <a:lstStyle/>
                    <a:p>
                      <a:pPr algn="ctr"/>
                      <a:r>
                        <a:rPr lang="en-US" sz="750">
                          <a:effectLst/>
                        </a:rPr>
                        <a:t>01 xxxx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5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50">
                          <a:effectLst/>
                        </a:rPr>
                        <a:t>3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5 332,11 лв.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5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907393"/>
                  </a:ext>
                </a:extLst>
              </a:tr>
              <a:tr h="114647">
                <a:tc>
                  <a:txBody>
                    <a:bodyPr/>
                    <a:lstStyle/>
                    <a:p>
                      <a:pPr algn="ctr"/>
                      <a:r>
                        <a:rPr lang="en-US" sz="750">
                          <a:effectLst/>
                        </a:rPr>
                        <a:t>10 xxxx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50">
                          <a:effectLst/>
                        </a:rPr>
                        <a:t>Издръжка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50">
                          <a:effectLst/>
                        </a:rPr>
                        <a:t>18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23 183,28 лв.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5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623905"/>
                  </a:ext>
                </a:extLst>
              </a:tr>
              <a:tr h="114647">
                <a:tc>
                  <a:txBody>
                    <a:bodyPr/>
                    <a:lstStyle/>
                    <a:p>
                      <a:pPr algn="ctr"/>
                      <a:r>
                        <a:rPr lang="en-US" sz="750">
                          <a:effectLst/>
                        </a:rPr>
                        <a:t>18 xxxx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50">
                          <a:effectLst/>
                        </a:rPr>
                        <a:t>Други разходи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50">
                          <a:effectLst/>
                        </a:rPr>
                        <a:t>1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9 000,00 лв.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5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787778"/>
                  </a:ext>
                </a:extLst>
              </a:tr>
              <a:tr h="200634">
                <a:tc>
                  <a:txBody>
                    <a:bodyPr/>
                    <a:lstStyle/>
                    <a:p>
                      <a:pPr algn="ctr"/>
                      <a:r>
                        <a:rPr lang="en-US" sz="750">
                          <a:effectLst/>
                        </a:rPr>
                        <a:t>88 xxxx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50">
                          <a:effectLst/>
                        </a:rPr>
                        <a:t>Средства на разпореждане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50">
                          <a:effectLst/>
                        </a:rPr>
                        <a:t>5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16 108,30 лв.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5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921596"/>
                  </a:ext>
                </a:extLst>
              </a:tr>
              <a:tr h="114647">
                <a:tc gridSpan="2"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Общо: 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50">
                          <a:effectLst/>
                        </a:rPr>
                        <a:t>27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53 623,69 лв.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5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978294"/>
                  </a:ext>
                </a:extLst>
              </a:tr>
              <a:tr h="114647">
                <a:tc gridSpan="5">
                  <a:txBody>
                    <a:bodyPr/>
                    <a:lstStyle/>
                    <a:p>
                      <a:r>
                        <a:rPr lang="en-US" sz="750"/>
                        <a:t> 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975190"/>
                  </a:ext>
                </a:extLst>
              </a:tr>
              <a:tr h="114647">
                <a:tc gridSpan="5">
                  <a:txBody>
                    <a:bodyPr/>
                    <a:lstStyle/>
                    <a:p>
                      <a:r>
                        <a:rPr lang="en-US" sz="750"/>
                        <a:t> 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972480"/>
                  </a:ext>
                </a:extLst>
              </a:tr>
              <a:tr h="114647">
                <a:tc gridSpan="5">
                  <a:txBody>
                    <a:bodyPr/>
                    <a:lstStyle/>
                    <a:p>
                      <a:r>
                        <a:rPr lang="en-US" sz="750"/>
                        <a:t> 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457863"/>
                  </a:ext>
                </a:extLst>
              </a:tr>
              <a:tr h="114647">
                <a:tc gridSpan="5">
                  <a:txBody>
                    <a:bodyPr/>
                    <a:lstStyle/>
                    <a:p>
                      <a:r>
                        <a:rPr lang="en-US" sz="750"/>
                        <a:t> 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207732"/>
                  </a:ext>
                </a:extLst>
              </a:tr>
              <a:tr h="1146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75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963893"/>
                  </a:ext>
                </a:extLst>
              </a:tr>
              <a:tr h="200634">
                <a:tc gridSpan="2">
                  <a:txBody>
                    <a:bodyPr/>
                    <a:lstStyle/>
                    <a:p>
                      <a:pPr algn="l"/>
                      <a:r>
                        <a:rPr lang="ru-RU" sz="750" dirty="0">
                          <a:effectLst/>
                        </a:rPr>
                        <a:t>М-во на </a:t>
                      </a:r>
                      <a:r>
                        <a:rPr lang="ru-RU" sz="750" dirty="0" err="1">
                          <a:effectLst/>
                        </a:rPr>
                        <a:t>иновациите</a:t>
                      </a:r>
                      <a:r>
                        <a:rPr lang="ru-RU" sz="750" dirty="0">
                          <a:effectLst/>
                        </a:rPr>
                        <a:t> и </a:t>
                      </a:r>
                      <a:r>
                        <a:rPr lang="ru-RU" sz="750" dirty="0" err="1">
                          <a:effectLst/>
                        </a:rPr>
                        <a:t>растежа</a:t>
                      </a:r>
                      <a:r>
                        <a:rPr lang="ru-RU" sz="750">
                          <a:effectLst/>
                        </a:rPr>
                        <a:t>-ЦУ </a:t>
                      </a:r>
                      <a:r>
                        <a:rPr lang="ru-RU" sz="750">
                          <a:effectLst/>
                        </a:rPr>
                        <a:t>( </a:t>
                      </a:r>
                      <a:r>
                        <a:rPr lang="ru-RU" sz="750" smtClean="0">
                          <a:effectLst/>
                        </a:rPr>
                        <a:t>074 </a:t>
                      </a:r>
                      <a:r>
                        <a:rPr lang="ru-RU" sz="750">
                          <a:effectLst/>
                        </a:rPr>
                        <a:t>)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5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17.05.2023 - 17.05.2023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253645"/>
                  </a:ext>
                </a:extLst>
              </a:tr>
              <a:tr h="114647">
                <a:tc>
                  <a:txBody>
                    <a:bodyPr/>
                    <a:lstStyle/>
                    <a:p>
                      <a:pPr algn="ctr"/>
                      <a:r>
                        <a:rPr lang="bg-BG" sz="750">
                          <a:effectLst/>
                        </a:rPr>
                        <a:t>Код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50">
                          <a:effectLst/>
                        </a:rPr>
                        <a:t>Описание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50">
                          <a:effectLst/>
                        </a:rPr>
                        <a:t>Брой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50">
                          <a:effectLst/>
                        </a:rPr>
                        <a:t>Сума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5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822255"/>
                  </a:ext>
                </a:extLst>
              </a:tr>
              <a:tr h="458591">
                <a:tc>
                  <a:txBody>
                    <a:bodyPr/>
                    <a:lstStyle/>
                    <a:p>
                      <a:pPr algn="ctr"/>
                      <a:r>
                        <a:rPr lang="en-US" sz="750">
                          <a:effectLst/>
                        </a:rPr>
                        <a:t>01 xxxx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5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50">
                          <a:effectLst/>
                        </a:rPr>
                        <a:t>1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1 042,11 лв.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50" dirty="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35210"/>
                  </a:ext>
                </a:extLst>
              </a:tr>
              <a:tr h="114647">
                <a:tc>
                  <a:txBody>
                    <a:bodyPr/>
                    <a:lstStyle/>
                    <a:p>
                      <a:pPr algn="ctr"/>
                      <a:r>
                        <a:rPr lang="en-US" sz="750">
                          <a:effectLst/>
                        </a:rPr>
                        <a:t>10 xxxx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50">
                          <a:effectLst/>
                        </a:rPr>
                        <a:t>Издръжка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50">
                          <a:effectLst/>
                        </a:rPr>
                        <a:t>4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1 268,12 лв.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50" dirty="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74848"/>
                  </a:ext>
                </a:extLst>
              </a:tr>
              <a:tr h="200634">
                <a:tc>
                  <a:txBody>
                    <a:bodyPr/>
                    <a:lstStyle/>
                    <a:p>
                      <a:pPr algn="ctr"/>
                      <a:r>
                        <a:rPr lang="en-US" sz="750">
                          <a:effectLst/>
                        </a:rPr>
                        <a:t>88 xxxx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50">
                          <a:effectLst/>
                        </a:rPr>
                        <a:t>Средства на разпореждане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50">
                          <a:effectLst/>
                        </a:rPr>
                        <a:t>5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16 108,30 лв.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50" dirty="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02405"/>
                  </a:ext>
                </a:extLst>
              </a:tr>
              <a:tr h="114647">
                <a:tc gridSpan="2"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Общо: 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50">
                          <a:effectLst/>
                        </a:rPr>
                        <a:t>10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18 418,53 лв.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50" dirty="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862891"/>
                  </a:ext>
                </a:extLst>
              </a:tr>
              <a:tr h="114647">
                <a:tc gridSpan="5">
                  <a:txBody>
                    <a:bodyPr/>
                    <a:lstStyle/>
                    <a:p>
                      <a:r>
                        <a:rPr lang="en-US" sz="750"/>
                        <a:t> 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900594"/>
                  </a:ext>
                </a:extLst>
              </a:tr>
              <a:tr h="114647">
                <a:tc gridSpan="5">
                  <a:txBody>
                    <a:bodyPr/>
                    <a:lstStyle/>
                    <a:p>
                      <a:r>
                        <a:rPr lang="en-US" sz="750"/>
                        <a:t> 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364145"/>
                  </a:ext>
                </a:extLst>
              </a:tr>
              <a:tr h="114647">
                <a:tc gridSpan="2">
                  <a:txBody>
                    <a:bodyPr/>
                    <a:lstStyle/>
                    <a:p>
                      <a:pPr algn="l"/>
                      <a:r>
                        <a:rPr lang="bg-BG" sz="750" dirty="0">
                          <a:effectLst/>
                        </a:rPr>
                        <a:t>БАИ ( </a:t>
                      </a:r>
                      <a:r>
                        <a:rPr lang="bg-BG" sz="750" dirty="0" smtClean="0">
                          <a:effectLst/>
                        </a:rPr>
                        <a:t>074 </a:t>
                      </a:r>
                      <a:r>
                        <a:rPr lang="bg-BG" sz="750" dirty="0">
                          <a:effectLst/>
                        </a:rPr>
                        <a:t>)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5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17.05.2023 - 17.05.2023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026554"/>
                  </a:ext>
                </a:extLst>
              </a:tr>
              <a:tr h="114647">
                <a:tc>
                  <a:txBody>
                    <a:bodyPr/>
                    <a:lstStyle/>
                    <a:p>
                      <a:pPr algn="ctr"/>
                      <a:r>
                        <a:rPr lang="bg-BG" sz="750">
                          <a:effectLst/>
                        </a:rPr>
                        <a:t>Код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50">
                          <a:effectLst/>
                        </a:rPr>
                        <a:t>Описание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50">
                          <a:effectLst/>
                        </a:rPr>
                        <a:t>Брой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50">
                          <a:effectLst/>
                        </a:rPr>
                        <a:t>Сума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5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420880"/>
                  </a:ext>
                </a:extLst>
              </a:tr>
              <a:tr h="458591">
                <a:tc>
                  <a:txBody>
                    <a:bodyPr/>
                    <a:lstStyle/>
                    <a:p>
                      <a:pPr algn="ctr"/>
                      <a:r>
                        <a:rPr lang="en-US" sz="750">
                          <a:effectLst/>
                        </a:rPr>
                        <a:t>01 xxxx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5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50">
                          <a:effectLst/>
                        </a:rPr>
                        <a:t>1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3 990,00 лв.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50" dirty="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457655"/>
                  </a:ext>
                </a:extLst>
              </a:tr>
              <a:tr h="114647">
                <a:tc>
                  <a:txBody>
                    <a:bodyPr/>
                    <a:lstStyle/>
                    <a:p>
                      <a:pPr algn="ctr"/>
                      <a:r>
                        <a:rPr lang="en-US" sz="750">
                          <a:effectLst/>
                        </a:rPr>
                        <a:t>10 xxxx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50">
                          <a:effectLst/>
                        </a:rPr>
                        <a:t>Издръжка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50">
                          <a:effectLst/>
                        </a:rPr>
                        <a:t>10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5 017,60 лв.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50" dirty="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231332"/>
                  </a:ext>
                </a:extLst>
              </a:tr>
              <a:tr h="114647">
                <a:tc>
                  <a:txBody>
                    <a:bodyPr/>
                    <a:lstStyle/>
                    <a:p>
                      <a:pPr algn="ctr"/>
                      <a:r>
                        <a:rPr lang="en-US" sz="750">
                          <a:effectLst/>
                        </a:rPr>
                        <a:t>18 xxxx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50">
                          <a:effectLst/>
                        </a:rPr>
                        <a:t>Други разходи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50">
                          <a:effectLst/>
                        </a:rPr>
                        <a:t>1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9 000,00 лв.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50" dirty="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166722"/>
                  </a:ext>
                </a:extLst>
              </a:tr>
              <a:tr h="114647">
                <a:tc gridSpan="2"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Общо: 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50">
                          <a:effectLst/>
                        </a:rPr>
                        <a:t>12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18 007,60 лв.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50" dirty="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565749"/>
                  </a:ext>
                </a:extLst>
              </a:tr>
              <a:tr h="114647">
                <a:tc gridSpan="5">
                  <a:txBody>
                    <a:bodyPr/>
                    <a:lstStyle/>
                    <a:p>
                      <a:r>
                        <a:rPr lang="en-US" sz="750"/>
                        <a:t> 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740011"/>
                  </a:ext>
                </a:extLst>
              </a:tr>
              <a:tr h="114647">
                <a:tc gridSpan="5">
                  <a:txBody>
                    <a:bodyPr/>
                    <a:lstStyle/>
                    <a:p>
                      <a:r>
                        <a:rPr lang="en-US" sz="750"/>
                        <a:t> 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501111"/>
                  </a:ext>
                </a:extLst>
              </a:tr>
              <a:tr h="114647">
                <a:tc gridSpan="2">
                  <a:txBody>
                    <a:bodyPr/>
                    <a:lstStyle/>
                    <a:p>
                      <a:pPr algn="l"/>
                      <a:r>
                        <a:rPr lang="bg-BG" sz="750" dirty="0">
                          <a:effectLst/>
                        </a:rPr>
                        <a:t>ИАНМСП ( </a:t>
                      </a:r>
                      <a:r>
                        <a:rPr lang="bg-BG" sz="750" dirty="0" smtClean="0">
                          <a:effectLst/>
                        </a:rPr>
                        <a:t>074 </a:t>
                      </a:r>
                      <a:r>
                        <a:rPr lang="bg-BG" sz="750" dirty="0">
                          <a:effectLst/>
                        </a:rPr>
                        <a:t>)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5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17.05.2023 - 17.05.2023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248495"/>
                  </a:ext>
                </a:extLst>
              </a:tr>
              <a:tr h="114647">
                <a:tc>
                  <a:txBody>
                    <a:bodyPr/>
                    <a:lstStyle/>
                    <a:p>
                      <a:pPr algn="ctr"/>
                      <a:r>
                        <a:rPr lang="bg-BG" sz="750">
                          <a:effectLst/>
                        </a:rPr>
                        <a:t>Код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50">
                          <a:effectLst/>
                        </a:rPr>
                        <a:t>Описание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50">
                          <a:effectLst/>
                        </a:rPr>
                        <a:t>Брой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50">
                          <a:effectLst/>
                        </a:rPr>
                        <a:t>Сума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5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421231"/>
                  </a:ext>
                </a:extLst>
              </a:tr>
              <a:tr h="458591">
                <a:tc>
                  <a:txBody>
                    <a:bodyPr/>
                    <a:lstStyle/>
                    <a:p>
                      <a:pPr algn="ctr"/>
                      <a:r>
                        <a:rPr lang="en-US" sz="750">
                          <a:effectLst/>
                        </a:rPr>
                        <a:t>01 xxxx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5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50">
                          <a:effectLst/>
                        </a:rPr>
                        <a:t>1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300,00 лв.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50" dirty="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604731"/>
                  </a:ext>
                </a:extLst>
              </a:tr>
              <a:tr h="114647">
                <a:tc>
                  <a:txBody>
                    <a:bodyPr/>
                    <a:lstStyle/>
                    <a:p>
                      <a:pPr algn="ctr"/>
                      <a:r>
                        <a:rPr lang="en-US" sz="750">
                          <a:effectLst/>
                        </a:rPr>
                        <a:t>10 xxxx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50">
                          <a:effectLst/>
                        </a:rPr>
                        <a:t>Издръжка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50">
                          <a:effectLst/>
                        </a:rPr>
                        <a:t>4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16 897,56 лв.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50" dirty="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210344"/>
                  </a:ext>
                </a:extLst>
              </a:tr>
              <a:tr h="114647">
                <a:tc gridSpan="2"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Общо: 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50">
                          <a:effectLst/>
                        </a:rPr>
                        <a:t>5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50">
                          <a:effectLst/>
                        </a:rPr>
                        <a:t>17 197,56 лв.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50" dirty="0">
                        <a:effectLst/>
                      </a:endParaRP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025001"/>
                  </a:ext>
                </a:extLst>
              </a:tr>
              <a:tr h="114647">
                <a:tc gridSpan="5">
                  <a:txBody>
                    <a:bodyPr/>
                    <a:lstStyle/>
                    <a:p>
                      <a:r>
                        <a:rPr lang="en-US" sz="750"/>
                        <a:t> 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624118"/>
                  </a:ext>
                </a:extLst>
              </a:tr>
              <a:tr h="114647">
                <a:tc gridSpan="5">
                  <a:txBody>
                    <a:bodyPr/>
                    <a:lstStyle/>
                    <a:p>
                      <a:r>
                        <a:rPr lang="en-US" sz="750" dirty="0"/>
                        <a:t> </a:t>
                      </a:r>
                    </a:p>
                  </a:txBody>
                  <a:tcPr marL="21330" marR="21330" marT="10665" marB="106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28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860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242</Words>
  <Application>Microsoft Office PowerPoint</Application>
  <PresentationFormat>Widescreen</PresentationFormat>
  <Paragraphs>96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2023-05-17T05:24:31Z</dcterms:created>
  <dcterms:modified xsi:type="dcterms:W3CDTF">2023-05-17T05:26:16Z</dcterms:modified>
</cp:coreProperties>
</file>