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1708D-E734-422F-A427-3760C36C996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86E7-09AD-498D-917E-69E360F3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640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1708D-E734-422F-A427-3760C36C996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86E7-09AD-498D-917E-69E360F3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148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1708D-E734-422F-A427-3760C36C996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86E7-09AD-498D-917E-69E360F3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086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1708D-E734-422F-A427-3760C36C996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86E7-09AD-498D-917E-69E360F3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927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1708D-E734-422F-A427-3760C36C996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86E7-09AD-498D-917E-69E360F3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807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1708D-E734-422F-A427-3760C36C996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86E7-09AD-498D-917E-69E360F3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891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1708D-E734-422F-A427-3760C36C996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86E7-09AD-498D-917E-69E360F3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7961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1708D-E734-422F-A427-3760C36C996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86E7-09AD-498D-917E-69E360F3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566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1708D-E734-422F-A427-3760C36C996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86E7-09AD-498D-917E-69E360F3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2294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1708D-E734-422F-A427-3760C36C996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86E7-09AD-498D-917E-69E360F3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6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B1708D-E734-422F-A427-3760C36C996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486E7-09AD-498D-917E-69E360F3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713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B1708D-E734-422F-A427-3760C36C996F}" type="datetimeFigureOut">
              <a:rPr lang="en-US" smtClean="0"/>
              <a:t>5/16/2023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486E7-09AD-498D-917E-69E360F3C6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892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1759634"/>
              </p:ext>
            </p:extLst>
          </p:nvPr>
        </p:nvGraphicFramePr>
        <p:xfrm>
          <a:off x="867268" y="471335"/>
          <a:ext cx="10680565" cy="5705630"/>
        </p:xfrm>
        <a:graphic>
          <a:graphicData uri="http://schemas.openxmlformats.org/drawingml/2006/table">
            <a:tbl>
              <a:tblPr/>
              <a:tblGrid>
                <a:gridCol w="2136113">
                  <a:extLst>
                    <a:ext uri="{9D8B030D-6E8A-4147-A177-3AD203B41FA5}">
                      <a16:colId xmlns:a16="http://schemas.microsoft.com/office/drawing/2014/main" val="166435435"/>
                    </a:ext>
                  </a:extLst>
                </a:gridCol>
                <a:gridCol w="2136113">
                  <a:extLst>
                    <a:ext uri="{9D8B030D-6E8A-4147-A177-3AD203B41FA5}">
                      <a16:colId xmlns:a16="http://schemas.microsoft.com/office/drawing/2014/main" val="2857274660"/>
                    </a:ext>
                  </a:extLst>
                </a:gridCol>
                <a:gridCol w="2136113">
                  <a:extLst>
                    <a:ext uri="{9D8B030D-6E8A-4147-A177-3AD203B41FA5}">
                      <a16:colId xmlns:a16="http://schemas.microsoft.com/office/drawing/2014/main" val="2865928780"/>
                    </a:ext>
                  </a:extLst>
                </a:gridCol>
                <a:gridCol w="2136113">
                  <a:extLst>
                    <a:ext uri="{9D8B030D-6E8A-4147-A177-3AD203B41FA5}">
                      <a16:colId xmlns:a16="http://schemas.microsoft.com/office/drawing/2014/main" val="1461309408"/>
                    </a:ext>
                  </a:extLst>
                </a:gridCol>
                <a:gridCol w="2136113">
                  <a:extLst>
                    <a:ext uri="{9D8B030D-6E8A-4147-A177-3AD203B41FA5}">
                      <a16:colId xmlns:a16="http://schemas.microsoft.com/office/drawing/2014/main" val="2396223128"/>
                    </a:ext>
                  </a:extLst>
                </a:gridCol>
              </a:tblGrid>
              <a:tr h="271697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1701555"/>
                  </a:ext>
                </a:extLst>
              </a:tr>
              <a:tr h="475468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16.05.2023 - 16.05.2023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9505787"/>
                  </a:ext>
                </a:extLst>
              </a:tr>
              <a:tr h="271697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1727987"/>
                  </a:ext>
                </a:extLst>
              </a:tr>
              <a:tr h="27169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7 332,45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3497278"/>
                  </a:ext>
                </a:extLst>
              </a:tr>
              <a:tr h="47546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16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3 136,00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5613142"/>
                  </a:ext>
                </a:extLst>
              </a:tr>
              <a:tr h="271697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18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10 468,45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5340376"/>
                  </a:ext>
                </a:extLst>
              </a:tr>
              <a:tr h="27169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9129250"/>
                  </a:ext>
                </a:extLst>
              </a:tr>
              <a:tr h="27169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8305200"/>
                  </a:ext>
                </a:extLst>
              </a:tr>
              <a:tr h="27169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395198"/>
                  </a:ext>
                </a:extLst>
              </a:tr>
              <a:tr h="27169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9294075"/>
                  </a:ext>
                </a:extLst>
              </a:tr>
              <a:tr h="271697">
                <a:tc gridSpan="5">
                  <a:txBody>
                    <a:bodyPr/>
                    <a:lstStyle/>
                    <a:p>
                      <a:pPr algn="ctr"/>
                      <a:r>
                        <a:rPr lang="bg-BG" sz="10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8166409"/>
                  </a:ext>
                </a:extLst>
              </a:tr>
              <a:tr h="475468">
                <a:tc gridSpan="2">
                  <a:txBody>
                    <a:bodyPr/>
                    <a:lstStyle/>
                    <a:p>
                      <a:pPr algn="l"/>
                      <a:r>
                        <a:rPr lang="ru-RU" sz="1000" dirty="0">
                          <a:effectLst/>
                        </a:rPr>
                        <a:t>М-во на </a:t>
                      </a:r>
                      <a:r>
                        <a:rPr lang="ru-RU" sz="1000" dirty="0" err="1">
                          <a:effectLst/>
                        </a:rPr>
                        <a:t>иновациите</a:t>
                      </a:r>
                      <a:r>
                        <a:rPr lang="ru-RU" sz="1000" dirty="0">
                          <a:effectLst/>
                        </a:rPr>
                        <a:t> и </a:t>
                      </a:r>
                      <a:r>
                        <a:rPr lang="ru-RU" sz="1000" dirty="0" err="1">
                          <a:effectLst/>
                        </a:rPr>
                        <a:t>растежа</a:t>
                      </a:r>
                      <a:r>
                        <a:rPr lang="ru-RU" sz="1000">
                          <a:effectLst/>
                        </a:rPr>
                        <a:t>-ЦУ </a:t>
                      </a:r>
                      <a:r>
                        <a:rPr lang="ru-RU" sz="1000">
                          <a:effectLst/>
                        </a:rPr>
                        <a:t>( </a:t>
                      </a:r>
                      <a:r>
                        <a:rPr lang="ru-RU" sz="1000" smtClean="0">
                          <a:effectLst/>
                        </a:rPr>
                        <a:t>074 </a:t>
                      </a:r>
                      <a:r>
                        <a:rPr lang="ru-RU" sz="1000">
                          <a:effectLst/>
                        </a:rPr>
                        <a:t>)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0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16.05.2023 - 16.05.2023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7394361"/>
                  </a:ext>
                </a:extLst>
              </a:tr>
              <a:tr h="271697"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Код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Описание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Брой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000">
                          <a:effectLst/>
                        </a:rPr>
                        <a:t>Сума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508435"/>
                  </a:ext>
                </a:extLst>
              </a:tr>
              <a:tr h="271697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10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Издръжка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2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7 332,45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8093704"/>
                  </a:ext>
                </a:extLst>
              </a:tr>
              <a:tr h="475468">
                <a:tc>
                  <a:txBody>
                    <a:bodyPr/>
                    <a:lstStyle/>
                    <a:p>
                      <a:pPr algn="ctr"/>
                      <a:r>
                        <a:rPr lang="en-US" sz="1000">
                          <a:effectLst/>
                        </a:rPr>
                        <a:t>88 xxxx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000">
                          <a:effectLst/>
                        </a:rPr>
                        <a:t>Средства на разпореждане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16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3 136,00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2109479"/>
                  </a:ext>
                </a:extLst>
              </a:tr>
              <a:tr h="271697">
                <a:tc gridSpan="2"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Общо: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000">
                          <a:effectLst/>
                        </a:rPr>
                        <a:t>18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000">
                          <a:effectLst/>
                        </a:rPr>
                        <a:t>10 468,45 лв.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000" dirty="0">
                        <a:effectLst/>
                      </a:endParaRP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6614009"/>
                  </a:ext>
                </a:extLst>
              </a:tr>
              <a:tr h="27169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58743076"/>
                  </a:ext>
                </a:extLst>
              </a:tr>
              <a:tr h="271697">
                <a:tc gridSpan="5">
                  <a:txBody>
                    <a:bodyPr/>
                    <a:lstStyle/>
                    <a:p>
                      <a:pPr algn="ctr"/>
                      <a:r>
                        <a:rPr lang="en-US" sz="1000" dirty="0"/>
                        <a:t> </a:t>
                      </a:r>
                    </a:p>
                  </a:txBody>
                  <a:tcPr marL="51802" marR="51802" marT="25901" marB="2590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F7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307115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47170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Widescreen</PresentationFormat>
  <Paragraphs>42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1</cp:revision>
  <dcterms:created xsi:type="dcterms:W3CDTF">2023-05-16T05:22:16Z</dcterms:created>
  <dcterms:modified xsi:type="dcterms:W3CDTF">2023-05-16T05:23:06Z</dcterms:modified>
</cp:coreProperties>
</file>