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8518D-BCCF-47FE-AA52-5C9D17A9499A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F8050-6727-49BE-8C0F-972CECBB1F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813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8518D-BCCF-47FE-AA52-5C9D17A9499A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F8050-6727-49BE-8C0F-972CECBB1F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405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8518D-BCCF-47FE-AA52-5C9D17A9499A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F8050-6727-49BE-8C0F-972CECBB1F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187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8518D-BCCF-47FE-AA52-5C9D17A9499A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F8050-6727-49BE-8C0F-972CECBB1F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682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8518D-BCCF-47FE-AA52-5C9D17A9499A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F8050-6727-49BE-8C0F-972CECBB1F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487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8518D-BCCF-47FE-AA52-5C9D17A9499A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F8050-6727-49BE-8C0F-972CECBB1F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828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8518D-BCCF-47FE-AA52-5C9D17A9499A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F8050-6727-49BE-8C0F-972CECBB1F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38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8518D-BCCF-47FE-AA52-5C9D17A9499A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F8050-6727-49BE-8C0F-972CECBB1F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270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8518D-BCCF-47FE-AA52-5C9D17A9499A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F8050-6727-49BE-8C0F-972CECBB1F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611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8518D-BCCF-47FE-AA52-5C9D17A9499A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F8050-6727-49BE-8C0F-972CECBB1F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871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8518D-BCCF-47FE-AA52-5C9D17A9499A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F8050-6727-49BE-8C0F-972CECBB1F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874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38518D-BCCF-47FE-AA52-5C9D17A9499A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DF8050-6727-49BE-8C0F-972CECBB1F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804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5694283"/>
              </p:ext>
            </p:extLst>
          </p:nvPr>
        </p:nvGraphicFramePr>
        <p:xfrm>
          <a:off x="471338" y="292247"/>
          <a:ext cx="11246180" cy="6344220"/>
        </p:xfrm>
        <a:graphic>
          <a:graphicData uri="http://schemas.openxmlformats.org/drawingml/2006/table">
            <a:tbl>
              <a:tblPr/>
              <a:tblGrid>
                <a:gridCol w="2249236">
                  <a:extLst>
                    <a:ext uri="{9D8B030D-6E8A-4147-A177-3AD203B41FA5}">
                      <a16:colId xmlns:a16="http://schemas.microsoft.com/office/drawing/2014/main" val="1704881200"/>
                    </a:ext>
                  </a:extLst>
                </a:gridCol>
                <a:gridCol w="2249236">
                  <a:extLst>
                    <a:ext uri="{9D8B030D-6E8A-4147-A177-3AD203B41FA5}">
                      <a16:colId xmlns:a16="http://schemas.microsoft.com/office/drawing/2014/main" val="2575579413"/>
                    </a:ext>
                  </a:extLst>
                </a:gridCol>
                <a:gridCol w="2249236">
                  <a:extLst>
                    <a:ext uri="{9D8B030D-6E8A-4147-A177-3AD203B41FA5}">
                      <a16:colId xmlns:a16="http://schemas.microsoft.com/office/drawing/2014/main" val="2645921496"/>
                    </a:ext>
                  </a:extLst>
                </a:gridCol>
                <a:gridCol w="2249236">
                  <a:extLst>
                    <a:ext uri="{9D8B030D-6E8A-4147-A177-3AD203B41FA5}">
                      <a16:colId xmlns:a16="http://schemas.microsoft.com/office/drawing/2014/main" val="2375563139"/>
                    </a:ext>
                  </a:extLst>
                </a:gridCol>
                <a:gridCol w="2249236">
                  <a:extLst>
                    <a:ext uri="{9D8B030D-6E8A-4147-A177-3AD203B41FA5}">
                      <a16:colId xmlns:a16="http://schemas.microsoft.com/office/drawing/2014/main" val="3114722290"/>
                    </a:ext>
                  </a:extLst>
                </a:gridCol>
              </a:tblGrid>
              <a:tr h="146439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F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6206581"/>
                  </a:ext>
                </a:extLst>
              </a:tr>
              <a:tr h="203427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F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10.05.2023 - 10.05.2023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F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0720285"/>
                  </a:ext>
                </a:extLst>
              </a:tr>
              <a:tr h="146439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9348095"/>
                  </a:ext>
                </a:extLst>
              </a:tr>
              <a:tr h="555370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01 xxxx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4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45 804,73 лв.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9846067"/>
                  </a:ext>
                </a:extLst>
              </a:tr>
              <a:tr h="146439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4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804,72 лв.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3359233"/>
                  </a:ext>
                </a:extLst>
              </a:tr>
              <a:tr h="203427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19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49 770,00 лв.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6853603"/>
                  </a:ext>
                </a:extLst>
              </a:tr>
              <a:tr h="146439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27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96 379,45 лв.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415115"/>
                  </a:ext>
                </a:extLst>
              </a:tr>
              <a:tr h="146439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F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400202"/>
                  </a:ext>
                </a:extLst>
              </a:tr>
              <a:tr h="146439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F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4649492"/>
                  </a:ext>
                </a:extLst>
              </a:tr>
              <a:tr h="146439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F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4200141"/>
                  </a:ext>
                </a:extLst>
              </a:tr>
              <a:tr h="146439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F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2404103"/>
                  </a:ext>
                </a:extLst>
              </a:tr>
              <a:tr h="146439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F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139911"/>
                  </a:ext>
                </a:extLst>
              </a:tr>
              <a:tr h="203427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</a:rPr>
                        <a:t>М-во на </a:t>
                      </a:r>
                      <a:r>
                        <a:rPr lang="ru-RU" sz="800" dirty="0" err="1">
                          <a:effectLst/>
                        </a:rPr>
                        <a:t>иновациите</a:t>
                      </a:r>
                      <a:r>
                        <a:rPr lang="ru-RU" sz="800" dirty="0">
                          <a:effectLst/>
                        </a:rPr>
                        <a:t> и </a:t>
                      </a:r>
                      <a:r>
                        <a:rPr lang="ru-RU" sz="800" dirty="0" err="1">
                          <a:effectLst/>
                        </a:rPr>
                        <a:t>растежа</a:t>
                      </a:r>
                      <a:r>
                        <a:rPr lang="ru-RU" sz="800" dirty="0">
                          <a:effectLst/>
                        </a:rPr>
                        <a:t>-ЦУ ( </a:t>
                      </a:r>
                      <a:r>
                        <a:rPr lang="ru-RU" sz="800" dirty="0" smtClean="0">
                          <a:effectLst/>
                        </a:rPr>
                        <a:t>074 </a:t>
                      </a:r>
                      <a:r>
                        <a:rPr lang="ru-RU" sz="800" dirty="0">
                          <a:effectLst/>
                        </a:rPr>
                        <a:t>)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F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10.05.2023 - 10.05.2023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F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6784167"/>
                  </a:ext>
                </a:extLst>
              </a:tr>
              <a:tr h="146439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0971375"/>
                  </a:ext>
                </a:extLst>
              </a:tr>
              <a:tr h="555370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01 xxxx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45 045,00 лв.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5571836"/>
                  </a:ext>
                </a:extLst>
              </a:tr>
              <a:tr h="146439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4,74 лв.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4808378"/>
                  </a:ext>
                </a:extLst>
              </a:tr>
              <a:tr h="203427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18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1 290,00 лв.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295899"/>
                  </a:ext>
                </a:extLst>
              </a:tr>
              <a:tr h="146439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20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46 339,74 лв.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7326540"/>
                  </a:ext>
                </a:extLst>
              </a:tr>
              <a:tr h="146439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F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1172416"/>
                  </a:ext>
                </a:extLst>
              </a:tr>
              <a:tr h="146439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F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3752255"/>
                  </a:ext>
                </a:extLst>
              </a:tr>
              <a:tr h="146439">
                <a:tc gridSpan="2">
                  <a:txBody>
                    <a:bodyPr/>
                    <a:lstStyle/>
                    <a:p>
                      <a:pPr algn="l"/>
                      <a:r>
                        <a:rPr lang="bg-BG" sz="800" dirty="0">
                          <a:effectLst/>
                        </a:rPr>
                        <a:t>БАИ ( </a:t>
                      </a:r>
                      <a:r>
                        <a:rPr lang="bg-BG" sz="800" dirty="0" smtClean="0">
                          <a:effectLst/>
                        </a:rPr>
                        <a:t>074 </a:t>
                      </a:r>
                      <a:r>
                        <a:rPr lang="bg-BG" sz="800" dirty="0">
                          <a:effectLst/>
                        </a:rPr>
                        <a:t>)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F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10.05.2023 - 10.05.2023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F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7691202"/>
                  </a:ext>
                </a:extLst>
              </a:tr>
              <a:tr h="146439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1639591"/>
                  </a:ext>
                </a:extLst>
              </a:tr>
              <a:tr h="203427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48 480,00 лв.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005529"/>
                  </a:ext>
                </a:extLst>
              </a:tr>
              <a:tr h="146439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48 480,00 лв.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4041951"/>
                  </a:ext>
                </a:extLst>
              </a:tr>
              <a:tr h="146439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F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5091719"/>
                  </a:ext>
                </a:extLst>
              </a:tr>
              <a:tr h="146439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F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3760992"/>
                  </a:ext>
                </a:extLst>
              </a:tr>
              <a:tr h="146439">
                <a:tc gridSpan="2"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ИАНМСП </a:t>
                      </a:r>
                      <a:r>
                        <a:rPr lang="bg-BG" sz="800">
                          <a:effectLst/>
                        </a:rPr>
                        <a:t>( </a:t>
                      </a:r>
                      <a:r>
                        <a:rPr lang="bg-BG" sz="800" smtClean="0">
                          <a:effectLst/>
                        </a:rPr>
                        <a:t>074 </a:t>
                      </a:r>
                      <a:r>
                        <a:rPr lang="bg-BG" sz="800">
                          <a:effectLst/>
                        </a:rPr>
                        <a:t>)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F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10.05.2023 - 10.05.2023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F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9206259"/>
                  </a:ext>
                </a:extLst>
              </a:tr>
              <a:tr h="146439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151154"/>
                  </a:ext>
                </a:extLst>
              </a:tr>
              <a:tr h="555370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01 xxxx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3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759,73 лв.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3021334"/>
                  </a:ext>
                </a:extLst>
              </a:tr>
              <a:tr h="146439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3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799,98 лв.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9019620"/>
                  </a:ext>
                </a:extLst>
              </a:tr>
              <a:tr h="146439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6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1 559,71 лв.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5392615"/>
                  </a:ext>
                </a:extLst>
              </a:tr>
              <a:tr h="146439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F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7524613"/>
                  </a:ext>
                </a:extLst>
              </a:tr>
              <a:tr h="146439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F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0938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71356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203</Words>
  <Application>Microsoft Office PowerPoint</Application>
  <PresentationFormat>Widescreen</PresentationFormat>
  <Paragraphs>84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2023-05-10T05:21:26Z</dcterms:created>
  <dcterms:modified xsi:type="dcterms:W3CDTF">2023-05-10T05:23:04Z</dcterms:modified>
</cp:coreProperties>
</file>