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864" r:id="rId1"/>
    <p:sldMasterId id="2147483876" r:id="rId2"/>
  </p:sldMasterIdLst>
  <p:notesMasterIdLst>
    <p:notesMasterId r:id="rId69"/>
  </p:notesMasterIdLst>
  <p:handoutMasterIdLst>
    <p:handoutMasterId r:id="rId70"/>
  </p:handoutMasterIdLst>
  <p:sldIdLst>
    <p:sldId id="494" r:id="rId3"/>
    <p:sldId id="552" r:id="rId4"/>
    <p:sldId id="664" r:id="rId5"/>
    <p:sldId id="665" r:id="rId6"/>
    <p:sldId id="667" r:id="rId7"/>
    <p:sldId id="668" r:id="rId8"/>
    <p:sldId id="669" r:id="rId9"/>
    <p:sldId id="670" r:id="rId10"/>
    <p:sldId id="671" r:id="rId11"/>
    <p:sldId id="672" r:id="rId12"/>
    <p:sldId id="673" r:id="rId13"/>
    <p:sldId id="675" r:id="rId14"/>
    <p:sldId id="676" r:id="rId15"/>
    <p:sldId id="677" r:id="rId16"/>
    <p:sldId id="678" r:id="rId17"/>
    <p:sldId id="679" r:id="rId18"/>
    <p:sldId id="680" r:id="rId19"/>
    <p:sldId id="681" r:id="rId20"/>
    <p:sldId id="682" r:id="rId21"/>
    <p:sldId id="683" r:id="rId22"/>
    <p:sldId id="684" r:id="rId23"/>
    <p:sldId id="685" r:id="rId24"/>
    <p:sldId id="686" r:id="rId25"/>
    <p:sldId id="687" r:id="rId26"/>
    <p:sldId id="688" r:id="rId27"/>
    <p:sldId id="689" r:id="rId28"/>
    <p:sldId id="690" r:id="rId29"/>
    <p:sldId id="691" r:id="rId30"/>
    <p:sldId id="692" r:id="rId31"/>
    <p:sldId id="694" r:id="rId32"/>
    <p:sldId id="695" r:id="rId33"/>
    <p:sldId id="696" r:id="rId34"/>
    <p:sldId id="697" r:id="rId35"/>
    <p:sldId id="698" r:id="rId36"/>
    <p:sldId id="699" r:id="rId37"/>
    <p:sldId id="700" r:id="rId38"/>
    <p:sldId id="701" r:id="rId39"/>
    <p:sldId id="702" r:id="rId40"/>
    <p:sldId id="703" r:id="rId41"/>
    <p:sldId id="704" r:id="rId42"/>
    <p:sldId id="693" r:id="rId43"/>
    <p:sldId id="708" r:id="rId44"/>
    <p:sldId id="303" r:id="rId45"/>
    <p:sldId id="304" r:id="rId46"/>
    <p:sldId id="709" r:id="rId47"/>
    <p:sldId id="302" r:id="rId48"/>
    <p:sldId id="300" r:id="rId49"/>
    <p:sldId id="301" r:id="rId50"/>
    <p:sldId id="706" r:id="rId51"/>
    <p:sldId id="257" r:id="rId52"/>
    <p:sldId id="258" r:id="rId53"/>
    <p:sldId id="711" r:id="rId54"/>
    <p:sldId id="707" r:id="rId55"/>
    <p:sldId id="268" r:id="rId56"/>
    <p:sldId id="272" r:id="rId57"/>
    <p:sldId id="282" r:id="rId58"/>
    <p:sldId id="283" r:id="rId59"/>
    <p:sldId id="286" r:id="rId60"/>
    <p:sldId id="291" r:id="rId61"/>
    <p:sldId id="294" r:id="rId62"/>
    <p:sldId id="287" r:id="rId63"/>
    <p:sldId id="297" r:id="rId64"/>
    <p:sldId id="261" r:id="rId65"/>
    <p:sldId id="298" r:id="rId66"/>
    <p:sldId id="299" r:id="rId67"/>
    <p:sldId id="712" r:id="rId68"/>
  </p:sldIdLst>
  <p:sldSz cx="9144000" cy="6858000" type="screen4x3"/>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ar BOYKOV" initials="A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60" autoAdjust="0"/>
    <p:restoredTop sz="95320" autoAdjust="0"/>
  </p:normalViewPr>
  <p:slideViewPr>
    <p:cSldViewPr snapToGrid="0" snapToObjects="1">
      <p:cViewPr varScale="1">
        <p:scale>
          <a:sx n="126" d="100"/>
          <a:sy n="126" d="100"/>
        </p:scale>
        <p:origin x="1092" y="66"/>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100" d="100"/>
        <a:sy n="100" d="100"/>
      </p:scale>
      <p:origin x="0" y="21996"/>
    </p:cViewPr>
  </p:sorterViewPr>
  <p:notesViewPr>
    <p:cSldViewPr snapToGrid="0" snapToObjects="1">
      <p:cViewPr varScale="1">
        <p:scale>
          <a:sx n="79" d="100"/>
          <a:sy n="79" d="100"/>
        </p:scale>
        <p:origin x="3990" y="108"/>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7AD059-4974-435B-986A-DE52034BDE67}" type="doc">
      <dgm:prSet loTypeId="urn:microsoft.com/office/officeart/2005/8/layout/gear1" loCatId="process" qsTypeId="urn:microsoft.com/office/officeart/2005/8/quickstyle/simple3" qsCatId="simple" csTypeId="urn:microsoft.com/office/officeart/2005/8/colors/accent1_2" csCatId="accent1" phldr="1"/>
      <dgm:spPr/>
    </dgm:pt>
    <dgm:pt modelId="{53B162DC-63A6-4FF1-998E-85CB6EDD9823}">
      <dgm:prSet phldrT="[Text]"/>
      <dgm:spPr/>
      <dgm:t>
        <a:bodyPr/>
        <a:lstStyle/>
        <a:p>
          <a:r>
            <a:rPr lang="en-US" dirty="0"/>
            <a:t> </a:t>
          </a:r>
          <a:endParaRPr lang="bg-BG" dirty="0"/>
        </a:p>
      </dgm:t>
    </dgm:pt>
    <dgm:pt modelId="{9C292F01-3BBD-4897-9262-8CBA1D01C217}" type="parTrans" cxnId="{3186E7AF-D6D6-4BF4-8A43-DBC03B64370C}">
      <dgm:prSet/>
      <dgm:spPr/>
      <dgm:t>
        <a:bodyPr/>
        <a:lstStyle/>
        <a:p>
          <a:endParaRPr lang="bg-BG"/>
        </a:p>
      </dgm:t>
    </dgm:pt>
    <dgm:pt modelId="{7951BE5C-4498-48F7-B171-FF45CFC5C593}" type="sibTrans" cxnId="{3186E7AF-D6D6-4BF4-8A43-DBC03B64370C}">
      <dgm:prSet/>
      <dgm:spPr/>
      <dgm:t>
        <a:bodyPr/>
        <a:lstStyle/>
        <a:p>
          <a:endParaRPr lang="bg-BG"/>
        </a:p>
      </dgm:t>
    </dgm:pt>
    <dgm:pt modelId="{3F2F2CB9-0DB4-47DC-80A2-F79781D0AF31}">
      <dgm:prSet phldrT="[Text]"/>
      <dgm:spPr/>
      <dgm:t>
        <a:bodyPr/>
        <a:lstStyle/>
        <a:p>
          <a:r>
            <a:rPr lang="en-US" dirty="0"/>
            <a:t> </a:t>
          </a:r>
          <a:endParaRPr lang="bg-BG" dirty="0"/>
        </a:p>
      </dgm:t>
    </dgm:pt>
    <dgm:pt modelId="{632066DB-212C-4415-BDF5-BEDF313908C0}" type="parTrans" cxnId="{65854297-137E-48EE-93C2-CF702BFE7952}">
      <dgm:prSet/>
      <dgm:spPr/>
      <dgm:t>
        <a:bodyPr/>
        <a:lstStyle/>
        <a:p>
          <a:endParaRPr lang="bg-BG"/>
        </a:p>
      </dgm:t>
    </dgm:pt>
    <dgm:pt modelId="{3DF63D74-25FD-4FD8-B0D7-D49253B0FC5D}" type="sibTrans" cxnId="{65854297-137E-48EE-93C2-CF702BFE7952}">
      <dgm:prSet/>
      <dgm:spPr/>
      <dgm:t>
        <a:bodyPr/>
        <a:lstStyle/>
        <a:p>
          <a:endParaRPr lang="bg-BG"/>
        </a:p>
      </dgm:t>
    </dgm:pt>
    <dgm:pt modelId="{F3A1B73A-CA16-4474-8844-6BF29D029425}">
      <dgm:prSet phldrT="[Text]"/>
      <dgm:spPr/>
      <dgm:t>
        <a:bodyPr/>
        <a:lstStyle/>
        <a:p>
          <a:r>
            <a:rPr lang="en-US" dirty="0"/>
            <a:t> </a:t>
          </a:r>
          <a:endParaRPr lang="bg-BG" dirty="0"/>
        </a:p>
      </dgm:t>
    </dgm:pt>
    <dgm:pt modelId="{B8738B31-AF07-4546-B737-D146B60BE4C2}" type="parTrans" cxnId="{13111C70-8E44-4CB2-A15C-1AA773CF6BA4}">
      <dgm:prSet/>
      <dgm:spPr/>
      <dgm:t>
        <a:bodyPr/>
        <a:lstStyle/>
        <a:p>
          <a:endParaRPr lang="bg-BG"/>
        </a:p>
      </dgm:t>
    </dgm:pt>
    <dgm:pt modelId="{9C339BE2-2810-4B20-8081-1196B8187252}" type="sibTrans" cxnId="{13111C70-8E44-4CB2-A15C-1AA773CF6BA4}">
      <dgm:prSet/>
      <dgm:spPr/>
      <dgm:t>
        <a:bodyPr/>
        <a:lstStyle/>
        <a:p>
          <a:endParaRPr lang="bg-BG"/>
        </a:p>
      </dgm:t>
    </dgm:pt>
    <dgm:pt modelId="{524C8C1F-DE34-4148-932F-171190B4105F}" type="pres">
      <dgm:prSet presAssocID="{9A7AD059-4974-435B-986A-DE52034BDE67}" presName="composite" presStyleCnt="0">
        <dgm:presLayoutVars>
          <dgm:chMax val="3"/>
          <dgm:animLvl val="lvl"/>
          <dgm:resizeHandles val="exact"/>
        </dgm:presLayoutVars>
      </dgm:prSet>
      <dgm:spPr/>
    </dgm:pt>
    <dgm:pt modelId="{84EB541E-64D3-4F87-A32E-196E1FECECBB}" type="pres">
      <dgm:prSet presAssocID="{53B162DC-63A6-4FF1-998E-85CB6EDD9823}" presName="gear1" presStyleLbl="node1" presStyleIdx="0" presStyleCnt="3">
        <dgm:presLayoutVars>
          <dgm:chMax val="1"/>
          <dgm:bulletEnabled val="1"/>
        </dgm:presLayoutVars>
      </dgm:prSet>
      <dgm:spPr/>
      <dgm:t>
        <a:bodyPr/>
        <a:lstStyle/>
        <a:p>
          <a:endParaRPr lang="en-US"/>
        </a:p>
      </dgm:t>
    </dgm:pt>
    <dgm:pt modelId="{475E0FF1-24E4-4C7A-9BBB-3A7829A2AEB3}" type="pres">
      <dgm:prSet presAssocID="{53B162DC-63A6-4FF1-998E-85CB6EDD9823}" presName="gear1srcNode" presStyleLbl="node1" presStyleIdx="0" presStyleCnt="3"/>
      <dgm:spPr/>
      <dgm:t>
        <a:bodyPr/>
        <a:lstStyle/>
        <a:p>
          <a:endParaRPr lang="en-US"/>
        </a:p>
      </dgm:t>
    </dgm:pt>
    <dgm:pt modelId="{0D94616C-804C-4BBF-9BCE-1028B01A0E9E}" type="pres">
      <dgm:prSet presAssocID="{53B162DC-63A6-4FF1-998E-85CB6EDD9823}" presName="gear1dstNode" presStyleLbl="node1" presStyleIdx="0" presStyleCnt="3"/>
      <dgm:spPr/>
      <dgm:t>
        <a:bodyPr/>
        <a:lstStyle/>
        <a:p>
          <a:endParaRPr lang="en-US"/>
        </a:p>
      </dgm:t>
    </dgm:pt>
    <dgm:pt modelId="{325F089C-CA24-47F9-BB67-77F8E1A2A286}" type="pres">
      <dgm:prSet presAssocID="{3F2F2CB9-0DB4-47DC-80A2-F79781D0AF31}" presName="gear2" presStyleLbl="node1" presStyleIdx="1" presStyleCnt="3">
        <dgm:presLayoutVars>
          <dgm:chMax val="1"/>
          <dgm:bulletEnabled val="1"/>
        </dgm:presLayoutVars>
      </dgm:prSet>
      <dgm:spPr/>
      <dgm:t>
        <a:bodyPr/>
        <a:lstStyle/>
        <a:p>
          <a:endParaRPr lang="en-US"/>
        </a:p>
      </dgm:t>
    </dgm:pt>
    <dgm:pt modelId="{48B07343-9EC1-45BE-A996-61D545A74177}" type="pres">
      <dgm:prSet presAssocID="{3F2F2CB9-0DB4-47DC-80A2-F79781D0AF31}" presName="gear2srcNode" presStyleLbl="node1" presStyleIdx="1" presStyleCnt="3"/>
      <dgm:spPr/>
      <dgm:t>
        <a:bodyPr/>
        <a:lstStyle/>
        <a:p>
          <a:endParaRPr lang="en-US"/>
        </a:p>
      </dgm:t>
    </dgm:pt>
    <dgm:pt modelId="{9C26B989-2A11-46C9-AF78-26E8E2818EB0}" type="pres">
      <dgm:prSet presAssocID="{3F2F2CB9-0DB4-47DC-80A2-F79781D0AF31}" presName="gear2dstNode" presStyleLbl="node1" presStyleIdx="1" presStyleCnt="3"/>
      <dgm:spPr/>
      <dgm:t>
        <a:bodyPr/>
        <a:lstStyle/>
        <a:p>
          <a:endParaRPr lang="en-US"/>
        </a:p>
      </dgm:t>
    </dgm:pt>
    <dgm:pt modelId="{7CC6A8A2-5F92-431E-A102-8349351D85A8}" type="pres">
      <dgm:prSet presAssocID="{F3A1B73A-CA16-4474-8844-6BF29D029425}" presName="gear3" presStyleLbl="node1" presStyleIdx="2" presStyleCnt="3"/>
      <dgm:spPr/>
      <dgm:t>
        <a:bodyPr/>
        <a:lstStyle/>
        <a:p>
          <a:endParaRPr lang="en-US"/>
        </a:p>
      </dgm:t>
    </dgm:pt>
    <dgm:pt modelId="{4E5242FE-88E5-444A-8407-34D3C107C2EE}" type="pres">
      <dgm:prSet presAssocID="{F3A1B73A-CA16-4474-8844-6BF29D029425}" presName="gear3tx" presStyleLbl="node1" presStyleIdx="2" presStyleCnt="3">
        <dgm:presLayoutVars>
          <dgm:chMax val="1"/>
          <dgm:bulletEnabled val="1"/>
        </dgm:presLayoutVars>
      </dgm:prSet>
      <dgm:spPr/>
      <dgm:t>
        <a:bodyPr/>
        <a:lstStyle/>
        <a:p>
          <a:endParaRPr lang="en-US"/>
        </a:p>
      </dgm:t>
    </dgm:pt>
    <dgm:pt modelId="{69C1827A-662E-4C9B-A891-A5D8CCD3497A}" type="pres">
      <dgm:prSet presAssocID="{F3A1B73A-CA16-4474-8844-6BF29D029425}" presName="gear3srcNode" presStyleLbl="node1" presStyleIdx="2" presStyleCnt="3"/>
      <dgm:spPr/>
      <dgm:t>
        <a:bodyPr/>
        <a:lstStyle/>
        <a:p>
          <a:endParaRPr lang="en-US"/>
        </a:p>
      </dgm:t>
    </dgm:pt>
    <dgm:pt modelId="{9A0A0375-2652-4761-81DA-55B34F5AF758}" type="pres">
      <dgm:prSet presAssocID="{F3A1B73A-CA16-4474-8844-6BF29D029425}" presName="gear3dstNode" presStyleLbl="node1" presStyleIdx="2" presStyleCnt="3"/>
      <dgm:spPr/>
      <dgm:t>
        <a:bodyPr/>
        <a:lstStyle/>
        <a:p>
          <a:endParaRPr lang="en-US"/>
        </a:p>
      </dgm:t>
    </dgm:pt>
    <dgm:pt modelId="{C115B4D5-6EF2-4B7C-AA0A-15E48370FA4A}" type="pres">
      <dgm:prSet presAssocID="{7951BE5C-4498-48F7-B171-FF45CFC5C593}" presName="connector1" presStyleLbl="sibTrans2D1" presStyleIdx="0" presStyleCnt="3"/>
      <dgm:spPr/>
      <dgm:t>
        <a:bodyPr/>
        <a:lstStyle/>
        <a:p>
          <a:endParaRPr lang="en-US"/>
        </a:p>
      </dgm:t>
    </dgm:pt>
    <dgm:pt modelId="{3B78E574-200C-4A70-A549-C44054E12974}" type="pres">
      <dgm:prSet presAssocID="{3DF63D74-25FD-4FD8-B0D7-D49253B0FC5D}" presName="connector2" presStyleLbl="sibTrans2D1" presStyleIdx="1" presStyleCnt="3"/>
      <dgm:spPr/>
      <dgm:t>
        <a:bodyPr/>
        <a:lstStyle/>
        <a:p>
          <a:endParaRPr lang="en-US"/>
        </a:p>
      </dgm:t>
    </dgm:pt>
    <dgm:pt modelId="{8090053D-0829-4D84-BECE-F11BDB1F134E}" type="pres">
      <dgm:prSet presAssocID="{9C339BE2-2810-4B20-8081-1196B8187252}" presName="connector3" presStyleLbl="sibTrans2D1" presStyleIdx="2" presStyleCnt="3"/>
      <dgm:spPr/>
      <dgm:t>
        <a:bodyPr/>
        <a:lstStyle/>
        <a:p>
          <a:endParaRPr lang="en-US"/>
        </a:p>
      </dgm:t>
    </dgm:pt>
  </dgm:ptLst>
  <dgm:cxnLst>
    <dgm:cxn modelId="{65854297-137E-48EE-93C2-CF702BFE7952}" srcId="{9A7AD059-4974-435B-986A-DE52034BDE67}" destId="{3F2F2CB9-0DB4-47DC-80A2-F79781D0AF31}" srcOrd="1" destOrd="0" parTransId="{632066DB-212C-4415-BDF5-BEDF313908C0}" sibTransId="{3DF63D74-25FD-4FD8-B0D7-D49253B0FC5D}"/>
    <dgm:cxn modelId="{AAA5FB00-663F-406A-A09C-54B5A6B9F1DF}" type="presOf" srcId="{3F2F2CB9-0DB4-47DC-80A2-F79781D0AF31}" destId="{9C26B989-2A11-46C9-AF78-26E8E2818EB0}" srcOrd="2" destOrd="0" presId="urn:microsoft.com/office/officeart/2005/8/layout/gear1"/>
    <dgm:cxn modelId="{8DA7E512-A31F-45FB-AD15-7E40D88DDAED}" type="presOf" srcId="{53B162DC-63A6-4FF1-998E-85CB6EDD9823}" destId="{84EB541E-64D3-4F87-A32E-196E1FECECBB}" srcOrd="0" destOrd="0" presId="urn:microsoft.com/office/officeart/2005/8/layout/gear1"/>
    <dgm:cxn modelId="{FC535DC6-07EC-4148-8326-35D4812199A8}" type="presOf" srcId="{53B162DC-63A6-4FF1-998E-85CB6EDD9823}" destId="{475E0FF1-24E4-4C7A-9BBB-3A7829A2AEB3}" srcOrd="1" destOrd="0" presId="urn:microsoft.com/office/officeart/2005/8/layout/gear1"/>
    <dgm:cxn modelId="{E75F5057-9F27-4080-8A87-831CED917313}" type="presOf" srcId="{F3A1B73A-CA16-4474-8844-6BF29D029425}" destId="{4E5242FE-88E5-444A-8407-34D3C107C2EE}" srcOrd="1" destOrd="0" presId="urn:microsoft.com/office/officeart/2005/8/layout/gear1"/>
    <dgm:cxn modelId="{C3076F55-F30C-4FB7-8FAC-C874B3947167}" type="presOf" srcId="{3F2F2CB9-0DB4-47DC-80A2-F79781D0AF31}" destId="{48B07343-9EC1-45BE-A996-61D545A74177}" srcOrd="1" destOrd="0" presId="urn:microsoft.com/office/officeart/2005/8/layout/gear1"/>
    <dgm:cxn modelId="{6CC5330F-2381-425E-9C0E-DD1F977E36BE}" type="presOf" srcId="{3DF63D74-25FD-4FD8-B0D7-D49253B0FC5D}" destId="{3B78E574-200C-4A70-A549-C44054E12974}" srcOrd="0" destOrd="0" presId="urn:microsoft.com/office/officeart/2005/8/layout/gear1"/>
    <dgm:cxn modelId="{D5A6A7B5-3B0B-4299-B27A-A3BA9093DC23}" type="presOf" srcId="{3F2F2CB9-0DB4-47DC-80A2-F79781D0AF31}" destId="{325F089C-CA24-47F9-BB67-77F8E1A2A286}" srcOrd="0" destOrd="0" presId="urn:microsoft.com/office/officeart/2005/8/layout/gear1"/>
    <dgm:cxn modelId="{F8C4D3D9-4ECF-457D-B526-3028C80DD355}" type="presOf" srcId="{9C339BE2-2810-4B20-8081-1196B8187252}" destId="{8090053D-0829-4D84-BECE-F11BDB1F134E}" srcOrd="0" destOrd="0" presId="urn:microsoft.com/office/officeart/2005/8/layout/gear1"/>
    <dgm:cxn modelId="{13111C70-8E44-4CB2-A15C-1AA773CF6BA4}" srcId="{9A7AD059-4974-435B-986A-DE52034BDE67}" destId="{F3A1B73A-CA16-4474-8844-6BF29D029425}" srcOrd="2" destOrd="0" parTransId="{B8738B31-AF07-4546-B737-D146B60BE4C2}" sibTransId="{9C339BE2-2810-4B20-8081-1196B8187252}"/>
    <dgm:cxn modelId="{6584519D-5B96-4678-AFCE-A6195CB2E477}" type="presOf" srcId="{7951BE5C-4498-48F7-B171-FF45CFC5C593}" destId="{C115B4D5-6EF2-4B7C-AA0A-15E48370FA4A}" srcOrd="0" destOrd="0" presId="urn:microsoft.com/office/officeart/2005/8/layout/gear1"/>
    <dgm:cxn modelId="{3186E7AF-D6D6-4BF4-8A43-DBC03B64370C}" srcId="{9A7AD059-4974-435B-986A-DE52034BDE67}" destId="{53B162DC-63A6-4FF1-998E-85CB6EDD9823}" srcOrd="0" destOrd="0" parTransId="{9C292F01-3BBD-4897-9262-8CBA1D01C217}" sibTransId="{7951BE5C-4498-48F7-B171-FF45CFC5C593}"/>
    <dgm:cxn modelId="{8E925191-C973-4B69-811B-A0F6FD0E4078}" type="presOf" srcId="{F3A1B73A-CA16-4474-8844-6BF29D029425}" destId="{9A0A0375-2652-4761-81DA-55B34F5AF758}" srcOrd="3" destOrd="0" presId="urn:microsoft.com/office/officeart/2005/8/layout/gear1"/>
    <dgm:cxn modelId="{E04CCF82-63E2-48AD-B92A-F19D2145BAA4}" type="presOf" srcId="{53B162DC-63A6-4FF1-998E-85CB6EDD9823}" destId="{0D94616C-804C-4BBF-9BCE-1028B01A0E9E}" srcOrd="2" destOrd="0" presId="urn:microsoft.com/office/officeart/2005/8/layout/gear1"/>
    <dgm:cxn modelId="{6D31FE3B-4038-4477-A744-F8FAA4BFFBBC}" type="presOf" srcId="{9A7AD059-4974-435B-986A-DE52034BDE67}" destId="{524C8C1F-DE34-4148-932F-171190B4105F}" srcOrd="0" destOrd="0" presId="urn:microsoft.com/office/officeart/2005/8/layout/gear1"/>
    <dgm:cxn modelId="{745F4B5D-2328-4B94-81E1-CD562501B422}" type="presOf" srcId="{F3A1B73A-CA16-4474-8844-6BF29D029425}" destId="{7CC6A8A2-5F92-431E-A102-8349351D85A8}" srcOrd="0" destOrd="0" presId="urn:microsoft.com/office/officeart/2005/8/layout/gear1"/>
    <dgm:cxn modelId="{01EDDA60-BECE-4D6B-B9A1-72FC43ECD09E}" type="presOf" srcId="{F3A1B73A-CA16-4474-8844-6BF29D029425}" destId="{69C1827A-662E-4C9B-A891-A5D8CCD3497A}" srcOrd="2" destOrd="0" presId="urn:microsoft.com/office/officeart/2005/8/layout/gear1"/>
    <dgm:cxn modelId="{1D9EA8C1-28CF-41A7-A138-F17C87CAA545}" type="presParOf" srcId="{524C8C1F-DE34-4148-932F-171190B4105F}" destId="{84EB541E-64D3-4F87-A32E-196E1FECECBB}" srcOrd="0" destOrd="0" presId="urn:microsoft.com/office/officeart/2005/8/layout/gear1"/>
    <dgm:cxn modelId="{220D6D8A-BB1B-488D-88D6-CFAC8E9C3D23}" type="presParOf" srcId="{524C8C1F-DE34-4148-932F-171190B4105F}" destId="{475E0FF1-24E4-4C7A-9BBB-3A7829A2AEB3}" srcOrd="1" destOrd="0" presId="urn:microsoft.com/office/officeart/2005/8/layout/gear1"/>
    <dgm:cxn modelId="{589A3628-71C7-4176-91BC-D9604EFFC99B}" type="presParOf" srcId="{524C8C1F-DE34-4148-932F-171190B4105F}" destId="{0D94616C-804C-4BBF-9BCE-1028B01A0E9E}" srcOrd="2" destOrd="0" presId="urn:microsoft.com/office/officeart/2005/8/layout/gear1"/>
    <dgm:cxn modelId="{EF3E57ED-568E-4FD6-9633-BFBD9301C8E6}" type="presParOf" srcId="{524C8C1F-DE34-4148-932F-171190B4105F}" destId="{325F089C-CA24-47F9-BB67-77F8E1A2A286}" srcOrd="3" destOrd="0" presId="urn:microsoft.com/office/officeart/2005/8/layout/gear1"/>
    <dgm:cxn modelId="{11DADDD4-F67F-4BAA-BEF1-9BEB64D905CC}" type="presParOf" srcId="{524C8C1F-DE34-4148-932F-171190B4105F}" destId="{48B07343-9EC1-45BE-A996-61D545A74177}" srcOrd="4" destOrd="0" presId="urn:microsoft.com/office/officeart/2005/8/layout/gear1"/>
    <dgm:cxn modelId="{908D319A-DFAA-404A-8D90-A731293D1EA6}" type="presParOf" srcId="{524C8C1F-DE34-4148-932F-171190B4105F}" destId="{9C26B989-2A11-46C9-AF78-26E8E2818EB0}" srcOrd="5" destOrd="0" presId="urn:microsoft.com/office/officeart/2005/8/layout/gear1"/>
    <dgm:cxn modelId="{66C4FA8E-3E28-4AC0-9C1D-DD6A3CD054C1}" type="presParOf" srcId="{524C8C1F-DE34-4148-932F-171190B4105F}" destId="{7CC6A8A2-5F92-431E-A102-8349351D85A8}" srcOrd="6" destOrd="0" presId="urn:microsoft.com/office/officeart/2005/8/layout/gear1"/>
    <dgm:cxn modelId="{124D4943-09A8-4046-A293-A2650729F896}" type="presParOf" srcId="{524C8C1F-DE34-4148-932F-171190B4105F}" destId="{4E5242FE-88E5-444A-8407-34D3C107C2EE}" srcOrd="7" destOrd="0" presId="urn:microsoft.com/office/officeart/2005/8/layout/gear1"/>
    <dgm:cxn modelId="{915F6432-E7C8-4CA6-80A1-83815FFCDA3F}" type="presParOf" srcId="{524C8C1F-DE34-4148-932F-171190B4105F}" destId="{69C1827A-662E-4C9B-A891-A5D8CCD3497A}" srcOrd="8" destOrd="0" presId="urn:microsoft.com/office/officeart/2005/8/layout/gear1"/>
    <dgm:cxn modelId="{0AF07541-35D1-4082-9AE4-CC9A2CAC81AB}" type="presParOf" srcId="{524C8C1F-DE34-4148-932F-171190B4105F}" destId="{9A0A0375-2652-4761-81DA-55B34F5AF758}" srcOrd="9" destOrd="0" presId="urn:microsoft.com/office/officeart/2005/8/layout/gear1"/>
    <dgm:cxn modelId="{D279B9F3-4EFB-409C-8573-E4E7A0CC7123}" type="presParOf" srcId="{524C8C1F-DE34-4148-932F-171190B4105F}" destId="{C115B4D5-6EF2-4B7C-AA0A-15E48370FA4A}" srcOrd="10" destOrd="0" presId="urn:microsoft.com/office/officeart/2005/8/layout/gear1"/>
    <dgm:cxn modelId="{56ADAAF7-374E-41A5-81DE-EFA1DDBF511F}" type="presParOf" srcId="{524C8C1F-DE34-4148-932F-171190B4105F}" destId="{3B78E574-200C-4A70-A549-C44054E12974}" srcOrd="11" destOrd="0" presId="urn:microsoft.com/office/officeart/2005/8/layout/gear1"/>
    <dgm:cxn modelId="{DE407693-A099-4010-9E76-35E814EDDA43}" type="presParOf" srcId="{524C8C1F-DE34-4148-932F-171190B4105F}" destId="{8090053D-0829-4D84-BECE-F11BDB1F134E}"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B541E-64D3-4F87-A32E-196E1FECECBB}">
      <dsp:nvSpPr>
        <dsp:cNvPr id="0" name=""/>
        <dsp:cNvSpPr/>
      </dsp:nvSpPr>
      <dsp:spPr>
        <a:xfrm>
          <a:off x="703580" y="449579"/>
          <a:ext cx="549486" cy="549486"/>
        </a:xfrm>
        <a:prstGeom prst="gear9">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a:t> </a:t>
          </a:r>
          <a:endParaRPr lang="bg-BG" sz="1100" kern="1200" dirty="0"/>
        </a:p>
      </dsp:txBody>
      <dsp:txXfrm>
        <a:off x="814051" y="578293"/>
        <a:ext cx="328544" cy="282448"/>
      </dsp:txXfrm>
    </dsp:sp>
    <dsp:sp modelId="{325F089C-CA24-47F9-BB67-77F8E1A2A286}">
      <dsp:nvSpPr>
        <dsp:cNvPr id="0" name=""/>
        <dsp:cNvSpPr/>
      </dsp:nvSpPr>
      <dsp:spPr>
        <a:xfrm>
          <a:off x="383879" y="319701"/>
          <a:ext cx="399626" cy="399626"/>
        </a:xfrm>
        <a:prstGeom prst="gear6">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a:t> </a:t>
          </a:r>
          <a:endParaRPr lang="bg-BG" sz="1100" kern="1200" dirty="0"/>
        </a:p>
      </dsp:txBody>
      <dsp:txXfrm>
        <a:off x="484486" y="420916"/>
        <a:ext cx="198412" cy="197196"/>
      </dsp:txXfrm>
    </dsp:sp>
    <dsp:sp modelId="{7CC6A8A2-5F92-431E-A102-8349351D85A8}">
      <dsp:nvSpPr>
        <dsp:cNvPr id="0" name=""/>
        <dsp:cNvSpPr/>
      </dsp:nvSpPr>
      <dsp:spPr>
        <a:xfrm rot="20700000">
          <a:off x="607710" y="43999"/>
          <a:ext cx="391552" cy="391552"/>
        </a:xfrm>
        <a:prstGeom prst="gear6">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a:t> </a:t>
          </a:r>
          <a:endParaRPr lang="bg-BG" sz="1100" kern="1200" dirty="0"/>
        </a:p>
      </dsp:txBody>
      <dsp:txXfrm rot="-20700000">
        <a:off x="693589" y="129878"/>
        <a:ext cx="219794" cy="219794"/>
      </dsp:txXfrm>
    </dsp:sp>
    <dsp:sp modelId="{C115B4D5-6EF2-4B7C-AA0A-15E48370FA4A}">
      <dsp:nvSpPr>
        <dsp:cNvPr id="0" name=""/>
        <dsp:cNvSpPr/>
      </dsp:nvSpPr>
      <dsp:spPr>
        <a:xfrm>
          <a:off x="633270" y="380967"/>
          <a:ext cx="703342" cy="703342"/>
        </a:xfrm>
        <a:prstGeom prst="circularArrow">
          <a:avLst>
            <a:gd name="adj1" fmla="val 4688"/>
            <a:gd name="adj2" fmla="val 299029"/>
            <a:gd name="adj3" fmla="val 2295784"/>
            <a:gd name="adj4" fmla="val 16465605"/>
            <a:gd name="adj5" fmla="val 5469"/>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3B78E574-200C-4A70-A549-C44054E12974}">
      <dsp:nvSpPr>
        <dsp:cNvPr id="0" name=""/>
        <dsp:cNvSpPr/>
      </dsp:nvSpPr>
      <dsp:spPr>
        <a:xfrm>
          <a:off x="313106" y="244991"/>
          <a:ext cx="511022" cy="511022"/>
        </a:xfrm>
        <a:prstGeom prst="leftCircularArrow">
          <a:avLst>
            <a:gd name="adj1" fmla="val 6452"/>
            <a:gd name="adj2" fmla="val 429999"/>
            <a:gd name="adj3" fmla="val 10489124"/>
            <a:gd name="adj4" fmla="val 14837806"/>
            <a:gd name="adj5" fmla="val 7527"/>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8090053D-0829-4D84-BECE-F11BDB1F134E}">
      <dsp:nvSpPr>
        <dsp:cNvPr id="0" name=""/>
        <dsp:cNvSpPr/>
      </dsp:nvSpPr>
      <dsp:spPr>
        <a:xfrm>
          <a:off x="517140" y="-28052"/>
          <a:ext cx="550984" cy="550984"/>
        </a:xfrm>
        <a:prstGeom prst="circularArrow">
          <a:avLst>
            <a:gd name="adj1" fmla="val 5984"/>
            <a:gd name="adj2" fmla="val 394124"/>
            <a:gd name="adj3" fmla="val 13313824"/>
            <a:gd name="adj4" fmla="val 10508221"/>
            <a:gd name="adj5" fmla="val 6981"/>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2153" tIns="46077" rIns="92153" bIns="46077"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215"/>
          </a:xfrm>
          <a:prstGeom prst="rect">
            <a:avLst/>
          </a:prstGeom>
        </p:spPr>
        <p:txBody>
          <a:bodyPr vert="horz" lIns="92153" tIns="46077" rIns="92153" bIns="46077" rtlCol="0"/>
          <a:lstStyle>
            <a:lvl1pPr algn="r">
              <a:defRPr sz="1200"/>
            </a:lvl1pPr>
          </a:lstStyle>
          <a:p>
            <a:fld id="{3C5E888D-65F8-4CB5-A6F6-7693B475A91C}" type="datetimeFigureOut">
              <a:rPr lang="en-US" smtClean="0"/>
              <a:t>5/26/2023</a:t>
            </a:fld>
            <a:endParaRPr lang="en-US"/>
          </a:p>
        </p:txBody>
      </p:sp>
      <p:sp>
        <p:nvSpPr>
          <p:cNvPr id="4" name="Footer Placeholder 3"/>
          <p:cNvSpPr>
            <a:spLocks noGrp="1"/>
          </p:cNvSpPr>
          <p:nvPr>
            <p:ph type="ftr" sz="quarter" idx="2"/>
          </p:nvPr>
        </p:nvSpPr>
        <p:spPr>
          <a:xfrm>
            <a:off x="0" y="9431599"/>
            <a:ext cx="2945659" cy="498214"/>
          </a:xfrm>
          <a:prstGeom prst="rect">
            <a:avLst/>
          </a:prstGeom>
        </p:spPr>
        <p:txBody>
          <a:bodyPr vert="horz" lIns="92153" tIns="46077" rIns="92153" bIns="46077"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1599"/>
            <a:ext cx="2945659" cy="498214"/>
          </a:xfrm>
          <a:prstGeom prst="rect">
            <a:avLst/>
          </a:prstGeom>
        </p:spPr>
        <p:txBody>
          <a:bodyPr vert="horz" lIns="92153" tIns="46077" rIns="92153" bIns="46077" rtlCol="0" anchor="b"/>
          <a:lstStyle>
            <a:lvl1pPr algn="r">
              <a:defRPr sz="1200"/>
            </a:lvl1pPr>
          </a:lstStyle>
          <a:p>
            <a:fld id="{8F029C9E-265A-4165-BEFF-B16AE0A4A1E9}" type="slidenum">
              <a:rPr lang="en-US" smtClean="0"/>
              <a:t>‹#›</a:t>
            </a:fld>
            <a:endParaRPr lang="en-US"/>
          </a:p>
        </p:txBody>
      </p:sp>
    </p:spTree>
    <p:extLst>
      <p:ext uri="{BB962C8B-B14F-4D97-AF65-F5344CB8AC3E}">
        <p14:creationId xmlns:p14="http://schemas.microsoft.com/office/powerpoint/2010/main" val="34969296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2153" tIns="46077" rIns="92153" bIns="46077" rtlCol="0"/>
          <a:lstStyle>
            <a:lvl1pPr algn="l">
              <a:defRPr sz="1200"/>
            </a:lvl1pPr>
          </a:lstStyle>
          <a:p>
            <a:endParaRPr lang="en-US"/>
          </a:p>
        </p:txBody>
      </p:sp>
      <p:sp>
        <p:nvSpPr>
          <p:cNvPr id="3" name="Date Placeholder 2"/>
          <p:cNvSpPr>
            <a:spLocks noGrp="1"/>
          </p:cNvSpPr>
          <p:nvPr>
            <p:ph type="dt" idx="1"/>
          </p:nvPr>
        </p:nvSpPr>
        <p:spPr>
          <a:xfrm>
            <a:off x="3850443" y="0"/>
            <a:ext cx="2945659" cy="498215"/>
          </a:xfrm>
          <a:prstGeom prst="rect">
            <a:avLst/>
          </a:prstGeom>
        </p:spPr>
        <p:txBody>
          <a:bodyPr vert="horz" lIns="92153" tIns="46077" rIns="92153" bIns="46077" rtlCol="0"/>
          <a:lstStyle>
            <a:lvl1pPr algn="r">
              <a:defRPr sz="1200"/>
            </a:lvl1pPr>
          </a:lstStyle>
          <a:p>
            <a:fld id="{5AAEA210-18EF-EC43-9E25-C769B6E415FC}" type="datetimeFigureOut">
              <a:rPr lang="en-US" smtClean="0"/>
              <a:t>5/26/2023</a:t>
            </a:fld>
            <a:endParaRPr lang="en-US"/>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2153" tIns="46077" rIns="92153" bIns="46077" rtlCol="0" anchor="ctr"/>
          <a:lstStyle/>
          <a:p>
            <a:endParaRPr lang="en-US"/>
          </a:p>
        </p:txBody>
      </p:sp>
      <p:sp>
        <p:nvSpPr>
          <p:cNvPr id="5" name="Notes Placeholder 4"/>
          <p:cNvSpPr>
            <a:spLocks noGrp="1"/>
          </p:cNvSpPr>
          <p:nvPr>
            <p:ph type="body" sz="quarter" idx="3"/>
          </p:nvPr>
        </p:nvSpPr>
        <p:spPr>
          <a:xfrm>
            <a:off x="679768" y="4778723"/>
            <a:ext cx="5438140" cy="3909864"/>
          </a:xfrm>
          <a:prstGeom prst="rect">
            <a:avLst/>
          </a:prstGeom>
        </p:spPr>
        <p:txBody>
          <a:bodyPr vert="horz" lIns="92153" tIns="46077" rIns="92153" bIns="4607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599"/>
            <a:ext cx="2945659" cy="498214"/>
          </a:xfrm>
          <a:prstGeom prst="rect">
            <a:avLst/>
          </a:prstGeom>
        </p:spPr>
        <p:txBody>
          <a:bodyPr vert="horz" lIns="92153" tIns="46077" rIns="92153" bIns="46077"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1599"/>
            <a:ext cx="2945659" cy="498214"/>
          </a:xfrm>
          <a:prstGeom prst="rect">
            <a:avLst/>
          </a:prstGeom>
        </p:spPr>
        <p:txBody>
          <a:bodyPr vert="horz" lIns="92153" tIns="46077" rIns="92153" bIns="46077" rtlCol="0" anchor="b"/>
          <a:lstStyle>
            <a:lvl1pPr algn="r">
              <a:defRPr sz="1200"/>
            </a:lvl1pPr>
          </a:lstStyle>
          <a:p>
            <a:fld id="{23B6C903-1D9D-6C4E-80DE-9E48782A9312}" type="slidenum">
              <a:rPr lang="en-US" smtClean="0"/>
              <a:t>‹#›</a:t>
            </a:fld>
            <a:endParaRPr lang="en-US"/>
          </a:p>
        </p:txBody>
      </p:sp>
    </p:spTree>
    <p:extLst>
      <p:ext uri="{BB962C8B-B14F-4D97-AF65-F5344CB8AC3E}">
        <p14:creationId xmlns:p14="http://schemas.microsoft.com/office/powerpoint/2010/main" val="375725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67225" cy="33496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B6C903-1D9D-6C4E-80DE-9E48782A931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448618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10</a:t>
            </a:fld>
            <a:endParaRPr lang="en-US">
              <a:solidFill>
                <a:prstClr val="black"/>
              </a:solidFill>
              <a:latin typeface="Calibri"/>
            </a:endParaRPr>
          </a:p>
        </p:txBody>
      </p:sp>
    </p:spTree>
    <p:extLst>
      <p:ext uri="{BB962C8B-B14F-4D97-AF65-F5344CB8AC3E}">
        <p14:creationId xmlns:p14="http://schemas.microsoft.com/office/powerpoint/2010/main" val="2812714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11</a:t>
            </a:fld>
            <a:endParaRPr lang="en-US">
              <a:solidFill>
                <a:prstClr val="black"/>
              </a:solidFill>
              <a:latin typeface="Calibri"/>
            </a:endParaRPr>
          </a:p>
        </p:txBody>
      </p:sp>
    </p:spTree>
    <p:extLst>
      <p:ext uri="{BB962C8B-B14F-4D97-AF65-F5344CB8AC3E}">
        <p14:creationId xmlns:p14="http://schemas.microsoft.com/office/powerpoint/2010/main" val="1373129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12</a:t>
            </a:fld>
            <a:endParaRPr lang="en-US">
              <a:solidFill>
                <a:prstClr val="black"/>
              </a:solidFill>
              <a:latin typeface="Calibri"/>
            </a:endParaRPr>
          </a:p>
        </p:txBody>
      </p:sp>
    </p:spTree>
    <p:extLst>
      <p:ext uri="{BB962C8B-B14F-4D97-AF65-F5344CB8AC3E}">
        <p14:creationId xmlns:p14="http://schemas.microsoft.com/office/powerpoint/2010/main" val="298435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13</a:t>
            </a:fld>
            <a:endParaRPr lang="en-US">
              <a:solidFill>
                <a:prstClr val="black"/>
              </a:solidFill>
              <a:latin typeface="Calibri"/>
            </a:endParaRPr>
          </a:p>
        </p:txBody>
      </p:sp>
    </p:spTree>
    <p:extLst>
      <p:ext uri="{BB962C8B-B14F-4D97-AF65-F5344CB8AC3E}">
        <p14:creationId xmlns:p14="http://schemas.microsoft.com/office/powerpoint/2010/main" val="1646336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14</a:t>
            </a:fld>
            <a:endParaRPr lang="en-US">
              <a:solidFill>
                <a:prstClr val="black"/>
              </a:solidFill>
              <a:latin typeface="Calibri"/>
            </a:endParaRPr>
          </a:p>
        </p:txBody>
      </p:sp>
    </p:spTree>
    <p:extLst>
      <p:ext uri="{BB962C8B-B14F-4D97-AF65-F5344CB8AC3E}">
        <p14:creationId xmlns:p14="http://schemas.microsoft.com/office/powerpoint/2010/main" val="13649589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15</a:t>
            </a:fld>
            <a:endParaRPr lang="en-US">
              <a:solidFill>
                <a:prstClr val="black"/>
              </a:solidFill>
              <a:latin typeface="Calibri"/>
            </a:endParaRPr>
          </a:p>
        </p:txBody>
      </p:sp>
    </p:spTree>
    <p:extLst>
      <p:ext uri="{BB962C8B-B14F-4D97-AF65-F5344CB8AC3E}">
        <p14:creationId xmlns:p14="http://schemas.microsoft.com/office/powerpoint/2010/main" val="17611524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16</a:t>
            </a:fld>
            <a:endParaRPr lang="en-US">
              <a:solidFill>
                <a:prstClr val="black"/>
              </a:solidFill>
              <a:latin typeface="Calibri"/>
            </a:endParaRPr>
          </a:p>
        </p:txBody>
      </p:sp>
    </p:spTree>
    <p:extLst>
      <p:ext uri="{BB962C8B-B14F-4D97-AF65-F5344CB8AC3E}">
        <p14:creationId xmlns:p14="http://schemas.microsoft.com/office/powerpoint/2010/main" val="2819639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17</a:t>
            </a:fld>
            <a:endParaRPr lang="en-US">
              <a:solidFill>
                <a:prstClr val="black"/>
              </a:solidFill>
              <a:latin typeface="Calibri"/>
            </a:endParaRPr>
          </a:p>
        </p:txBody>
      </p:sp>
    </p:spTree>
    <p:extLst>
      <p:ext uri="{BB962C8B-B14F-4D97-AF65-F5344CB8AC3E}">
        <p14:creationId xmlns:p14="http://schemas.microsoft.com/office/powerpoint/2010/main" val="19198843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18</a:t>
            </a:fld>
            <a:endParaRPr lang="en-US">
              <a:solidFill>
                <a:prstClr val="black"/>
              </a:solidFill>
              <a:latin typeface="Calibri"/>
            </a:endParaRPr>
          </a:p>
        </p:txBody>
      </p:sp>
    </p:spTree>
    <p:extLst>
      <p:ext uri="{BB962C8B-B14F-4D97-AF65-F5344CB8AC3E}">
        <p14:creationId xmlns:p14="http://schemas.microsoft.com/office/powerpoint/2010/main" val="540251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19</a:t>
            </a:fld>
            <a:endParaRPr lang="en-US">
              <a:solidFill>
                <a:prstClr val="black"/>
              </a:solidFill>
              <a:latin typeface="Calibri"/>
            </a:endParaRPr>
          </a:p>
        </p:txBody>
      </p:sp>
    </p:spTree>
    <p:extLst>
      <p:ext uri="{BB962C8B-B14F-4D97-AF65-F5344CB8AC3E}">
        <p14:creationId xmlns:p14="http://schemas.microsoft.com/office/powerpoint/2010/main" val="3829228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a:t>
            </a:fld>
            <a:endParaRPr lang="en-US">
              <a:solidFill>
                <a:prstClr val="black"/>
              </a:solidFill>
              <a:latin typeface="Calibri"/>
            </a:endParaRPr>
          </a:p>
        </p:txBody>
      </p:sp>
    </p:spTree>
    <p:extLst>
      <p:ext uri="{BB962C8B-B14F-4D97-AF65-F5344CB8AC3E}">
        <p14:creationId xmlns:p14="http://schemas.microsoft.com/office/powerpoint/2010/main" val="26436332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20</a:t>
            </a:fld>
            <a:endParaRPr lang="en-US">
              <a:solidFill>
                <a:prstClr val="black"/>
              </a:solidFill>
              <a:latin typeface="Calibri"/>
            </a:endParaRPr>
          </a:p>
        </p:txBody>
      </p:sp>
    </p:spTree>
    <p:extLst>
      <p:ext uri="{BB962C8B-B14F-4D97-AF65-F5344CB8AC3E}">
        <p14:creationId xmlns:p14="http://schemas.microsoft.com/office/powerpoint/2010/main" val="40753142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21</a:t>
            </a:fld>
            <a:endParaRPr lang="en-US">
              <a:solidFill>
                <a:prstClr val="black"/>
              </a:solidFill>
              <a:latin typeface="Calibri"/>
            </a:endParaRPr>
          </a:p>
        </p:txBody>
      </p:sp>
    </p:spTree>
    <p:extLst>
      <p:ext uri="{BB962C8B-B14F-4D97-AF65-F5344CB8AC3E}">
        <p14:creationId xmlns:p14="http://schemas.microsoft.com/office/powerpoint/2010/main" val="11714537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22</a:t>
            </a:fld>
            <a:endParaRPr lang="en-US">
              <a:solidFill>
                <a:prstClr val="black"/>
              </a:solidFill>
              <a:latin typeface="Calibri"/>
            </a:endParaRPr>
          </a:p>
        </p:txBody>
      </p:sp>
    </p:spTree>
    <p:extLst>
      <p:ext uri="{BB962C8B-B14F-4D97-AF65-F5344CB8AC3E}">
        <p14:creationId xmlns:p14="http://schemas.microsoft.com/office/powerpoint/2010/main" val="11956594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23</a:t>
            </a:fld>
            <a:endParaRPr lang="en-US">
              <a:solidFill>
                <a:prstClr val="black"/>
              </a:solidFill>
              <a:latin typeface="Calibri"/>
            </a:endParaRPr>
          </a:p>
        </p:txBody>
      </p:sp>
    </p:spTree>
    <p:extLst>
      <p:ext uri="{BB962C8B-B14F-4D97-AF65-F5344CB8AC3E}">
        <p14:creationId xmlns:p14="http://schemas.microsoft.com/office/powerpoint/2010/main" val="14090322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24</a:t>
            </a:fld>
            <a:endParaRPr lang="en-US">
              <a:solidFill>
                <a:prstClr val="black"/>
              </a:solidFill>
              <a:latin typeface="Calibri"/>
            </a:endParaRPr>
          </a:p>
        </p:txBody>
      </p:sp>
    </p:spTree>
    <p:extLst>
      <p:ext uri="{BB962C8B-B14F-4D97-AF65-F5344CB8AC3E}">
        <p14:creationId xmlns:p14="http://schemas.microsoft.com/office/powerpoint/2010/main" val="35264295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25</a:t>
            </a:fld>
            <a:endParaRPr lang="en-US">
              <a:solidFill>
                <a:prstClr val="black"/>
              </a:solidFill>
              <a:latin typeface="Calibri"/>
            </a:endParaRPr>
          </a:p>
        </p:txBody>
      </p:sp>
    </p:spTree>
    <p:extLst>
      <p:ext uri="{BB962C8B-B14F-4D97-AF65-F5344CB8AC3E}">
        <p14:creationId xmlns:p14="http://schemas.microsoft.com/office/powerpoint/2010/main" val="3754499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26</a:t>
            </a:fld>
            <a:endParaRPr lang="en-US">
              <a:solidFill>
                <a:prstClr val="black"/>
              </a:solidFill>
              <a:latin typeface="Calibri"/>
            </a:endParaRPr>
          </a:p>
        </p:txBody>
      </p:sp>
    </p:spTree>
    <p:extLst>
      <p:ext uri="{BB962C8B-B14F-4D97-AF65-F5344CB8AC3E}">
        <p14:creationId xmlns:p14="http://schemas.microsoft.com/office/powerpoint/2010/main" val="38459003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27</a:t>
            </a:fld>
            <a:endParaRPr lang="en-US">
              <a:solidFill>
                <a:prstClr val="black"/>
              </a:solidFill>
              <a:latin typeface="Calibri"/>
            </a:endParaRPr>
          </a:p>
        </p:txBody>
      </p:sp>
    </p:spTree>
    <p:extLst>
      <p:ext uri="{BB962C8B-B14F-4D97-AF65-F5344CB8AC3E}">
        <p14:creationId xmlns:p14="http://schemas.microsoft.com/office/powerpoint/2010/main" val="16629126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28</a:t>
            </a:fld>
            <a:endParaRPr lang="en-US">
              <a:solidFill>
                <a:prstClr val="black"/>
              </a:solidFill>
              <a:latin typeface="Calibri"/>
            </a:endParaRPr>
          </a:p>
        </p:txBody>
      </p:sp>
    </p:spTree>
    <p:extLst>
      <p:ext uri="{BB962C8B-B14F-4D97-AF65-F5344CB8AC3E}">
        <p14:creationId xmlns:p14="http://schemas.microsoft.com/office/powerpoint/2010/main" val="6295092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29</a:t>
            </a:fld>
            <a:endParaRPr lang="en-US">
              <a:solidFill>
                <a:prstClr val="black"/>
              </a:solidFill>
              <a:latin typeface="Calibri"/>
            </a:endParaRPr>
          </a:p>
        </p:txBody>
      </p:sp>
    </p:spTree>
    <p:extLst>
      <p:ext uri="{BB962C8B-B14F-4D97-AF65-F5344CB8AC3E}">
        <p14:creationId xmlns:p14="http://schemas.microsoft.com/office/powerpoint/2010/main" val="2815818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a:t>
            </a:fld>
            <a:endParaRPr lang="en-US">
              <a:solidFill>
                <a:prstClr val="black"/>
              </a:solidFill>
              <a:latin typeface="Calibri"/>
            </a:endParaRPr>
          </a:p>
        </p:txBody>
      </p:sp>
    </p:spTree>
    <p:extLst>
      <p:ext uri="{BB962C8B-B14F-4D97-AF65-F5344CB8AC3E}">
        <p14:creationId xmlns:p14="http://schemas.microsoft.com/office/powerpoint/2010/main" val="14818630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30</a:t>
            </a:fld>
            <a:endParaRPr lang="en-US">
              <a:solidFill>
                <a:prstClr val="black"/>
              </a:solidFill>
              <a:latin typeface="Calibri"/>
            </a:endParaRPr>
          </a:p>
        </p:txBody>
      </p:sp>
    </p:spTree>
    <p:extLst>
      <p:ext uri="{BB962C8B-B14F-4D97-AF65-F5344CB8AC3E}">
        <p14:creationId xmlns:p14="http://schemas.microsoft.com/office/powerpoint/2010/main" val="36877650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31</a:t>
            </a:fld>
            <a:endParaRPr lang="en-US">
              <a:solidFill>
                <a:prstClr val="black"/>
              </a:solidFill>
              <a:latin typeface="Calibri"/>
            </a:endParaRPr>
          </a:p>
        </p:txBody>
      </p:sp>
    </p:spTree>
    <p:extLst>
      <p:ext uri="{BB962C8B-B14F-4D97-AF65-F5344CB8AC3E}">
        <p14:creationId xmlns:p14="http://schemas.microsoft.com/office/powerpoint/2010/main" val="42465529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32</a:t>
            </a:fld>
            <a:endParaRPr lang="en-US">
              <a:solidFill>
                <a:prstClr val="black"/>
              </a:solidFill>
              <a:latin typeface="Calibri"/>
            </a:endParaRPr>
          </a:p>
        </p:txBody>
      </p:sp>
    </p:spTree>
    <p:extLst>
      <p:ext uri="{BB962C8B-B14F-4D97-AF65-F5344CB8AC3E}">
        <p14:creationId xmlns:p14="http://schemas.microsoft.com/office/powerpoint/2010/main" val="18406004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33</a:t>
            </a:fld>
            <a:endParaRPr lang="en-US">
              <a:solidFill>
                <a:prstClr val="black"/>
              </a:solidFill>
              <a:latin typeface="Calibri"/>
            </a:endParaRPr>
          </a:p>
        </p:txBody>
      </p:sp>
    </p:spTree>
    <p:extLst>
      <p:ext uri="{BB962C8B-B14F-4D97-AF65-F5344CB8AC3E}">
        <p14:creationId xmlns:p14="http://schemas.microsoft.com/office/powerpoint/2010/main" val="25703135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34</a:t>
            </a:fld>
            <a:endParaRPr lang="en-US">
              <a:solidFill>
                <a:prstClr val="black"/>
              </a:solidFill>
              <a:latin typeface="Calibri"/>
            </a:endParaRPr>
          </a:p>
        </p:txBody>
      </p:sp>
    </p:spTree>
    <p:extLst>
      <p:ext uri="{BB962C8B-B14F-4D97-AF65-F5344CB8AC3E}">
        <p14:creationId xmlns:p14="http://schemas.microsoft.com/office/powerpoint/2010/main" val="35127744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35</a:t>
            </a:fld>
            <a:endParaRPr lang="en-US">
              <a:solidFill>
                <a:prstClr val="black"/>
              </a:solidFill>
              <a:latin typeface="Calibri"/>
            </a:endParaRPr>
          </a:p>
        </p:txBody>
      </p:sp>
    </p:spTree>
    <p:extLst>
      <p:ext uri="{BB962C8B-B14F-4D97-AF65-F5344CB8AC3E}">
        <p14:creationId xmlns:p14="http://schemas.microsoft.com/office/powerpoint/2010/main" val="8525139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36</a:t>
            </a:fld>
            <a:endParaRPr lang="en-US">
              <a:solidFill>
                <a:prstClr val="black"/>
              </a:solidFill>
              <a:latin typeface="Calibri"/>
            </a:endParaRPr>
          </a:p>
        </p:txBody>
      </p:sp>
    </p:spTree>
    <p:extLst>
      <p:ext uri="{BB962C8B-B14F-4D97-AF65-F5344CB8AC3E}">
        <p14:creationId xmlns:p14="http://schemas.microsoft.com/office/powerpoint/2010/main" val="29291074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37</a:t>
            </a:fld>
            <a:endParaRPr lang="en-US">
              <a:solidFill>
                <a:prstClr val="black"/>
              </a:solidFill>
              <a:latin typeface="Calibri"/>
            </a:endParaRPr>
          </a:p>
        </p:txBody>
      </p:sp>
    </p:spTree>
    <p:extLst>
      <p:ext uri="{BB962C8B-B14F-4D97-AF65-F5344CB8AC3E}">
        <p14:creationId xmlns:p14="http://schemas.microsoft.com/office/powerpoint/2010/main" val="38116911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38</a:t>
            </a:fld>
            <a:endParaRPr lang="en-US">
              <a:solidFill>
                <a:prstClr val="black"/>
              </a:solidFill>
              <a:latin typeface="Calibri"/>
            </a:endParaRPr>
          </a:p>
        </p:txBody>
      </p:sp>
    </p:spTree>
    <p:extLst>
      <p:ext uri="{BB962C8B-B14F-4D97-AF65-F5344CB8AC3E}">
        <p14:creationId xmlns:p14="http://schemas.microsoft.com/office/powerpoint/2010/main" val="15780283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39</a:t>
            </a:fld>
            <a:endParaRPr lang="en-US">
              <a:solidFill>
                <a:prstClr val="black"/>
              </a:solidFill>
              <a:latin typeface="Calibri"/>
            </a:endParaRPr>
          </a:p>
        </p:txBody>
      </p:sp>
    </p:spTree>
    <p:extLst>
      <p:ext uri="{BB962C8B-B14F-4D97-AF65-F5344CB8AC3E}">
        <p14:creationId xmlns:p14="http://schemas.microsoft.com/office/powerpoint/2010/main" val="2222144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4</a:t>
            </a:fld>
            <a:endParaRPr lang="en-US">
              <a:solidFill>
                <a:prstClr val="black"/>
              </a:solidFill>
              <a:latin typeface="Calibri"/>
            </a:endParaRPr>
          </a:p>
        </p:txBody>
      </p:sp>
    </p:spTree>
    <p:extLst>
      <p:ext uri="{BB962C8B-B14F-4D97-AF65-F5344CB8AC3E}">
        <p14:creationId xmlns:p14="http://schemas.microsoft.com/office/powerpoint/2010/main" val="24016221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40</a:t>
            </a:fld>
            <a:endParaRPr lang="en-US">
              <a:solidFill>
                <a:prstClr val="black"/>
              </a:solidFill>
              <a:latin typeface="Calibri"/>
            </a:endParaRPr>
          </a:p>
        </p:txBody>
      </p:sp>
    </p:spTree>
    <p:extLst>
      <p:ext uri="{BB962C8B-B14F-4D97-AF65-F5344CB8AC3E}">
        <p14:creationId xmlns:p14="http://schemas.microsoft.com/office/powerpoint/2010/main" val="40931315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000" dirty="0"/>
              <a:t>Условията</a:t>
            </a:r>
            <a:r>
              <a:rPr lang="bg-BG" sz="1000" baseline="0" dirty="0"/>
              <a:t> за допустимост на разходите важат и за партньорите</a:t>
            </a:r>
            <a:endParaRPr lang="bg-BG" sz="1000"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42</a:t>
            </a:fld>
            <a:endParaRPr lang="bg-BG" dirty="0">
              <a:solidFill>
                <a:prstClr val="black"/>
              </a:solidFill>
            </a:endParaRPr>
          </a:p>
        </p:txBody>
      </p:sp>
    </p:spTree>
    <p:extLst>
      <p:ext uri="{BB962C8B-B14F-4D97-AF65-F5344CB8AC3E}">
        <p14:creationId xmlns:p14="http://schemas.microsoft.com/office/powerpoint/2010/main" val="6448370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000" dirty="0"/>
              <a:t>Условията</a:t>
            </a:r>
            <a:r>
              <a:rPr lang="bg-BG" sz="1000" baseline="0" dirty="0"/>
              <a:t> за допустимост на разходите важат и за партньорите</a:t>
            </a:r>
            <a:endParaRPr lang="bg-BG" sz="1000"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43</a:t>
            </a:fld>
            <a:endParaRPr lang="bg-BG" dirty="0">
              <a:solidFill>
                <a:prstClr val="black"/>
              </a:solidFill>
            </a:endParaRPr>
          </a:p>
        </p:txBody>
      </p:sp>
    </p:spTree>
    <p:extLst>
      <p:ext uri="{BB962C8B-B14F-4D97-AF65-F5344CB8AC3E}">
        <p14:creationId xmlns:p14="http://schemas.microsoft.com/office/powerpoint/2010/main" val="12235885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000" dirty="0"/>
              <a:t>Условията</a:t>
            </a:r>
            <a:r>
              <a:rPr lang="bg-BG" sz="1000" baseline="0" dirty="0"/>
              <a:t> за допустимост на разходите важат и за партньорите</a:t>
            </a:r>
            <a:endParaRPr lang="bg-BG" sz="1000"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44</a:t>
            </a:fld>
            <a:endParaRPr lang="bg-BG" dirty="0">
              <a:solidFill>
                <a:prstClr val="black"/>
              </a:solidFill>
            </a:endParaRPr>
          </a:p>
        </p:txBody>
      </p:sp>
    </p:spTree>
    <p:extLst>
      <p:ext uri="{BB962C8B-B14F-4D97-AF65-F5344CB8AC3E}">
        <p14:creationId xmlns:p14="http://schemas.microsoft.com/office/powerpoint/2010/main" val="84498288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000" dirty="0"/>
              <a:t>Условията</a:t>
            </a:r>
            <a:r>
              <a:rPr lang="bg-BG" sz="1000" baseline="0" dirty="0"/>
              <a:t> за допустимост на разходите важат и за партньорите</a:t>
            </a:r>
            <a:endParaRPr lang="bg-BG" sz="1000"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45</a:t>
            </a:fld>
            <a:endParaRPr lang="bg-BG" dirty="0">
              <a:solidFill>
                <a:prstClr val="black"/>
              </a:solidFill>
            </a:endParaRPr>
          </a:p>
        </p:txBody>
      </p:sp>
    </p:spTree>
    <p:extLst>
      <p:ext uri="{BB962C8B-B14F-4D97-AF65-F5344CB8AC3E}">
        <p14:creationId xmlns:p14="http://schemas.microsoft.com/office/powerpoint/2010/main" val="157716833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000" dirty="0"/>
              <a:t>Условията</a:t>
            </a:r>
            <a:r>
              <a:rPr lang="bg-BG" sz="1000" baseline="0" dirty="0"/>
              <a:t> за допустимост на разходите важат и за партньорите</a:t>
            </a:r>
            <a:endParaRPr lang="bg-BG" sz="1000"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46</a:t>
            </a:fld>
            <a:endParaRPr lang="bg-BG" dirty="0">
              <a:solidFill>
                <a:prstClr val="black"/>
              </a:solidFill>
            </a:endParaRPr>
          </a:p>
        </p:txBody>
      </p:sp>
    </p:spTree>
    <p:extLst>
      <p:ext uri="{BB962C8B-B14F-4D97-AF65-F5344CB8AC3E}">
        <p14:creationId xmlns:p14="http://schemas.microsoft.com/office/powerpoint/2010/main" val="17719569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000" dirty="0"/>
              <a:t>Условията</a:t>
            </a:r>
            <a:r>
              <a:rPr lang="bg-BG" sz="1000" baseline="0" dirty="0"/>
              <a:t> за допустимост на разходите важат и за партньорите</a:t>
            </a:r>
            <a:endParaRPr lang="bg-BG" sz="1000"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47</a:t>
            </a:fld>
            <a:endParaRPr lang="bg-BG" dirty="0">
              <a:solidFill>
                <a:prstClr val="black"/>
              </a:solidFill>
            </a:endParaRPr>
          </a:p>
        </p:txBody>
      </p:sp>
    </p:spTree>
    <p:extLst>
      <p:ext uri="{BB962C8B-B14F-4D97-AF65-F5344CB8AC3E}">
        <p14:creationId xmlns:p14="http://schemas.microsoft.com/office/powerpoint/2010/main" val="141764698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000" dirty="0"/>
              <a:t>Условията</a:t>
            </a:r>
            <a:r>
              <a:rPr lang="bg-BG" sz="1000" baseline="0" dirty="0"/>
              <a:t> за допустимост на разходите важат и за партньорите</a:t>
            </a:r>
            <a:endParaRPr lang="bg-BG" sz="1000"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48</a:t>
            </a:fld>
            <a:endParaRPr lang="bg-BG" dirty="0">
              <a:solidFill>
                <a:prstClr val="black"/>
              </a:solidFill>
            </a:endParaRPr>
          </a:p>
        </p:txBody>
      </p:sp>
    </p:spTree>
    <p:extLst>
      <p:ext uri="{BB962C8B-B14F-4D97-AF65-F5344CB8AC3E}">
        <p14:creationId xmlns:p14="http://schemas.microsoft.com/office/powerpoint/2010/main" val="12798730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smtClean="0">
                <a:solidFill>
                  <a:prstClr val="black"/>
                </a:solidFill>
              </a:rPr>
              <a:pPr>
                <a:defRPr/>
              </a:pPr>
              <a:t>50</a:t>
            </a:fld>
            <a:endParaRPr lang="bg-BG" dirty="0">
              <a:solidFill>
                <a:prstClr val="black"/>
              </a:solidFill>
            </a:endParaRPr>
          </a:p>
        </p:txBody>
      </p:sp>
    </p:spTree>
    <p:extLst>
      <p:ext uri="{BB962C8B-B14F-4D97-AF65-F5344CB8AC3E}">
        <p14:creationId xmlns:p14="http://schemas.microsoft.com/office/powerpoint/2010/main" val="6448370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000" dirty="0"/>
              <a:t>Условията</a:t>
            </a:r>
            <a:r>
              <a:rPr lang="bg-BG" sz="1000" baseline="0" dirty="0"/>
              <a:t> за допустимост на разходите важат и за партньорите</a:t>
            </a:r>
            <a:endParaRPr lang="bg-BG" sz="1000"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54</a:t>
            </a:fld>
            <a:endParaRPr lang="bg-BG" dirty="0">
              <a:solidFill>
                <a:prstClr val="black"/>
              </a:solidFill>
            </a:endParaRPr>
          </a:p>
        </p:txBody>
      </p:sp>
    </p:spTree>
    <p:extLst>
      <p:ext uri="{BB962C8B-B14F-4D97-AF65-F5344CB8AC3E}">
        <p14:creationId xmlns:p14="http://schemas.microsoft.com/office/powerpoint/2010/main" val="644837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5</a:t>
            </a:fld>
            <a:endParaRPr lang="en-US">
              <a:solidFill>
                <a:prstClr val="black"/>
              </a:solidFill>
              <a:latin typeface="Calibri"/>
            </a:endParaRPr>
          </a:p>
        </p:txBody>
      </p:sp>
    </p:spTree>
    <p:extLst>
      <p:ext uri="{BB962C8B-B14F-4D97-AF65-F5344CB8AC3E}">
        <p14:creationId xmlns:p14="http://schemas.microsoft.com/office/powerpoint/2010/main" val="291888569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a:t>Чл.140</a:t>
            </a:r>
            <a:r>
              <a:rPr lang="bg-BG" baseline="0" dirty="0"/>
              <a:t> от Регламент 1303/2013г: </a:t>
            </a:r>
            <a:r>
              <a:rPr lang="ru-RU" sz="1000" b="0" i="0" u="none" strike="noStrike" kern="1200" baseline="0" dirty="0" err="1">
                <a:solidFill>
                  <a:schemeClr val="tx1"/>
                </a:solidFill>
                <a:latin typeface="+mn-lt"/>
                <a:ea typeface="+mn-ea"/>
                <a:cs typeface="+mn-cs"/>
              </a:rPr>
              <a:t>всички</a:t>
            </a:r>
            <a:r>
              <a:rPr lang="ru-RU" sz="1000" b="0" i="0" u="none" strike="noStrike" kern="1200" baseline="0" dirty="0">
                <a:solidFill>
                  <a:schemeClr val="tx1"/>
                </a:solidFill>
                <a:latin typeface="+mn-lt"/>
                <a:ea typeface="+mn-ea"/>
                <a:cs typeface="+mn-cs"/>
              </a:rPr>
              <a:t> </a:t>
            </a:r>
            <a:r>
              <a:rPr lang="ru-RU" sz="1000" b="0" i="0" u="none" strike="noStrike" kern="1200" baseline="0" dirty="0" err="1">
                <a:solidFill>
                  <a:schemeClr val="tx1"/>
                </a:solidFill>
                <a:latin typeface="+mn-lt"/>
                <a:ea typeface="+mn-ea"/>
                <a:cs typeface="+mn-cs"/>
              </a:rPr>
              <a:t>разходооправдателни</a:t>
            </a:r>
            <a:r>
              <a:rPr lang="ru-RU" sz="1000" b="0" i="0" u="none" strike="noStrike" kern="1200" baseline="0" dirty="0">
                <a:solidFill>
                  <a:schemeClr val="tx1"/>
                </a:solidFill>
                <a:latin typeface="+mn-lt"/>
                <a:ea typeface="+mn-ea"/>
                <a:cs typeface="+mn-cs"/>
              </a:rPr>
              <a:t> </a:t>
            </a:r>
            <a:r>
              <a:rPr lang="ru-RU" sz="1000" b="0" i="0" u="none" strike="noStrike" kern="1200" baseline="0" dirty="0" err="1">
                <a:solidFill>
                  <a:schemeClr val="tx1"/>
                </a:solidFill>
                <a:latin typeface="+mn-lt"/>
                <a:ea typeface="+mn-ea"/>
                <a:cs typeface="+mn-cs"/>
              </a:rPr>
              <a:t>документи</a:t>
            </a:r>
            <a:r>
              <a:rPr lang="ru-RU" sz="1000" b="0" i="0" u="none" strike="noStrike" kern="1200" baseline="0" dirty="0">
                <a:solidFill>
                  <a:schemeClr val="tx1"/>
                </a:solidFill>
                <a:latin typeface="+mn-lt"/>
                <a:ea typeface="+mn-ea"/>
                <a:cs typeface="+mn-cs"/>
              </a:rPr>
              <a:t> за </a:t>
            </a:r>
            <a:r>
              <a:rPr lang="ru-RU" sz="1000" b="0" i="0" u="none" strike="noStrike" kern="1200" baseline="0" dirty="0" err="1">
                <a:solidFill>
                  <a:schemeClr val="tx1"/>
                </a:solidFill>
                <a:latin typeface="+mn-lt"/>
                <a:ea typeface="+mn-ea"/>
                <a:cs typeface="+mn-cs"/>
              </a:rPr>
              <a:t>разходи</a:t>
            </a:r>
            <a:r>
              <a:rPr lang="ru-RU" sz="1000" b="0" i="0" u="none" strike="noStrike" kern="1200" baseline="0" dirty="0">
                <a:solidFill>
                  <a:schemeClr val="tx1"/>
                </a:solidFill>
                <a:latin typeface="+mn-lt"/>
                <a:ea typeface="+mn-ea"/>
                <a:cs typeface="+mn-cs"/>
              </a:rPr>
              <a:t> по линия на </a:t>
            </a:r>
            <a:r>
              <a:rPr lang="ru-RU" sz="1000" b="0" i="0" u="none" strike="noStrike" kern="1200" baseline="0" dirty="0" err="1">
                <a:solidFill>
                  <a:schemeClr val="tx1"/>
                </a:solidFill>
                <a:latin typeface="+mn-lt"/>
                <a:ea typeface="+mn-ea"/>
                <a:cs typeface="+mn-cs"/>
              </a:rPr>
              <a:t>фондовете</a:t>
            </a:r>
            <a:r>
              <a:rPr lang="ru-RU" sz="1000" b="0" i="0" u="none" strike="noStrike" kern="1200" baseline="0" dirty="0">
                <a:solidFill>
                  <a:schemeClr val="tx1"/>
                </a:solidFill>
                <a:latin typeface="+mn-lt"/>
                <a:ea typeface="+mn-ea"/>
                <a:cs typeface="+mn-cs"/>
              </a:rPr>
              <a:t> за </a:t>
            </a:r>
            <a:r>
              <a:rPr lang="ru-RU" sz="1000" b="0" i="0" u="none" strike="noStrike" kern="1200" baseline="0" dirty="0" err="1">
                <a:solidFill>
                  <a:schemeClr val="tx1"/>
                </a:solidFill>
                <a:latin typeface="+mn-lt"/>
                <a:ea typeface="+mn-ea"/>
                <a:cs typeface="+mn-cs"/>
              </a:rPr>
              <a:t>операциите</a:t>
            </a:r>
            <a:r>
              <a:rPr lang="ru-RU" sz="1000" b="0" i="0" u="none" strike="noStrike" kern="1200" baseline="0" dirty="0">
                <a:solidFill>
                  <a:schemeClr val="tx1"/>
                </a:solidFill>
                <a:latin typeface="+mn-lt"/>
                <a:ea typeface="+mn-ea"/>
                <a:cs typeface="+mn-cs"/>
              </a:rPr>
              <a:t>, за </a:t>
            </a:r>
            <a:r>
              <a:rPr lang="ru-RU" sz="1000" b="0" i="0" u="none" strike="noStrike" kern="1200" baseline="0" dirty="0" err="1">
                <a:solidFill>
                  <a:schemeClr val="tx1"/>
                </a:solidFill>
                <a:latin typeface="+mn-lt"/>
                <a:ea typeface="+mn-ea"/>
                <a:cs typeface="+mn-cs"/>
              </a:rPr>
              <a:t>които</a:t>
            </a:r>
            <a:r>
              <a:rPr lang="ru-RU" sz="1000" b="0" i="0" u="none" strike="noStrike" kern="1200" baseline="0" dirty="0">
                <a:solidFill>
                  <a:schemeClr val="tx1"/>
                </a:solidFill>
                <a:latin typeface="+mn-lt"/>
                <a:ea typeface="+mn-ea"/>
                <a:cs typeface="+mn-cs"/>
              </a:rPr>
              <a:t> </a:t>
            </a:r>
            <a:r>
              <a:rPr lang="ru-RU" sz="1000" b="0" i="0" u="none" strike="noStrike" kern="1200" baseline="0" dirty="0" err="1">
                <a:solidFill>
                  <a:schemeClr val="tx1"/>
                </a:solidFill>
                <a:latin typeface="+mn-lt"/>
                <a:ea typeface="+mn-ea"/>
                <a:cs typeface="+mn-cs"/>
              </a:rPr>
              <a:t>сумата</a:t>
            </a:r>
            <a:r>
              <a:rPr lang="ru-RU" sz="1000" b="0" i="0" u="none" strike="noStrike" kern="1200" baseline="0" dirty="0">
                <a:solidFill>
                  <a:schemeClr val="tx1"/>
                </a:solidFill>
                <a:latin typeface="+mn-lt"/>
                <a:ea typeface="+mn-ea"/>
                <a:cs typeface="+mn-cs"/>
              </a:rPr>
              <a:t> на </a:t>
            </a:r>
            <a:r>
              <a:rPr lang="ru-RU" sz="1000" b="0" i="0" u="none" strike="noStrike" kern="1200" baseline="0" dirty="0" err="1">
                <a:solidFill>
                  <a:schemeClr val="tx1"/>
                </a:solidFill>
                <a:latin typeface="+mn-lt"/>
                <a:ea typeface="+mn-ea"/>
                <a:cs typeface="+mn-cs"/>
              </a:rPr>
              <a:t>допустимите</a:t>
            </a:r>
            <a:r>
              <a:rPr lang="ru-RU" sz="1000" b="0" i="0" u="none" strike="noStrike" kern="1200" baseline="0" dirty="0">
                <a:solidFill>
                  <a:schemeClr val="tx1"/>
                </a:solidFill>
                <a:latin typeface="+mn-lt"/>
                <a:ea typeface="+mn-ea"/>
                <a:cs typeface="+mn-cs"/>
              </a:rPr>
              <a:t> </a:t>
            </a:r>
            <a:r>
              <a:rPr lang="ru-RU" sz="1000" b="0" i="0" u="none" strike="noStrike" kern="1200" baseline="0" dirty="0" err="1">
                <a:solidFill>
                  <a:schemeClr val="tx1"/>
                </a:solidFill>
                <a:latin typeface="+mn-lt"/>
                <a:ea typeface="+mn-ea"/>
                <a:cs typeface="+mn-cs"/>
              </a:rPr>
              <a:t>разходи</a:t>
            </a:r>
            <a:r>
              <a:rPr lang="ru-RU" sz="1000" b="0" i="0" u="none" strike="noStrike" kern="1200" baseline="0" dirty="0">
                <a:solidFill>
                  <a:schemeClr val="tx1"/>
                </a:solidFill>
                <a:latin typeface="+mn-lt"/>
                <a:ea typeface="+mn-ea"/>
                <a:cs typeface="+mn-cs"/>
              </a:rPr>
              <a:t> не </a:t>
            </a:r>
            <a:r>
              <a:rPr lang="ru-RU" sz="1000" b="0" i="0" u="none" strike="noStrike" kern="1200" baseline="0" dirty="0" err="1">
                <a:solidFill>
                  <a:schemeClr val="tx1"/>
                </a:solidFill>
                <a:latin typeface="+mn-lt"/>
                <a:ea typeface="+mn-ea"/>
                <a:cs typeface="+mn-cs"/>
              </a:rPr>
              <a:t>надвишава</a:t>
            </a:r>
            <a:r>
              <a:rPr lang="ru-RU" sz="1000" b="0" i="0" u="none" strike="noStrike" kern="1200" baseline="0" dirty="0">
                <a:solidFill>
                  <a:schemeClr val="tx1"/>
                </a:solidFill>
                <a:latin typeface="+mn-lt"/>
                <a:ea typeface="+mn-ea"/>
                <a:cs typeface="+mn-cs"/>
              </a:rPr>
              <a:t> 1 000 000 EUR, </a:t>
            </a:r>
            <a:r>
              <a:rPr lang="ru-RU" sz="1000" b="0" i="0" u="none" strike="noStrike" kern="1200" baseline="0" dirty="0" err="1">
                <a:solidFill>
                  <a:schemeClr val="tx1"/>
                </a:solidFill>
                <a:latin typeface="+mn-lt"/>
                <a:ea typeface="+mn-ea"/>
                <a:cs typeface="+mn-cs"/>
              </a:rPr>
              <a:t>са</a:t>
            </a:r>
            <a:r>
              <a:rPr lang="ru-RU" sz="1000" b="0" i="0" u="none" strike="noStrike" kern="1200" baseline="0" dirty="0">
                <a:solidFill>
                  <a:schemeClr val="tx1"/>
                </a:solidFill>
                <a:latin typeface="+mn-lt"/>
                <a:ea typeface="+mn-ea"/>
                <a:cs typeface="+mn-cs"/>
              </a:rPr>
              <a:t> на </a:t>
            </a:r>
            <a:r>
              <a:rPr lang="ru-RU" sz="1000" b="0" i="0" u="none" strike="noStrike" kern="1200" baseline="0" dirty="0" err="1">
                <a:solidFill>
                  <a:schemeClr val="tx1"/>
                </a:solidFill>
                <a:latin typeface="+mn-lt"/>
                <a:ea typeface="+mn-ea"/>
                <a:cs typeface="+mn-cs"/>
              </a:rPr>
              <a:t>разположение</a:t>
            </a:r>
            <a:r>
              <a:rPr lang="ru-RU" sz="1000" b="0" i="0" u="none" strike="noStrike" kern="1200" baseline="0" dirty="0">
                <a:solidFill>
                  <a:schemeClr val="tx1"/>
                </a:solidFill>
                <a:latin typeface="+mn-lt"/>
                <a:ea typeface="+mn-ea"/>
                <a:cs typeface="+mn-cs"/>
              </a:rPr>
              <a:t> на </a:t>
            </a:r>
            <a:r>
              <a:rPr lang="ru-RU" sz="1000" b="0" i="0" u="none" strike="noStrike" kern="1200" baseline="0" dirty="0" err="1">
                <a:solidFill>
                  <a:schemeClr val="tx1"/>
                </a:solidFill>
                <a:latin typeface="+mn-lt"/>
                <a:ea typeface="+mn-ea"/>
                <a:cs typeface="+mn-cs"/>
              </a:rPr>
              <a:t>Комисията</a:t>
            </a:r>
            <a:r>
              <a:rPr lang="ru-RU" sz="1000" b="0" i="0" u="none" strike="noStrike" kern="1200" baseline="0" dirty="0">
                <a:solidFill>
                  <a:schemeClr val="tx1"/>
                </a:solidFill>
                <a:latin typeface="+mn-lt"/>
                <a:ea typeface="+mn-ea"/>
                <a:cs typeface="+mn-cs"/>
              </a:rPr>
              <a:t> и на </a:t>
            </a:r>
            <a:r>
              <a:rPr lang="ru-RU" sz="1000" b="0" i="0" u="none" strike="noStrike" kern="1200" baseline="0" dirty="0" err="1">
                <a:solidFill>
                  <a:schemeClr val="tx1"/>
                </a:solidFill>
                <a:latin typeface="+mn-lt"/>
                <a:ea typeface="+mn-ea"/>
                <a:cs typeface="+mn-cs"/>
              </a:rPr>
              <a:t>Европейската</a:t>
            </a:r>
            <a:r>
              <a:rPr lang="ru-RU" sz="1000" b="0" i="0" u="none" strike="noStrike" kern="1200" baseline="0" dirty="0">
                <a:solidFill>
                  <a:schemeClr val="tx1"/>
                </a:solidFill>
                <a:latin typeface="+mn-lt"/>
                <a:ea typeface="+mn-ea"/>
                <a:cs typeface="+mn-cs"/>
              </a:rPr>
              <a:t> </a:t>
            </a:r>
            <a:r>
              <a:rPr lang="ru-RU" sz="1000" b="0" i="0" u="none" strike="noStrike" kern="1200" baseline="0" dirty="0" err="1">
                <a:solidFill>
                  <a:schemeClr val="tx1"/>
                </a:solidFill>
                <a:latin typeface="+mn-lt"/>
                <a:ea typeface="+mn-ea"/>
                <a:cs typeface="+mn-cs"/>
              </a:rPr>
              <a:t>сметна</a:t>
            </a:r>
            <a:r>
              <a:rPr lang="ru-RU" sz="1000" b="0" i="0" u="none" strike="noStrike" kern="1200" baseline="0" dirty="0">
                <a:solidFill>
                  <a:schemeClr val="tx1"/>
                </a:solidFill>
                <a:latin typeface="+mn-lt"/>
                <a:ea typeface="+mn-ea"/>
                <a:cs typeface="+mn-cs"/>
              </a:rPr>
              <a:t> палата при </a:t>
            </a:r>
            <a:r>
              <a:rPr lang="ru-RU" sz="1000" b="0" i="0" u="none" strike="noStrike" kern="1200" baseline="0" dirty="0" err="1">
                <a:solidFill>
                  <a:schemeClr val="tx1"/>
                </a:solidFill>
                <a:latin typeface="+mn-lt"/>
                <a:ea typeface="+mn-ea"/>
                <a:cs typeface="+mn-cs"/>
              </a:rPr>
              <a:t>поискване</a:t>
            </a:r>
            <a:r>
              <a:rPr lang="ru-RU" sz="1000" b="0" i="0" u="none" strike="noStrike" kern="1200" baseline="0" dirty="0">
                <a:solidFill>
                  <a:schemeClr val="tx1"/>
                </a:solidFill>
                <a:latin typeface="+mn-lt"/>
                <a:ea typeface="+mn-ea"/>
                <a:cs typeface="+mn-cs"/>
              </a:rPr>
              <a:t> за период от </a:t>
            </a:r>
            <a:r>
              <a:rPr lang="ru-RU" sz="1000" b="0" i="0" u="sng" strike="noStrike" kern="1200" baseline="0" dirty="0">
                <a:solidFill>
                  <a:schemeClr val="tx1"/>
                </a:solidFill>
                <a:latin typeface="+mn-lt"/>
                <a:ea typeface="+mn-ea"/>
                <a:cs typeface="+mn-cs"/>
              </a:rPr>
              <a:t>три </a:t>
            </a:r>
            <a:r>
              <a:rPr lang="ru-RU" sz="1000" b="0" i="0" u="sng" strike="noStrike" kern="1200" baseline="0" dirty="0" err="1">
                <a:solidFill>
                  <a:schemeClr val="tx1"/>
                </a:solidFill>
                <a:latin typeface="+mn-lt"/>
                <a:ea typeface="+mn-ea"/>
                <a:cs typeface="+mn-cs"/>
              </a:rPr>
              <a:t>години</a:t>
            </a:r>
            <a:r>
              <a:rPr lang="ru-RU" sz="1000" b="0" i="0" u="none" strike="noStrike" kern="1200" baseline="0" dirty="0">
                <a:solidFill>
                  <a:schemeClr val="tx1"/>
                </a:solidFill>
                <a:latin typeface="+mn-lt"/>
                <a:ea typeface="+mn-ea"/>
                <a:cs typeface="+mn-cs"/>
              </a:rPr>
              <a:t>, считано от 31 </a:t>
            </a:r>
            <a:r>
              <a:rPr lang="ru-RU" sz="1000" b="0" i="0" u="none" strike="noStrike" kern="1200" baseline="0" dirty="0" err="1">
                <a:solidFill>
                  <a:schemeClr val="tx1"/>
                </a:solidFill>
                <a:latin typeface="+mn-lt"/>
                <a:ea typeface="+mn-ea"/>
                <a:cs typeface="+mn-cs"/>
              </a:rPr>
              <a:t>декември</a:t>
            </a:r>
            <a:r>
              <a:rPr lang="ru-RU" sz="1000" b="0" i="0" u="none" strike="noStrike" kern="1200" baseline="0" dirty="0">
                <a:solidFill>
                  <a:schemeClr val="tx1"/>
                </a:solidFill>
                <a:latin typeface="+mn-lt"/>
                <a:ea typeface="+mn-ea"/>
                <a:cs typeface="+mn-cs"/>
              </a:rPr>
              <a:t> след </a:t>
            </a:r>
            <a:r>
              <a:rPr lang="ru-RU" sz="1000" b="0" i="0" u="none" strike="noStrike" kern="1200" baseline="0" dirty="0" err="1">
                <a:solidFill>
                  <a:schemeClr val="tx1"/>
                </a:solidFill>
                <a:latin typeface="+mn-lt"/>
                <a:ea typeface="+mn-ea"/>
                <a:cs typeface="+mn-cs"/>
              </a:rPr>
              <a:t>предаването</a:t>
            </a:r>
            <a:r>
              <a:rPr lang="ru-RU" sz="1000" b="0" i="0" u="none" strike="noStrike" kern="1200" baseline="0" dirty="0">
                <a:solidFill>
                  <a:schemeClr val="tx1"/>
                </a:solidFill>
                <a:latin typeface="+mn-lt"/>
                <a:ea typeface="+mn-ea"/>
                <a:cs typeface="+mn-cs"/>
              </a:rPr>
              <a:t> на </a:t>
            </a:r>
            <a:r>
              <a:rPr lang="ru-RU" sz="1000" b="0" i="0" u="none" strike="noStrike" kern="1200" baseline="0" dirty="0" err="1">
                <a:solidFill>
                  <a:schemeClr val="tx1"/>
                </a:solidFill>
                <a:latin typeface="+mn-lt"/>
                <a:ea typeface="+mn-ea"/>
                <a:cs typeface="+mn-cs"/>
              </a:rPr>
              <a:t>отчетите</a:t>
            </a:r>
            <a:r>
              <a:rPr lang="ru-RU" sz="1000" b="0" i="0" u="none" strike="noStrike" kern="1200" baseline="0" dirty="0">
                <a:solidFill>
                  <a:schemeClr val="tx1"/>
                </a:solidFill>
                <a:latin typeface="+mn-lt"/>
                <a:ea typeface="+mn-ea"/>
                <a:cs typeface="+mn-cs"/>
              </a:rPr>
              <a:t>, в </a:t>
            </a:r>
            <a:r>
              <a:rPr lang="ru-RU" sz="1000" b="0" i="0" u="none" strike="noStrike" kern="1200" baseline="0" dirty="0" err="1">
                <a:solidFill>
                  <a:schemeClr val="tx1"/>
                </a:solidFill>
                <a:latin typeface="+mn-lt"/>
                <a:ea typeface="+mn-ea"/>
                <a:cs typeface="+mn-cs"/>
              </a:rPr>
              <a:t>които</a:t>
            </a:r>
            <a:r>
              <a:rPr lang="ru-RU" sz="1000" b="0" i="0" u="none" strike="noStrike" kern="1200" baseline="0" dirty="0">
                <a:solidFill>
                  <a:schemeClr val="tx1"/>
                </a:solidFill>
                <a:latin typeface="+mn-lt"/>
                <a:ea typeface="+mn-ea"/>
                <a:cs typeface="+mn-cs"/>
              </a:rPr>
              <a:t> </a:t>
            </a:r>
            <a:r>
              <a:rPr lang="ru-RU" sz="1000" b="0" i="0" u="none" strike="noStrike" kern="1200" baseline="0" dirty="0" err="1">
                <a:solidFill>
                  <a:schemeClr val="tx1"/>
                </a:solidFill>
                <a:latin typeface="+mn-lt"/>
                <a:ea typeface="+mn-ea"/>
                <a:cs typeface="+mn-cs"/>
              </a:rPr>
              <a:t>са</a:t>
            </a:r>
            <a:r>
              <a:rPr lang="ru-RU" sz="1000" b="0" i="0" u="none" strike="noStrike" kern="1200" baseline="0" dirty="0">
                <a:solidFill>
                  <a:schemeClr val="tx1"/>
                </a:solidFill>
                <a:latin typeface="+mn-lt"/>
                <a:ea typeface="+mn-ea"/>
                <a:cs typeface="+mn-cs"/>
              </a:rPr>
              <a:t> </a:t>
            </a:r>
            <a:r>
              <a:rPr lang="ru-RU" sz="1000" b="0" i="0" u="none" strike="noStrike" kern="1200" baseline="0" dirty="0" err="1">
                <a:solidFill>
                  <a:schemeClr val="tx1"/>
                </a:solidFill>
                <a:latin typeface="+mn-lt"/>
                <a:ea typeface="+mn-ea"/>
                <a:cs typeface="+mn-cs"/>
              </a:rPr>
              <a:t>включени</a:t>
            </a:r>
            <a:r>
              <a:rPr lang="ru-RU" sz="1000" b="0" i="0" u="none" strike="noStrike" kern="1200" baseline="0" dirty="0">
                <a:solidFill>
                  <a:schemeClr val="tx1"/>
                </a:solidFill>
                <a:latin typeface="+mn-lt"/>
                <a:ea typeface="+mn-ea"/>
                <a:cs typeface="+mn-cs"/>
              </a:rPr>
              <a:t> </a:t>
            </a:r>
            <a:r>
              <a:rPr lang="ru-RU" sz="1000" b="0" i="0" u="none" strike="noStrike" kern="1200" baseline="0" dirty="0" err="1">
                <a:solidFill>
                  <a:schemeClr val="tx1"/>
                </a:solidFill>
                <a:latin typeface="+mn-lt"/>
                <a:ea typeface="+mn-ea"/>
                <a:cs typeface="+mn-cs"/>
              </a:rPr>
              <a:t>разходите</a:t>
            </a:r>
            <a:r>
              <a:rPr lang="ru-RU" sz="1000" b="0" i="0" u="none" strike="noStrike" kern="1200" baseline="0" dirty="0">
                <a:solidFill>
                  <a:schemeClr val="tx1"/>
                </a:solidFill>
                <a:latin typeface="+mn-lt"/>
                <a:ea typeface="+mn-ea"/>
                <a:cs typeface="+mn-cs"/>
              </a:rPr>
              <a:t> по </a:t>
            </a:r>
            <a:r>
              <a:rPr lang="ru-RU" sz="1000" b="0" i="0" u="none" strike="noStrike" kern="1200" baseline="0" dirty="0" err="1">
                <a:solidFill>
                  <a:schemeClr val="tx1"/>
                </a:solidFill>
                <a:latin typeface="+mn-lt"/>
                <a:ea typeface="+mn-ea"/>
                <a:cs typeface="+mn-cs"/>
              </a:rPr>
              <a:t>операцията</a:t>
            </a:r>
            <a:r>
              <a:rPr lang="ru-RU" sz="1000" b="0" i="0" u="none" strike="noStrike" kern="1200" baseline="0" dirty="0">
                <a:solidFill>
                  <a:schemeClr val="tx1"/>
                </a:solidFill>
                <a:latin typeface="+mn-lt"/>
                <a:ea typeface="+mn-ea"/>
                <a:cs typeface="+mn-cs"/>
              </a:rPr>
              <a:t>. </a:t>
            </a:r>
            <a:r>
              <a:rPr lang="ru-RU" sz="900" b="0" i="0" u="none" strike="noStrike" kern="1200" baseline="0" dirty="0" err="1">
                <a:solidFill>
                  <a:schemeClr val="tx1"/>
                </a:solidFill>
                <a:latin typeface="+mn-lt"/>
                <a:ea typeface="+mn-ea"/>
                <a:cs typeface="+mn-cs"/>
              </a:rPr>
              <a:t>Изискванията</a:t>
            </a:r>
            <a:r>
              <a:rPr lang="ru-RU" sz="900" b="0" i="0" u="none" strike="noStrike" kern="1200" baseline="0" dirty="0">
                <a:solidFill>
                  <a:schemeClr val="tx1"/>
                </a:solidFill>
                <a:latin typeface="+mn-lt"/>
                <a:ea typeface="+mn-ea"/>
                <a:cs typeface="+mn-cs"/>
              </a:rPr>
              <a:t> на </a:t>
            </a:r>
            <a:r>
              <a:rPr lang="ru-RU" sz="900" b="0" i="0" u="none" strike="noStrike" kern="1200" baseline="0" dirty="0" err="1">
                <a:solidFill>
                  <a:schemeClr val="tx1"/>
                </a:solidFill>
                <a:latin typeface="+mn-lt"/>
                <a:ea typeface="+mn-ea"/>
                <a:cs typeface="+mn-cs"/>
              </a:rPr>
              <a:t>Регламентът</a:t>
            </a:r>
            <a:r>
              <a:rPr lang="ru-RU" sz="900" b="0" i="0" u="none" strike="noStrike" kern="1200" baseline="0" dirty="0">
                <a:solidFill>
                  <a:schemeClr val="tx1"/>
                </a:solidFill>
                <a:latin typeface="+mn-lt"/>
                <a:ea typeface="+mn-ea"/>
                <a:cs typeface="+mn-cs"/>
              </a:rPr>
              <a:t> </a:t>
            </a:r>
            <a:r>
              <a:rPr lang="ru-RU" sz="900" b="0" i="0" u="none" strike="noStrike" kern="1200" baseline="0" dirty="0" err="1">
                <a:solidFill>
                  <a:schemeClr val="tx1"/>
                </a:solidFill>
                <a:latin typeface="+mn-lt"/>
                <a:ea typeface="+mn-ea"/>
                <a:cs typeface="+mn-cs"/>
              </a:rPr>
              <a:t>засягат</a:t>
            </a:r>
            <a:r>
              <a:rPr lang="ru-RU" sz="900" b="0" i="0" u="none" strike="noStrike" kern="1200" baseline="0" dirty="0">
                <a:solidFill>
                  <a:schemeClr val="tx1"/>
                </a:solidFill>
                <a:latin typeface="+mn-lt"/>
                <a:ea typeface="+mn-ea"/>
                <a:cs typeface="+mn-cs"/>
              </a:rPr>
              <a:t> и формата, в </a:t>
            </a:r>
            <a:r>
              <a:rPr lang="ru-RU" sz="900" b="0" i="0" u="none" strike="noStrike" kern="1200" baseline="0" dirty="0" err="1">
                <a:solidFill>
                  <a:schemeClr val="tx1"/>
                </a:solidFill>
                <a:latin typeface="+mn-lt"/>
                <a:ea typeface="+mn-ea"/>
                <a:cs typeface="+mn-cs"/>
              </a:rPr>
              <a:t>която</a:t>
            </a:r>
            <a:r>
              <a:rPr lang="ru-RU" sz="900" b="0" i="0" u="none" strike="noStrike" kern="1200" baseline="0" dirty="0">
                <a:solidFill>
                  <a:schemeClr val="tx1"/>
                </a:solidFill>
                <a:latin typeface="+mn-lt"/>
                <a:ea typeface="+mn-ea"/>
                <a:cs typeface="+mn-cs"/>
              </a:rPr>
              <a:t> се </a:t>
            </a:r>
            <a:r>
              <a:rPr lang="ru-RU" sz="900" b="0" i="0" u="none" strike="noStrike" kern="1200" baseline="0" dirty="0" err="1">
                <a:solidFill>
                  <a:schemeClr val="tx1"/>
                </a:solidFill>
                <a:latin typeface="+mn-lt"/>
                <a:ea typeface="+mn-ea"/>
                <a:cs typeface="+mn-cs"/>
              </a:rPr>
              <a:t>съхраняват</a:t>
            </a:r>
            <a:r>
              <a:rPr lang="ru-RU" sz="900" b="0" i="0" u="none" strike="noStrike" kern="1200" baseline="0" dirty="0">
                <a:solidFill>
                  <a:schemeClr val="tx1"/>
                </a:solidFill>
                <a:latin typeface="+mn-lt"/>
                <a:ea typeface="+mn-ea"/>
                <a:cs typeface="+mn-cs"/>
              </a:rPr>
              <a:t> </a:t>
            </a:r>
            <a:r>
              <a:rPr lang="ru-RU" sz="900" b="0" i="0" u="none" strike="noStrike" kern="1200" baseline="0" dirty="0" err="1">
                <a:solidFill>
                  <a:schemeClr val="tx1"/>
                </a:solidFill>
                <a:latin typeface="+mn-lt"/>
                <a:ea typeface="+mn-ea"/>
                <a:cs typeface="+mn-cs"/>
              </a:rPr>
              <a:t>документите</a:t>
            </a:r>
            <a:r>
              <a:rPr lang="ru-RU" sz="900" b="0" i="0" u="none" strike="noStrike" kern="1200" baseline="0" dirty="0">
                <a:solidFill>
                  <a:schemeClr val="tx1"/>
                </a:solidFill>
                <a:latin typeface="+mn-lt"/>
                <a:ea typeface="+mn-ea"/>
                <a:cs typeface="+mn-cs"/>
              </a:rPr>
              <a:t>. </a:t>
            </a:r>
            <a:endParaRPr lang="en-US" sz="900" b="0" i="0" u="none" strike="noStrike" kern="1200" baseline="0" dirty="0">
              <a:solidFill>
                <a:schemeClr val="tx1"/>
              </a:solidFill>
              <a:latin typeface="+mn-lt"/>
              <a:ea typeface="+mn-ea"/>
              <a:cs typeface="+mn-cs"/>
            </a:endParaRPr>
          </a:p>
          <a:p>
            <a:r>
              <a:rPr lang="bg-BG" sz="1200" b="0" kern="1200" dirty="0">
                <a:solidFill>
                  <a:schemeClr val="tx1"/>
                </a:solidFill>
                <a:effectLst/>
                <a:latin typeface="+mn-lt"/>
                <a:ea typeface="+mn-ea"/>
                <a:cs typeface="+mn-cs"/>
              </a:rPr>
              <a:t>Гарантирането на автентичността на произхода, целостта на съдържанието и четливостта на фактурата или известието към фактурата се осигурява от данъчно задълженото лице чрез всякакъв контрол на стопанската дейност, който създава </a:t>
            </a:r>
            <a:r>
              <a:rPr lang="bg-BG" sz="1200" b="0" u="sng" kern="1200" dirty="0">
                <a:solidFill>
                  <a:schemeClr val="tx1"/>
                </a:solidFill>
                <a:effectLst/>
                <a:latin typeface="+mn-lt"/>
                <a:ea typeface="+mn-ea"/>
                <a:cs typeface="+mn-cs"/>
              </a:rPr>
              <a:t>надеждна </a:t>
            </a:r>
            <a:r>
              <a:rPr lang="bg-BG" sz="1200" b="0" u="sng" kern="1200" dirty="0" err="1">
                <a:solidFill>
                  <a:schemeClr val="tx1"/>
                </a:solidFill>
                <a:effectLst/>
                <a:latin typeface="+mn-lt"/>
                <a:ea typeface="+mn-ea"/>
                <a:cs typeface="+mn-cs"/>
              </a:rPr>
              <a:t>одитна</a:t>
            </a:r>
            <a:r>
              <a:rPr lang="bg-BG" sz="1200" b="0" u="sng" kern="1200" dirty="0">
                <a:solidFill>
                  <a:schemeClr val="tx1"/>
                </a:solidFill>
                <a:effectLst/>
                <a:latin typeface="+mn-lt"/>
                <a:ea typeface="+mn-ea"/>
                <a:cs typeface="+mn-cs"/>
              </a:rPr>
              <a:t> следа между фактурата</a:t>
            </a:r>
            <a:r>
              <a:rPr lang="bg-BG" sz="1200" b="0" kern="1200" dirty="0">
                <a:solidFill>
                  <a:schemeClr val="tx1"/>
                </a:solidFill>
                <a:effectLst/>
                <a:latin typeface="+mn-lt"/>
                <a:ea typeface="+mn-ea"/>
                <a:cs typeface="+mn-cs"/>
              </a:rPr>
              <a:t> или известието към фактурата и </a:t>
            </a:r>
            <a:r>
              <a:rPr lang="bg-BG" sz="1200" b="0" u="sng" kern="1200" dirty="0">
                <a:solidFill>
                  <a:schemeClr val="tx1"/>
                </a:solidFill>
                <a:effectLst/>
                <a:latin typeface="+mn-lt"/>
                <a:ea typeface="+mn-ea"/>
                <a:cs typeface="+mn-cs"/>
              </a:rPr>
              <a:t>доставката на стоки</a:t>
            </a:r>
            <a:r>
              <a:rPr lang="bg-BG" sz="1200" b="0" kern="1200" dirty="0">
                <a:solidFill>
                  <a:schemeClr val="tx1"/>
                </a:solidFill>
                <a:effectLst/>
                <a:latin typeface="+mn-lt"/>
                <a:ea typeface="+mn-ea"/>
                <a:cs typeface="+mn-cs"/>
              </a:rPr>
              <a:t> </a:t>
            </a:r>
            <a:r>
              <a:rPr lang="bg-BG" sz="1200" b="0" u="sng" kern="1200" dirty="0">
                <a:solidFill>
                  <a:schemeClr val="tx1"/>
                </a:solidFill>
                <a:effectLst/>
                <a:latin typeface="+mn-lt"/>
                <a:ea typeface="+mn-ea"/>
                <a:cs typeface="+mn-cs"/>
              </a:rPr>
              <a:t>или услуги</a:t>
            </a:r>
            <a:r>
              <a:rPr lang="bg-BG" sz="1200"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r>
              <a:rPr lang="bg-BG" sz="1200" kern="1200" dirty="0">
                <a:solidFill>
                  <a:schemeClr val="tx1"/>
                </a:solidFill>
                <a:effectLst/>
                <a:latin typeface="+mn-lt"/>
                <a:ea typeface="+mn-ea"/>
                <a:cs typeface="+mn-cs"/>
              </a:rPr>
              <a:t>чл. 114 от ЗДДС</a:t>
            </a:r>
            <a:r>
              <a:rPr lang="en-US" sz="1200" kern="1200" dirty="0">
                <a:solidFill>
                  <a:schemeClr val="tx1"/>
                </a:solidFill>
                <a:effectLst/>
                <a:latin typeface="+mn-lt"/>
                <a:ea typeface="+mn-ea"/>
                <a:cs typeface="+mn-cs"/>
              </a:rPr>
              <a:t>)</a:t>
            </a:r>
            <a:endParaRPr lang="bg-BG" sz="900"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55</a:t>
            </a:fld>
            <a:endParaRPr lang="bg-BG" dirty="0">
              <a:solidFill>
                <a:prstClr val="black"/>
              </a:solidFill>
            </a:endParaRPr>
          </a:p>
        </p:txBody>
      </p:sp>
    </p:spTree>
    <p:extLst>
      <p:ext uri="{BB962C8B-B14F-4D97-AF65-F5344CB8AC3E}">
        <p14:creationId xmlns:p14="http://schemas.microsoft.com/office/powerpoint/2010/main" val="64483701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56</a:t>
            </a:fld>
            <a:endParaRPr lang="bg-BG" dirty="0">
              <a:solidFill>
                <a:prstClr val="black"/>
              </a:solidFill>
            </a:endParaRPr>
          </a:p>
        </p:txBody>
      </p:sp>
    </p:spTree>
    <p:extLst>
      <p:ext uri="{BB962C8B-B14F-4D97-AF65-F5344CB8AC3E}">
        <p14:creationId xmlns:p14="http://schemas.microsoft.com/office/powerpoint/2010/main" val="64483701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ctr"/>
            <a:endParaRPr lang="bg-BG"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57</a:t>
            </a:fld>
            <a:endParaRPr lang="bg-BG" dirty="0">
              <a:solidFill>
                <a:prstClr val="black"/>
              </a:solidFill>
            </a:endParaRPr>
          </a:p>
        </p:txBody>
      </p:sp>
    </p:spTree>
    <p:extLst>
      <p:ext uri="{BB962C8B-B14F-4D97-AF65-F5344CB8AC3E}">
        <p14:creationId xmlns:p14="http://schemas.microsoft.com/office/powerpoint/2010/main" val="64483701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a:defRPr/>
            </a:pPr>
            <a:fld id="{4C512CBB-8246-42B3-BA18-F6EB28FE5AB4}" type="slidenum">
              <a:rPr lang="bg-BG">
                <a:solidFill>
                  <a:prstClr val="black"/>
                </a:solidFill>
              </a:rPr>
              <a:pPr>
                <a:defRPr/>
              </a:pPr>
              <a:t>58</a:t>
            </a:fld>
            <a:endParaRPr lang="bg-BG" dirty="0">
              <a:solidFill>
                <a:prstClr val="black"/>
              </a:solidFill>
            </a:endParaRPr>
          </a:p>
        </p:txBody>
      </p:sp>
    </p:spTree>
    <p:extLst>
      <p:ext uri="{BB962C8B-B14F-4D97-AF65-F5344CB8AC3E}">
        <p14:creationId xmlns:p14="http://schemas.microsoft.com/office/powerpoint/2010/main" val="64483701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a:t>В случаите,</a:t>
            </a:r>
            <a:r>
              <a:rPr lang="bg-BG" baseline="0" dirty="0"/>
              <a:t> когато бенефициентът отчита ДДС като допустим разход, регистрираните по ЗДДС бенефициенти представят </a:t>
            </a:r>
            <a:r>
              <a:rPr lang="bg-BG" b="1" baseline="0" dirty="0"/>
              <a:t>Дневник за покупките </a:t>
            </a:r>
            <a:r>
              <a:rPr lang="bg-BG" baseline="0" dirty="0"/>
              <a:t>към финансовия отчет</a:t>
            </a:r>
            <a:r>
              <a:rPr lang="en-US" dirty="0"/>
              <a:t>, </a:t>
            </a:r>
            <a:r>
              <a:rPr lang="bg-BG" dirty="0"/>
              <a:t>от който е видно, че не е ползвал данъчен кредит</a:t>
            </a:r>
            <a:r>
              <a:rPr lang="bg-BG" baseline="0" dirty="0"/>
              <a:t>. </a:t>
            </a:r>
          </a:p>
          <a:p>
            <a:r>
              <a:rPr lang="bg-BG" baseline="0" dirty="0"/>
              <a:t>Всички бенефициенти попълват приложение 2.17- </a:t>
            </a:r>
            <a:r>
              <a:rPr lang="bg-BG" b="1" baseline="0" dirty="0"/>
              <a:t>опис на разходите </a:t>
            </a:r>
            <a:r>
              <a:rPr lang="bg-BG" baseline="0" dirty="0"/>
              <a:t>за ДДС, включен в допустимите разходи.</a:t>
            </a:r>
            <a:endParaRPr lang="bg-BG" dirty="0"/>
          </a:p>
        </p:txBody>
      </p:sp>
      <p:sp>
        <p:nvSpPr>
          <p:cNvPr id="4" name="Slide Number Placeholder 3"/>
          <p:cNvSpPr>
            <a:spLocks noGrp="1"/>
          </p:cNvSpPr>
          <p:nvPr>
            <p:ph type="sldNum" sz="quarter" idx="10"/>
          </p:nvPr>
        </p:nvSpPr>
        <p:spPr/>
        <p:txBody>
          <a:bodyPr/>
          <a:lstStyle/>
          <a:p>
            <a:fld id="{949C2D56-3F28-4AAD-A370-A984685151D7}" type="slidenum">
              <a:rPr lang="bg-BG" smtClean="0"/>
              <a:t>59</a:t>
            </a:fld>
            <a:endParaRPr lang="bg-BG"/>
          </a:p>
        </p:txBody>
      </p:sp>
    </p:spTree>
    <p:extLst>
      <p:ext uri="{BB962C8B-B14F-4D97-AF65-F5344CB8AC3E}">
        <p14:creationId xmlns:p14="http://schemas.microsoft.com/office/powerpoint/2010/main" val="315479007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a:t>В случаите,</a:t>
            </a:r>
            <a:r>
              <a:rPr lang="bg-BG" baseline="0" dirty="0"/>
              <a:t> когато бенефициентът отчита ДДС като допустим разход, регистрираните по ЗДДС бенефициенти представят </a:t>
            </a:r>
            <a:r>
              <a:rPr lang="bg-BG" b="1" baseline="0" dirty="0"/>
              <a:t>Дневник за покупките </a:t>
            </a:r>
            <a:r>
              <a:rPr lang="bg-BG" baseline="0" dirty="0"/>
              <a:t>към финансовия отчет</a:t>
            </a:r>
            <a:r>
              <a:rPr lang="en-US" dirty="0"/>
              <a:t>, </a:t>
            </a:r>
            <a:r>
              <a:rPr lang="bg-BG" dirty="0"/>
              <a:t>от който е видно, че не е ползвал данъчен кредит</a:t>
            </a:r>
            <a:r>
              <a:rPr lang="bg-BG" baseline="0" dirty="0"/>
              <a:t>. </a:t>
            </a:r>
          </a:p>
          <a:p>
            <a:r>
              <a:rPr lang="bg-BG" baseline="0" dirty="0"/>
              <a:t>Всички бенефициенти попълват приложение 2.17- </a:t>
            </a:r>
            <a:r>
              <a:rPr lang="bg-BG" b="1" baseline="0" dirty="0"/>
              <a:t>опис на разходите </a:t>
            </a:r>
            <a:r>
              <a:rPr lang="bg-BG" baseline="0" dirty="0"/>
              <a:t>за ДДС, включен в допустимите разходи.</a:t>
            </a:r>
            <a:endParaRPr lang="bg-BG" dirty="0"/>
          </a:p>
        </p:txBody>
      </p:sp>
      <p:sp>
        <p:nvSpPr>
          <p:cNvPr id="4" name="Slide Number Placeholder 3"/>
          <p:cNvSpPr>
            <a:spLocks noGrp="1"/>
          </p:cNvSpPr>
          <p:nvPr>
            <p:ph type="sldNum" sz="quarter" idx="10"/>
          </p:nvPr>
        </p:nvSpPr>
        <p:spPr/>
        <p:txBody>
          <a:bodyPr/>
          <a:lstStyle/>
          <a:p>
            <a:fld id="{949C2D56-3F28-4AAD-A370-A984685151D7}" type="slidenum">
              <a:rPr lang="bg-BG" smtClean="0"/>
              <a:t>60</a:t>
            </a:fld>
            <a:endParaRPr lang="bg-BG"/>
          </a:p>
        </p:txBody>
      </p:sp>
    </p:spTree>
    <p:extLst>
      <p:ext uri="{BB962C8B-B14F-4D97-AF65-F5344CB8AC3E}">
        <p14:creationId xmlns:p14="http://schemas.microsoft.com/office/powerpoint/2010/main" val="181521191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a:t>В случай, че е</a:t>
            </a:r>
            <a:r>
              <a:rPr lang="bg-BG" baseline="0" dirty="0"/>
              <a:t> извършено плащане , включващо и фактури, които не се отнасят до дейности по проекта- прилагат се всички фактури.</a:t>
            </a:r>
            <a:endParaRPr lang="bg-BG" dirty="0"/>
          </a:p>
          <a:p>
            <a:endParaRPr lang="bg-BG" dirty="0"/>
          </a:p>
          <a:p>
            <a:r>
              <a:rPr lang="bg-BG" dirty="0"/>
              <a:t>В случай, че някои от плащанията се</a:t>
            </a:r>
            <a:r>
              <a:rPr lang="bg-BG" baseline="0" dirty="0"/>
              <a:t> извършени от друга банкова сметка </a:t>
            </a:r>
            <a:r>
              <a:rPr lang="en-US" baseline="0" dirty="0"/>
              <a:t>(</a:t>
            </a:r>
            <a:r>
              <a:rPr lang="bg-BG" baseline="0" dirty="0"/>
              <a:t>валутна сметка или сметка на бюджетно предприятие</a:t>
            </a:r>
            <a:r>
              <a:rPr lang="en-US" baseline="0" dirty="0"/>
              <a:t>) </a:t>
            </a:r>
            <a:r>
              <a:rPr lang="bg-BG" baseline="0" dirty="0"/>
              <a:t>, информацията по банковата сметка следва да позволи лесното идентифициране и проследяване на предназначението на извършените плащания.</a:t>
            </a:r>
            <a:endParaRPr lang="bg-BG" dirty="0"/>
          </a:p>
        </p:txBody>
      </p:sp>
      <p:sp>
        <p:nvSpPr>
          <p:cNvPr id="4" name="Slide Number Placeholder 3"/>
          <p:cNvSpPr>
            <a:spLocks noGrp="1"/>
          </p:cNvSpPr>
          <p:nvPr>
            <p:ph type="sldNum" sz="quarter" idx="10"/>
          </p:nvPr>
        </p:nvSpPr>
        <p:spPr/>
        <p:txBody>
          <a:bodyPr/>
          <a:lstStyle/>
          <a:p>
            <a:fld id="{949C2D56-3F28-4AAD-A370-A984685151D7}" type="slidenum">
              <a:rPr lang="bg-BG" smtClean="0"/>
              <a:t>61</a:t>
            </a:fld>
            <a:endParaRPr lang="bg-BG"/>
          </a:p>
        </p:txBody>
      </p:sp>
    </p:spTree>
    <p:extLst>
      <p:ext uri="{BB962C8B-B14F-4D97-AF65-F5344CB8AC3E}">
        <p14:creationId xmlns:p14="http://schemas.microsoft.com/office/powerpoint/2010/main" val="191834177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a:t>В случай, че е</a:t>
            </a:r>
            <a:r>
              <a:rPr lang="bg-BG" baseline="0" dirty="0"/>
              <a:t> извършено плащане , включващо и фактури, които не се отнасят до дейности по проекта- прилагат се всички фактури.</a:t>
            </a:r>
            <a:endParaRPr lang="bg-BG" dirty="0"/>
          </a:p>
          <a:p>
            <a:endParaRPr lang="bg-BG" dirty="0"/>
          </a:p>
          <a:p>
            <a:r>
              <a:rPr lang="bg-BG" dirty="0"/>
              <a:t>В случай, че някои от плащанията се</a:t>
            </a:r>
            <a:r>
              <a:rPr lang="bg-BG" baseline="0" dirty="0"/>
              <a:t> извършени от друга банкова сметка </a:t>
            </a:r>
            <a:r>
              <a:rPr lang="en-US" baseline="0" dirty="0"/>
              <a:t>(</a:t>
            </a:r>
            <a:r>
              <a:rPr lang="bg-BG" baseline="0" dirty="0"/>
              <a:t>валутна сметка или сметка на бюджетно предприятие</a:t>
            </a:r>
            <a:r>
              <a:rPr lang="en-US" baseline="0" dirty="0"/>
              <a:t>) </a:t>
            </a:r>
            <a:r>
              <a:rPr lang="bg-BG" baseline="0" dirty="0"/>
              <a:t>, информацията по банковата сметка следва да позволи лесното идентифициране и проследяване на предназначението на извършените плащания.</a:t>
            </a:r>
            <a:endParaRPr lang="bg-BG" dirty="0"/>
          </a:p>
        </p:txBody>
      </p:sp>
      <p:sp>
        <p:nvSpPr>
          <p:cNvPr id="4" name="Slide Number Placeholder 3"/>
          <p:cNvSpPr>
            <a:spLocks noGrp="1"/>
          </p:cNvSpPr>
          <p:nvPr>
            <p:ph type="sldNum" sz="quarter" idx="10"/>
          </p:nvPr>
        </p:nvSpPr>
        <p:spPr/>
        <p:txBody>
          <a:bodyPr/>
          <a:lstStyle/>
          <a:p>
            <a:fld id="{949C2D56-3F28-4AAD-A370-A984685151D7}" type="slidenum">
              <a:rPr lang="bg-BG" smtClean="0"/>
              <a:t>62</a:t>
            </a:fld>
            <a:endParaRPr lang="bg-BG"/>
          </a:p>
        </p:txBody>
      </p:sp>
    </p:spTree>
    <p:extLst>
      <p:ext uri="{BB962C8B-B14F-4D97-AF65-F5344CB8AC3E}">
        <p14:creationId xmlns:p14="http://schemas.microsoft.com/office/powerpoint/2010/main" val="308179876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spcAft>
                <a:spcPts val="600"/>
              </a:spcAft>
              <a:buFont typeface="Wingdings" pitchFamily="2" charset="2"/>
              <a:buNone/>
              <a:defRPr/>
            </a:pPr>
            <a:endParaRPr lang="ru-RU" sz="1200" dirty="0">
              <a:solidFill>
                <a:srgbClr val="040470"/>
              </a:solidFill>
              <a:latin typeface="Tahoma" pitchFamily="34" charset="0"/>
              <a:cs typeface="Tahoma" pitchFamily="34" charset="0"/>
            </a:endParaRPr>
          </a:p>
        </p:txBody>
      </p:sp>
      <p:sp>
        <p:nvSpPr>
          <p:cNvPr id="4" name="Slide Number Placeholder 3"/>
          <p:cNvSpPr>
            <a:spLocks noGrp="1"/>
          </p:cNvSpPr>
          <p:nvPr>
            <p:ph type="sldNum" sz="quarter" idx="10"/>
          </p:nvPr>
        </p:nvSpPr>
        <p:spPr/>
        <p:txBody>
          <a:bodyPr/>
          <a:lstStyle/>
          <a:p>
            <a:pPr>
              <a:defRPr/>
            </a:pPr>
            <a:fld id="{4C512CBB-8246-42B3-BA18-F6EB28FE5AB4}" type="slidenum">
              <a:rPr lang="bg-BG" smtClean="0">
                <a:solidFill>
                  <a:prstClr val="black"/>
                </a:solidFill>
              </a:rPr>
              <a:pPr>
                <a:defRPr/>
              </a:pPr>
              <a:t>63</a:t>
            </a:fld>
            <a:endParaRPr lang="bg-BG" dirty="0">
              <a:solidFill>
                <a:prstClr val="black"/>
              </a:solidFill>
            </a:endParaRPr>
          </a:p>
        </p:txBody>
      </p:sp>
    </p:spTree>
    <p:extLst>
      <p:ext uri="{BB962C8B-B14F-4D97-AF65-F5344CB8AC3E}">
        <p14:creationId xmlns:p14="http://schemas.microsoft.com/office/powerpoint/2010/main" val="64483701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spcAft>
                <a:spcPts val="600"/>
              </a:spcAft>
              <a:buFont typeface="Wingdings" pitchFamily="2" charset="2"/>
              <a:buNone/>
              <a:defRPr/>
            </a:pPr>
            <a:endParaRPr lang="ru-RU" sz="1200" dirty="0">
              <a:solidFill>
                <a:srgbClr val="040470"/>
              </a:solidFill>
              <a:latin typeface="Tahoma" pitchFamily="34" charset="0"/>
              <a:cs typeface="Tahoma" pitchFamily="34" charset="0"/>
            </a:endParaRPr>
          </a:p>
        </p:txBody>
      </p:sp>
      <p:sp>
        <p:nvSpPr>
          <p:cNvPr id="4" name="Slide Number Placeholder 3"/>
          <p:cNvSpPr>
            <a:spLocks noGrp="1"/>
          </p:cNvSpPr>
          <p:nvPr>
            <p:ph type="sldNum" sz="quarter" idx="10"/>
          </p:nvPr>
        </p:nvSpPr>
        <p:spPr/>
        <p:txBody>
          <a:bodyPr/>
          <a:lstStyle/>
          <a:p>
            <a:pPr>
              <a:defRPr/>
            </a:pPr>
            <a:fld id="{4C512CBB-8246-42B3-BA18-F6EB28FE5AB4}" type="slidenum">
              <a:rPr lang="bg-BG" smtClean="0">
                <a:solidFill>
                  <a:prstClr val="black"/>
                </a:solidFill>
              </a:rPr>
              <a:pPr>
                <a:defRPr/>
              </a:pPr>
              <a:t>66</a:t>
            </a:fld>
            <a:endParaRPr lang="bg-BG" dirty="0">
              <a:solidFill>
                <a:prstClr val="black"/>
              </a:solidFill>
            </a:endParaRPr>
          </a:p>
        </p:txBody>
      </p:sp>
    </p:spTree>
    <p:extLst>
      <p:ext uri="{BB962C8B-B14F-4D97-AF65-F5344CB8AC3E}">
        <p14:creationId xmlns:p14="http://schemas.microsoft.com/office/powerpoint/2010/main" val="644837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6</a:t>
            </a:fld>
            <a:endParaRPr lang="en-US">
              <a:solidFill>
                <a:prstClr val="black"/>
              </a:solidFill>
              <a:latin typeface="Calibri"/>
            </a:endParaRPr>
          </a:p>
        </p:txBody>
      </p:sp>
    </p:spTree>
    <p:extLst>
      <p:ext uri="{BB962C8B-B14F-4D97-AF65-F5344CB8AC3E}">
        <p14:creationId xmlns:p14="http://schemas.microsoft.com/office/powerpoint/2010/main" val="2950923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7</a:t>
            </a:fld>
            <a:endParaRPr lang="en-US">
              <a:solidFill>
                <a:prstClr val="black"/>
              </a:solidFill>
              <a:latin typeface="Calibri"/>
            </a:endParaRPr>
          </a:p>
        </p:txBody>
      </p:sp>
    </p:spTree>
    <p:extLst>
      <p:ext uri="{BB962C8B-B14F-4D97-AF65-F5344CB8AC3E}">
        <p14:creationId xmlns:p14="http://schemas.microsoft.com/office/powerpoint/2010/main" val="908039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8</a:t>
            </a:fld>
            <a:endParaRPr lang="en-US">
              <a:solidFill>
                <a:prstClr val="black"/>
              </a:solidFill>
              <a:latin typeface="Calibri"/>
            </a:endParaRPr>
          </a:p>
        </p:txBody>
      </p:sp>
    </p:spTree>
    <p:extLst>
      <p:ext uri="{BB962C8B-B14F-4D97-AF65-F5344CB8AC3E}">
        <p14:creationId xmlns:p14="http://schemas.microsoft.com/office/powerpoint/2010/main" val="413005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532">
              <a:defRPr/>
            </a:pPr>
            <a:fld id="{23B6C903-1D9D-6C4E-80DE-9E48782A9312}" type="slidenum">
              <a:rPr lang="en-US">
                <a:solidFill>
                  <a:prstClr val="black"/>
                </a:solidFill>
                <a:latin typeface="Calibri"/>
              </a:rPr>
              <a:pPr defTabSz="921532">
                <a:defRPr/>
              </a:pPr>
              <a:t>9</a:t>
            </a:fld>
            <a:endParaRPr lang="en-US">
              <a:solidFill>
                <a:prstClr val="black"/>
              </a:solidFill>
              <a:latin typeface="Calibri"/>
            </a:endParaRPr>
          </a:p>
        </p:txBody>
      </p:sp>
    </p:spTree>
    <p:extLst>
      <p:ext uri="{BB962C8B-B14F-4D97-AF65-F5344CB8AC3E}">
        <p14:creationId xmlns:p14="http://schemas.microsoft.com/office/powerpoint/2010/main" val="2778944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282F27-0D6A-0949-882A-DCC650A59689}"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2970648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282F27-0D6A-0949-882A-DCC650A59689}"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329927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282F27-0D6A-0949-882A-DCC650A59689}"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1320426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43583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8080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9237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5157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308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54416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61457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8968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282F27-0D6A-0949-882A-DCC650A59689}"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9160945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94912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12470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71596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096EB72-C7D9-45C1-BD57-8EDB6AD8A858}" type="datetimeFigureOut">
              <a:rPr lang="bg-BG" smtClean="0">
                <a:solidFill>
                  <a:prstClr val="black">
                    <a:lumMod val="50000"/>
                    <a:lumOff val="50000"/>
                  </a:prstClr>
                </a:solidFill>
              </a:rPr>
              <a:pPr/>
              <a:t>26.5.2023 г.</a:t>
            </a:fld>
            <a:endParaRPr lang="bg-BG">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bg-BG">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a:t>
            </a:fld>
            <a:endParaRPr lang="bg-BG">
              <a:solidFill>
                <a:prstClr val="black">
                  <a:lumMod val="50000"/>
                  <a:lumOff val="50000"/>
                </a:prstClr>
              </a:solidFill>
            </a:endParaRPr>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959742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282F27-0D6A-0949-882A-DCC650A59689}"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412595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282F27-0D6A-0949-882A-DCC650A59689}"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3202406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282F27-0D6A-0949-882A-DCC650A59689}" type="datetimeFigureOut">
              <a:rPr lang="en-US" smtClean="0"/>
              <a:t>5/26/2023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302415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282F27-0D6A-0949-882A-DCC650A59689}" type="datetimeFigureOut">
              <a:rPr lang="en-US" smtClean="0"/>
              <a:t>5/26/2023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55994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82F27-0D6A-0949-882A-DCC650A59689}" type="datetimeFigureOut">
              <a:rPr lang="en-US" smtClean="0"/>
              <a:t>5/26/2023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1953974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282F27-0D6A-0949-882A-DCC650A59689}"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4053839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282F27-0D6A-0949-882A-DCC650A59689}"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7E26B-2A79-5242-84AD-55881F999229}" type="slidenum">
              <a:rPr lang="en-US" smtClean="0"/>
              <a:t>‹#›</a:t>
            </a:fld>
            <a:endParaRPr lang="en-US"/>
          </a:p>
        </p:txBody>
      </p:sp>
    </p:spTree>
    <p:extLst>
      <p:ext uri="{BB962C8B-B14F-4D97-AF65-F5344CB8AC3E}">
        <p14:creationId xmlns:p14="http://schemas.microsoft.com/office/powerpoint/2010/main" val="341730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82F27-0D6A-0949-882A-DCC650A59689}" type="datetimeFigureOut">
              <a:rPr lang="en-US" smtClean="0"/>
              <a:t>5/26/2023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57E26B-2A79-5242-84AD-55881F999229}" type="slidenum">
              <a:rPr lang="en-US" smtClean="0"/>
              <a:t>‹#›</a:t>
            </a:fld>
            <a:endParaRPr lang="en-US"/>
          </a:p>
        </p:txBody>
      </p:sp>
    </p:spTree>
    <p:extLst>
      <p:ext uri="{BB962C8B-B14F-4D97-AF65-F5344CB8AC3E}">
        <p14:creationId xmlns:p14="http://schemas.microsoft.com/office/powerpoint/2010/main" val="1515412365"/>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82F27-0D6A-0949-882A-DCC650A59689}" type="datetimeFigureOut">
              <a:rPr lang="en-US" smtClean="0">
                <a:solidFill>
                  <a:prstClr val="black">
                    <a:tint val="75000"/>
                  </a:prstClr>
                </a:solidFill>
              </a:rPr>
              <a:pPr/>
              <a:t>5/26/2023</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57E26B-2A79-5242-84AD-55881F99922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490591"/>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93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9.sv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image" Target="../media/image8.jpg"/><Relationship Id="rId5" Type="http://schemas.openxmlformats.org/officeDocument/2006/relationships/image" Target="../media/image7.sv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image" Target="../media/image7.sv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13.jpe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3.xml"/><Relationship Id="rId4" Type="http://schemas.openxmlformats.org/officeDocument/2006/relationships/image" Target="../media/image14.jp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image" Target="../media/image15.jp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image" Target="../media/image16.jpe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image" Target="../media/image21.sv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7.sv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7.svg"/><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3.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3.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3.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3.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3.xml"/></Relationships>
</file>

<file path=ppt/slides/_rels/slide49.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23.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53.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23.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23.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23.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23.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6.xml"/><Relationship Id="rId1" Type="http://schemas.openxmlformats.org/officeDocument/2006/relationships/slideLayout" Target="../slideLayouts/slideLayout23.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7.xml"/><Relationship Id="rId1" Type="http://schemas.openxmlformats.org/officeDocument/2006/relationships/slideLayout" Target="../slideLayouts/slideLayout23.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8.xml"/><Relationship Id="rId1" Type="http://schemas.openxmlformats.org/officeDocument/2006/relationships/slideLayout" Target="../slideLayouts/slideLayout23.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6C5F83D-6415-C442-A022-009D4B86A663}"/>
              </a:ext>
            </a:extLst>
          </p:cNvPr>
          <p:cNvSpPr txBox="1"/>
          <p:nvPr/>
        </p:nvSpPr>
        <p:spPr>
          <a:xfrm>
            <a:off x="163585" y="4466441"/>
            <a:ext cx="8816829" cy="1384995"/>
          </a:xfrm>
          <a:prstGeom prst="rect">
            <a:avLst/>
          </a:prstGeom>
          <a:noFill/>
        </p:spPr>
        <p:txBody>
          <a:bodyPr wrap="square" rtlCol="0">
            <a:spAutoFit/>
          </a:bodyPr>
          <a:lstStyle/>
          <a:p>
            <a:pPr lvl="0" algn="ctr">
              <a:defRPr/>
            </a:pPr>
            <a:r>
              <a:rPr lang="bg-BG" sz="2800" b="1" dirty="0">
                <a:latin typeface="Trebuchet MS" panose="020B0603020202020204" pitchFamily="34" charset="0"/>
              </a:rPr>
              <a:t>Обучение за крайни получатели по процедура</a:t>
            </a:r>
            <a:r>
              <a:rPr lang="ru-RU" sz="2800" b="1" dirty="0">
                <a:latin typeface="Trebuchet MS" panose="020B0603020202020204" pitchFamily="34" charset="0"/>
              </a:rPr>
              <a:t> </a:t>
            </a:r>
            <a:r>
              <a:rPr lang="en-US" sz="2800" b="1" dirty="0">
                <a:latin typeface="Trebuchet MS" panose="020B0603020202020204" pitchFamily="34" charset="0"/>
              </a:rPr>
              <a:t>BG-RRP-3.004 </a:t>
            </a:r>
            <a:br>
              <a:rPr lang="en-US" sz="2800" b="1" dirty="0">
                <a:latin typeface="Trebuchet MS" panose="020B0603020202020204" pitchFamily="34" charset="0"/>
              </a:rPr>
            </a:br>
            <a:r>
              <a:rPr lang="en-US" sz="2800" b="1" dirty="0">
                <a:latin typeface="Trebuchet MS" panose="020B0603020202020204" pitchFamily="34" charset="0"/>
              </a:rPr>
              <a:t>„</a:t>
            </a:r>
            <a:r>
              <a:rPr lang="ru-RU" sz="2800" b="1" dirty="0">
                <a:latin typeface="Trebuchet MS" panose="020B0603020202020204" pitchFamily="34" charset="0"/>
              </a:rPr>
              <a:t>Технологична модернизация“</a:t>
            </a:r>
            <a:endParaRPr kumimoji="0" lang="bg-BG" sz="2800" b="1" i="0" u="none" strike="noStrike" kern="1200" cap="none" spc="0" normalizeH="0" baseline="0" noProof="0" dirty="0">
              <a:ln>
                <a:noFill/>
              </a:ln>
              <a:effectLst/>
              <a:uLnTx/>
              <a:uFillTx/>
              <a:latin typeface="Trebuchet MS" panose="020B0603020202020204" pitchFamily="34" charset="0"/>
            </a:endParaRPr>
          </a:p>
        </p:txBody>
      </p:sp>
      <p:sp>
        <p:nvSpPr>
          <p:cNvPr id="11" name="Rectangle 10">
            <a:extLst>
              <a:ext uri="{FF2B5EF4-FFF2-40B4-BE49-F238E27FC236}">
                <a16:creationId xmlns:a16="http://schemas.microsoft.com/office/drawing/2014/main" id="{75D349EA-D3BE-EA4C-A709-0176B307410E}"/>
              </a:ext>
            </a:extLst>
          </p:cNvPr>
          <p:cNvSpPr/>
          <p:nvPr/>
        </p:nvSpPr>
        <p:spPr>
          <a:xfrm>
            <a:off x="410308" y="5944265"/>
            <a:ext cx="8081010" cy="646331"/>
          </a:xfrm>
          <a:prstGeom prst="rect">
            <a:avLst/>
          </a:prstGeom>
        </p:spPr>
        <p:txBody>
          <a:bodyPr wrap="square">
            <a:spAutoFit/>
          </a:bodyPr>
          <a:lstStyle/>
          <a:p>
            <a:pPr algn="ctr">
              <a:defRPr/>
            </a:pPr>
            <a:r>
              <a:rPr lang="bg-BG" dirty="0">
                <a:latin typeface="Trebuchet MS" panose="020B0603020202020204" pitchFamily="34" charset="0"/>
              </a:rPr>
              <a:t>Видео-конферентна връзка</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effectLst/>
                <a:uLnTx/>
                <a:uFillTx/>
                <a:latin typeface="Trebuchet MS" panose="020B0603020202020204" pitchFamily="34" charset="0"/>
              </a:rPr>
              <a:t>0</a:t>
            </a:r>
            <a:r>
              <a:rPr kumimoji="0" lang="bg-BG" sz="1800" b="0" i="0" u="none" strike="noStrike" kern="1200" cap="none" spc="0" normalizeH="0" baseline="0" noProof="0" dirty="0">
                <a:ln>
                  <a:noFill/>
                </a:ln>
                <a:effectLst/>
                <a:uLnTx/>
                <a:uFillTx/>
                <a:latin typeface="Trebuchet MS" panose="020B0603020202020204" pitchFamily="34" charset="0"/>
              </a:rPr>
              <a:t>4</a:t>
            </a:r>
            <a:r>
              <a:rPr kumimoji="0" lang="en-US" sz="1800" b="0" i="0" u="none" strike="noStrike" kern="1200" cap="none" spc="0" normalizeH="0" baseline="0" noProof="0" dirty="0">
                <a:ln>
                  <a:noFill/>
                </a:ln>
                <a:effectLst/>
                <a:uLnTx/>
                <a:uFillTx/>
                <a:latin typeface="Trebuchet MS" panose="020B0603020202020204" pitchFamily="34" charset="0"/>
              </a:rPr>
              <a:t>.</a:t>
            </a:r>
            <a:r>
              <a:rPr kumimoji="0" lang="bg-BG" sz="1800" b="0" i="0" u="none" strike="noStrike" kern="1200" cap="none" spc="0" normalizeH="0" baseline="0" noProof="0" dirty="0">
                <a:ln>
                  <a:noFill/>
                </a:ln>
                <a:effectLst/>
                <a:uLnTx/>
                <a:uFillTx/>
                <a:latin typeface="Trebuchet MS" panose="020B0603020202020204" pitchFamily="34" charset="0"/>
              </a:rPr>
              <a:t>05.202</a:t>
            </a:r>
            <a:r>
              <a:rPr lang="bg-BG" dirty="0">
                <a:latin typeface="Trebuchet MS" panose="020B0603020202020204" pitchFamily="34" charset="0"/>
              </a:rPr>
              <a:t>3</a:t>
            </a:r>
            <a:r>
              <a:rPr kumimoji="0" lang="bg-BG" sz="1800" b="0" i="0" u="none" strike="noStrike" kern="1200" cap="none" spc="0" normalizeH="0" baseline="0" noProof="0" dirty="0">
                <a:ln>
                  <a:noFill/>
                </a:ln>
                <a:effectLst/>
                <a:uLnTx/>
                <a:uFillTx/>
                <a:latin typeface="Trebuchet MS" panose="020B0603020202020204" pitchFamily="34" charset="0"/>
              </a:rPr>
              <a:t> г.</a:t>
            </a:r>
            <a:endParaRPr kumimoji="0" lang="en-US" sz="1800" b="0" i="0" u="none" strike="noStrike" kern="1200" cap="none" spc="0" normalizeH="0" baseline="0" noProof="0" dirty="0">
              <a:ln>
                <a:noFill/>
              </a:ln>
              <a:effectLst/>
              <a:uLnTx/>
              <a:uFillTx/>
              <a:latin typeface="Trebuchet MS" panose="020B0603020202020204" pitchFamily="34" charset="0"/>
            </a:endParaRPr>
          </a:p>
        </p:txBody>
      </p:sp>
      <p:pic>
        <p:nvPicPr>
          <p:cNvPr id="10" name="Picture 9">
            <a:extLst>
              <a:ext uri="{FF2B5EF4-FFF2-40B4-BE49-F238E27FC236}">
                <a16:creationId xmlns:a16="http://schemas.microsoft.com/office/drawing/2014/main" id="{431961E6-A35C-4CFB-876E-A442BAA488B9}"/>
              </a:ext>
            </a:extLst>
          </p:cNvPr>
          <p:cNvPicPr>
            <a:picLocks noChangeAspect="1"/>
          </p:cNvPicPr>
          <p:nvPr/>
        </p:nvPicPr>
        <p:blipFill>
          <a:blip r:embed="rId3"/>
          <a:stretch>
            <a:fillRect/>
          </a:stretch>
        </p:blipFill>
        <p:spPr>
          <a:xfrm>
            <a:off x="1043608" y="600075"/>
            <a:ext cx="3019048" cy="838095"/>
          </a:xfrm>
          <a:prstGeom prst="rect">
            <a:avLst/>
          </a:prstGeom>
        </p:spPr>
      </p:pic>
      <p:pic>
        <p:nvPicPr>
          <p:cNvPr id="12" name="Picture 11">
            <a:extLst>
              <a:ext uri="{FF2B5EF4-FFF2-40B4-BE49-F238E27FC236}">
                <a16:creationId xmlns:a16="http://schemas.microsoft.com/office/drawing/2014/main" id="{D6C53B62-1A8F-4859-93A0-848D071E87DA}"/>
              </a:ext>
            </a:extLst>
          </p:cNvPr>
          <p:cNvPicPr>
            <a:picLocks noChangeAspect="1"/>
          </p:cNvPicPr>
          <p:nvPr/>
        </p:nvPicPr>
        <p:blipFill>
          <a:blip r:embed="rId4"/>
          <a:stretch>
            <a:fillRect/>
          </a:stretch>
        </p:blipFill>
        <p:spPr>
          <a:xfrm>
            <a:off x="5148064" y="476672"/>
            <a:ext cx="2664296" cy="1071003"/>
          </a:xfrm>
          <a:prstGeom prst="rect">
            <a:avLst/>
          </a:prstGeom>
        </p:spPr>
      </p:pic>
      <p:sp>
        <p:nvSpPr>
          <p:cNvPr id="3" name="TextBox 2"/>
          <p:cNvSpPr txBox="1"/>
          <p:nvPr/>
        </p:nvSpPr>
        <p:spPr>
          <a:xfrm>
            <a:off x="163585" y="2071247"/>
            <a:ext cx="8464061" cy="172354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ru-RU" sz="2400" b="1" i="0" u="none" strike="noStrike" kern="1200" cap="none" spc="0" normalizeH="0" baseline="0" noProof="0" dirty="0">
                <a:ln>
                  <a:noFill/>
                </a:ln>
                <a:effectLst/>
                <a:uLnTx/>
                <a:uFillTx/>
                <a:latin typeface="Trebuchet MS" panose="020B0603020202020204" pitchFamily="34" charset="0"/>
              </a:rPr>
              <a:t>СНД </a:t>
            </a:r>
            <a:r>
              <a:rPr kumimoji="0" lang="ru-RU" sz="2400" b="1" i="0" u="none" strike="noStrike" kern="1200" cap="none" spc="0" normalizeH="0" baseline="0" noProof="0" dirty="0" err="1">
                <a:ln>
                  <a:noFill/>
                </a:ln>
                <a:effectLst/>
                <a:uLnTx/>
                <a:uFillTx/>
                <a:latin typeface="Trebuchet MS" panose="020B0603020202020204" pitchFamily="34" charset="0"/>
              </a:rPr>
              <a:t>Главна</a:t>
            </a:r>
            <a:r>
              <a:rPr kumimoji="0" lang="ru-RU" sz="2400" b="1" i="0" u="none" strike="noStrike" kern="1200" cap="none" spc="0" normalizeH="0" baseline="0" noProof="0" dirty="0">
                <a:ln>
                  <a:noFill/>
                </a:ln>
                <a:effectLst/>
                <a:uLnTx/>
                <a:uFillTx/>
                <a:latin typeface="Trebuchet MS" panose="020B0603020202020204" pitchFamily="34" charset="0"/>
              </a:rPr>
              <a:t> дирекция „Европейски </a:t>
            </a:r>
            <a:r>
              <a:rPr kumimoji="0" lang="ru-RU" sz="2400" b="1" i="0" u="none" strike="noStrike" kern="1200" cap="none" spc="0" normalizeH="0" baseline="0" noProof="0" dirty="0" err="1">
                <a:ln>
                  <a:noFill/>
                </a:ln>
                <a:effectLst/>
                <a:uLnTx/>
                <a:uFillTx/>
                <a:latin typeface="Trebuchet MS" panose="020B0603020202020204" pitchFamily="34" charset="0"/>
              </a:rPr>
              <a:t>фондове</a:t>
            </a:r>
            <a:r>
              <a:rPr kumimoji="0" lang="ru-RU" sz="2400" b="1" i="0" u="none" strike="noStrike" kern="1200" cap="none" spc="0" normalizeH="0" baseline="0" noProof="0" dirty="0">
                <a:ln>
                  <a:noFill/>
                </a:ln>
                <a:effectLst/>
                <a:uLnTx/>
                <a:uFillTx/>
                <a:latin typeface="Trebuchet MS" panose="020B0603020202020204" pitchFamily="34" charset="0"/>
              </a:rPr>
              <a:t> за </a:t>
            </a:r>
            <a:r>
              <a:rPr kumimoji="0" lang="ru-RU" sz="2400" b="1" i="0" u="none" strike="noStrike" kern="1200" cap="none" spc="0" normalizeH="0" baseline="0" noProof="0" dirty="0" err="1">
                <a:ln>
                  <a:noFill/>
                </a:ln>
                <a:effectLst/>
                <a:uLnTx/>
                <a:uFillTx/>
                <a:latin typeface="Trebuchet MS" panose="020B0603020202020204" pitchFamily="34" charset="0"/>
              </a:rPr>
              <a:t>конкурентоспособност</a:t>
            </a:r>
            <a:r>
              <a:rPr kumimoji="0" lang="ru-RU" sz="2400" b="1" i="0" u="none" strike="noStrike" kern="1200" cap="none" spc="0" normalizeH="0" baseline="0" noProof="0" dirty="0">
                <a:ln>
                  <a:noFill/>
                </a:ln>
                <a:effectLst/>
                <a:uLnTx/>
                <a:uFillTx/>
                <a:latin typeface="Trebuchet MS" panose="020B0603020202020204" pitchFamily="34" charset="0"/>
              </a:rPr>
              <a:t>“ </a:t>
            </a:r>
            <a:br>
              <a:rPr kumimoji="0" lang="ru-RU" sz="2400" b="1" i="0" u="none" strike="noStrike" kern="1200" cap="none" spc="0" normalizeH="0" baseline="0" noProof="0" dirty="0">
                <a:ln>
                  <a:noFill/>
                </a:ln>
                <a:effectLst/>
                <a:uLnTx/>
                <a:uFillTx/>
                <a:latin typeface="Trebuchet MS" panose="020B0603020202020204" pitchFamily="34" charset="0"/>
              </a:rPr>
            </a:br>
            <a:endParaRPr kumimoji="0" lang="ru-RU" sz="2400" b="1" i="0" u="none" strike="noStrike" kern="1200" cap="none" spc="0" normalizeH="0" baseline="0" noProof="0" dirty="0">
              <a:ln>
                <a:noFill/>
              </a:ln>
              <a:effectLst/>
              <a:uLnTx/>
              <a:uFillTx/>
              <a:latin typeface="Trebuchet MS" panose="020B0603020202020204" pitchFamily="34" charset="0"/>
            </a:endParaRPr>
          </a:p>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ru-RU" sz="2400" b="1" i="0" u="none" strike="noStrike" kern="1200" cap="none" spc="0" normalizeH="0" baseline="0" noProof="0" dirty="0">
                <a:ln>
                  <a:noFill/>
                </a:ln>
                <a:effectLst/>
                <a:uLnTx/>
                <a:uFillTx/>
                <a:latin typeface="Trebuchet MS" panose="020B0603020202020204" pitchFamily="34" charset="0"/>
              </a:rPr>
              <a:t>Министерство на </a:t>
            </a:r>
            <a:r>
              <a:rPr kumimoji="0" lang="ru-RU" sz="2400" b="1" i="0" u="none" strike="noStrike" kern="1200" cap="none" spc="0" normalizeH="0" baseline="0" noProof="0" dirty="0" err="1">
                <a:ln>
                  <a:noFill/>
                </a:ln>
                <a:effectLst/>
                <a:uLnTx/>
                <a:uFillTx/>
                <a:latin typeface="Trebuchet MS" panose="020B0603020202020204" pitchFamily="34" charset="0"/>
              </a:rPr>
              <a:t>иновациите</a:t>
            </a:r>
            <a:r>
              <a:rPr kumimoji="0" lang="ru-RU" sz="2400" b="1" i="0" u="none" strike="noStrike" kern="1200" cap="none" spc="0" normalizeH="0" baseline="0" noProof="0" dirty="0">
                <a:ln>
                  <a:noFill/>
                </a:ln>
                <a:effectLst/>
                <a:uLnTx/>
                <a:uFillTx/>
                <a:latin typeface="Trebuchet MS" panose="020B0603020202020204" pitchFamily="34" charset="0"/>
              </a:rPr>
              <a:t> и </a:t>
            </a:r>
            <a:r>
              <a:rPr kumimoji="0" lang="ru-RU" sz="2400" b="1" i="0" u="none" strike="noStrike" kern="1200" cap="none" spc="0" normalizeH="0" baseline="0" noProof="0" dirty="0" err="1">
                <a:ln>
                  <a:noFill/>
                </a:ln>
                <a:effectLst/>
                <a:uLnTx/>
                <a:uFillTx/>
                <a:latin typeface="Trebuchet MS" panose="020B0603020202020204" pitchFamily="34" charset="0"/>
              </a:rPr>
              <a:t>растежа</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sp>
        <p:nvSpPr>
          <p:cNvPr id="2" name="Parallelogram 1">
            <a:extLst>
              <a:ext uri="{FF2B5EF4-FFF2-40B4-BE49-F238E27FC236}">
                <a16:creationId xmlns:a16="http://schemas.microsoft.com/office/drawing/2014/main" id="{36B84B02-1B3C-42B0-8D99-DF34C8023795}"/>
              </a:ext>
            </a:extLst>
          </p:cNvPr>
          <p:cNvSpPr/>
          <p:nvPr/>
        </p:nvSpPr>
        <p:spPr>
          <a:xfrm>
            <a:off x="1279374" y="3752900"/>
            <a:ext cx="2273574" cy="2122021"/>
          </a:xfrm>
          <a:prstGeom prst="parallelogram">
            <a:avLst/>
          </a:prstGeom>
          <a:blipFill dpi="0" rotWithShape="1">
            <a:blip r:embed="rId5">
              <a:alphaModFix amt="1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3" name="Parallelogram 12">
            <a:extLst>
              <a:ext uri="{FF2B5EF4-FFF2-40B4-BE49-F238E27FC236}">
                <a16:creationId xmlns:a16="http://schemas.microsoft.com/office/drawing/2014/main" id="{1676017C-3DBD-44B3-A9F8-DE39EA817A79}"/>
              </a:ext>
            </a:extLst>
          </p:cNvPr>
          <p:cNvSpPr/>
          <p:nvPr/>
        </p:nvSpPr>
        <p:spPr>
          <a:xfrm>
            <a:off x="3291969" y="3752900"/>
            <a:ext cx="2273574" cy="2122021"/>
          </a:xfrm>
          <a:prstGeom prst="parallelogram">
            <a:avLst/>
          </a:prstGeom>
          <a:blipFill dpi="0" rotWithShape="1">
            <a:blip r:embed="rId6">
              <a:alphaModFix amt="1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14" name="Parallelogram 13">
            <a:extLst>
              <a:ext uri="{FF2B5EF4-FFF2-40B4-BE49-F238E27FC236}">
                <a16:creationId xmlns:a16="http://schemas.microsoft.com/office/drawing/2014/main" id="{0131051D-D467-42C5-9718-FBB51764279B}"/>
              </a:ext>
            </a:extLst>
          </p:cNvPr>
          <p:cNvSpPr/>
          <p:nvPr/>
        </p:nvSpPr>
        <p:spPr>
          <a:xfrm>
            <a:off x="5269244" y="3729415"/>
            <a:ext cx="2273574" cy="2122021"/>
          </a:xfrm>
          <a:prstGeom prst="parallelogram">
            <a:avLst/>
          </a:prstGeom>
          <a:blipFill dpi="0" rotWithShape="1">
            <a:blip r:embed="rId7">
              <a:alphaModFix amt="1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extLst>
      <p:ext uri="{BB962C8B-B14F-4D97-AF65-F5344CB8AC3E}">
        <p14:creationId xmlns:p14="http://schemas.microsoft.com/office/powerpoint/2010/main" val="2959378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US" b="1" dirty="0">
                <a:solidFill>
                  <a:schemeClr val="accent1">
                    <a:lumMod val="50000"/>
                  </a:schemeClr>
                </a:solidFill>
              </a:rPr>
              <a:t>    </a:t>
            </a:r>
            <a:r>
              <a:rPr lang="ru-RU" sz="1600" b="1" dirty="0">
                <a:solidFill>
                  <a:schemeClr val="accent1">
                    <a:lumMod val="50000"/>
                  </a:schemeClr>
                </a:solidFill>
              </a:rPr>
              <a:t>АРХИВИРАНЕ</a:t>
            </a:r>
            <a:endParaRPr lang="en-US" sz="1000" dirty="0">
              <a:solidFill>
                <a:schemeClr val="accent1">
                  <a:lumMod val="50000"/>
                </a:schemeClr>
              </a:solidFill>
            </a:endParaRPr>
          </a:p>
        </p:txBody>
      </p:sp>
      <p:sp>
        <p:nvSpPr>
          <p:cNvPr id="9" name="TextBox 8">
            <a:extLst>
              <a:ext uri="{FF2B5EF4-FFF2-40B4-BE49-F238E27FC236}">
                <a16:creationId xmlns:a16="http://schemas.microsoft.com/office/drawing/2014/main" id="{07E32EB3-E5B3-42A5-82D5-1201E4E85039}"/>
              </a:ext>
            </a:extLst>
          </p:cNvPr>
          <p:cNvSpPr txBox="1"/>
          <p:nvPr/>
        </p:nvSpPr>
        <p:spPr>
          <a:xfrm>
            <a:off x="244098" y="1025235"/>
            <a:ext cx="8655804" cy="5093702"/>
          </a:xfrm>
          <a:prstGeom prst="rect">
            <a:avLst/>
          </a:prstGeom>
          <a:noFill/>
        </p:spPr>
        <p:txBody>
          <a:bodyPr wrap="square">
            <a:spAutoFit/>
          </a:bodyPr>
          <a:lstStyle/>
          <a:p>
            <a:pPr marL="285750" indent="-285750" algn="just" fontAlgn="base">
              <a:spcBef>
                <a:spcPts val="600"/>
              </a:spcBef>
              <a:spcAft>
                <a:spcPts val="600"/>
              </a:spcAft>
              <a:buClrTx/>
              <a:buSzTx/>
              <a:buFont typeface="Wingdings" panose="05000000000000000000" pitchFamily="2" charset="2"/>
              <a:buChar char="q"/>
              <a:defRPr/>
            </a:pPr>
            <a:r>
              <a:rPr lang="bg-BG" sz="1400" dirty="0">
                <a:solidFill>
                  <a:schemeClr val="tx1"/>
                </a:solidFill>
              </a:rPr>
              <a:t>В съответствие с чл. 132 от Регламент (ЕС, ЕВРОАТОМ) 1046/2018 крайните получатели съхраняват счетоводните записи и </a:t>
            </a:r>
            <a:r>
              <a:rPr lang="bg-BG" sz="1400" dirty="0" err="1">
                <a:solidFill>
                  <a:schemeClr val="tx1"/>
                </a:solidFill>
              </a:rPr>
              <a:t>разходо</a:t>
            </a:r>
            <a:r>
              <a:rPr lang="bg-BG" sz="1400" dirty="0">
                <a:solidFill>
                  <a:schemeClr val="tx1"/>
                </a:solidFill>
              </a:rPr>
              <a:t>-оправдателните документи, включително статистически данни и други данни, отнасящи се до финансирането по договора, както и данни и документи в електронен формат, в продължение на пет години след окончателното плащане или, когато няма такова плащане, след приключване на проекта. Когато финансирането не надхвърля 60 000 EUR, този срок е три години;</a:t>
            </a:r>
          </a:p>
          <a:p>
            <a:pPr marL="285750" indent="-285750" algn="just" fontAlgn="base">
              <a:spcBef>
                <a:spcPts val="600"/>
              </a:spcBef>
              <a:spcAft>
                <a:spcPts val="600"/>
              </a:spcAft>
              <a:buClrTx/>
              <a:buSzTx/>
              <a:buFont typeface="Wingdings" panose="05000000000000000000" pitchFamily="2" charset="2"/>
              <a:buChar char="q"/>
              <a:defRPr/>
            </a:pPr>
            <a:r>
              <a:rPr lang="bg-BG" sz="1400" dirty="0">
                <a:solidFill>
                  <a:schemeClr val="tx1"/>
                </a:solidFill>
              </a:rPr>
              <a:t>Всички документи по договора за финансиране, извън тези съществуващи само в електронна версия в ИС на МВУ, следва да се съхраняват, подредени систематично и хронологично в папки (класьори), на определеното за това място </a:t>
            </a:r>
          </a:p>
          <a:p>
            <a:pPr marL="396000" lvl="1" algn="just" fontAlgn="base">
              <a:buClrTx/>
              <a:buFont typeface="Wingdings" panose="05000000000000000000" pitchFamily="2" charset="2"/>
              <a:buChar char="ü"/>
              <a:defRPr/>
            </a:pPr>
            <a:r>
              <a:rPr lang="bg-BG" sz="1200" i="1" dirty="0">
                <a:solidFill>
                  <a:schemeClr val="tx1"/>
                </a:solidFill>
              </a:rPr>
              <a:t>Всеки класьор трябва да съдържа опис и етикет с наименованието и номера на договора за финансиране</a:t>
            </a:r>
            <a:r>
              <a:rPr lang="en-US" sz="1200" i="1" dirty="0">
                <a:solidFill>
                  <a:schemeClr val="tx1"/>
                </a:solidFill>
              </a:rPr>
              <a:t>;</a:t>
            </a:r>
            <a:endParaRPr lang="bg-BG" sz="1200" i="1" dirty="0">
              <a:solidFill>
                <a:schemeClr val="tx1"/>
              </a:solidFill>
            </a:endParaRPr>
          </a:p>
          <a:p>
            <a:pPr marL="396000" lvl="1" algn="just" fontAlgn="base">
              <a:buClrTx/>
              <a:buFont typeface="Wingdings" panose="05000000000000000000" pitchFamily="2" charset="2"/>
              <a:buChar char="ü"/>
              <a:defRPr/>
            </a:pPr>
            <a:r>
              <a:rPr lang="bg-BG" sz="1200" i="1" dirty="0">
                <a:solidFill>
                  <a:schemeClr val="tx1"/>
                </a:solidFill>
              </a:rPr>
              <a:t>Документите на хартиен носител се съхраняват в оригинал или заверено копие с гриф „Вярно с оригинала“ от лице, което има право да извършва такава заверка</a:t>
            </a:r>
            <a:r>
              <a:rPr lang="en-US" sz="1200" i="1" dirty="0">
                <a:solidFill>
                  <a:schemeClr val="tx1"/>
                </a:solidFill>
              </a:rPr>
              <a:t>;</a:t>
            </a:r>
            <a:endParaRPr lang="bg-BG" sz="1200" i="1" dirty="0">
              <a:solidFill>
                <a:schemeClr val="tx1"/>
              </a:solidFill>
            </a:endParaRPr>
          </a:p>
          <a:p>
            <a:pPr marL="396000" lvl="1" algn="just" fontAlgn="base">
              <a:buClrTx/>
              <a:buFont typeface="Wingdings" panose="05000000000000000000" pitchFamily="2" charset="2"/>
              <a:buChar char="ü"/>
              <a:defRPr/>
            </a:pPr>
            <a:r>
              <a:rPr lang="bg-BG" sz="1200" i="1" dirty="0">
                <a:solidFill>
                  <a:schemeClr val="tx1"/>
                </a:solidFill>
              </a:rPr>
              <a:t>Крайният получател е длъжен да води и поддържа актуален регистър на документите по изпълняваната инвестиция, включително и информация за местонахождението на оригиналните документи по проекта и отговорното лице за тяхното съхранение в съответствие със сроковете, споменати по-горе</a:t>
            </a:r>
            <a:r>
              <a:rPr lang="en-US" sz="1200" i="1" dirty="0">
                <a:solidFill>
                  <a:schemeClr val="tx1"/>
                </a:solidFill>
              </a:rPr>
              <a:t>;</a:t>
            </a:r>
            <a:endParaRPr lang="bg-BG" sz="1200" i="1" dirty="0">
              <a:solidFill>
                <a:schemeClr val="tx1"/>
              </a:solidFill>
            </a:endParaRPr>
          </a:p>
          <a:p>
            <a:pPr marL="396000" lvl="1" algn="just" fontAlgn="base">
              <a:spcBef>
                <a:spcPts val="600"/>
              </a:spcBef>
              <a:buClrTx/>
              <a:buFont typeface="Wingdings" panose="05000000000000000000" pitchFamily="2" charset="2"/>
              <a:buChar char="ü"/>
              <a:defRPr/>
            </a:pPr>
            <a:r>
              <a:rPr lang="bg-BG" sz="1200" i="1" dirty="0">
                <a:solidFill>
                  <a:schemeClr val="tx1"/>
                </a:solidFill>
              </a:rPr>
              <a:t>Крайният получател трябва да определи отговорен/ни служител/и за съхраняване на документите и заместник/ци, които извършват регистрацията на постъпилите документи, организират съхранението на документите и предоставят документите при поискване. Тези служители отговарят за целостта на досиетата, следят за навременното връщане на взетите документи, и предоставят информация и осигуряват достъп на одитиращи и контролни органи при извършването на проверки на място и одити. </a:t>
            </a:r>
          </a:p>
          <a:p>
            <a:pPr marL="285750" indent="-285750" algn="just" fontAlgn="base">
              <a:spcBef>
                <a:spcPts val="600"/>
              </a:spcBef>
              <a:spcAft>
                <a:spcPts val="600"/>
              </a:spcAft>
              <a:buClrTx/>
              <a:buSzTx/>
              <a:buFont typeface="Wingdings" panose="05000000000000000000" pitchFamily="2" charset="2"/>
              <a:buChar char="q"/>
              <a:defRPr/>
            </a:pPr>
            <a:r>
              <a:rPr lang="bg-BG" sz="1400" dirty="0">
                <a:solidFill>
                  <a:schemeClr val="tx1"/>
                </a:solidFill>
              </a:rPr>
              <a:t>Крайният получател се задължава да съхранява, осигурява и предоставя при поискване от СНД, националните контролни и одитиращи органи, органите на Европейската комисия, Европейската служба за борба с измамите, Европейската сметна палата и/или техните представители всички документи, свързани с изпълнението на инвестицията.</a:t>
            </a:r>
            <a:endParaRPr lang="bg-BG" sz="2000" dirty="0"/>
          </a:p>
        </p:txBody>
      </p:sp>
      <p:sp>
        <p:nvSpPr>
          <p:cNvPr id="11" name="TextBox 10">
            <a:extLst>
              <a:ext uri="{FF2B5EF4-FFF2-40B4-BE49-F238E27FC236}">
                <a16:creationId xmlns:a16="http://schemas.microsoft.com/office/drawing/2014/main" id="{828C0488-1F5B-4297-B48E-0A98AF33FAA7}"/>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267743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US" b="1" dirty="0">
                <a:solidFill>
                  <a:schemeClr val="accent1">
                    <a:lumMod val="50000"/>
                  </a:schemeClr>
                </a:solidFill>
              </a:rPr>
              <a:t>    </a:t>
            </a:r>
            <a:r>
              <a:rPr lang="ru-RU" sz="1600" b="1" dirty="0">
                <a:solidFill>
                  <a:schemeClr val="accent1">
                    <a:lumMod val="50000"/>
                  </a:schemeClr>
                </a:solidFill>
              </a:rPr>
              <a:t>ЧЕСТО ДОПУСКАНИ ГРЕШКИ</a:t>
            </a:r>
            <a:endParaRPr lang="en-US" sz="1000" dirty="0">
              <a:solidFill>
                <a:schemeClr val="accent1">
                  <a:lumMod val="50000"/>
                </a:schemeClr>
              </a:solidFill>
            </a:endParaRPr>
          </a:p>
        </p:txBody>
      </p:sp>
      <p:sp>
        <p:nvSpPr>
          <p:cNvPr id="9" name="TextBox 8">
            <a:extLst>
              <a:ext uri="{FF2B5EF4-FFF2-40B4-BE49-F238E27FC236}">
                <a16:creationId xmlns:a16="http://schemas.microsoft.com/office/drawing/2014/main" id="{07E32EB3-E5B3-42A5-82D5-1201E4E85039}"/>
              </a:ext>
            </a:extLst>
          </p:cNvPr>
          <p:cNvSpPr txBox="1"/>
          <p:nvPr/>
        </p:nvSpPr>
        <p:spPr>
          <a:xfrm>
            <a:off x="244098" y="1382286"/>
            <a:ext cx="8655804" cy="4093428"/>
          </a:xfrm>
          <a:prstGeom prst="rect">
            <a:avLst/>
          </a:prstGeom>
          <a:noFill/>
        </p:spPr>
        <p:txBody>
          <a:bodyPr wrap="square">
            <a:spAutoFit/>
          </a:bodyPr>
          <a:lstStyle/>
          <a:p>
            <a:pPr marL="285750" indent="-285750" algn="just" fontAlgn="base">
              <a:spcBef>
                <a:spcPts val="600"/>
              </a:spcBef>
              <a:spcAft>
                <a:spcPts val="600"/>
              </a:spcAft>
              <a:buClrTx/>
              <a:buSzTx/>
              <a:buFont typeface="Wingdings" panose="05000000000000000000" pitchFamily="2" charset="2"/>
              <a:buChar char="q"/>
              <a:defRPr/>
            </a:pPr>
            <a:r>
              <a:rPr lang="bg-BG" sz="1400" dirty="0"/>
              <a:t>Отчитане на недопустими дейности съгласно условията за кандидатстване – например отчитане на дейности, които по същество представляват услуги(например услуги по разработване на софтуерни продукти - въпроси 69, 118, 140);</a:t>
            </a:r>
            <a:endParaRPr lang="en-US" sz="1400" dirty="0"/>
          </a:p>
          <a:p>
            <a:pPr marL="285750" indent="-285750" algn="just" fontAlgn="base">
              <a:spcBef>
                <a:spcPts val="600"/>
              </a:spcBef>
              <a:spcAft>
                <a:spcPts val="600"/>
              </a:spcAft>
              <a:buClrTx/>
              <a:buSzTx/>
              <a:buFont typeface="Wingdings" panose="05000000000000000000" pitchFamily="2" charset="2"/>
              <a:buChar char="q"/>
              <a:defRPr/>
            </a:pPr>
            <a:r>
              <a:rPr lang="bg-BG" sz="1400" dirty="0"/>
              <a:t>Прилагане от страна на крайните получатели на промени по договора, за които се изисква изрично предварително одобрение на страна на СНД;</a:t>
            </a:r>
            <a:endParaRPr lang="en-US" sz="1400" dirty="0"/>
          </a:p>
          <a:p>
            <a:pPr marL="285750" indent="-285750" algn="just" fontAlgn="base">
              <a:spcBef>
                <a:spcPts val="600"/>
              </a:spcBef>
              <a:spcAft>
                <a:spcPts val="600"/>
              </a:spcAft>
              <a:buClrTx/>
              <a:buSzTx/>
              <a:buFont typeface="Wingdings" panose="05000000000000000000" pitchFamily="2" charset="2"/>
              <a:buChar char="q"/>
              <a:defRPr/>
            </a:pPr>
            <a:r>
              <a:rPr lang="bg-BG" sz="1400" dirty="0" err="1"/>
              <a:t>Непредставяне</a:t>
            </a:r>
            <a:r>
              <a:rPr lang="bg-BG" sz="1400" dirty="0"/>
              <a:t> на всички необходими документи (съгласно таблица 5 от Ръководството за изпълнение), удостоверяващи коректното изпълнение на дейностите – например често липсват технически паспорт, ръководство за експлоатация или други сходни документи, от които да са видни спецификациите на активите;</a:t>
            </a:r>
            <a:endParaRPr lang="en-US" sz="1400" dirty="0"/>
          </a:p>
          <a:p>
            <a:pPr marL="285750" indent="-285750" algn="just" fontAlgn="base">
              <a:spcBef>
                <a:spcPts val="600"/>
              </a:spcBef>
              <a:spcAft>
                <a:spcPts val="600"/>
              </a:spcAft>
              <a:buClrTx/>
              <a:buSzTx/>
              <a:buFont typeface="Wingdings" panose="05000000000000000000" pitchFamily="2" charset="2"/>
              <a:buChar char="q"/>
              <a:defRPr/>
            </a:pPr>
            <a:r>
              <a:rPr lang="bg-BG" sz="1400" dirty="0"/>
              <a:t>Несъответствие в информацията между предоставените отделни документи – например разминаване на серийни номера, марки, модели на активите; несъответствие в датите на доставка, инсталиране, въвеждане в експлоатация на активите и др.;</a:t>
            </a:r>
            <a:endParaRPr lang="en-US" sz="1400" dirty="0"/>
          </a:p>
          <a:p>
            <a:pPr marL="285750" indent="-285750" fontAlgn="base">
              <a:spcBef>
                <a:spcPts val="600"/>
              </a:spcBef>
              <a:spcAft>
                <a:spcPts val="600"/>
              </a:spcAft>
              <a:buClrTx/>
              <a:buSzTx/>
              <a:buFont typeface="Wingdings" panose="05000000000000000000" pitchFamily="2" charset="2"/>
              <a:buChar char="q"/>
              <a:defRPr/>
            </a:pPr>
            <a:r>
              <a:rPr lang="bg-BG" sz="1400" dirty="0"/>
              <a:t>Несъответствие в техническите параметри на реално доставените активи с оферираните и заложените в проекта;</a:t>
            </a:r>
          </a:p>
          <a:p>
            <a:pPr marL="285750" indent="-285750" algn="just" fontAlgn="base">
              <a:spcBef>
                <a:spcPts val="600"/>
              </a:spcBef>
              <a:spcAft>
                <a:spcPts val="600"/>
              </a:spcAft>
              <a:buClrTx/>
              <a:buSzTx/>
              <a:buFont typeface="Wingdings" panose="05000000000000000000" pitchFamily="2" charset="2"/>
              <a:buChar char="q"/>
              <a:defRPr/>
            </a:pPr>
            <a:r>
              <a:rPr lang="bg-BG" sz="1400" dirty="0"/>
              <a:t>Не е актуализирана информацията в декларацията за държавни помощи.</a:t>
            </a:r>
            <a:endParaRPr lang="en-US" sz="1400" dirty="0"/>
          </a:p>
        </p:txBody>
      </p:sp>
      <p:sp>
        <p:nvSpPr>
          <p:cNvPr id="11" name="TextBox 10">
            <a:extLst>
              <a:ext uri="{FF2B5EF4-FFF2-40B4-BE49-F238E27FC236}">
                <a16:creationId xmlns:a16="http://schemas.microsoft.com/office/drawing/2014/main" id="{78BD1E16-02A1-4B9F-B4A1-A7605B15ED71}"/>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971293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90A3A873-DA9B-4C23-BBFF-114BF9324837}"/>
              </a:ext>
            </a:extLst>
          </p:cNvPr>
          <p:cNvSpPr txBox="1"/>
          <p:nvPr/>
        </p:nvSpPr>
        <p:spPr>
          <a:xfrm>
            <a:off x="1593850" y="2516822"/>
            <a:ext cx="6470650" cy="833433"/>
          </a:xfrm>
          <a:prstGeom prst="rect">
            <a:avLst/>
          </a:prstGeom>
          <a:noFill/>
        </p:spPr>
        <p:txBody>
          <a:bodyPr wrap="square">
            <a:spAutoFit/>
          </a:bodyPr>
          <a:lstStyle/>
          <a:p>
            <a:pPr marL="0" lvl="0" indent="0" algn="ctr" defTabSz="2468789">
              <a:lnSpc>
                <a:spcPct val="200000"/>
              </a:lnSpc>
              <a:spcAft>
                <a:spcPts val="0"/>
              </a:spcAft>
              <a:buClrTx/>
              <a:buSzTx/>
              <a:buNone/>
            </a:pPr>
            <a:r>
              <a:rPr lang="ru-RU" sz="2800" b="1" dirty="0">
                <a:solidFill>
                  <a:schemeClr val="tx1"/>
                </a:solidFill>
                <a:effectLst/>
                <a:latin typeface="+mj-lt"/>
                <a:ea typeface="+mj-ea"/>
                <a:cs typeface="+mj-cs"/>
              </a:rPr>
              <a:t>ПРОЦЕДУРИ ЗА ИЗБОР НА ИЗПЪЛНИТЕЛ</a:t>
            </a:r>
          </a:p>
        </p:txBody>
      </p:sp>
      <p:pic>
        <p:nvPicPr>
          <p:cNvPr id="3" name="Graphic 2" descr="Scales of justice">
            <a:extLst>
              <a:ext uri="{FF2B5EF4-FFF2-40B4-BE49-F238E27FC236}">
                <a16:creationId xmlns:a16="http://schemas.microsoft.com/office/drawing/2014/main" id="{9EC78440-2C1D-4DB2-AE16-1B11CCC5203D}"/>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795867" y="2435855"/>
            <a:ext cx="914400" cy="914400"/>
          </a:xfrm>
          <a:prstGeom prst="rect">
            <a:avLst/>
          </a:prstGeom>
        </p:spPr>
      </p:pic>
    </p:spTree>
    <p:extLst>
      <p:ext uri="{BB962C8B-B14F-4D97-AF65-F5344CB8AC3E}">
        <p14:creationId xmlns:p14="http://schemas.microsoft.com/office/powerpoint/2010/main" val="1074889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bg-BG" b="1" dirty="0">
                <a:solidFill>
                  <a:schemeClr val="accent1">
                    <a:lumMod val="50000"/>
                  </a:schemeClr>
                </a:solidFill>
              </a:rPr>
              <a:t>Приложими нормативни актове</a:t>
            </a:r>
          </a:p>
        </p:txBody>
      </p:sp>
      <p:sp>
        <p:nvSpPr>
          <p:cNvPr id="9" name="TextBox 8">
            <a:extLst>
              <a:ext uri="{FF2B5EF4-FFF2-40B4-BE49-F238E27FC236}">
                <a16:creationId xmlns:a16="http://schemas.microsoft.com/office/drawing/2014/main" id="{07E32EB3-E5B3-42A5-82D5-1201E4E85039}"/>
              </a:ext>
            </a:extLst>
          </p:cNvPr>
          <p:cNvSpPr txBox="1"/>
          <p:nvPr/>
        </p:nvSpPr>
        <p:spPr>
          <a:xfrm>
            <a:off x="3690758" y="3002482"/>
            <a:ext cx="4600952" cy="1754326"/>
          </a:xfrm>
          <a:prstGeom prst="rect">
            <a:avLst/>
          </a:prstGeom>
          <a:noFill/>
        </p:spPr>
        <p:txBody>
          <a:bodyPr wrap="square">
            <a:spAutoFit/>
          </a:bodyPr>
          <a:lstStyle/>
          <a:p>
            <a:pPr marL="285750" indent="-285750" algn="just">
              <a:buFont typeface="Wingdings" panose="05000000000000000000" pitchFamily="2" charset="2"/>
              <a:buChar char="Ø"/>
            </a:pPr>
            <a:r>
              <a:rPr lang="ru-RU" b="1" dirty="0"/>
              <a:t>ПОСТАНОВЛЕНИЕ № 80 на МС от 9.05.2022 г. за </a:t>
            </a:r>
            <a:r>
              <a:rPr lang="ru-RU" b="1" dirty="0" err="1"/>
              <a:t>определяне</a:t>
            </a:r>
            <a:r>
              <a:rPr lang="ru-RU" b="1" dirty="0"/>
              <a:t> на </a:t>
            </a:r>
            <a:r>
              <a:rPr lang="ru-RU" b="1" dirty="0" err="1"/>
              <a:t>правилата</a:t>
            </a:r>
            <a:r>
              <a:rPr lang="ru-RU" b="1" dirty="0"/>
              <a:t> за </a:t>
            </a:r>
            <a:r>
              <a:rPr lang="ru-RU" b="1" dirty="0" err="1"/>
              <a:t>възлагане</a:t>
            </a:r>
            <a:r>
              <a:rPr lang="ru-RU" b="1" dirty="0"/>
              <a:t> на </a:t>
            </a:r>
            <a:r>
              <a:rPr lang="ru-RU" b="1" dirty="0" err="1"/>
              <a:t>дейности</a:t>
            </a:r>
            <a:r>
              <a:rPr lang="ru-RU" b="1" dirty="0"/>
              <a:t> по инвестиции от </a:t>
            </a:r>
            <a:r>
              <a:rPr lang="ru-RU" b="1" dirty="0" err="1"/>
              <a:t>крайни</a:t>
            </a:r>
            <a:r>
              <a:rPr lang="ru-RU" b="1" dirty="0"/>
              <a:t> получатели на средства от Механизма за </a:t>
            </a:r>
            <a:r>
              <a:rPr lang="ru-RU" b="1" dirty="0" err="1"/>
              <a:t>възстановяване</a:t>
            </a:r>
            <a:r>
              <a:rPr lang="ru-RU" b="1" dirty="0"/>
              <a:t> и </a:t>
            </a:r>
            <a:r>
              <a:rPr lang="ru-RU" b="1" dirty="0" err="1"/>
              <a:t>устойчивост</a:t>
            </a:r>
            <a:endParaRPr lang="ru-RU" b="1" dirty="0"/>
          </a:p>
        </p:txBody>
      </p:sp>
      <p:pic>
        <p:nvPicPr>
          <p:cNvPr id="10" name="Graphic 9" descr="Document">
            <a:extLst>
              <a:ext uri="{FF2B5EF4-FFF2-40B4-BE49-F238E27FC236}">
                <a16:creationId xmlns:a16="http://schemas.microsoft.com/office/drawing/2014/main" id="{45467F5D-F642-4815-9F9A-3F223574FEB9}"/>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313948" y="297589"/>
            <a:ext cx="361950" cy="361950"/>
          </a:xfrm>
          <a:prstGeom prst="rect">
            <a:avLst/>
          </a:prstGeom>
        </p:spPr>
      </p:pic>
      <p:pic>
        <p:nvPicPr>
          <p:cNvPr id="11" name="Picture 10">
            <a:extLst>
              <a:ext uri="{FF2B5EF4-FFF2-40B4-BE49-F238E27FC236}">
                <a16:creationId xmlns:a16="http://schemas.microsoft.com/office/drawing/2014/main" id="{FFA8A726-54A0-4206-A668-7A7D14A8FC2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3233" y="2248398"/>
            <a:ext cx="2371725" cy="2232248"/>
          </a:xfrm>
          <a:prstGeom prst="rect">
            <a:avLst/>
          </a:prstGeom>
        </p:spPr>
      </p:pic>
      <p:sp>
        <p:nvSpPr>
          <p:cNvPr id="13" name="TextBox 12">
            <a:extLst>
              <a:ext uri="{FF2B5EF4-FFF2-40B4-BE49-F238E27FC236}">
                <a16:creationId xmlns:a16="http://schemas.microsoft.com/office/drawing/2014/main" id="{CED832B7-BB65-4E5A-A725-2DC0E72BFCF5}"/>
              </a:ext>
            </a:extLst>
          </p:cNvPr>
          <p:cNvSpPr txBox="1"/>
          <p:nvPr/>
        </p:nvSpPr>
        <p:spPr>
          <a:xfrm>
            <a:off x="3690758" y="2063732"/>
            <a:ext cx="4730750" cy="369332"/>
          </a:xfrm>
          <a:prstGeom prst="rect">
            <a:avLst/>
          </a:prstGeom>
          <a:noFill/>
        </p:spPr>
        <p:txBody>
          <a:bodyPr wrap="square">
            <a:spAutoFit/>
          </a:bodyPr>
          <a:lstStyle/>
          <a:p>
            <a:pPr marL="285750" indent="-285750">
              <a:buFont typeface="Wingdings" panose="05000000000000000000" pitchFamily="2" charset="2"/>
              <a:buChar char="Ø"/>
            </a:pPr>
            <a:r>
              <a:rPr lang="bg-BG" sz="1800" b="1" dirty="0">
                <a:solidFill>
                  <a:schemeClr val="tx1"/>
                </a:solidFill>
              </a:rPr>
              <a:t>ЗАКОН ЗА ОБЩЕСТВЕНИТЕ ПОРЪЧКИ</a:t>
            </a:r>
            <a:endParaRPr lang="bg-BG" dirty="0"/>
          </a:p>
        </p:txBody>
      </p:sp>
      <p:sp>
        <p:nvSpPr>
          <p:cNvPr id="14" name="TextBox 13">
            <a:extLst>
              <a:ext uri="{FF2B5EF4-FFF2-40B4-BE49-F238E27FC236}">
                <a16:creationId xmlns:a16="http://schemas.microsoft.com/office/drawing/2014/main" id="{20B86A2F-735C-445D-AA75-BC81EC7C7693}"/>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2856401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Приложим режим за </a:t>
            </a:r>
            <a:r>
              <a:rPr lang="ru-RU" b="1" dirty="0" err="1">
                <a:solidFill>
                  <a:schemeClr val="accent1">
                    <a:lumMod val="50000"/>
                  </a:schemeClr>
                </a:solidFill>
              </a:rPr>
              <a:t>избора</a:t>
            </a:r>
            <a:r>
              <a:rPr lang="ru-RU" b="1" dirty="0">
                <a:solidFill>
                  <a:schemeClr val="accent1">
                    <a:lumMod val="50000"/>
                  </a:schemeClr>
                </a:solidFill>
              </a:rPr>
              <a:t> на </a:t>
            </a:r>
            <a:r>
              <a:rPr lang="ru-RU" b="1" dirty="0" err="1">
                <a:solidFill>
                  <a:schemeClr val="accent1">
                    <a:lumMod val="50000"/>
                  </a:schemeClr>
                </a:solidFill>
              </a:rPr>
              <a:t>изпълнители</a:t>
            </a:r>
            <a:r>
              <a:rPr lang="ru-RU" b="1" dirty="0">
                <a:solidFill>
                  <a:schemeClr val="accent1">
                    <a:lumMod val="50000"/>
                  </a:schemeClr>
                </a:solidFill>
              </a:rPr>
              <a:t> </a:t>
            </a:r>
          </a:p>
        </p:txBody>
      </p:sp>
      <p:sp>
        <p:nvSpPr>
          <p:cNvPr id="9" name="TextBox 8">
            <a:extLst>
              <a:ext uri="{FF2B5EF4-FFF2-40B4-BE49-F238E27FC236}">
                <a16:creationId xmlns:a16="http://schemas.microsoft.com/office/drawing/2014/main" id="{07E32EB3-E5B3-42A5-82D5-1201E4E85039}"/>
              </a:ext>
            </a:extLst>
          </p:cNvPr>
          <p:cNvSpPr txBox="1"/>
          <p:nvPr/>
        </p:nvSpPr>
        <p:spPr>
          <a:xfrm>
            <a:off x="342146" y="1594434"/>
            <a:ext cx="8252202" cy="3416320"/>
          </a:xfrm>
          <a:prstGeom prst="rect">
            <a:avLst/>
          </a:prstGeom>
          <a:noFill/>
        </p:spPr>
        <p:txBody>
          <a:bodyPr wrap="square">
            <a:spAutoFit/>
          </a:bodyPr>
          <a:lstStyle/>
          <a:p>
            <a:pPr algn="just"/>
            <a:r>
              <a:rPr lang="en-US" sz="1600" dirty="0">
                <a:solidFill>
                  <a:srgbClr val="FF0000"/>
                </a:solidFill>
                <a:effectLst/>
                <a:latin typeface="Cambria" panose="02040503050406030204" pitchFamily="18" charset="0"/>
              </a:rPr>
              <a:t>1. </a:t>
            </a:r>
            <a:r>
              <a:rPr lang="ru-RU" sz="1800" dirty="0" err="1">
                <a:solidFill>
                  <a:srgbClr val="FF0000"/>
                </a:solidFill>
                <a:effectLst/>
                <a:latin typeface="Cambria" panose="02040503050406030204" pitchFamily="18" charset="0"/>
              </a:rPr>
              <a:t>Възлагане</a:t>
            </a:r>
            <a:r>
              <a:rPr lang="ru-RU" sz="1800" dirty="0">
                <a:solidFill>
                  <a:srgbClr val="FF0000"/>
                </a:solidFill>
                <a:effectLst/>
                <a:latin typeface="Cambria" panose="02040503050406030204" pitchFamily="18" charset="0"/>
              </a:rPr>
              <a:t> по </a:t>
            </a:r>
            <a:r>
              <a:rPr lang="ru-RU" sz="1800" dirty="0" err="1">
                <a:solidFill>
                  <a:srgbClr val="FF0000"/>
                </a:solidFill>
                <a:effectLst/>
                <a:latin typeface="Cambria" panose="02040503050406030204" pitchFamily="18" charset="0"/>
              </a:rPr>
              <a:t>реда</a:t>
            </a:r>
            <a:r>
              <a:rPr lang="ru-RU" sz="1800" dirty="0">
                <a:solidFill>
                  <a:srgbClr val="FF0000"/>
                </a:solidFill>
                <a:effectLst/>
                <a:latin typeface="Cambria" panose="02040503050406030204" pitchFamily="18" charset="0"/>
              </a:rPr>
              <a:t> на Закона за </a:t>
            </a:r>
            <a:r>
              <a:rPr lang="ru-RU" sz="1800" dirty="0" err="1">
                <a:solidFill>
                  <a:srgbClr val="FF0000"/>
                </a:solidFill>
                <a:effectLst/>
                <a:latin typeface="Cambria" panose="02040503050406030204" pitchFamily="18" charset="0"/>
              </a:rPr>
              <a:t>обществените</a:t>
            </a:r>
            <a:r>
              <a:rPr lang="ru-RU" sz="1800" dirty="0">
                <a:solidFill>
                  <a:srgbClr val="FF0000"/>
                </a:solidFill>
                <a:effectLst/>
                <a:latin typeface="Cambria" panose="02040503050406030204" pitchFamily="18" charset="0"/>
              </a:rPr>
              <a:t> </a:t>
            </a:r>
            <a:r>
              <a:rPr lang="ru-RU" sz="1800" dirty="0" err="1">
                <a:solidFill>
                  <a:srgbClr val="FF0000"/>
                </a:solidFill>
                <a:effectLst/>
                <a:latin typeface="Cambria" panose="02040503050406030204" pitchFamily="18" charset="0"/>
              </a:rPr>
              <a:t>поръчки</a:t>
            </a:r>
            <a:r>
              <a:rPr lang="ru-RU" sz="1800" dirty="0">
                <a:solidFill>
                  <a:srgbClr val="FF0000"/>
                </a:solidFill>
                <a:effectLst/>
                <a:latin typeface="Cambria" panose="02040503050406030204" pitchFamily="18" charset="0"/>
              </a:rPr>
              <a:t> (ЗОП)</a:t>
            </a:r>
            <a:r>
              <a:rPr lang="en-US" sz="1800" dirty="0">
                <a:solidFill>
                  <a:srgbClr val="FF0000"/>
                </a:solidFill>
                <a:effectLst/>
                <a:latin typeface="Cambria" panose="02040503050406030204" pitchFamily="18" charset="0"/>
              </a:rPr>
              <a:t>;</a:t>
            </a:r>
            <a:br>
              <a:rPr lang="en-US" sz="1800" dirty="0">
                <a:solidFill>
                  <a:srgbClr val="FF0000"/>
                </a:solidFill>
                <a:effectLst/>
                <a:latin typeface="Cambria" panose="02040503050406030204" pitchFamily="18" charset="0"/>
              </a:rPr>
            </a:br>
            <a:r>
              <a:rPr lang="en-US" sz="1800" dirty="0">
                <a:solidFill>
                  <a:srgbClr val="FF0000"/>
                </a:solidFill>
                <a:effectLst/>
                <a:latin typeface="Cambria" panose="02040503050406030204" pitchFamily="18" charset="0"/>
              </a:rPr>
              <a:t/>
            </a:r>
            <a:br>
              <a:rPr lang="en-US" sz="1800" dirty="0">
                <a:solidFill>
                  <a:srgbClr val="FF0000"/>
                </a:solidFill>
                <a:effectLst/>
                <a:latin typeface="Cambria" panose="02040503050406030204" pitchFamily="18" charset="0"/>
              </a:rPr>
            </a:br>
            <a:r>
              <a:rPr lang="en-US" sz="1800" dirty="0">
                <a:solidFill>
                  <a:srgbClr val="FF0000"/>
                </a:solidFill>
                <a:effectLst/>
                <a:latin typeface="Cambria" panose="02040503050406030204" pitchFamily="18" charset="0"/>
              </a:rPr>
              <a:t>2. </a:t>
            </a:r>
            <a:r>
              <a:rPr lang="ru-RU" sz="1800" dirty="0" err="1">
                <a:solidFill>
                  <a:srgbClr val="FF0000"/>
                </a:solidFill>
                <a:effectLst/>
                <a:latin typeface="Cambria" panose="02040503050406030204" pitchFamily="18" charset="0"/>
              </a:rPr>
              <a:t>Възлагане</a:t>
            </a:r>
            <a:r>
              <a:rPr lang="ru-RU" sz="1800" dirty="0">
                <a:solidFill>
                  <a:srgbClr val="FF0000"/>
                </a:solidFill>
                <a:effectLst/>
                <a:latin typeface="Cambria" panose="02040503050406030204" pitchFamily="18" charset="0"/>
              </a:rPr>
              <a:t> по </a:t>
            </a:r>
            <a:r>
              <a:rPr lang="ru-RU" sz="1800" dirty="0" err="1">
                <a:solidFill>
                  <a:srgbClr val="FF0000"/>
                </a:solidFill>
                <a:effectLst/>
                <a:latin typeface="Cambria" panose="02040503050406030204" pitchFamily="18" charset="0"/>
              </a:rPr>
              <a:t>реда</a:t>
            </a:r>
            <a:r>
              <a:rPr lang="ru-RU" sz="1800" dirty="0">
                <a:solidFill>
                  <a:srgbClr val="FF0000"/>
                </a:solidFill>
                <a:effectLst/>
                <a:latin typeface="Cambria" panose="02040503050406030204" pitchFamily="18" charset="0"/>
              </a:rPr>
              <a:t> на Постановление № 80 на </a:t>
            </a:r>
            <a:r>
              <a:rPr lang="ru-RU" sz="1800" dirty="0" err="1">
                <a:solidFill>
                  <a:srgbClr val="FF0000"/>
                </a:solidFill>
                <a:effectLst/>
                <a:latin typeface="Cambria" panose="02040503050406030204" pitchFamily="18" charset="0"/>
              </a:rPr>
              <a:t>Министерския</a:t>
            </a:r>
            <a:r>
              <a:rPr lang="ru-RU" sz="1800" dirty="0">
                <a:solidFill>
                  <a:srgbClr val="FF0000"/>
                </a:solidFill>
                <a:effectLst/>
                <a:latin typeface="Cambria" panose="02040503050406030204" pitchFamily="18" charset="0"/>
              </a:rPr>
              <a:t> </a:t>
            </a:r>
            <a:r>
              <a:rPr lang="ru-RU" sz="1800" dirty="0" err="1">
                <a:solidFill>
                  <a:srgbClr val="FF0000"/>
                </a:solidFill>
                <a:effectLst/>
                <a:latin typeface="Cambria" panose="02040503050406030204" pitchFamily="18" charset="0"/>
              </a:rPr>
              <a:t>съвет</a:t>
            </a:r>
            <a:r>
              <a:rPr lang="ru-RU" sz="1800" dirty="0">
                <a:solidFill>
                  <a:srgbClr val="FF0000"/>
                </a:solidFill>
                <a:effectLst/>
                <a:latin typeface="Cambria" panose="02040503050406030204" pitchFamily="18" charset="0"/>
              </a:rPr>
              <a:t> от 13 май 2022 г. за </a:t>
            </a:r>
            <a:r>
              <a:rPr lang="ru-RU" sz="1800" dirty="0" err="1">
                <a:solidFill>
                  <a:srgbClr val="FF0000"/>
                </a:solidFill>
                <a:effectLst/>
                <a:latin typeface="Cambria" panose="02040503050406030204" pitchFamily="18" charset="0"/>
              </a:rPr>
              <a:t>определяне</a:t>
            </a:r>
            <a:r>
              <a:rPr lang="ru-RU" sz="1800" dirty="0">
                <a:solidFill>
                  <a:srgbClr val="FF0000"/>
                </a:solidFill>
                <a:effectLst/>
                <a:latin typeface="Cambria" panose="02040503050406030204" pitchFamily="18" charset="0"/>
              </a:rPr>
              <a:t> на </a:t>
            </a:r>
            <a:r>
              <a:rPr lang="ru-RU" sz="1800" dirty="0" err="1">
                <a:solidFill>
                  <a:srgbClr val="FF0000"/>
                </a:solidFill>
                <a:effectLst/>
                <a:latin typeface="Cambria" panose="02040503050406030204" pitchFamily="18" charset="0"/>
              </a:rPr>
              <a:t>определяне</a:t>
            </a:r>
            <a:r>
              <a:rPr lang="ru-RU" sz="1800" dirty="0">
                <a:solidFill>
                  <a:srgbClr val="FF0000"/>
                </a:solidFill>
                <a:effectLst/>
                <a:latin typeface="Cambria" panose="02040503050406030204" pitchFamily="18" charset="0"/>
              </a:rPr>
              <a:t> на </a:t>
            </a:r>
            <a:r>
              <a:rPr lang="ru-RU" sz="1800" dirty="0" err="1">
                <a:solidFill>
                  <a:srgbClr val="FF0000"/>
                </a:solidFill>
                <a:effectLst/>
                <a:latin typeface="Cambria" panose="02040503050406030204" pitchFamily="18" charset="0"/>
              </a:rPr>
              <a:t>правилата</a:t>
            </a:r>
            <a:r>
              <a:rPr lang="ru-RU" sz="1800" dirty="0">
                <a:solidFill>
                  <a:srgbClr val="FF0000"/>
                </a:solidFill>
                <a:effectLst/>
                <a:latin typeface="Cambria" panose="02040503050406030204" pitchFamily="18" charset="0"/>
              </a:rPr>
              <a:t> за </a:t>
            </a:r>
            <a:r>
              <a:rPr lang="ru-RU" sz="1800" dirty="0" err="1">
                <a:solidFill>
                  <a:srgbClr val="FF0000"/>
                </a:solidFill>
                <a:effectLst/>
                <a:latin typeface="Cambria" panose="02040503050406030204" pitchFamily="18" charset="0"/>
              </a:rPr>
              <a:t>възлагане</a:t>
            </a:r>
            <a:r>
              <a:rPr lang="ru-RU" sz="1800" dirty="0">
                <a:solidFill>
                  <a:srgbClr val="FF0000"/>
                </a:solidFill>
                <a:effectLst/>
                <a:latin typeface="Cambria" panose="02040503050406030204" pitchFamily="18" charset="0"/>
              </a:rPr>
              <a:t> на </a:t>
            </a:r>
            <a:r>
              <a:rPr lang="ru-RU" sz="1800" dirty="0" err="1">
                <a:solidFill>
                  <a:srgbClr val="FF0000"/>
                </a:solidFill>
                <a:effectLst/>
                <a:latin typeface="Cambria" panose="02040503050406030204" pitchFamily="18" charset="0"/>
              </a:rPr>
              <a:t>дейности</a:t>
            </a:r>
            <a:r>
              <a:rPr lang="ru-RU" sz="1800" dirty="0">
                <a:solidFill>
                  <a:srgbClr val="FF0000"/>
                </a:solidFill>
                <a:effectLst/>
                <a:latin typeface="Cambria" panose="02040503050406030204" pitchFamily="18" charset="0"/>
              </a:rPr>
              <a:t> по инвестиции от </a:t>
            </a:r>
            <a:r>
              <a:rPr lang="ru-RU" sz="1800" dirty="0" err="1">
                <a:solidFill>
                  <a:srgbClr val="FF0000"/>
                </a:solidFill>
                <a:effectLst/>
                <a:latin typeface="Cambria" panose="02040503050406030204" pitchFamily="18" charset="0"/>
              </a:rPr>
              <a:t>крайни</a:t>
            </a:r>
            <a:r>
              <a:rPr lang="ru-RU" sz="1800" dirty="0">
                <a:solidFill>
                  <a:srgbClr val="FF0000"/>
                </a:solidFill>
                <a:effectLst/>
                <a:latin typeface="Cambria" panose="02040503050406030204" pitchFamily="18" charset="0"/>
              </a:rPr>
              <a:t> получатели на средства от Механизма за </a:t>
            </a:r>
            <a:r>
              <a:rPr lang="ru-RU" sz="1800" dirty="0" err="1">
                <a:solidFill>
                  <a:srgbClr val="FF0000"/>
                </a:solidFill>
                <a:effectLst/>
                <a:latin typeface="Cambria" panose="02040503050406030204" pitchFamily="18" charset="0"/>
              </a:rPr>
              <a:t>възстановяване</a:t>
            </a:r>
            <a:r>
              <a:rPr lang="ru-RU" sz="1800" dirty="0">
                <a:solidFill>
                  <a:srgbClr val="FF0000"/>
                </a:solidFill>
                <a:effectLst/>
                <a:latin typeface="Cambria" panose="02040503050406030204" pitchFamily="18" charset="0"/>
              </a:rPr>
              <a:t> и </a:t>
            </a:r>
            <a:r>
              <a:rPr lang="ru-RU" sz="1800" dirty="0" err="1">
                <a:solidFill>
                  <a:srgbClr val="FF0000"/>
                </a:solidFill>
                <a:effectLst/>
                <a:latin typeface="Cambria" panose="02040503050406030204" pitchFamily="18" charset="0"/>
              </a:rPr>
              <a:t>устойчивост</a:t>
            </a:r>
            <a:r>
              <a:rPr lang="en-US" sz="1800" dirty="0">
                <a:solidFill>
                  <a:srgbClr val="FF0000"/>
                </a:solidFill>
                <a:effectLst/>
                <a:latin typeface="Cambria" panose="02040503050406030204" pitchFamily="18" charset="0"/>
              </a:rPr>
              <a:t>;</a:t>
            </a:r>
            <a:br>
              <a:rPr lang="en-US" sz="1800" dirty="0">
                <a:solidFill>
                  <a:srgbClr val="FF0000"/>
                </a:solidFill>
                <a:effectLst/>
                <a:latin typeface="Cambria" panose="02040503050406030204" pitchFamily="18" charset="0"/>
              </a:rPr>
            </a:br>
            <a:r>
              <a:rPr lang="en-US" sz="1800" dirty="0">
                <a:solidFill>
                  <a:srgbClr val="FF0000"/>
                </a:solidFill>
                <a:effectLst/>
                <a:latin typeface="Cambria" panose="02040503050406030204" pitchFamily="18" charset="0"/>
              </a:rPr>
              <a:t/>
            </a:r>
            <a:br>
              <a:rPr lang="en-US" sz="1800" dirty="0">
                <a:solidFill>
                  <a:srgbClr val="FF0000"/>
                </a:solidFill>
                <a:effectLst/>
                <a:latin typeface="Cambria" panose="02040503050406030204" pitchFamily="18" charset="0"/>
              </a:rPr>
            </a:br>
            <a:r>
              <a:rPr lang="en-US" sz="1800" dirty="0">
                <a:solidFill>
                  <a:srgbClr val="FF0000"/>
                </a:solidFill>
                <a:effectLst/>
                <a:latin typeface="Cambria" panose="02040503050406030204" pitchFamily="18" charset="0"/>
              </a:rPr>
              <a:t>3. </a:t>
            </a:r>
            <a:r>
              <a:rPr lang="ru-RU" sz="1800" dirty="0" err="1">
                <a:solidFill>
                  <a:srgbClr val="FF0000"/>
                </a:solidFill>
                <a:effectLst/>
                <a:latin typeface="Cambria" panose="02040503050406030204" pitchFamily="18" charset="0"/>
              </a:rPr>
              <a:t>Възлагане</a:t>
            </a:r>
            <a:r>
              <a:rPr lang="ru-RU" sz="1800" dirty="0">
                <a:solidFill>
                  <a:srgbClr val="FF0000"/>
                </a:solidFill>
                <a:effectLst/>
                <a:latin typeface="Cambria" panose="02040503050406030204" pitchFamily="18" charset="0"/>
              </a:rPr>
              <a:t> по </a:t>
            </a:r>
            <a:r>
              <a:rPr lang="ru-RU" sz="1800" dirty="0" err="1">
                <a:solidFill>
                  <a:srgbClr val="FF0000"/>
                </a:solidFill>
                <a:effectLst/>
                <a:latin typeface="Cambria" panose="02040503050406030204" pitchFamily="18" charset="0"/>
              </a:rPr>
              <a:t>реда</a:t>
            </a:r>
            <a:r>
              <a:rPr lang="ru-RU" sz="1800" dirty="0">
                <a:solidFill>
                  <a:srgbClr val="FF0000"/>
                </a:solidFill>
                <a:effectLst/>
                <a:latin typeface="Cambria" panose="02040503050406030204" pitchFamily="18" charset="0"/>
              </a:rPr>
              <a:t> на </a:t>
            </a:r>
            <a:r>
              <a:rPr lang="ru-RU" sz="1800" dirty="0" err="1">
                <a:solidFill>
                  <a:srgbClr val="FF0000"/>
                </a:solidFill>
                <a:effectLst/>
                <a:latin typeface="Cambria" panose="02040503050406030204" pitchFamily="18" charset="0"/>
              </a:rPr>
              <a:t>специфични</a:t>
            </a:r>
            <a:r>
              <a:rPr lang="ru-RU" sz="1800" dirty="0">
                <a:solidFill>
                  <a:srgbClr val="FF0000"/>
                </a:solidFill>
                <a:effectLst/>
                <a:latin typeface="Cambria" panose="02040503050406030204" pitchFamily="18" charset="0"/>
              </a:rPr>
              <a:t> правила на СНД за </a:t>
            </a:r>
            <a:r>
              <a:rPr lang="ru-RU" sz="1800" dirty="0" err="1">
                <a:solidFill>
                  <a:srgbClr val="FF0000"/>
                </a:solidFill>
                <a:effectLst/>
                <a:latin typeface="Cambria" panose="02040503050406030204" pitchFamily="18" charset="0"/>
              </a:rPr>
              <a:t>избор</a:t>
            </a:r>
            <a:r>
              <a:rPr lang="ru-RU" sz="1800" dirty="0">
                <a:solidFill>
                  <a:srgbClr val="FF0000"/>
                </a:solidFill>
                <a:effectLst/>
                <a:latin typeface="Cambria" panose="02040503050406030204" pitchFamily="18" charset="0"/>
              </a:rPr>
              <a:t> на </a:t>
            </a:r>
            <a:r>
              <a:rPr lang="ru-RU" sz="1800" dirty="0" err="1">
                <a:solidFill>
                  <a:srgbClr val="FF0000"/>
                </a:solidFill>
                <a:effectLst/>
                <a:latin typeface="Cambria" panose="02040503050406030204" pitchFamily="18" charset="0"/>
              </a:rPr>
              <a:t>изпълнители</a:t>
            </a:r>
            <a:r>
              <a:rPr lang="ru-RU" sz="1800" dirty="0">
                <a:solidFill>
                  <a:srgbClr val="FF0000"/>
                </a:solidFill>
                <a:effectLst/>
                <a:latin typeface="Cambria" panose="02040503050406030204" pitchFamily="18" charset="0"/>
              </a:rPr>
              <a:t> </a:t>
            </a:r>
            <a:r>
              <a:rPr lang="ru-RU" sz="1800" dirty="0" err="1">
                <a:solidFill>
                  <a:srgbClr val="FF0000"/>
                </a:solidFill>
                <a:effectLst/>
                <a:latin typeface="Cambria" panose="02040503050406030204" pitchFamily="18" charset="0"/>
              </a:rPr>
              <a:t>извън</a:t>
            </a:r>
            <a:r>
              <a:rPr lang="ru-RU" sz="1800" dirty="0">
                <a:solidFill>
                  <a:srgbClr val="FF0000"/>
                </a:solidFill>
                <a:effectLst/>
                <a:latin typeface="Cambria" panose="02040503050406030204" pitchFamily="18" charset="0"/>
              </a:rPr>
              <a:t> </a:t>
            </a:r>
            <a:r>
              <a:rPr lang="ru-RU" sz="1800" dirty="0" err="1">
                <a:solidFill>
                  <a:srgbClr val="FF0000"/>
                </a:solidFill>
                <a:effectLst/>
                <a:latin typeface="Cambria" panose="02040503050406030204" pitchFamily="18" charset="0"/>
              </a:rPr>
              <a:t>случаите</a:t>
            </a:r>
            <a:r>
              <a:rPr lang="ru-RU" sz="1800" dirty="0">
                <a:solidFill>
                  <a:srgbClr val="FF0000"/>
                </a:solidFill>
                <a:effectLst/>
                <a:latin typeface="Cambria" panose="02040503050406030204" pitchFamily="18" charset="0"/>
              </a:rPr>
              <a:t> на 1) и 2)</a:t>
            </a:r>
            <a:r>
              <a:rPr lang="en-US" sz="1800" dirty="0">
                <a:solidFill>
                  <a:srgbClr val="FF0000"/>
                </a:solidFill>
                <a:effectLst/>
                <a:latin typeface="Cambria" panose="02040503050406030204" pitchFamily="18" charset="0"/>
              </a:rPr>
              <a:t> - </a:t>
            </a:r>
            <a:r>
              <a:rPr lang="ru-RU" sz="1800" dirty="0">
                <a:solidFill>
                  <a:srgbClr val="FF0000"/>
                </a:solidFill>
                <a:effectLst/>
                <a:latin typeface="Cambria" panose="02040503050406030204" pitchFamily="18" charset="0"/>
              </a:rPr>
              <a:t>чл. 5, ал. 1 от Постановление № 114 на </a:t>
            </a:r>
            <a:r>
              <a:rPr lang="ru-RU" sz="1800" dirty="0" err="1">
                <a:solidFill>
                  <a:srgbClr val="FF0000"/>
                </a:solidFill>
                <a:effectLst/>
                <a:latin typeface="Cambria" panose="02040503050406030204" pitchFamily="18" charset="0"/>
              </a:rPr>
              <a:t>Министерския</a:t>
            </a:r>
            <a:r>
              <a:rPr lang="ru-RU" sz="1800" dirty="0">
                <a:solidFill>
                  <a:srgbClr val="FF0000"/>
                </a:solidFill>
                <a:effectLst/>
                <a:latin typeface="Cambria" panose="02040503050406030204" pitchFamily="18" charset="0"/>
              </a:rPr>
              <a:t> </a:t>
            </a:r>
            <a:r>
              <a:rPr lang="ru-RU" sz="1800" dirty="0" err="1">
                <a:solidFill>
                  <a:srgbClr val="FF0000"/>
                </a:solidFill>
                <a:effectLst/>
                <a:latin typeface="Cambria" panose="02040503050406030204" pitchFamily="18" charset="0"/>
              </a:rPr>
              <a:t>съвет</a:t>
            </a:r>
            <a:r>
              <a:rPr lang="ru-RU" sz="1800" dirty="0">
                <a:solidFill>
                  <a:srgbClr val="FF0000"/>
                </a:solidFill>
                <a:effectLst/>
                <a:latin typeface="Cambria" panose="02040503050406030204" pitchFamily="18" charset="0"/>
              </a:rPr>
              <a:t> от 8 </a:t>
            </a:r>
            <a:r>
              <a:rPr lang="ru-RU" sz="1800" dirty="0" err="1">
                <a:solidFill>
                  <a:srgbClr val="FF0000"/>
                </a:solidFill>
                <a:effectLst/>
                <a:latin typeface="Cambria" panose="02040503050406030204" pitchFamily="18" charset="0"/>
              </a:rPr>
              <a:t>юни</a:t>
            </a:r>
            <a:r>
              <a:rPr lang="ru-RU" sz="1800" dirty="0">
                <a:solidFill>
                  <a:srgbClr val="FF0000"/>
                </a:solidFill>
                <a:effectLst/>
                <a:latin typeface="Cambria" panose="02040503050406030204" pitchFamily="18" charset="0"/>
              </a:rPr>
              <a:t> 2022 г. за </a:t>
            </a:r>
            <a:r>
              <a:rPr lang="ru-RU" sz="1800" dirty="0" err="1">
                <a:solidFill>
                  <a:srgbClr val="FF0000"/>
                </a:solidFill>
                <a:effectLst/>
                <a:latin typeface="Cambria" panose="02040503050406030204" pitchFamily="18" charset="0"/>
              </a:rPr>
              <a:t>определяне</a:t>
            </a:r>
            <a:r>
              <a:rPr lang="ru-RU" sz="1800" dirty="0">
                <a:solidFill>
                  <a:srgbClr val="FF0000"/>
                </a:solidFill>
                <a:effectLst/>
                <a:latin typeface="Cambria" panose="02040503050406030204" pitchFamily="18" charset="0"/>
              </a:rPr>
              <a:t> на </a:t>
            </a:r>
            <a:r>
              <a:rPr lang="ru-RU" sz="1800" dirty="0" err="1">
                <a:solidFill>
                  <a:srgbClr val="FF0000"/>
                </a:solidFill>
                <a:effectLst/>
                <a:latin typeface="Cambria" panose="02040503050406030204" pitchFamily="18" charset="0"/>
              </a:rPr>
              <a:t>детайлни</a:t>
            </a:r>
            <a:r>
              <a:rPr lang="ru-RU" sz="1800" dirty="0">
                <a:solidFill>
                  <a:srgbClr val="FF0000"/>
                </a:solidFill>
                <a:effectLst/>
                <a:latin typeface="Cambria" panose="02040503050406030204" pitchFamily="18" charset="0"/>
              </a:rPr>
              <a:t> правила за </a:t>
            </a:r>
            <a:r>
              <a:rPr lang="ru-RU" sz="1800" dirty="0" err="1">
                <a:solidFill>
                  <a:srgbClr val="FF0000"/>
                </a:solidFill>
                <a:effectLst/>
                <a:latin typeface="Cambria" panose="02040503050406030204" pitchFamily="18" charset="0"/>
              </a:rPr>
              <a:t>предоставяне</a:t>
            </a:r>
            <a:r>
              <a:rPr lang="ru-RU" sz="1800" dirty="0">
                <a:solidFill>
                  <a:srgbClr val="FF0000"/>
                </a:solidFill>
                <a:effectLst/>
                <a:latin typeface="Cambria" panose="02040503050406030204" pitchFamily="18" charset="0"/>
              </a:rPr>
              <a:t> на средства на </a:t>
            </a:r>
            <a:r>
              <a:rPr lang="ru-RU" sz="1800" dirty="0" err="1">
                <a:solidFill>
                  <a:srgbClr val="FF0000"/>
                </a:solidFill>
                <a:effectLst/>
                <a:latin typeface="Cambria" panose="02040503050406030204" pitchFamily="18" charset="0"/>
              </a:rPr>
              <a:t>крайни</a:t>
            </a:r>
            <a:r>
              <a:rPr lang="ru-RU" sz="1800" dirty="0">
                <a:solidFill>
                  <a:srgbClr val="FF0000"/>
                </a:solidFill>
                <a:effectLst/>
                <a:latin typeface="Cambria" panose="02040503050406030204" pitchFamily="18" charset="0"/>
              </a:rPr>
              <a:t> получатели от механизма за </a:t>
            </a:r>
            <a:r>
              <a:rPr lang="ru-RU" sz="1800" dirty="0" err="1">
                <a:solidFill>
                  <a:srgbClr val="FF0000"/>
                </a:solidFill>
                <a:effectLst/>
                <a:latin typeface="Cambria" panose="02040503050406030204" pitchFamily="18" charset="0"/>
              </a:rPr>
              <a:t>възстановяване</a:t>
            </a:r>
            <a:r>
              <a:rPr lang="ru-RU" sz="1800" dirty="0">
                <a:solidFill>
                  <a:srgbClr val="FF0000"/>
                </a:solidFill>
                <a:effectLst/>
                <a:latin typeface="Cambria" panose="02040503050406030204" pitchFamily="18" charset="0"/>
              </a:rPr>
              <a:t> и </a:t>
            </a:r>
            <a:r>
              <a:rPr lang="ru-RU" sz="1800" dirty="0" err="1">
                <a:solidFill>
                  <a:srgbClr val="FF0000"/>
                </a:solidFill>
                <a:effectLst/>
                <a:latin typeface="Cambria" panose="02040503050406030204" pitchFamily="18" charset="0"/>
              </a:rPr>
              <a:t>устойчивост</a:t>
            </a:r>
            <a:endParaRPr lang="ru-RU" b="1" dirty="0"/>
          </a:p>
        </p:txBody>
      </p:sp>
      <p:pic>
        <p:nvPicPr>
          <p:cNvPr id="10" name="Graphic 9" descr="Document">
            <a:extLst>
              <a:ext uri="{FF2B5EF4-FFF2-40B4-BE49-F238E27FC236}">
                <a16:creationId xmlns:a16="http://schemas.microsoft.com/office/drawing/2014/main" id="{45467F5D-F642-4815-9F9A-3F223574FEB9}"/>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313948" y="297589"/>
            <a:ext cx="361950" cy="361950"/>
          </a:xfrm>
          <a:prstGeom prst="rect">
            <a:avLst/>
          </a:prstGeom>
        </p:spPr>
      </p:pic>
      <p:sp>
        <p:nvSpPr>
          <p:cNvPr id="14" name="TextBox 13">
            <a:extLst>
              <a:ext uri="{FF2B5EF4-FFF2-40B4-BE49-F238E27FC236}">
                <a16:creationId xmlns:a16="http://schemas.microsoft.com/office/drawing/2014/main" id="{7FEC2A8C-8772-4AF9-B631-C7E69512122D}"/>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722385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err="1">
                <a:solidFill>
                  <a:schemeClr val="accent1">
                    <a:lumMod val="50000"/>
                  </a:schemeClr>
                </a:solidFill>
              </a:rPr>
              <a:t>Основни</a:t>
            </a:r>
            <a:r>
              <a:rPr lang="ru-RU" b="1" dirty="0">
                <a:solidFill>
                  <a:schemeClr val="accent1">
                    <a:lumMod val="50000"/>
                  </a:schemeClr>
                </a:solidFill>
              </a:rPr>
              <a:t> </a:t>
            </a:r>
            <a:r>
              <a:rPr lang="ru-RU" b="1" dirty="0" err="1">
                <a:solidFill>
                  <a:schemeClr val="accent1">
                    <a:lumMod val="50000"/>
                  </a:schemeClr>
                </a:solidFill>
              </a:rPr>
              <a:t>принципи</a:t>
            </a:r>
            <a:r>
              <a:rPr lang="ru-RU" b="1" dirty="0">
                <a:solidFill>
                  <a:schemeClr val="accent1">
                    <a:lumMod val="50000"/>
                  </a:schemeClr>
                </a:solidFill>
              </a:rPr>
              <a:t> при </a:t>
            </a:r>
            <a:r>
              <a:rPr lang="ru-RU" b="1" dirty="0" err="1">
                <a:solidFill>
                  <a:schemeClr val="accent1">
                    <a:lumMod val="50000"/>
                  </a:schemeClr>
                </a:solidFill>
              </a:rPr>
              <a:t>избора</a:t>
            </a:r>
            <a:r>
              <a:rPr lang="ru-RU" b="1" dirty="0">
                <a:solidFill>
                  <a:schemeClr val="accent1">
                    <a:lumMod val="50000"/>
                  </a:schemeClr>
                </a:solidFill>
              </a:rPr>
              <a:t> на </a:t>
            </a:r>
            <a:r>
              <a:rPr lang="ru-RU" b="1" dirty="0" err="1">
                <a:solidFill>
                  <a:schemeClr val="accent1">
                    <a:lumMod val="50000"/>
                  </a:schemeClr>
                </a:solidFill>
              </a:rPr>
              <a:t>изпълнител</a:t>
            </a:r>
            <a:r>
              <a:rPr lang="ru-RU" b="1" dirty="0">
                <a:solidFill>
                  <a:schemeClr val="accent1">
                    <a:lumMod val="50000"/>
                  </a:schemeClr>
                </a:solidFill>
              </a:rPr>
              <a:t> по </a:t>
            </a:r>
            <a:r>
              <a:rPr lang="ru-RU" b="1" dirty="0" err="1">
                <a:solidFill>
                  <a:schemeClr val="accent1">
                    <a:lumMod val="50000"/>
                  </a:schemeClr>
                </a:solidFill>
              </a:rPr>
              <a:t>реда</a:t>
            </a:r>
            <a:r>
              <a:rPr lang="ru-RU" b="1" dirty="0">
                <a:solidFill>
                  <a:schemeClr val="accent1">
                    <a:lumMod val="50000"/>
                  </a:schemeClr>
                </a:solidFill>
              </a:rPr>
              <a:t> на ПМС 80/2022</a:t>
            </a:r>
          </a:p>
        </p:txBody>
      </p:sp>
      <p:sp>
        <p:nvSpPr>
          <p:cNvPr id="11" name="Oval Callout 6">
            <a:extLst>
              <a:ext uri="{FF2B5EF4-FFF2-40B4-BE49-F238E27FC236}">
                <a16:creationId xmlns:a16="http://schemas.microsoft.com/office/drawing/2014/main" id="{DE8C3B23-986E-4AEE-ACFD-707C73BE3DEF}"/>
              </a:ext>
            </a:extLst>
          </p:cNvPr>
          <p:cNvSpPr/>
          <p:nvPr/>
        </p:nvSpPr>
        <p:spPr>
          <a:xfrm>
            <a:off x="86813" y="1598743"/>
            <a:ext cx="2608109" cy="1584176"/>
          </a:xfrm>
          <a:prstGeom prst="wedgeEllipseCallout">
            <a:avLst/>
          </a:prstGeom>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r>
              <a:rPr lang="bg-BG" b="1" dirty="0">
                <a:solidFill>
                  <a:schemeClr val="tx1"/>
                </a:solidFill>
              </a:rPr>
              <a:t>Публичност и пропорционалност</a:t>
            </a:r>
          </a:p>
        </p:txBody>
      </p:sp>
      <p:sp>
        <p:nvSpPr>
          <p:cNvPr id="13" name="Oval Callout 7">
            <a:extLst>
              <a:ext uri="{FF2B5EF4-FFF2-40B4-BE49-F238E27FC236}">
                <a16:creationId xmlns:a16="http://schemas.microsoft.com/office/drawing/2014/main" id="{3B80F243-9B50-459B-867C-D389AA67BD0F}"/>
              </a:ext>
            </a:extLst>
          </p:cNvPr>
          <p:cNvSpPr/>
          <p:nvPr/>
        </p:nvSpPr>
        <p:spPr>
          <a:xfrm>
            <a:off x="1083083" y="4130824"/>
            <a:ext cx="2736304" cy="1584176"/>
          </a:xfrm>
          <a:prstGeom prst="wedgeEllipseCallout">
            <a:avLst/>
          </a:prstGeom>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r>
              <a:rPr lang="bg-BG" b="1" dirty="0">
                <a:solidFill>
                  <a:schemeClr val="tx1"/>
                </a:solidFill>
              </a:rPr>
              <a:t>Свободна и лоялна конкуренция</a:t>
            </a:r>
          </a:p>
        </p:txBody>
      </p:sp>
      <p:sp>
        <p:nvSpPr>
          <p:cNvPr id="14" name="Oval Callout 8">
            <a:extLst>
              <a:ext uri="{FF2B5EF4-FFF2-40B4-BE49-F238E27FC236}">
                <a16:creationId xmlns:a16="http://schemas.microsoft.com/office/drawing/2014/main" id="{23D9C469-58AF-4721-AF7D-FEB8B46F1262}"/>
              </a:ext>
            </a:extLst>
          </p:cNvPr>
          <p:cNvSpPr/>
          <p:nvPr/>
        </p:nvSpPr>
        <p:spPr>
          <a:xfrm>
            <a:off x="6060146" y="1834154"/>
            <a:ext cx="2880320" cy="1530460"/>
          </a:xfrm>
          <a:prstGeom prst="wedgeEllipseCallout">
            <a:avLst/>
          </a:prstGeom>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r>
              <a:rPr lang="bg-BG" sz="1600" b="1" dirty="0">
                <a:solidFill>
                  <a:schemeClr val="tx1"/>
                </a:solidFill>
              </a:rPr>
              <a:t>Равнопоставеност и недопускане на дискриминация</a:t>
            </a:r>
          </a:p>
        </p:txBody>
      </p:sp>
      <p:sp>
        <p:nvSpPr>
          <p:cNvPr id="15" name="TextBox 14">
            <a:extLst>
              <a:ext uri="{FF2B5EF4-FFF2-40B4-BE49-F238E27FC236}">
                <a16:creationId xmlns:a16="http://schemas.microsoft.com/office/drawing/2014/main" id="{49792F3C-E8C2-4E81-A18D-2BA2870F4E8B}"/>
              </a:ext>
            </a:extLst>
          </p:cNvPr>
          <p:cNvSpPr txBox="1"/>
          <p:nvPr/>
        </p:nvSpPr>
        <p:spPr>
          <a:xfrm>
            <a:off x="2915816" y="1963687"/>
            <a:ext cx="3019467" cy="2031325"/>
          </a:xfrm>
          <a:prstGeom prst="rect">
            <a:avLst/>
          </a:prstGeom>
          <a:noFill/>
        </p:spPr>
        <p:txBody>
          <a:bodyPr wrap="square" rtlCol="0">
            <a:spAutoFit/>
          </a:bodyPr>
          <a:lstStyle/>
          <a:p>
            <a:pPr algn="just">
              <a:lnSpc>
                <a:spcPct val="150000"/>
              </a:lnSpc>
            </a:pPr>
            <a:r>
              <a:rPr lang="ru-RU" sz="1200" b="1" dirty="0">
                <a:solidFill>
                  <a:srgbClr val="FF0000"/>
                </a:solidFill>
              </a:rPr>
              <a:t>ИЗБОРЪТ НА ИЗПЪЛНИТЕЛ ПО РЕДА НА ПМС 80/2022 СЕ ПРИЛАГА ОТ ВСИЧКИ </a:t>
            </a:r>
            <a:r>
              <a:rPr lang="bg-BG" sz="1200" b="1" dirty="0">
                <a:solidFill>
                  <a:srgbClr val="FF0000"/>
                </a:solidFill>
              </a:rPr>
              <a:t>КРАЙНИ ПОЛУЧАТЕЛИ</a:t>
            </a:r>
            <a:r>
              <a:rPr lang="ru-RU" sz="1200" b="1" dirty="0">
                <a:solidFill>
                  <a:srgbClr val="FF0000"/>
                </a:solidFill>
              </a:rPr>
              <a:t>, КОГАТО ФИНАНСИРАНЕТО ОТ МЕХАНИЗМА Е ПО-ГОЛЯМ ОТ 50 НА СТО ОТ ОБЩАТА СУМА НА ОДОБРЕНАТА ИНВЕСТИЦИЯ.</a:t>
            </a:r>
            <a:endParaRPr lang="bg-BG" sz="1200" b="1" dirty="0">
              <a:solidFill>
                <a:srgbClr val="FF0000"/>
              </a:solidFill>
            </a:endParaRPr>
          </a:p>
        </p:txBody>
      </p:sp>
      <p:sp>
        <p:nvSpPr>
          <p:cNvPr id="16" name="Oval Callout 11">
            <a:extLst>
              <a:ext uri="{FF2B5EF4-FFF2-40B4-BE49-F238E27FC236}">
                <a16:creationId xmlns:a16="http://schemas.microsoft.com/office/drawing/2014/main" id="{B491E7F2-8C3E-40E9-BE26-5115E2B57777}"/>
              </a:ext>
            </a:extLst>
          </p:cNvPr>
          <p:cNvSpPr/>
          <p:nvPr/>
        </p:nvSpPr>
        <p:spPr>
          <a:xfrm>
            <a:off x="5106144" y="4184540"/>
            <a:ext cx="2880320" cy="1530460"/>
          </a:xfrm>
          <a:prstGeom prst="wedgeEllipseCallout">
            <a:avLst/>
          </a:prstGeom>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r>
              <a:rPr lang="bg-BG" sz="1600" b="1">
                <a:solidFill>
                  <a:schemeClr val="tx1"/>
                </a:solidFill>
              </a:rPr>
              <a:t>Недопускане на нередности</a:t>
            </a:r>
            <a:endParaRPr lang="bg-BG" sz="1600" b="1" dirty="0">
              <a:solidFill>
                <a:schemeClr val="tx1"/>
              </a:solidFill>
            </a:endParaRPr>
          </a:p>
        </p:txBody>
      </p:sp>
      <p:sp>
        <p:nvSpPr>
          <p:cNvPr id="17" name="TextBox 16">
            <a:extLst>
              <a:ext uri="{FF2B5EF4-FFF2-40B4-BE49-F238E27FC236}">
                <a16:creationId xmlns:a16="http://schemas.microsoft.com/office/drawing/2014/main" id="{77A8FBB3-25B6-4F4F-B00B-8111199F2E54}"/>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404495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ОБЕКТ НА ВЪЗЛАГАНЕ</a:t>
            </a:r>
          </a:p>
        </p:txBody>
      </p:sp>
      <p:pic>
        <p:nvPicPr>
          <p:cNvPr id="17" name="Picture 16">
            <a:extLst>
              <a:ext uri="{FF2B5EF4-FFF2-40B4-BE49-F238E27FC236}">
                <a16:creationId xmlns:a16="http://schemas.microsoft.com/office/drawing/2014/main" id="{B7FFAB74-E078-4365-8CC6-91D9BC9648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8763" y="1150992"/>
            <a:ext cx="2169592" cy="1440160"/>
          </a:xfrm>
          <a:prstGeom prst="rect">
            <a:avLst/>
          </a:prstGeom>
        </p:spPr>
      </p:pic>
      <p:pic>
        <p:nvPicPr>
          <p:cNvPr id="18" name="Picture 17">
            <a:extLst>
              <a:ext uri="{FF2B5EF4-FFF2-40B4-BE49-F238E27FC236}">
                <a16:creationId xmlns:a16="http://schemas.microsoft.com/office/drawing/2014/main" id="{F10AFBE0-C113-418F-89AB-B1EC588AAE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778" y="4016623"/>
            <a:ext cx="2025577" cy="1411280"/>
          </a:xfrm>
          <a:prstGeom prst="rect">
            <a:avLst/>
          </a:prstGeom>
        </p:spPr>
      </p:pic>
      <p:pic>
        <p:nvPicPr>
          <p:cNvPr id="19" name="Picture 18">
            <a:extLst>
              <a:ext uri="{FF2B5EF4-FFF2-40B4-BE49-F238E27FC236}">
                <a16:creationId xmlns:a16="http://schemas.microsoft.com/office/drawing/2014/main" id="{D7A188A6-7138-4ACC-B0FF-A9F17E8E9F7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69626" y="2852313"/>
            <a:ext cx="1628449" cy="1175187"/>
          </a:xfrm>
          <a:prstGeom prst="rect">
            <a:avLst/>
          </a:prstGeom>
        </p:spPr>
      </p:pic>
      <p:sp>
        <p:nvSpPr>
          <p:cNvPr id="20" name="TextBox 19">
            <a:extLst>
              <a:ext uri="{FF2B5EF4-FFF2-40B4-BE49-F238E27FC236}">
                <a16:creationId xmlns:a16="http://schemas.microsoft.com/office/drawing/2014/main" id="{247E4414-8A04-4425-AF7B-8279E42300CF}"/>
              </a:ext>
            </a:extLst>
          </p:cNvPr>
          <p:cNvSpPr txBox="1"/>
          <p:nvPr/>
        </p:nvSpPr>
        <p:spPr>
          <a:xfrm>
            <a:off x="2692370" y="1578684"/>
            <a:ext cx="2808312" cy="584775"/>
          </a:xfrm>
          <a:prstGeom prst="rect">
            <a:avLst/>
          </a:prstGeom>
          <a:noFill/>
        </p:spPr>
        <p:txBody>
          <a:bodyPr wrap="square" rtlCol="0">
            <a:spAutoFit/>
          </a:bodyPr>
          <a:lstStyle/>
          <a:p>
            <a:r>
              <a:rPr lang="bg-BG" sz="1600" b="1" dirty="0"/>
              <a:t>- Строителство, вкл. отделни строително-монтажни работи</a:t>
            </a:r>
          </a:p>
        </p:txBody>
      </p:sp>
      <p:sp>
        <p:nvSpPr>
          <p:cNvPr id="21" name="TextBox 20">
            <a:extLst>
              <a:ext uri="{FF2B5EF4-FFF2-40B4-BE49-F238E27FC236}">
                <a16:creationId xmlns:a16="http://schemas.microsoft.com/office/drawing/2014/main" id="{596C3806-ECAE-4A09-B9F1-0CA0C03F2382}"/>
              </a:ext>
            </a:extLst>
          </p:cNvPr>
          <p:cNvSpPr txBox="1"/>
          <p:nvPr/>
        </p:nvSpPr>
        <p:spPr>
          <a:xfrm>
            <a:off x="6275704" y="3265759"/>
            <a:ext cx="2448272" cy="830997"/>
          </a:xfrm>
          <a:prstGeom prst="rect">
            <a:avLst/>
          </a:prstGeom>
          <a:noFill/>
        </p:spPr>
        <p:txBody>
          <a:bodyPr wrap="square" rtlCol="0">
            <a:spAutoFit/>
          </a:bodyPr>
          <a:lstStyle/>
          <a:p>
            <a:endParaRPr lang="bg-BG" sz="1600" b="1" dirty="0"/>
          </a:p>
          <a:p>
            <a:r>
              <a:rPr lang="bg-BG" sz="1600" b="1" dirty="0"/>
              <a:t>- Предоставяне на услуги</a:t>
            </a:r>
          </a:p>
        </p:txBody>
      </p:sp>
      <p:sp>
        <p:nvSpPr>
          <p:cNvPr id="22" name="TextBox 21">
            <a:extLst>
              <a:ext uri="{FF2B5EF4-FFF2-40B4-BE49-F238E27FC236}">
                <a16:creationId xmlns:a16="http://schemas.microsoft.com/office/drawing/2014/main" id="{7ABC783C-648A-4FBB-978C-F42A0D88F331}"/>
              </a:ext>
            </a:extLst>
          </p:cNvPr>
          <p:cNvSpPr txBox="1"/>
          <p:nvPr/>
        </p:nvSpPr>
        <p:spPr>
          <a:xfrm>
            <a:off x="2671545" y="4175328"/>
            <a:ext cx="2016224" cy="338554"/>
          </a:xfrm>
          <a:prstGeom prst="rect">
            <a:avLst/>
          </a:prstGeom>
          <a:noFill/>
        </p:spPr>
        <p:txBody>
          <a:bodyPr wrap="square" rtlCol="0">
            <a:spAutoFit/>
          </a:bodyPr>
          <a:lstStyle/>
          <a:p>
            <a:r>
              <a:rPr lang="bg-BG" sz="1600" b="1" dirty="0"/>
              <a:t>- Доставки на стоки</a:t>
            </a:r>
          </a:p>
        </p:txBody>
      </p:sp>
      <p:sp>
        <p:nvSpPr>
          <p:cNvPr id="23" name="TextBox 22">
            <a:extLst>
              <a:ext uri="{FF2B5EF4-FFF2-40B4-BE49-F238E27FC236}">
                <a16:creationId xmlns:a16="http://schemas.microsoft.com/office/drawing/2014/main" id="{B9005256-A36E-4FBA-9723-AEEFBED71E15}"/>
              </a:ext>
            </a:extLst>
          </p:cNvPr>
          <p:cNvSpPr txBox="1"/>
          <p:nvPr/>
        </p:nvSpPr>
        <p:spPr>
          <a:xfrm>
            <a:off x="244098" y="2558616"/>
            <a:ext cx="4734471" cy="894732"/>
          </a:xfrm>
          <a:prstGeom prst="rect">
            <a:avLst/>
          </a:prstGeom>
          <a:noFill/>
        </p:spPr>
        <p:txBody>
          <a:bodyPr wrap="square" rtlCol="0">
            <a:spAutoFit/>
          </a:bodyPr>
          <a:lstStyle/>
          <a:p>
            <a:pPr algn="just">
              <a:lnSpc>
                <a:spcPct val="150000"/>
              </a:lnSpc>
            </a:pPr>
            <a:r>
              <a:rPr lang="ru-RU" sz="1200" b="1" i="1" dirty="0" err="1">
                <a:solidFill>
                  <a:srgbClr val="FF0000"/>
                </a:solidFill>
              </a:rPr>
              <a:t>Предвидената</a:t>
            </a:r>
            <a:r>
              <a:rPr lang="ru-RU" sz="1200" b="1" i="1" dirty="0">
                <a:solidFill>
                  <a:srgbClr val="FF0000"/>
                </a:solidFill>
              </a:rPr>
              <a:t> </a:t>
            </a:r>
            <a:r>
              <a:rPr lang="ru-RU" sz="1200" b="1" i="1" dirty="0" err="1">
                <a:solidFill>
                  <a:srgbClr val="FF0000"/>
                </a:solidFill>
              </a:rPr>
              <a:t>стойност</a:t>
            </a:r>
            <a:r>
              <a:rPr lang="ru-RU" sz="1200" b="1" i="1" dirty="0">
                <a:solidFill>
                  <a:srgbClr val="FF0000"/>
                </a:solidFill>
              </a:rPr>
              <a:t> за </a:t>
            </a:r>
            <a:r>
              <a:rPr lang="ru-RU" sz="1200" b="1" i="1" dirty="0" err="1">
                <a:solidFill>
                  <a:srgbClr val="FF0000"/>
                </a:solidFill>
              </a:rPr>
              <a:t>строителство</a:t>
            </a:r>
            <a:r>
              <a:rPr lang="ru-RU" sz="1200" b="1" i="1" dirty="0">
                <a:solidFill>
                  <a:srgbClr val="FF0000"/>
                </a:solidFill>
              </a:rPr>
              <a:t>, в </a:t>
            </a:r>
            <a:r>
              <a:rPr lang="ru-RU" sz="1200" b="1" i="1" dirty="0" err="1">
                <a:solidFill>
                  <a:srgbClr val="FF0000"/>
                </a:solidFill>
              </a:rPr>
              <a:t>т.ч</a:t>
            </a:r>
            <a:r>
              <a:rPr lang="ru-RU" sz="1200" b="1" i="1" dirty="0">
                <a:solidFill>
                  <a:srgbClr val="FF0000"/>
                </a:solidFill>
              </a:rPr>
              <a:t>. </a:t>
            </a:r>
            <a:r>
              <a:rPr lang="ru-RU" sz="1200" b="1" i="1" dirty="0" err="1">
                <a:solidFill>
                  <a:srgbClr val="FF0000"/>
                </a:solidFill>
              </a:rPr>
              <a:t>съфинансирането</a:t>
            </a:r>
            <a:r>
              <a:rPr lang="ru-RU" sz="1200" b="1" i="1" dirty="0">
                <a:solidFill>
                  <a:srgbClr val="FF0000"/>
                </a:solidFill>
              </a:rPr>
              <a:t> от страна на </a:t>
            </a:r>
            <a:r>
              <a:rPr lang="bg-BG" sz="1200" b="1" i="1" dirty="0">
                <a:solidFill>
                  <a:srgbClr val="FF0000"/>
                </a:solidFill>
              </a:rPr>
              <a:t>крайния получател</a:t>
            </a:r>
            <a:r>
              <a:rPr lang="ru-RU" sz="1200" b="1" i="1" dirty="0">
                <a:solidFill>
                  <a:srgbClr val="FF0000"/>
                </a:solidFill>
              </a:rPr>
              <a:t>, без ДДС, е</a:t>
            </a:r>
            <a:r>
              <a:rPr lang="en-US" sz="1200" b="1" i="1" dirty="0">
                <a:solidFill>
                  <a:srgbClr val="FF0000"/>
                </a:solidFill>
              </a:rPr>
              <a:t> </a:t>
            </a:r>
          </a:p>
          <a:p>
            <a:pPr algn="just">
              <a:lnSpc>
                <a:spcPct val="150000"/>
              </a:lnSpc>
            </a:pPr>
            <a:r>
              <a:rPr lang="ru-RU" sz="1200" b="1" i="1" dirty="0">
                <a:solidFill>
                  <a:srgbClr val="FF0000"/>
                </a:solidFill>
              </a:rPr>
              <a:t> равна или </a:t>
            </a:r>
            <a:r>
              <a:rPr lang="ru-RU" sz="1200" b="1" i="1" dirty="0" err="1">
                <a:solidFill>
                  <a:srgbClr val="FF0000"/>
                </a:solidFill>
              </a:rPr>
              <a:t>по-висока</a:t>
            </a:r>
            <a:r>
              <a:rPr lang="ru-RU" sz="1200" b="1" i="1" dirty="0">
                <a:solidFill>
                  <a:srgbClr val="FF0000"/>
                </a:solidFill>
              </a:rPr>
              <a:t> от 50 000 </a:t>
            </a:r>
            <a:r>
              <a:rPr lang="ru-RU" sz="1200" b="1" i="1" dirty="0" err="1">
                <a:solidFill>
                  <a:srgbClr val="FF0000"/>
                </a:solidFill>
              </a:rPr>
              <a:t>лв</a:t>
            </a:r>
            <a:r>
              <a:rPr lang="ru-RU" sz="1200" b="1" i="1" dirty="0">
                <a:solidFill>
                  <a:srgbClr val="FF0000"/>
                </a:solidFill>
              </a:rPr>
              <a:t>.</a:t>
            </a:r>
            <a:endParaRPr lang="bg-BG" sz="1200" b="1" i="1" dirty="0">
              <a:solidFill>
                <a:srgbClr val="FF0000"/>
              </a:solidFill>
            </a:endParaRPr>
          </a:p>
        </p:txBody>
      </p:sp>
      <p:sp>
        <p:nvSpPr>
          <p:cNvPr id="24" name="TextBox 23">
            <a:extLst>
              <a:ext uri="{FF2B5EF4-FFF2-40B4-BE49-F238E27FC236}">
                <a16:creationId xmlns:a16="http://schemas.microsoft.com/office/drawing/2014/main" id="{7DDD6579-0540-4CB6-A3D7-2ECD038D5B35}"/>
              </a:ext>
            </a:extLst>
          </p:cNvPr>
          <p:cNvSpPr txBox="1"/>
          <p:nvPr/>
        </p:nvSpPr>
        <p:spPr>
          <a:xfrm>
            <a:off x="3998935" y="4823400"/>
            <a:ext cx="4078361" cy="894732"/>
          </a:xfrm>
          <a:prstGeom prst="rect">
            <a:avLst/>
          </a:prstGeom>
          <a:noFill/>
        </p:spPr>
        <p:txBody>
          <a:bodyPr wrap="none" rtlCol="0">
            <a:spAutoFit/>
          </a:bodyPr>
          <a:lstStyle/>
          <a:p>
            <a:pPr algn="just">
              <a:lnSpc>
                <a:spcPct val="150000"/>
              </a:lnSpc>
            </a:pPr>
            <a:r>
              <a:rPr lang="ru-RU" sz="1200" b="1" i="1" dirty="0" err="1">
                <a:solidFill>
                  <a:srgbClr val="FF0000"/>
                </a:solidFill>
              </a:rPr>
              <a:t>Предвидената</a:t>
            </a:r>
            <a:r>
              <a:rPr lang="ru-RU" sz="1200" b="1" i="1" dirty="0">
                <a:solidFill>
                  <a:srgbClr val="FF0000"/>
                </a:solidFill>
              </a:rPr>
              <a:t> </a:t>
            </a:r>
            <a:r>
              <a:rPr lang="ru-RU" sz="1200" b="1" i="1" dirty="0" err="1">
                <a:solidFill>
                  <a:srgbClr val="FF0000"/>
                </a:solidFill>
              </a:rPr>
              <a:t>стойност</a:t>
            </a:r>
            <a:r>
              <a:rPr lang="ru-RU" sz="1200" b="1" i="1" dirty="0">
                <a:solidFill>
                  <a:srgbClr val="FF0000"/>
                </a:solidFill>
              </a:rPr>
              <a:t> за доставки или услуги, в </a:t>
            </a:r>
            <a:r>
              <a:rPr lang="ru-RU" sz="1200" b="1" i="1" dirty="0" err="1">
                <a:solidFill>
                  <a:srgbClr val="FF0000"/>
                </a:solidFill>
              </a:rPr>
              <a:t>т.ч</a:t>
            </a:r>
            <a:r>
              <a:rPr lang="ru-RU" sz="1200" b="1" i="1" dirty="0">
                <a:solidFill>
                  <a:srgbClr val="FF0000"/>
                </a:solidFill>
              </a:rPr>
              <a:t>. </a:t>
            </a:r>
          </a:p>
          <a:p>
            <a:pPr algn="just">
              <a:lnSpc>
                <a:spcPct val="150000"/>
              </a:lnSpc>
            </a:pPr>
            <a:r>
              <a:rPr lang="ru-RU" sz="1200" b="1" i="1" dirty="0" err="1">
                <a:solidFill>
                  <a:srgbClr val="FF0000"/>
                </a:solidFill>
              </a:rPr>
              <a:t>съфинансирането</a:t>
            </a:r>
            <a:r>
              <a:rPr lang="ru-RU" sz="1200" b="1" i="1" dirty="0">
                <a:solidFill>
                  <a:srgbClr val="FF0000"/>
                </a:solidFill>
              </a:rPr>
              <a:t> от страна на </a:t>
            </a:r>
            <a:r>
              <a:rPr lang="ru-RU" sz="1200" b="1" i="1" dirty="0" err="1">
                <a:solidFill>
                  <a:srgbClr val="FF0000"/>
                </a:solidFill>
              </a:rPr>
              <a:t>крайния</a:t>
            </a:r>
            <a:r>
              <a:rPr lang="ru-RU" sz="1200" b="1" i="1" dirty="0">
                <a:solidFill>
                  <a:srgbClr val="FF0000"/>
                </a:solidFill>
              </a:rPr>
              <a:t> </a:t>
            </a:r>
            <a:r>
              <a:rPr lang="ru-RU" sz="1200" b="1" i="1" dirty="0" err="1">
                <a:solidFill>
                  <a:srgbClr val="FF0000"/>
                </a:solidFill>
              </a:rPr>
              <a:t>получател</a:t>
            </a:r>
            <a:r>
              <a:rPr lang="ru-RU" sz="1200" b="1" i="1" dirty="0">
                <a:solidFill>
                  <a:srgbClr val="FF0000"/>
                </a:solidFill>
              </a:rPr>
              <a:t>,</a:t>
            </a:r>
          </a:p>
          <a:p>
            <a:pPr algn="just">
              <a:lnSpc>
                <a:spcPct val="150000"/>
              </a:lnSpc>
            </a:pPr>
            <a:r>
              <a:rPr lang="ru-RU" sz="1200" b="1" i="1" dirty="0">
                <a:solidFill>
                  <a:srgbClr val="FF0000"/>
                </a:solidFill>
              </a:rPr>
              <a:t>без ДДС, е равна или </a:t>
            </a:r>
            <a:r>
              <a:rPr lang="ru-RU" sz="1200" b="1" i="1" dirty="0" err="1">
                <a:solidFill>
                  <a:srgbClr val="FF0000"/>
                </a:solidFill>
              </a:rPr>
              <a:t>по-висока</a:t>
            </a:r>
            <a:r>
              <a:rPr lang="ru-RU" sz="1200" b="1" i="1" dirty="0">
                <a:solidFill>
                  <a:srgbClr val="FF0000"/>
                </a:solidFill>
              </a:rPr>
              <a:t> от 30 000 </a:t>
            </a:r>
            <a:r>
              <a:rPr lang="ru-RU" sz="1200" b="1" i="1" dirty="0" err="1">
                <a:solidFill>
                  <a:srgbClr val="FF0000"/>
                </a:solidFill>
              </a:rPr>
              <a:t>лв</a:t>
            </a:r>
            <a:r>
              <a:rPr lang="ru-RU" sz="1200" b="1" i="1" dirty="0">
                <a:solidFill>
                  <a:srgbClr val="FF0000"/>
                </a:solidFill>
              </a:rPr>
              <a:t>.</a:t>
            </a:r>
            <a:endParaRPr lang="bg-BG" sz="1200" b="1" i="1" dirty="0">
              <a:solidFill>
                <a:srgbClr val="FF0000"/>
              </a:solidFill>
            </a:endParaRPr>
          </a:p>
        </p:txBody>
      </p:sp>
      <p:sp>
        <p:nvSpPr>
          <p:cNvPr id="25" name="TextBox 24">
            <a:extLst>
              <a:ext uri="{FF2B5EF4-FFF2-40B4-BE49-F238E27FC236}">
                <a16:creationId xmlns:a16="http://schemas.microsoft.com/office/drawing/2014/main" id="{E3949A42-6471-4A0D-8D7D-1F144E4A0CC3}"/>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2182904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Публична </a:t>
            </a:r>
            <a:r>
              <a:rPr lang="ru-RU" b="1" dirty="0" err="1">
                <a:solidFill>
                  <a:schemeClr val="accent1">
                    <a:lumMod val="50000"/>
                  </a:schemeClr>
                </a:solidFill>
              </a:rPr>
              <a:t>покана</a:t>
            </a:r>
            <a:endParaRPr lang="ru-RU" b="1" dirty="0">
              <a:solidFill>
                <a:schemeClr val="accent1">
                  <a:lumMod val="50000"/>
                </a:schemeClr>
              </a:solidFill>
            </a:endParaRPr>
          </a:p>
        </p:txBody>
      </p:sp>
      <p:pic>
        <p:nvPicPr>
          <p:cNvPr id="15" name="Content Placeholder 3">
            <a:extLst>
              <a:ext uri="{FF2B5EF4-FFF2-40B4-BE49-F238E27FC236}">
                <a16:creationId xmlns:a16="http://schemas.microsoft.com/office/drawing/2014/main" id="{ADFB5ACA-3C92-4653-95CA-1417E4655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14092" y="1747914"/>
            <a:ext cx="2551635" cy="2520572"/>
          </a:xfrm>
          <a:prstGeom prst="rect">
            <a:avLst/>
          </a:prstGeom>
        </p:spPr>
      </p:pic>
      <p:sp>
        <p:nvSpPr>
          <p:cNvPr id="16" name="Oval 15">
            <a:extLst>
              <a:ext uri="{FF2B5EF4-FFF2-40B4-BE49-F238E27FC236}">
                <a16:creationId xmlns:a16="http://schemas.microsoft.com/office/drawing/2014/main" id="{78436FFD-C7FF-4F02-89D9-86A0FD6B4FC1}"/>
              </a:ext>
            </a:extLst>
          </p:cNvPr>
          <p:cNvSpPr/>
          <p:nvPr/>
        </p:nvSpPr>
        <p:spPr>
          <a:xfrm>
            <a:off x="254534" y="1018642"/>
            <a:ext cx="2895737" cy="1215052"/>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400" dirty="0">
                <a:solidFill>
                  <a:schemeClr val="tx1"/>
                </a:solidFill>
              </a:rPr>
              <a:t>Съдържание</a:t>
            </a:r>
          </a:p>
        </p:txBody>
      </p:sp>
      <p:sp>
        <p:nvSpPr>
          <p:cNvPr id="25" name="Oval 24">
            <a:extLst>
              <a:ext uri="{FF2B5EF4-FFF2-40B4-BE49-F238E27FC236}">
                <a16:creationId xmlns:a16="http://schemas.microsoft.com/office/drawing/2014/main" id="{E035012F-EA6E-478C-B2B5-424D773B47BE}"/>
              </a:ext>
            </a:extLst>
          </p:cNvPr>
          <p:cNvSpPr/>
          <p:nvPr/>
        </p:nvSpPr>
        <p:spPr>
          <a:xfrm>
            <a:off x="5921691" y="4244167"/>
            <a:ext cx="2880320" cy="1224136"/>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2400" dirty="0">
                <a:solidFill>
                  <a:schemeClr val="tx1"/>
                </a:solidFill>
              </a:rPr>
              <a:t>Публикуване</a:t>
            </a:r>
          </a:p>
        </p:txBody>
      </p:sp>
      <p:sp>
        <p:nvSpPr>
          <p:cNvPr id="27" name="TextBox 26">
            <a:extLst>
              <a:ext uri="{FF2B5EF4-FFF2-40B4-BE49-F238E27FC236}">
                <a16:creationId xmlns:a16="http://schemas.microsoft.com/office/drawing/2014/main" id="{E014CA3C-4318-4764-B416-ABDE27C4E1EA}"/>
              </a:ext>
            </a:extLst>
          </p:cNvPr>
          <p:cNvSpPr txBox="1"/>
          <p:nvPr/>
        </p:nvSpPr>
        <p:spPr>
          <a:xfrm>
            <a:off x="273607" y="2344214"/>
            <a:ext cx="2679714" cy="3110723"/>
          </a:xfrm>
          <a:prstGeom prst="rect">
            <a:avLst/>
          </a:prstGeom>
          <a:noFill/>
        </p:spPr>
        <p:txBody>
          <a:bodyPr wrap="square" rtlCol="0">
            <a:spAutoFit/>
          </a:bodyPr>
          <a:lstStyle/>
          <a:p>
            <a:pPr algn="just">
              <a:lnSpc>
                <a:spcPct val="150000"/>
              </a:lnSpc>
            </a:pPr>
            <a:r>
              <a:rPr lang="ru-RU" sz="1200" i="1" kern="0" dirty="0">
                <a:latin typeface="+mj-lt"/>
                <a:ea typeface="Tahoma" pitchFamily="34" charset="0"/>
                <a:cs typeface="Tahoma" pitchFamily="34" charset="0"/>
              </a:rPr>
              <a:t>Данни за </a:t>
            </a:r>
            <a:r>
              <a:rPr lang="ru-RU" sz="1200" i="1" kern="0" dirty="0" err="1">
                <a:latin typeface="+mj-lt"/>
                <a:ea typeface="Tahoma" pitchFamily="34" charset="0"/>
                <a:cs typeface="Tahoma" pitchFamily="34" charset="0"/>
              </a:rPr>
              <a:t>крайния</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получател</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обект</a:t>
            </a:r>
            <a:r>
              <a:rPr lang="ru-RU" sz="1200" i="1" kern="0" dirty="0">
                <a:latin typeface="+mj-lt"/>
                <a:ea typeface="Tahoma" pitchFamily="34" charset="0"/>
                <a:cs typeface="Tahoma" pitchFamily="34" charset="0"/>
              </a:rPr>
              <a:t> и описание на предмета на </a:t>
            </a:r>
            <a:r>
              <a:rPr lang="ru-RU" sz="1200" i="1" kern="0" dirty="0" err="1">
                <a:latin typeface="+mj-lt"/>
                <a:ea typeface="Tahoma" pitchFamily="34" charset="0"/>
                <a:cs typeface="Tahoma" pitchFamily="34" charset="0"/>
              </a:rPr>
              <a:t>процедурата</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изискванията</a:t>
            </a:r>
            <a:r>
              <a:rPr lang="ru-RU" sz="1200" i="1" kern="0" dirty="0">
                <a:latin typeface="+mj-lt"/>
                <a:ea typeface="Tahoma" pitchFamily="34" charset="0"/>
                <a:cs typeface="Tahoma" pitchFamily="34" charset="0"/>
              </a:rPr>
              <a:t> за </a:t>
            </a:r>
            <a:r>
              <a:rPr lang="ru-RU" sz="1200" i="1" kern="0" dirty="0" err="1">
                <a:latin typeface="+mj-lt"/>
                <a:ea typeface="Tahoma" pitchFamily="34" charset="0"/>
                <a:cs typeface="Tahoma" pitchFamily="34" charset="0"/>
              </a:rPr>
              <a:t>изпълнение</a:t>
            </a:r>
            <a:r>
              <a:rPr lang="ru-RU" sz="1200" i="1" kern="0" dirty="0">
                <a:latin typeface="+mj-lt"/>
                <a:ea typeface="Tahoma" pitchFamily="34" charset="0"/>
                <a:cs typeface="Tahoma" pitchFamily="34" charset="0"/>
              </a:rPr>
              <a:t> на </a:t>
            </a:r>
            <a:r>
              <a:rPr lang="ru-RU" sz="1200" i="1" kern="0" dirty="0" err="1">
                <a:latin typeface="+mj-lt"/>
                <a:ea typeface="Tahoma" pitchFamily="34" charset="0"/>
                <a:cs typeface="Tahoma" pitchFamily="34" charset="0"/>
              </a:rPr>
              <a:t>процедурата</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техническите</a:t>
            </a:r>
            <a:r>
              <a:rPr lang="ru-RU" sz="1200" i="1" kern="0" dirty="0">
                <a:latin typeface="+mj-lt"/>
                <a:ea typeface="Tahoma" pitchFamily="34" charset="0"/>
                <a:cs typeface="Tahoma" pitchFamily="34" charset="0"/>
              </a:rPr>
              <a:t> спецификации; критерии за </a:t>
            </a:r>
            <a:r>
              <a:rPr lang="ru-RU" sz="1200" i="1" kern="0" dirty="0" err="1">
                <a:latin typeface="+mj-lt"/>
                <a:ea typeface="Tahoma" pitchFamily="34" charset="0"/>
                <a:cs typeface="Tahoma" pitchFamily="34" charset="0"/>
              </a:rPr>
              <a:t>тяхното</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оценяване</a:t>
            </a:r>
            <a:r>
              <a:rPr lang="ru-RU" sz="1200" i="1" kern="0" dirty="0">
                <a:latin typeface="+mj-lt"/>
                <a:ea typeface="Tahoma" pitchFamily="34" charset="0"/>
                <a:cs typeface="Tahoma" pitchFamily="34" charset="0"/>
              </a:rPr>
              <a:t>; проект на договор; </a:t>
            </a:r>
            <a:r>
              <a:rPr lang="ru-RU" sz="1200" i="1" kern="0" dirty="0" err="1">
                <a:latin typeface="+mj-lt"/>
                <a:ea typeface="Tahoma" pitchFamily="34" charset="0"/>
                <a:cs typeface="Tahoma" pitchFamily="34" charset="0"/>
              </a:rPr>
              <a:t>критериите</a:t>
            </a:r>
            <a:r>
              <a:rPr lang="ru-RU" sz="1200" i="1" kern="0" dirty="0">
                <a:latin typeface="+mj-lt"/>
                <a:ea typeface="Tahoma" pitchFamily="34" charset="0"/>
                <a:cs typeface="Tahoma" pitchFamily="34" charset="0"/>
              </a:rPr>
              <a:t> за оценка и </a:t>
            </a:r>
            <a:r>
              <a:rPr lang="ru-RU" sz="1200" i="1" kern="0" dirty="0" err="1">
                <a:latin typeface="+mj-lt"/>
                <a:ea typeface="Tahoma" pitchFamily="34" charset="0"/>
                <a:cs typeface="Tahoma" pitchFamily="34" charset="0"/>
              </a:rPr>
              <a:t>методиката</a:t>
            </a:r>
            <a:r>
              <a:rPr lang="ru-RU" sz="1200" i="1" kern="0" dirty="0">
                <a:latin typeface="+mj-lt"/>
                <a:ea typeface="Tahoma" pitchFamily="34" charset="0"/>
                <a:cs typeface="Tahoma" pitchFamily="34" charset="0"/>
              </a:rPr>
              <a:t> за </a:t>
            </a:r>
            <a:r>
              <a:rPr lang="ru-RU" sz="1200" i="1" kern="0" dirty="0" err="1">
                <a:latin typeface="+mj-lt"/>
                <a:ea typeface="Tahoma" pitchFamily="34" charset="0"/>
                <a:cs typeface="Tahoma" pitchFamily="34" charset="0"/>
              </a:rPr>
              <a:t>определяне</a:t>
            </a:r>
            <a:r>
              <a:rPr lang="ru-RU" sz="1200" i="1" kern="0" dirty="0">
                <a:latin typeface="+mj-lt"/>
                <a:ea typeface="Tahoma" pitchFamily="34" charset="0"/>
                <a:cs typeface="Tahoma" pitchFamily="34" charset="0"/>
              </a:rPr>
              <a:t> на </a:t>
            </a:r>
            <a:r>
              <a:rPr lang="ru-RU" sz="1200" i="1" kern="0" dirty="0" err="1">
                <a:latin typeface="+mj-lt"/>
                <a:ea typeface="Tahoma" pitchFamily="34" charset="0"/>
                <a:cs typeface="Tahoma" pitchFamily="34" charset="0"/>
              </a:rPr>
              <a:t>комплексната</a:t>
            </a:r>
            <a:r>
              <a:rPr lang="ru-RU" sz="1200" i="1" kern="0" dirty="0">
                <a:latin typeface="+mj-lt"/>
                <a:ea typeface="Tahoma" pitchFamily="34" charset="0"/>
                <a:cs typeface="Tahoma" pitchFamily="34" charset="0"/>
              </a:rPr>
              <a:t> оценка на </a:t>
            </a:r>
            <a:r>
              <a:rPr lang="ru-RU" sz="1200" i="1" kern="0" dirty="0" err="1">
                <a:latin typeface="+mj-lt"/>
                <a:ea typeface="Tahoma" pitchFamily="34" charset="0"/>
                <a:cs typeface="Tahoma" pitchFamily="34" charset="0"/>
              </a:rPr>
              <a:t>офертата</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място</a:t>
            </a:r>
            <a:r>
              <a:rPr lang="ru-RU" sz="1200" i="1" kern="0" dirty="0">
                <a:latin typeface="+mj-lt"/>
                <a:ea typeface="Tahoma" pitchFamily="34" charset="0"/>
                <a:cs typeface="Tahoma" pitchFamily="34" charset="0"/>
              </a:rPr>
              <a:t>, дата и час, до </a:t>
            </a:r>
            <a:r>
              <a:rPr lang="ru-RU" sz="1200" i="1" kern="0" dirty="0" err="1">
                <a:latin typeface="+mj-lt"/>
                <a:ea typeface="Tahoma" pitchFamily="34" charset="0"/>
                <a:cs typeface="Tahoma" pitchFamily="34" charset="0"/>
              </a:rPr>
              <a:t>който</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могат</a:t>
            </a:r>
            <a:r>
              <a:rPr lang="ru-RU" sz="1200" i="1" kern="0" dirty="0">
                <a:latin typeface="+mj-lt"/>
                <a:ea typeface="Tahoma" pitchFamily="34" charset="0"/>
                <a:cs typeface="Tahoma" pitchFamily="34" charset="0"/>
              </a:rPr>
              <a:t> да се </a:t>
            </a:r>
            <a:r>
              <a:rPr lang="ru-RU" sz="1200" i="1" kern="0" dirty="0" err="1">
                <a:latin typeface="+mj-lt"/>
                <a:ea typeface="Tahoma" pitchFamily="34" charset="0"/>
                <a:cs typeface="Tahoma" pitchFamily="34" charset="0"/>
              </a:rPr>
              <a:t>подават</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оферти</a:t>
            </a:r>
            <a:r>
              <a:rPr lang="ru-RU" sz="1200" i="1" kern="0" dirty="0">
                <a:latin typeface="+mj-lt"/>
                <a:ea typeface="Tahoma" pitchFamily="34" charset="0"/>
                <a:cs typeface="Tahoma" pitchFamily="34" charset="0"/>
              </a:rPr>
              <a:t>.</a:t>
            </a:r>
            <a:endParaRPr lang="bg-BG" sz="1200" i="1" dirty="0">
              <a:latin typeface="+mj-lt"/>
            </a:endParaRPr>
          </a:p>
        </p:txBody>
      </p:sp>
      <p:sp>
        <p:nvSpPr>
          <p:cNvPr id="28" name="TextBox 27">
            <a:extLst>
              <a:ext uri="{FF2B5EF4-FFF2-40B4-BE49-F238E27FC236}">
                <a16:creationId xmlns:a16="http://schemas.microsoft.com/office/drawing/2014/main" id="{381B6C3C-EFD9-4AAD-A57F-194562B980F2}"/>
              </a:ext>
            </a:extLst>
          </p:cNvPr>
          <p:cNvSpPr txBox="1"/>
          <p:nvPr/>
        </p:nvSpPr>
        <p:spPr>
          <a:xfrm>
            <a:off x="5561651" y="1864601"/>
            <a:ext cx="3240360" cy="2325893"/>
          </a:xfrm>
          <a:prstGeom prst="rect">
            <a:avLst/>
          </a:prstGeom>
          <a:noFill/>
        </p:spPr>
        <p:txBody>
          <a:bodyPr wrap="square" rtlCol="0">
            <a:spAutoFit/>
          </a:bodyPr>
          <a:lstStyle/>
          <a:p>
            <a:pPr algn="just">
              <a:lnSpc>
                <a:spcPct val="150000"/>
              </a:lnSpc>
            </a:pPr>
            <a:r>
              <a:rPr lang="ru-RU" sz="1200" b="1" kern="0" dirty="0">
                <a:ea typeface="Tahoma" pitchFamily="34" charset="0"/>
                <a:cs typeface="Tahoma" pitchFamily="34" charset="0"/>
              </a:rPr>
              <a:t>ВАЖНО !</a:t>
            </a:r>
            <a:r>
              <a:rPr lang="ru-RU" sz="1200" kern="0" dirty="0">
                <a:ea typeface="Tahoma" pitchFamily="34" charset="0"/>
                <a:cs typeface="Tahoma" pitchFamily="34" charset="0"/>
              </a:rPr>
              <a:t>  </a:t>
            </a:r>
            <a:r>
              <a:rPr lang="ru-RU" sz="1200" i="1" kern="0" dirty="0" err="1">
                <a:latin typeface="+mj-lt"/>
                <a:ea typeface="Tahoma" pitchFamily="34" charset="0"/>
                <a:cs typeface="Tahoma" pitchFamily="34" charset="0"/>
              </a:rPr>
              <a:t>Срокът</a:t>
            </a:r>
            <a:r>
              <a:rPr lang="ru-RU" sz="1200" i="1" kern="0" dirty="0">
                <a:latin typeface="+mj-lt"/>
                <a:ea typeface="Tahoma" pitchFamily="34" charset="0"/>
                <a:cs typeface="Tahoma" pitchFamily="34" charset="0"/>
              </a:rPr>
              <a:t> за </a:t>
            </a:r>
            <a:r>
              <a:rPr lang="ru-RU" sz="1200" i="1" kern="0" dirty="0" err="1">
                <a:latin typeface="+mj-lt"/>
                <a:ea typeface="Tahoma" pitchFamily="34" charset="0"/>
                <a:cs typeface="Tahoma" pitchFamily="34" charset="0"/>
              </a:rPr>
              <a:t>публичния</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достъп</a:t>
            </a:r>
            <a:r>
              <a:rPr lang="ru-RU" sz="1200" i="1" kern="0" dirty="0">
                <a:latin typeface="+mj-lt"/>
                <a:ea typeface="Tahoma" pitchFamily="34" charset="0"/>
                <a:cs typeface="Tahoma" pitchFamily="34" charset="0"/>
              </a:rPr>
              <a:t> до </a:t>
            </a:r>
            <a:r>
              <a:rPr lang="ru-RU" sz="1200" i="1" kern="0" dirty="0" err="1">
                <a:latin typeface="+mj-lt"/>
                <a:ea typeface="Tahoma" pitchFamily="34" charset="0"/>
                <a:cs typeface="Tahoma" pitchFamily="34" charset="0"/>
              </a:rPr>
              <a:t>поканата</a:t>
            </a:r>
            <a:r>
              <a:rPr lang="ru-RU" sz="1200" i="1" kern="0" dirty="0">
                <a:latin typeface="+mj-lt"/>
                <a:ea typeface="Tahoma" pitchFamily="34" charset="0"/>
                <a:cs typeface="Tahoma" pitchFamily="34" charset="0"/>
              </a:rPr>
              <a:t> не </a:t>
            </a:r>
            <a:r>
              <a:rPr lang="ru-RU" sz="1200" i="1" kern="0" dirty="0" err="1">
                <a:latin typeface="+mj-lt"/>
                <a:ea typeface="Tahoma" pitchFamily="34" charset="0"/>
                <a:cs typeface="Tahoma" pitchFamily="34" charset="0"/>
              </a:rPr>
              <a:t>може</a:t>
            </a:r>
            <a:r>
              <a:rPr lang="ru-RU" sz="1200" i="1" kern="0" dirty="0">
                <a:latin typeface="+mj-lt"/>
                <a:ea typeface="Tahoma" pitchFamily="34" charset="0"/>
                <a:cs typeface="Tahoma" pitchFamily="34" charset="0"/>
              </a:rPr>
              <a:t> да е </a:t>
            </a:r>
            <a:r>
              <a:rPr lang="ru-RU" sz="1200" i="1" kern="0" dirty="0" err="1">
                <a:latin typeface="+mj-lt"/>
                <a:ea typeface="Tahoma" pitchFamily="34" charset="0"/>
                <a:cs typeface="Tahoma" pitchFamily="34" charset="0"/>
              </a:rPr>
              <a:t>по-кратък</a:t>
            </a:r>
            <a:r>
              <a:rPr lang="ru-RU" sz="1200" i="1" kern="0" dirty="0">
                <a:latin typeface="+mj-lt"/>
                <a:ea typeface="Tahoma" pitchFamily="34" charset="0"/>
                <a:cs typeface="Tahoma" pitchFamily="34" charset="0"/>
              </a:rPr>
              <a:t> от 7 дни</a:t>
            </a:r>
          </a:p>
          <a:p>
            <a:pPr algn="just">
              <a:lnSpc>
                <a:spcPct val="150000"/>
              </a:lnSpc>
            </a:pPr>
            <a:endParaRPr lang="ru-RU" sz="1200" kern="0" dirty="0">
              <a:ea typeface="Tahoma" pitchFamily="34" charset="0"/>
              <a:cs typeface="Tahoma" pitchFamily="34" charset="0"/>
            </a:endParaRPr>
          </a:p>
          <a:p>
            <a:pPr algn="just">
              <a:lnSpc>
                <a:spcPct val="150000"/>
              </a:lnSpc>
            </a:pPr>
            <a:r>
              <a:rPr lang="ru-RU" sz="1200" b="1" kern="0" dirty="0">
                <a:latin typeface="Tahoma" pitchFamily="34" charset="0"/>
                <a:ea typeface="Tahoma" pitchFamily="34" charset="0"/>
                <a:cs typeface="Tahoma" pitchFamily="34" charset="0"/>
              </a:rPr>
              <a:t>ВАЖНО !</a:t>
            </a:r>
            <a:r>
              <a:rPr lang="ru-RU" sz="1200" kern="0" dirty="0">
                <a:latin typeface="Tahoma" pitchFamily="34" charset="0"/>
                <a:ea typeface="Tahoma" pitchFamily="34" charset="0"/>
                <a:cs typeface="Tahoma" pitchFamily="34" charset="0"/>
              </a:rPr>
              <a:t> </a:t>
            </a:r>
            <a:r>
              <a:rPr lang="ru-RU" sz="1200" i="1" kern="0" dirty="0">
                <a:latin typeface="+mj-lt"/>
                <a:ea typeface="Tahoma" pitchFamily="34" charset="0"/>
                <a:cs typeface="Tahoma" pitchFamily="34" charset="0"/>
              </a:rPr>
              <a:t>До 4 дни </a:t>
            </a:r>
            <a:r>
              <a:rPr lang="ru-RU" sz="1200" i="1" kern="0" dirty="0" err="1">
                <a:latin typeface="+mj-lt"/>
                <a:ea typeface="Tahoma" pitchFamily="34" charset="0"/>
                <a:cs typeface="Tahoma" pitchFamily="34" charset="0"/>
              </a:rPr>
              <a:t>преди</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изтичането</a:t>
            </a:r>
            <a:r>
              <a:rPr lang="ru-RU" sz="1200" i="1" kern="0" dirty="0">
                <a:latin typeface="+mj-lt"/>
                <a:ea typeface="Tahoma" pitchFamily="34" charset="0"/>
                <a:cs typeface="Tahoma" pitchFamily="34" charset="0"/>
              </a:rPr>
              <a:t> на срока за </a:t>
            </a:r>
            <a:r>
              <a:rPr lang="ru-RU" sz="1200" i="1" kern="0" dirty="0" err="1">
                <a:latin typeface="+mj-lt"/>
                <a:ea typeface="Tahoma" pitchFamily="34" charset="0"/>
                <a:cs typeface="Tahoma" pitchFamily="34" charset="0"/>
              </a:rPr>
              <a:t>подаване</a:t>
            </a:r>
            <a:r>
              <a:rPr lang="ru-RU" sz="1200" i="1" kern="0" dirty="0">
                <a:latin typeface="+mj-lt"/>
                <a:ea typeface="Tahoma" pitchFamily="34" charset="0"/>
                <a:cs typeface="Tahoma" pitchFamily="34" charset="0"/>
              </a:rPr>
              <a:t> на </a:t>
            </a:r>
            <a:r>
              <a:rPr lang="ru-RU" sz="1200" i="1" kern="0" dirty="0" err="1">
                <a:latin typeface="+mj-lt"/>
                <a:ea typeface="Tahoma" pitchFamily="34" charset="0"/>
                <a:cs typeface="Tahoma" pitchFamily="34" charset="0"/>
              </a:rPr>
              <a:t>офертите</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лицата</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могат</a:t>
            </a:r>
            <a:r>
              <a:rPr lang="ru-RU" sz="1200" i="1" kern="0" dirty="0">
                <a:latin typeface="+mj-lt"/>
                <a:ea typeface="Tahoma" pitchFamily="34" charset="0"/>
                <a:cs typeface="Tahoma" pitchFamily="34" charset="0"/>
              </a:rPr>
              <a:t> да </a:t>
            </a:r>
            <a:r>
              <a:rPr lang="ru-RU" sz="1200" i="1" kern="0" dirty="0" err="1">
                <a:latin typeface="+mj-lt"/>
                <a:ea typeface="Tahoma" pitchFamily="34" charset="0"/>
                <a:cs typeface="Tahoma" pitchFamily="34" charset="0"/>
              </a:rPr>
              <a:t>поискат</a:t>
            </a:r>
            <a:r>
              <a:rPr lang="ru-RU" sz="1200" i="1" kern="0" dirty="0">
                <a:latin typeface="+mj-lt"/>
                <a:ea typeface="Tahoma" pitchFamily="34" charset="0"/>
                <a:cs typeface="Tahoma" pitchFamily="34" charset="0"/>
              </a:rPr>
              <a:t> </a:t>
            </a:r>
            <a:r>
              <a:rPr lang="ru-RU" sz="1400" i="1" kern="0" dirty="0" err="1">
                <a:latin typeface="+mj-lt"/>
                <a:ea typeface="Tahoma" pitchFamily="34" charset="0"/>
                <a:cs typeface="Tahoma" pitchFamily="34" charset="0"/>
              </a:rPr>
              <a:t>писмено</a:t>
            </a:r>
            <a:r>
              <a:rPr lang="ru-RU" sz="1200" i="1" kern="0" dirty="0">
                <a:latin typeface="+mj-lt"/>
                <a:ea typeface="Tahoma" pitchFamily="34" charset="0"/>
                <a:cs typeface="Tahoma" pitchFamily="34" charset="0"/>
              </a:rPr>
              <a:t> от кандидата за </a:t>
            </a:r>
            <a:r>
              <a:rPr lang="ru-RU" sz="1200" i="1" kern="0" dirty="0" err="1">
                <a:latin typeface="+mj-lt"/>
                <a:ea typeface="Tahoma" pitchFamily="34" charset="0"/>
                <a:cs typeface="Tahoma" pitchFamily="34" charset="0"/>
              </a:rPr>
              <a:t>безвъзмездна</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финансова</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помощ</a:t>
            </a:r>
            <a:r>
              <a:rPr lang="ru-RU" sz="1200" i="1" kern="0" dirty="0">
                <a:latin typeface="+mj-lt"/>
                <a:ea typeface="Tahoma" pitchFamily="34" charset="0"/>
                <a:cs typeface="Tahoma" pitchFamily="34" charset="0"/>
              </a:rPr>
              <a:t> или </a:t>
            </a:r>
            <a:r>
              <a:rPr lang="ru-RU" sz="1200" i="1" kern="0" dirty="0" err="1">
                <a:latin typeface="+mj-lt"/>
                <a:ea typeface="Tahoma" pitchFamily="34" charset="0"/>
                <a:cs typeface="Tahoma" pitchFamily="34" charset="0"/>
              </a:rPr>
              <a:t>бенефициента</a:t>
            </a:r>
            <a:r>
              <a:rPr lang="ru-RU" sz="1200" i="1" kern="0" dirty="0">
                <a:latin typeface="+mj-lt"/>
                <a:ea typeface="Tahoma" pitchFamily="34" charset="0"/>
                <a:cs typeface="Tahoma" pitchFamily="34" charset="0"/>
              </a:rPr>
              <a:t> </a:t>
            </a:r>
            <a:r>
              <a:rPr lang="ru-RU" sz="1200" i="1" kern="0" dirty="0" err="1">
                <a:latin typeface="+mj-lt"/>
                <a:ea typeface="Tahoma" pitchFamily="34" charset="0"/>
                <a:cs typeface="Tahoma" pitchFamily="34" charset="0"/>
              </a:rPr>
              <a:t>разяснения</a:t>
            </a:r>
            <a:r>
              <a:rPr lang="ru-RU" sz="1200" i="1" kern="0" dirty="0">
                <a:latin typeface="+mj-lt"/>
                <a:ea typeface="Tahoma" pitchFamily="34" charset="0"/>
                <a:cs typeface="Tahoma" pitchFamily="34" charset="0"/>
              </a:rPr>
              <a:t> по </a:t>
            </a:r>
            <a:r>
              <a:rPr lang="ru-RU" sz="1200" i="1" kern="0" dirty="0" err="1">
                <a:latin typeface="+mj-lt"/>
                <a:ea typeface="Tahoma" pitchFamily="34" charset="0"/>
                <a:cs typeface="Tahoma" pitchFamily="34" charset="0"/>
              </a:rPr>
              <a:t>поканата</a:t>
            </a:r>
            <a:endParaRPr lang="bg-BG" sz="1200" i="1" dirty="0">
              <a:latin typeface="+mj-lt"/>
            </a:endParaRPr>
          </a:p>
        </p:txBody>
      </p:sp>
      <p:sp>
        <p:nvSpPr>
          <p:cNvPr id="29" name="TextBox 28">
            <a:extLst>
              <a:ext uri="{FF2B5EF4-FFF2-40B4-BE49-F238E27FC236}">
                <a16:creationId xmlns:a16="http://schemas.microsoft.com/office/drawing/2014/main" id="{34FB9A6E-B57F-4A59-99E6-786AF22CDA43}"/>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46491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ircle(in)">
                                      <p:cBhvr>
                                        <p:cTn id="7" dur="2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circle(in)">
                                      <p:cBhvr>
                                        <p:cTn id="12"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КРИТЕРИИ ЗА ПОДБОР</a:t>
            </a:r>
          </a:p>
        </p:txBody>
      </p:sp>
      <p:pic>
        <p:nvPicPr>
          <p:cNvPr id="13" name="Picture 12">
            <a:extLst>
              <a:ext uri="{FF2B5EF4-FFF2-40B4-BE49-F238E27FC236}">
                <a16:creationId xmlns:a16="http://schemas.microsoft.com/office/drawing/2014/main" id="{BA78F2F8-80D9-477D-B4F2-65860C59BA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1800" y="2813484"/>
            <a:ext cx="3024336" cy="1944216"/>
          </a:xfrm>
          <a:prstGeom prst="rect">
            <a:avLst/>
          </a:prstGeom>
        </p:spPr>
      </p:pic>
      <p:sp>
        <p:nvSpPr>
          <p:cNvPr id="14" name="TextBox 13">
            <a:extLst>
              <a:ext uri="{FF2B5EF4-FFF2-40B4-BE49-F238E27FC236}">
                <a16:creationId xmlns:a16="http://schemas.microsoft.com/office/drawing/2014/main" id="{B13F739D-D8B9-455E-A25C-F05D06069C54}"/>
              </a:ext>
            </a:extLst>
          </p:cNvPr>
          <p:cNvSpPr txBox="1"/>
          <p:nvPr/>
        </p:nvSpPr>
        <p:spPr>
          <a:xfrm>
            <a:off x="323528" y="1713582"/>
            <a:ext cx="4968552" cy="923330"/>
          </a:xfrm>
          <a:prstGeom prst="rect">
            <a:avLst/>
          </a:prstGeom>
          <a:noFill/>
        </p:spPr>
        <p:txBody>
          <a:bodyPr wrap="square" rtlCol="0">
            <a:spAutoFit/>
          </a:bodyPr>
          <a:lstStyle/>
          <a:p>
            <a:pPr marL="285750" indent="-285750">
              <a:buFont typeface="Wingdings" panose="05000000000000000000" pitchFamily="2" charset="2"/>
              <a:buChar char="q"/>
            </a:pPr>
            <a:r>
              <a:rPr lang="bg-BG" dirty="0"/>
              <a:t>Изисквания за минимални икономически и финансови възможности</a:t>
            </a:r>
            <a:r>
              <a:rPr lang="en-US" dirty="0"/>
              <a:t> – </a:t>
            </a:r>
            <a:r>
              <a:rPr lang="bg-BG" dirty="0"/>
              <a:t>чл. 7, ал. 11,12,14 и 15 от ПМС 80/2022</a:t>
            </a:r>
          </a:p>
        </p:txBody>
      </p:sp>
      <p:sp>
        <p:nvSpPr>
          <p:cNvPr id="17" name="TextBox 16">
            <a:extLst>
              <a:ext uri="{FF2B5EF4-FFF2-40B4-BE49-F238E27FC236}">
                <a16:creationId xmlns:a16="http://schemas.microsoft.com/office/drawing/2014/main" id="{B05B5967-CC2F-47D7-97B6-91901AD18F47}"/>
              </a:ext>
            </a:extLst>
          </p:cNvPr>
          <p:cNvSpPr txBox="1"/>
          <p:nvPr/>
        </p:nvSpPr>
        <p:spPr>
          <a:xfrm>
            <a:off x="4042792" y="5154433"/>
            <a:ext cx="4940683" cy="1200329"/>
          </a:xfrm>
          <a:prstGeom prst="rect">
            <a:avLst/>
          </a:prstGeom>
          <a:noFill/>
        </p:spPr>
        <p:txBody>
          <a:bodyPr wrap="square" rtlCol="0">
            <a:spAutoFit/>
          </a:bodyPr>
          <a:lstStyle/>
          <a:p>
            <a:pPr marL="285750" indent="-285750" algn="just">
              <a:buFont typeface="Wingdings" panose="05000000000000000000" pitchFamily="2" charset="2"/>
              <a:buChar char="q"/>
            </a:pPr>
            <a:r>
              <a:rPr lang="ru-RU" dirty="0" err="1"/>
              <a:t>Изисквания</a:t>
            </a:r>
            <a:r>
              <a:rPr lang="ru-RU" dirty="0"/>
              <a:t> за </a:t>
            </a:r>
            <a:r>
              <a:rPr lang="ru-RU" dirty="0" err="1"/>
              <a:t>минимални</a:t>
            </a:r>
            <a:r>
              <a:rPr lang="ru-RU" dirty="0"/>
              <a:t> технически </a:t>
            </a:r>
            <a:r>
              <a:rPr lang="ru-RU" dirty="0" err="1"/>
              <a:t>възможности</a:t>
            </a:r>
            <a:r>
              <a:rPr lang="ru-RU" dirty="0"/>
              <a:t>/квалификации - чл.7, ал. 13 и 14 от ПМС 80/2022</a:t>
            </a:r>
          </a:p>
          <a:p>
            <a:endParaRPr lang="ru-RU" dirty="0"/>
          </a:p>
        </p:txBody>
      </p:sp>
      <p:sp>
        <p:nvSpPr>
          <p:cNvPr id="18" name="TextBox 17">
            <a:extLst>
              <a:ext uri="{FF2B5EF4-FFF2-40B4-BE49-F238E27FC236}">
                <a16:creationId xmlns:a16="http://schemas.microsoft.com/office/drawing/2014/main" id="{1D548436-AFB4-4ECA-B899-289D6AD4FC28}"/>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563411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КРИТЕРИИ ЗА ВЪЗЛАГАНЕ</a:t>
            </a:r>
          </a:p>
        </p:txBody>
      </p:sp>
      <p:sp>
        <p:nvSpPr>
          <p:cNvPr id="10" name="Rectangle 9">
            <a:extLst>
              <a:ext uri="{FF2B5EF4-FFF2-40B4-BE49-F238E27FC236}">
                <a16:creationId xmlns:a16="http://schemas.microsoft.com/office/drawing/2014/main" id="{1D157F30-23B9-4410-A992-5FE2E71D7724}"/>
              </a:ext>
            </a:extLst>
          </p:cNvPr>
          <p:cNvSpPr/>
          <p:nvPr/>
        </p:nvSpPr>
        <p:spPr>
          <a:xfrm>
            <a:off x="2367372" y="1764804"/>
            <a:ext cx="3960440" cy="914400"/>
          </a:xfrm>
          <a:prstGeom prst="rect">
            <a:avLst/>
          </a:prstGeom>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b="1" dirty="0">
                <a:solidFill>
                  <a:schemeClr val="tx1"/>
                </a:solidFill>
              </a:rPr>
              <a:t>Икономически най-изгодна оферта</a:t>
            </a:r>
          </a:p>
        </p:txBody>
      </p:sp>
      <p:sp>
        <p:nvSpPr>
          <p:cNvPr id="11" name="Left Arrow 8">
            <a:extLst>
              <a:ext uri="{FF2B5EF4-FFF2-40B4-BE49-F238E27FC236}">
                <a16:creationId xmlns:a16="http://schemas.microsoft.com/office/drawing/2014/main" id="{7D05CB3A-A41A-4F68-B9AE-22745CFB5C61}"/>
              </a:ext>
            </a:extLst>
          </p:cNvPr>
          <p:cNvSpPr/>
          <p:nvPr/>
        </p:nvSpPr>
        <p:spPr>
          <a:xfrm>
            <a:off x="586880" y="3055721"/>
            <a:ext cx="2680592" cy="1517395"/>
          </a:xfrm>
          <a:prstGeom prst="leftArrow">
            <a:avLst/>
          </a:prstGeom>
          <a:effectLst>
            <a:outerShdw blurRad="76200" dist="12700" dir="2700000" sy="-23000" kx="-800400" algn="bl" rotWithShape="0">
              <a:prstClr val="black">
                <a:alpha val="20000"/>
              </a:prstClr>
            </a:outerShdw>
          </a:effectLst>
          <a:scene3d>
            <a:camera prst="perspectiveContrastingRightFacing"/>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1600" b="1" dirty="0">
                <a:solidFill>
                  <a:schemeClr val="tx1"/>
                </a:solidFill>
              </a:rPr>
              <a:t>Най-ниска цена</a:t>
            </a:r>
          </a:p>
        </p:txBody>
      </p:sp>
      <p:sp>
        <p:nvSpPr>
          <p:cNvPr id="15" name="Right Arrow 9">
            <a:extLst>
              <a:ext uri="{FF2B5EF4-FFF2-40B4-BE49-F238E27FC236}">
                <a16:creationId xmlns:a16="http://schemas.microsoft.com/office/drawing/2014/main" id="{BDA9384C-0236-4B98-8456-4C75CB358567}"/>
              </a:ext>
            </a:extLst>
          </p:cNvPr>
          <p:cNvSpPr/>
          <p:nvPr/>
        </p:nvSpPr>
        <p:spPr>
          <a:xfrm>
            <a:off x="5427712" y="3055722"/>
            <a:ext cx="2808312" cy="1517394"/>
          </a:xfrm>
          <a:prstGeom prst="rightArrow">
            <a:avLst/>
          </a:prstGeom>
          <a:effectLst>
            <a:outerShdw blurRad="76200" dist="12700" dir="2700000" sy="-23000" kx="-800400" algn="bl" rotWithShape="0">
              <a:prstClr val="black">
                <a:alpha val="20000"/>
              </a:prstClr>
            </a:outerShdw>
          </a:effectLst>
          <a:scene3d>
            <a:camera prst="perspectiveHeroicExtremeLeftFacing"/>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sz="1600" b="1" dirty="0">
                <a:solidFill>
                  <a:schemeClr val="tx1"/>
                </a:solidFill>
              </a:rPr>
              <a:t>Оптимално съотношение качество/цена</a:t>
            </a:r>
          </a:p>
        </p:txBody>
      </p:sp>
      <p:sp>
        <p:nvSpPr>
          <p:cNvPr id="16" name="Down Arrow 11">
            <a:extLst>
              <a:ext uri="{FF2B5EF4-FFF2-40B4-BE49-F238E27FC236}">
                <a16:creationId xmlns:a16="http://schemas.microsoft.com/office/drawing/2014/main" id="{5C772650-ED7B-4EE1-83B7-15F5DB66BD7F}"/>
              </a:ext>
            </a:extLst>
          </p:cNvPr>
          <p:cNvSpPr/>
          <p:nvPr/>
        </p:nvSpPr>
        <p:spPr>
          <a:xfrm>
            <a:off x="3555504" y="3925044"/>
            <a:ext cx="1728192" cy="1885259"/>
          </a:xfrm>
          <a:prstGeom prst="downArrow">
            <a:avLst/>
          </a:prstGeom>
          <a:effectLst>
            <a:outerShdw blurRad="76200" dir="18900000" sy="23000" kx="-1200000" algn="bl" rotWithShape="0">
              <a:prstClr val="black">
                <a:alpha val="20000"/>
              </a:prstClr>
            </a:outerShdw>
          </a:effectLst>
          <a:scene3d>
            <a:camera prst="perspectiveBelow"/>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b="1" dirty="0">
              <a:solidFill>
                <a:schemeClr val="tx1"/>
              </a:solidFill>
            </a:endParaRPr>
          </a:p>
          <a:p>
            <a:pPr algn="ctr"/>
            <a:endParaRPr lang="bg-BG" b="1" dirty="0">
              <a:solidFill>
                <a:schemeClr val="tx1"/>
              </a:solidFill>
            </a:endParaRPr>
          </a:p>
          <a:p>
            <a:pPr algn="ctr"/>
            <a:r>
              <a:rPr lang="bg-BG" b="1" dirty="0">
                <a:solidFill>
                  <a:schemeClr val="tx1"/>
                </a:solidFill>
              </a:rPr>
              <a:t>Ниво на разходите</a:t>
            </a:r>
          </a:p>
          <a:p>
            <a:pPr algn="ctr"/>
            <a:endParaRPr lang="bg-BG" dirty="0"/>
          </a:p>
        </p:txBody>
      </p:sp>
      <p:sp>
        <p:nvSpPr>
          <p:cNvPr id="18" name="TextBox 17">
            <a:extLst>
              <a:ext uri="{FF2B5EF4-FFF2-40B4-BE49-F238E27FC236}">
                <a16:creationId xmlns:a16="http://schemas.microsoft.com/office/drawing/2014/main" id="{ADE9982C-BB28-4B5C-9C4B-18A7006E4DD5}"/>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595937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90A3A873-DA9B-4C23-BBFF-114BF9324837}"/>
              </a:ext>
            </a:extLst>
          </p:cNvPr>
          <p:cNvSpPr txBox="1"/>
          <p:nvPr/>
        </p:nvSpPr>
        <p:spPr>
          <a:xfrm>
            <a:off x="1593850" y="2516822"/>
            <a:ext cx="6470650" cy="1695208"/>
          </a:xfrm>
          <a:prstGeom prst="rect">
            <a:avLst/>
          </a:prstGeom>
          <a:noFill/>
        </p:spPr>
        <p:txBody>
          <a:bodyPr wrap="square">
            <a:spAutoFit/>
          </a:bodyPr>
          <a:lstStyle/>
          <a:p>
            <a:pPr marL="0" lvl="0" indent="0" algn="ctr" defTabSz="2468789">
              <a:lnSpc>
                <a:spcPct val="200000"/>
              </a:lnSpc>
              <a:spcAft>
                <a:spcPts val="0"/>
              </a:spcAft>
              <a:buClrTx/>
              <a:buSzTx/>
              <a:buNone/>
            </a:pPr>
            <a:r>
              <a:rPr lang="ru-RU" sz="2800" b="1" dirty="0">
                <a:solidFill>
                  <a:schemeClr val="tx1"/>
                </a:solidFill>
                <a:effectLst/>
                <a:latin typeface="+mj-lt"/>
                <a:ea typeface="+mj-ea"/>
                <a:cs typeface="+mj-cs"/>
              </a:rPr>
              <a:t>ТЕХНИЧЕСКО ИЗПЪЛНЕНИЕ </a:t>
            </a:r>
            <a:endParaRPr lang="en-US" sz="2800" b="1" dirty="0">
              <a:solidFill>
                <a:schemeClr val="tx1"/>
              </a:solidFill>
              <a:effectLst/>
              <a:latin typeface="+mj-lt"/>
              <a:ea typeface="+mj-ea"/>
              <a:cs typeface="+mj-cs"/>
            </a:endParaRPr>
          </a:p>
          <a:p>
            <a:pPr marL="0" lvl="0" indent="0" algn="ctr" defTabSz="2468789">
              <a:lnSpc>
                <a:spcPct val="200000"/>
              </a:lnSpc>
              <a:spcAft>
                <a:spcPts val="0"/>
              </a:spcAft>
              <a:buClrTx/>
              <a:buSzTx/>
              <a:buNone/>
            </a:pPr>
            <a:r>
              <a:rPr lang="ru-RU" sz="2800" b="1" dirty="0">
                <a:solidFill>
                  <a:schemeClr val="tx1"/>
                </a:solidFill>
                <a:effectLst/>
                <a:latin typeface="+mj-lt"/>
                <a:ea typeface="+mj-ea"/>
                <a:cs typeface="+mj-cs"/>
              </a:rPr>
              <a:t>И ОТЧИТАНЕ НА ИНВЕСТИЦИИТЕ</a:t>
            </a:r>
            <a:endParaRPr lang="en-US" sz="2800" b="1" dirty="0">
              <a:solidFill>
                <a:schemeClr val="tx1"/>
              </a:solidFill>
              <a:effectLst/>
              <a:latin typeface="+mj-lt"/>
              <a:ea typeface="+mj-ea"/>
              <a:cs typeface="+mj-cs"/>
            </a:endParaRPr>
          </a:p>
        </p:txBody>
      </p:sp>
      <p:graphicFrame>
        <p:nvGraphicFramePr>
          <p:cNvPr id="10" name="Diagram 9">
            <a:extLst>
              <a:ext uri="{FF2B5EF4-FFF2-40B4-BE49-F238E27FC236}">
                <a16:creationId xmlns:a16="http://schemas.microsoft.com/office/drawing/2014/main" id="{5D8998FC-F9C6-4655-A5EE-EC11EC0D7A9C}"/>
              </a:ext>
            </a:extLst>
          </p:cNvPr>
          <p:cNvGraphicFramePr/>
          <p:nvPr>
            <p:extLst>
              <p:ext uri="{D42A27DB-BD31-4B8C-83A1-F6EECF244321}">
                <p14:modId xmlns:p14="http://schemas.microsoft.com/office/powerpoint/2010/main" val="639178883"/>
              </p:ext>
            </p:extLst>
          </p:nvPr>
        </p:nvGraphicFramePr>
        <p:xfrm>
          <a:off x="840316" y="2610893"/>
          <a:ext cx="1507067" cy="9990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8806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МЕТОДИКА ЗА ОЦЕНКА</a:t>
            </a:r>
          </a:p>
        </p:txBody>
      </p:sp>
      <p:sp>
        <p:nvSpPr>
          <p:cNvPr id="13" name="TextBox 12">
            <a:extLst>
              <a:ext uri="{FF2B5EF4-FFF2-40B4-BE49-F238E27FC236}">
                <a16:creationId xmlns:a16="http://schemas.microsoft.com/office/drawing/2014/main" id="{A06F5A93-A820-4D6F-8244-F8C73483A15A}"/>
              </a:ext>
            </a:extLst>
          </p:cNvPr>
          <p:cNvSpPr txBox="1"/>
          <p:nvPr/>
        </p:nvSpPr>
        <p:spPr>
          <a:xfrm>
            <a:off x="964872" y="4572983"/>
            <a:ext cx="7138055" cy="1754326"/>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ru-RU" kern="0" dirty="0" err="1">
                <a:latin typeface="Tahoma" pitchFamily="34" charset="0"/>
                <a:ea typeface="Tahoma" pitchFamily="34" charset="0"/>
                <a:cs typeface="Tahoma" pitchFamily="34" charset="0"/>
              </a:rPr>
              <a:t>Обективни</a:t>
            </a:r>
            <a:r>
              <a:rPr lang="ru-RU" kern="0" dirty="0">
                <a:latin typeface="Tahoma" pitchFamily="34" charset="0"/>
                <a:ea typeface="Tahoma" pitchFamily="34" charset="0"/>
                <a:cs typeface="Tahoma" pitchFamily="34" charset="0"/>
              </a:rPr>
              <a:t>, </a:t>
            </a:r>
            <a:r>
              <a:rPr lang="ru-RU" kern="0" dirty="0" err="1">
                <a:latin typeface="Tahoma" pitchFamily="34" charset="0"/>
                <a:ea typeface="Tahoma" pitchFamily="34" charset="0"/>
                <a:cs typeface="Tahoma" pitchFamily="34" charset="0"/>
              </a:rPr>
              <a:t>точни</a:t>
            </a:r>
            <a:r>
              <a:rPr lang="ru-RU" kern="0" dirty="0">
                <a:latin typeface="Tahoma" pitchFamily="34" charset="0"/>
                <a:ea typeface="Tahoma" pitchFamily="34" charset="0"/>
                <a:cs typeface="Tahoma" pitchFamily="34" charset="0"/>
              </a:rPr>
              <a:t>, </a:t>
            </a:r>
            <a:r>
              <a:rPr lang="ru-RU" kern="0" dirty="0" err="1">
                <a:latin typeface="Tahoma" pitchFamily="34" charset="0"/>
                <a:ea typeface="Tahoma" pitchFamily="34" charset="0"/>
                <a:cs typeface="Tahoma" pitchFamily="34" charset="0"/>
              </a:rPr>
              <a:t>количествено</a:t>
            </a:r>
            <a:r>
              <a:rPr lang="ru-RU" kern="0" dirty="0">
                <a:latin typeface="Tahoma" pitchFamily="34" charset="0"/>
                <a:ea typeface="Tahoma" pitchFamily="34" charset="0"/>
                <a:cs typeface="Tahoma" pitchFamily="34" charset="0"/>
              </a:rPr>
              <a:t> </a:t>
            </a:r>
            <a:r>
              <a:rPr lang="ru-RU" kern="0" dirty="0" err="1">
                <a:latin typeface="Tahoma" pitchFamily="34" charset="0"/>
                <a:ea typeface="Tahoma" pitchFamily="34" charset="0"/>
                <a:cs typeface="Tahoma" pitchFamily="34" charset="0"/>
              </a:rPr>
              <a:t>измерими</a:t>
            </a:r>
            <a:r>
              <a:rPr lang="ru-RU" kern="0" dirty="0">
                <a:latin typeface="Tahoma" pitchFamily="34" charset="0"/>
                <a:ea typeface="Tahoma" pitchFamily="34" charset="0"/>
                <a:cs typeface="Tahoma" pitchFamily="34" charset="0"/>
              </a:rPr>
              <a:t> показатели;</a:t>
            </a:r>
          </a:p>
          <a:p>
            <a:pPr marL="285750" indent="-285750">
              <a:lnSpc>
                <a:spcPct val="150000"/>
              </a:lnSpc>
              <a:buFont typeface="Wingdings" panose="05000000000000000000" pitchFamily="2" charset="2"/>
              <a:buChar char="Ø"/>
            </a:pPr>
            <a:r>
              <a:rPr lang="ru-RU" kern="0" dirty="0">
                <a:latin typeface="Tahoma" pitchFamily="34" charset="0"/>
                <a:ea typeface="Tahoma" pitchFamily="34" charset="0"/>
                <a:cs typeface="Tahoma" pitchFamily="34" charset="0"/>
              </a:rPr>
              <a:t>Равен максимален </a:t>
            </a:r>
            <a:r>
              <a:rPr lang="ru-RU" kern="0" dirty="0" err="1">
                <a:latin typeface="Tahoma" pitchFamily="34" charset="0"/>
                <a:ea typeface="Tahoma" pitchFamily="34" charset="0"/>
                <a:cs typeface="Tahoma" pitchFamily="34" charset="0"/>
              </a:rPr>
              <a:t>брой</a:t>
            </a:r>
            <a:r>
              <a:rPr lang="ru-RU" kern="0" dirty="0">
                <a:latin typeface="Tahoma" pitchFamily="34" charset="0"/>
                <a:ea typeface="Tahoma" pitchFamily="34" charset="0"/>
                <a:cs typeface="Tahoma" pitchFamily="34" charset="0"/>
              </a:rPr>
              <a:t> точки по </a:t>
            </a:r>
            <a:r>
              <a:rPr lang="ru-RU" kern="0" dirty="0" err="1">
                <a:latin typeface="Tahoma" pitchFamily="34" charset="0"/>
                <a:ea typeface="Tahoma" pitchFamily="34" charset="0"/>
                <a:cs typeface="Tahoma" pitchFamily="34" charset="0"/>
              </a:rPr>
              <a:t>отделните</a:t>
            </a:r>
            <a:r>
              <a:rPr lang="ru-RU" kern="0" dirty="0">
                <a:latin typeface="Tahoma" pitchFamily="34" charset="0"/>
                <a:ea typeface="Tahoma" pitchFamily="34" charset="0"/>
                <a:cs typeface="Tahoma" pitchFamily="34" charset="0"/>
              </a:rPr>
              <a:t> показатели;</a:t>
            </a:r>
          </a:p>
          <a:p>
            <a:pPr marL="285750" indent="-285750">
              <a:lnSpc>
                <a:spcPct val="150000"/>
              </a:lnSpc>
              <a:buFont typeface="Wingdings" panose="05000000000000000000" pitchFamily="2" charset="2"/>
              <a:buChar char="Ø"/>
            </a:pPr>
            <a:r>
              <a:rPr lang="ru-RU" kern="0" dirty="0" err="1">
                <a:latin typeface="Tahoma" pitchFamily="34" charset="0"/>
                <a:ea typeface="Tahoma" pitchFamily="34" charset="0"/>
                <a:cs typeface="Tahoma" pitchFamily="34" charset="0"/>
              </a:rPr>
              <a:t>Относителна</a:t>
            </a:r>
            <a:r>
              <a:rPr lang="ru-RU" kern="0" dirty="0">
                <a:latin typeface="Tahoma" pitchFamily="34" charset="0"/>
                <a:ea typeface="Tahoma" pitchFamily="34" charset="0"/>
                <a:cs typeface="Tahoma" pitchFamily="34" charset="0"/>
              </a:rPr>
              <a:t> </a:t>
            </a:r>
            <a:r>
              <a:rPr lang="ru-RU" kern="0" dirty="0" err="1">
                <a:latin typeface="Tahoma" pitchFamily="34" charset="0"/>
                <a:ea typeface="Tahoma" pitchFamily="34" charset="0"/>
                <a:cs typeface="Tahoma" pitchFamily="34" charset="0"/>
              </a:rPr>
              <a:t>тежест</a:t>
            </a:r>
            <a:r>
              <a:rPr lang="ru-RU" kern="0" dirty="0">
                <a:latin typeface="Tahoma" pitchFamily="34" charset="0"/>
                <a:ea typeface="Tahoma" pitchFamily="34" charset="0"/>
                <a:cs typeface="Tahoma" pitchFamily="34" charset="0"/>
              </a:rPr>
              <a:t> на </a:t>
            </a:r>
            <a:r>
              <a:rPr lang="ru-RU" kern="0" dirty="0" err="1">
                <a:latin typeface="Tahoma" pitchFamily="34" charset="0"/>
                <a:ea typeface="Tahoma" pitchFamily="34" charset="0"/>
                <a:cs typeface="Tahoma" pitchFamily="34" charset="0"/>
              </a:rPr>
              <a:t>показателите</a:t>
            </a:r>
            <a:r>
              <a:rPr lang="ru-RU" kern="0" dirty="0">
                <a:latin typeface="Tahoma" pitchFamily="34" charset="0"/>
                <a:ea typeface="Tahoma" pitchFamily="34" charset="0"/>
                <a:cs typeface="Tahoma" pitchFamily="34" charset="0"/>
              </a:rPr>
              <a:t>.</a:t>
            </a:r>
            <a:br>
              <a:rPr lang="ru-RU" kern="0" dirty="0">
                <a:latin typeface="Tahoma" pitchFamily="34" charset="0"/>
                <a:ea typeface="Tahoma" pitchFamily="34" charset="0"/>
                <a:cs typeface="Tahoma" pitchFamily="34" charset="0"/>
              </a:rPr>
            </a:br>
            <a:endParaRPr lang="bg-BG" dirty="0"/>
          </a:p>
        </p:txBody>
      </p:sp>
      <p:sp>
        <p:nvSpPr>
          <p:cNvPr id="14" name="TextBox 13">
            <a:extLst>
              <a:ext uri="{FF2B5EF4-FFF2-40B4-BE49-F238E27FC236}">
                <a16:creationId xmlns:a16="http://schemas.microsoft.com/office/drawing/2014/main" id="{9D16BF02-74C1-4797-B360-9BA2D8588B9B}"/>
              </a:ext>
            </a:extLst>
          </p:cNvPr>
          <p:cNvSpPr txBox="1"/>
          <p:nvPr/>
        </p:nvSpPr>
        <p:spPr>
          <a:xfrm>
            <a:off x="3075458" y="1184737"/>
            <a:ext cx="5544616" cy="2413418"/>
          </a:xfrm>
          <a:prstGeom prst="rect">
            <a:avLst/>
          </a:prstGeom>
          <a:noFill/>
        </p:spPr>
        <p:txBody>
          <a:bodyPr wrap="square" rtlCol="0">
            <a:spAutoFit/>
          </a:bodyPr>
          <a:lstStyle/>
          <a:p>
            <a:pPr algn="ctr">
              <a:lnSpc>
                <a:spcPct val="150000"/>
              </a:lnSpc>
            </a:pPr>
            <a:r>
              <a:rPr lang="ru-RU" i="1" u="sng" kern="0" dirty="0">
                <a:solidFill>
                  <a:srgbClr val="FF0000"/>
                </a:solidFill>
                <a:latin typeface="Tahoma" pitchFamily="34" charset="0"/>
                <a:ea typeface="Tahoma" pitchFamily="34" charset="0"/>
                <a:cs typeface="Tahoma" pitchFamily="34" charset="0"/>
              </a:rPr>
              <a:t>ВАЖНО </a:t>
            </a:r>
            <a:r>
              <a:rPr lang="ru-RU" kern="0" dirty="0">
                <a:solidFill>
                  <a:srgbClr val="FF0000"/>
                </a:solidFill>
                <a:latin typeface="Tahoma" pitchFamily="34" charset="0"/>
                <a:ea typeface="Tahoma" pitchFamily="34" charset="0"/>
                <a:cs typeface="Tahoma" pitchFamily="34" charset="0"/>
              </a:rPr>
              <a:t>: </a:t>
            </a:r>
          </a:p>
          <a:p>
            <a:pPr marL="285750" indent="-285750" algn="just">
              <a:lnSpc>
                <a:spcPct val="150000"/>
              </a:lnSpc>
              <a:buFont typeface="Wingdings" panose="05000000000000000000" pitchFamily="2" charset="2"/>
              <a:buChar char="q"/>
            </a:pPr>
            <a:r>
              <a:rPr lang="ru-RU" sz="1400" kern="0" dirty="0" err="1">
                <a:solidFill>
                  <a:srgbClr val="FF0000"/>
                </a:solidFill>
                <a:latin typeface="Tahoma" pitchFamily="34" charset="0"/>
                <a:ea typeface="Tahoma" pitchFamily="34" charset="0"/>
                <a:cs typeface="Tahoma" pitchFamily="34" charset="0"/>
              </a:rPr>
              <a:t>Всички</a:t>
            </a:r>
            <a:r>
              <a:rPr lang="ru-RU" sz="1400" kern="0" dirty="0">
                <a:solidFill>
                  <a:srgbClr val="FF0000"/>
                </a:solidFill>
                <a:latin typeface="Tahoma" pitchFamily="34" charset="0"/>
                <a:ea typeface="Tahoma" pitchFamily="34" charset="0"/>
                <a:cs typeface="Tahoma" pitchFamily="34" charset="0"/>
              </a:rPr>
              <a:t> показатели </a:t>
            </a:r>
            <a:r>
              <a:rPr lang="ru-RU" sz="1400" kern="0" dirty="0" err="1">
                <a:solidFill>
                  <a:srgbClr val="FF0000"/>
                </a:solidFill>
                <a:latin typeface="Tahoma" pitchFamily="34" charset="0"/>
                <a:ea typeface="Tahoma" pitchFamily="34" charset="0"/>
                <a:cs typeface="Tahoma" pitchFamily="34" charset="0"/>
              </a:rPr>
              <a:t>трябва</a:t>
            </a:r>
            <a:r>
              <a:rPr lang="ru-RU" sz="1400" kern="0" dirty="0">
                <a:solidFill>
                  <a:srgbClr val="FF0000"/>
                </a:solidFill>
                <a:latin typeface="Tahoma" pitchFamily="34" charset="0"/>
                <a:ea typeface="Tahoma" pitchFamily="34" charset="0"/>
                <a:cs typeface="Tahoma" pitchFamily="34" charset="0"/>
              </a:rPr>
              <a:t> да </a:t>
            </a:r>
            <a:r>
              <a:rPr lang="ru-RU" sz="1400" kern="0" dirty="0" err="1">
                <a:solidFill>
                  <a:srgbClr val="FF0000"/>
                </a:solidFill>
                <a:latin typeface="Tahoma" pitchFamily="34" charset="0"/>
                <a:ea typeface="Tahoma" pitchFamily="34" charset="0"/>
                <a:cs typeface="Tahoma" pitchFamily="34" charset="0"/>
              </a:rPr>
              <a:t>са</a:t>
            </a:r>
            <a:r>
              <a:rPr lang="ru-RU" sz="1400" kern="0" dirty="0">
                <a:solidFill>
                  <a:srgbClr val="FF0000"/>
                </a:solidFill>
                <a:latin typeface="Tahoma" pitchFamily="34" charset="0"/>
                <a:ea typeface="Tahoma" pitchFamily="34" charset="0"/>
                <a:cs typeface="Tahoma" pitchFamily="34" charset="0"/>
              </a:rPr>
              <a:t> </a:t>
            </a:r>
            <a:r>
              <a:rPr lang="ru-RU" sz="1400" kern="0" dirty="0" err="1">
                <a:solidFill>
                  <a:srgbClr val="FF0000"/>
                </a:solidFill>
                <a:latin typeface="Tahoma" pitchFamily="34" charset="0"/>
                <a:ea typeface="Tahoma" pitchFamily="34" charset="0"/>
                <a:cs typeface="Tahoma" pitchFamily="34" charset="0"/>
              </a:rPr>
              <a:t>свързани</a:t>
            </a:r>
            <a:r>
              <a:rPr lang="ru-RU" sz="1400" kern="0" dirty="0">
                <a:solidFill>
                  <a:srgbClr val="FF0000"/>
                </a:solidFill>
                <a:latin typeface="Tahoma" pitchFamily="34" charset="0"/>
                <a:ea typeface="Tahoma" pitchFamily="34" charset="0"/>
                <a:cs typeface="Tahoma" pitchFamily="34" charset="0"/>
              </a:rPr>
              <a:t> с предмета на </a:t>
            </a:r>
            <a:r>
              <a:rPr lang="ru-RU" sz="1400" kern="0" dirty="0" err="1">
                <a:solidFill>
                  <a:srgbClr val="FF0000"/>
                </a:solidFill>
                <a:latin typeface="Tahoma" pitchFamily="34" charset="0"/>
                <a:ea typeface="Tahoma" pitchFamily="34" charset="0"/>
                <a:cs typeface="Tahoma" pitchFamily="34" charset="0"/>
              </a:rPr>
              <a:t>процедурата</a:t>
            </a:r>
            <a:r>
              <a:rPr lang="ru-RU" sz="1400" kern="0" dirty="0">
                <a:solidFill>
                  <a:srgbClr val="FF0000"/>
                </a:solidFill>
                <a:latin typeface="Tahoma" pitchFamily="34" charset="0"/>
                <a:ea typeface="Tahoma" pitchFamily="34" charset="0"/>
                <a:cs typeface="Tahoma" pitchFamily="34" charset="0"/>
              </a:rPr>
              <a:t>;</a:t>
            </a:r>
          </a:p>
          <a:p>
            <a:pPr marL="285750" indent="-285750" algn="just">
              <a:lnSpc>
                <a:spcPct val="150000"/>
              </a:lnSpc>
              <a:buFont typeface="Wingdings" panose="05000000000000000000" pitchFamily="2" charset="2"/>
              <a:buChar char="q"/>
            </a:pPr>
            <a:r>
              <a:rPr lang="ru-RU" sz="1400" dirty="0">
                <a:solidFill>
                  <a:srgbClr val="FF0000"/>
                </a:solidFill>
              </a:rPr>
              <a:t>Не се допуска </a:t>
            </a:r>
            <a:r>
              <a:rPr lang="ru-RU" sz="1400" dirty="0" err="1">
                <a:solidFill>
                  <a:srgbClr val="FF0000"/>
                </a:solidFill>
              </a:rPr>
              <a:t>включването</a:t>
            </a:r>
            <a:r>
              <a:rPr lang="ru-RU" sz="1400" dirty="0">
                <a:solidFill>
                  <a:srgbClr val="FF0000"/>
                </a:solidFill>
              </a:rPr>
              <a:t> на показатели за оценка, </a:t>
            </a:r>
            <a:r>
              <a:rPr lang="ru-RU" sz="1400" dirty="0" err="1">
                <a:solidFill>
                  <a:srgbClr val="FF0000"/>
                </a:solidFill>
              </a:rPr>
              <a:t>които</a:t>
            </a:r>
            <a:r>
              <a:rPr lang="ru-RU" sz="1400" dirty="0">
                <a:solidFill>
                  <a:srgbClr val="FF0000"/>
                </a:solidFill>
              </a:rPr>
              <a:t> </a:t>
            </a:r>
            <a:r>
              <a:rPr lang="ru-RU" sz="1400" dirty="0" err="1">
                <a:solidFill>
                  <a:srgbClr val="FF0000"/>
                </a:solidFill>
              </a:rPr>
              <a:t>отчитат</a:t>
            </a:r>
            <a:r>
              <a:rPr lang="ru-RU" sz="1400" dirty="0">
                <a:solidFill>
                  <a:srgbClr val="FF0000"/>
                </a:solidFill>
              </a:rPr>
              <a:t> </a:t>
            </a:r>
            <a:r>
              <a:rPr lang="ru-RU" sz="1400" dirty="0" err="1">
                <a:solidFill>
                  <a:srgbClr val="FF0000"/>
                </a:solidFill>
              </a:rPr>
              <a:t>времето</a:t>
            </a:r>
            <a:r>
              <a:rPr lang="ru-RU" sz="1400" dirty="0">
                <a:solidFill>
                  <a:srgbClr val="FF0000"/>
                </a:solidFill>
              </a:rPr>
              <a:t> за </a:t>
            </a:r>
            <a:r>
              <a:rPr lang="ru-RU" sz="1400" dirty="0" err="1">
                <a:solidFill>
                  <a:srgbClr val="FF0000"/>
                </a:solidFill>
              </a:rPr>
              <a:t>извършване</a:t>
            </a:r>
            <a:r>
              <a:rPr lang="ru-RU" sz="1400" dirty="0">
                <a:solidFill>
                  <a:srgbClr val="FF0000"/>
                </a:solidFill>
              </a:rPr>
              <a:t> на </a:t>
            </a:r>
            <a:r>
              <a:rPr lang="ru-RU" sz="1400" dirty="0" err="1">
                <a:solidFill>
                  <a:srgbClr val="FF0000"/>
                </a:solidFill>
              </a:rPr>
              <a:t>плащанията</a:t>
            </a:r>
            <a:r>
              <a:rPr lang="ru-RU" sz="1400" dirty="0">
                <a:solidFill>
                  <a:srgbClr val="FF0000"/>
                </a:solidFill>
              </a:rPr>
              <a:t> (отложено или </a:t>
            </a:r>
            <a:r>
              <a:rPr lang="ru-RU" sz="1400" dirty="0" err="1">
                <a:solidFill>
                  <a:srgbClr val="FF0000"/>
                </a:solidFill>
              </a:rPr>
              <a:t>разсрочено</a:t>
            </a:r>
            <a:r>
              <a:rPr lang="ru-RU" sz="1400" dirty="0">
                <a:solidFill>
                  <a:srgbClr val="FF0000"/>
                </a:solidFill>
              </a:rPr>
              <a:t> </a:t>
            </a:r>
            <a:r>
              <a:rPr lang="ru-RU" sz="1400" dirty="0" err="1">
                <a:solidFill>
                  <a:srgbClr val="FF0000"/>
                </a:solidFill>
              </a:rPr>
              <a:t>плащане</a:t>
            </a:r>
            <a:r>
              <a:rPr lang="ru-RU" sz="1400" dirty="0">
                <a:solidFill>
                  <a:srgbClr val="FF0000"/>
                </a:solidFill>
              </a:rPr>
              <a:t>) или </a:t>
            </a:r>
            <a:r>
              <a:rPr lang="ru-RU" sz="1400" dirty="0" err="1">
                <a:solidFill>
                  <a:srgbClr val="FF0000"/>
                </a:solidFill>
              </a:rPr>
              <a:t>оценяване</a:t>
            </a:r>
            <a:r>
              <a:rPr lang="ru-RU" sz="1400" dirty="0">
                <a:solidFill>
                  <a:srgbClr val="FF0000"/>
                </a:solidFill>
              </a:rPr>
              <a:t> на размера или отказа от </a:t>
            </a:r>
            <a:r>
              <a:rPr lang="ru-RU" sz="1400" dirty="0" err="1">
                <a:solidFill>
                  <a:srgbClr val="FF0000"/>
                </a:solidFill>
              </a:rPr>
              <a:t>авансово</a:t>
            </a:r>
            <a:r>
              <a:rPr lang="ru-RU" sz="1400" dirty="0">
                <a:solidFill>
                  <a:srgbClr val="FF0000"/>
                </a:solidFill>
              </a:rPr>
              <a:t> </a:t>
            </a:r>
            <a:r>
              <a:rPr lang="ru-RU" sz="1400" dirty="0" err="1">
                <a:solidFill>
                  <a:srgbClr val="FF0000"/>
                </a:solidFill>
              </a:rPr>
              <a:t>плащане</a:t>
            </a:r>
            <a:r>
              <a:rPr lang="ru-RU" sz="1400" dirty="0">
                <a:solidFill>
                  <a:srgbClr val="FF0000"/>
                </a:solidFill>
              </a:rPr>
              <a:t>, </a:t>
            </a:r>
            <a:r>
              <a:rPr lang="ru-RU" sz="1400" dirty="0" err="1">
                <a:solidFill>
                  <a:srgbClr val="FF0000"/>
                </a:solidFill>
              </a:rPr>
              <a:t>когато</a:t>
            </a:r>
            <a:r>
              <a:rPr lang="ru-RU" sz="1400" dirty="0">
                <a:solidFill>
                  <a:srgbClr val="FF0000"/>
                </a:solidFill>
              </a:rPr>
              <a:t> се </a:t>
            </a:r>
            <a:r>
              <a:rPr lang="ru-RU" sz="1400" dirty="0" err="1">
                <a:solidFill>
                  <a:srgbClr val="FF0000"/>
                </a:solidFill>
              </a:rPr>
              <a:t>предвижда</a:t>
            </a:r>
            <a:r>
              <a:rPr lang="ru-RU" sz="1400" dirty="0">
                <a:solidFill>
                  <a:srgbClr val="FF0000"/>
                </a:solidFill>
              </a:rPr>
              <a:t> </a:t>
            </a:r>
            <a:r>
              <a:rPr lang="ru-RU" sz="1400" dirty="0" err="1">
                <a:solidFill>
                  <a:srgbClr val="FF0000"/>
                </a:solidFill>
              </a:rPr>
              <a:t>предоставяне</a:t>
            </a:r>
            <a:r>
              <a:rPr lang="ru-RU" sz="1400" dirty="0">
                <a:solidFill>
                  <a:srgbClr val="FF0000"/>
                </a:solidFill>
              </a:rPr>
              <a:t> на аванс.</a:t>
            </a:r>
            <a:endParaRPr lang="bg-BG" sz="1400" dirty="0">
              <a:solidFill>
                <a:srgbClr val="FF0000"/>
              </a:solidFill>
            </a:endParaRPr>
          </a:p>
        </p:txBody>
      </p:sp>
      <p:pic>
        <p:nvPicPr>
          <p:cNvPr id="17" name="Picture 16">
            <a:extLst>
              <a:ext uri="{FF2B5EF4-FFF2-40B4-BE49-F238E27FC236}">
                <a16:creationId xmlns:a16="http://schemas.microsoft.com/office/drawing/2014/main" id="{609956D9-349C-492C-B446-AF9E08281C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3068" y="1940096"/>
            <a:ext cx="2143125" cy="1996241"/>
          </a:xfrm>
          <a:prstGeom prst="rect">
            <a:avLst/>
          </a:prstGeom>
        </p:spPr>
      </p:pic>
      <p:sp>
        <p:nvSpPr>
          <p:cNvPr id="18" name="TextBox 17">
            <a:extLst>
              <a:ext uri="{FF2B5EF4-FFF2-40B4-BE49-F238E27FC236}">
                <a16:creationId xmlns:a16="http://schemas.microsoft.com/office/drawing/2014/main" id="{ED56E0C9-E163-4311-9171-9B4F3F6DAACF}"/>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48677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amond(in)">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ОЦЕНКА НА ОФЕРТИ</a:t>
            </a:r>
          </a:p>
        </p:txBody>
      </p:sp>
      <p:pic>
        <p:nvPicPr>
          <p:cNvPr id="10" name="Picture 9">
            <a:extLst>
              <a:ext uri="{FF2B5EF4-FFF2-40B4-BE49-F238E27FC236}">
                <a16:creationId xmlns:a16="http://schemas.microsoft.com/office/drawing/2014/main" id="{C8D5D90C-A3D2-4E21-83BC-F8B8D555A1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76367" y="4164124"/>
            <a:ext cx="2466975" cy="1847850"/>
          </a:xfrm>
          <a:prstGeom prst="rect">
            <a:avLst/>
          </a:prstGeom>
        </p:spPr>
      </p:pic>
      <p:sp>
        <p:nvSpPr>
          <p:cNvPr id="11" name="TextBox 10">
            <a:extLst>
              <a:ext uri="{FF2B5EF4-FFF2-40B4-BE49-F238E27FC236}">
                <a16:creationId xmlns:a16="http://schemas.microsoft.com/office/drawing/2014/main" id="{0818DCD0-0B91-4FC3-ADD7-C0A37C1DDB73}"/>
              </a:ext>
            </a:extLst>
          </p:cNvPr>
          <p:cNvSpPr txBox="1"/>
          <p:nvPr/>
        </p:nvSpPr>
        <p:spPr>
          <a:xfrm>
            <a:off x="191952" y="1012427"/>
            <a:ext cx="4599472" cy="5047536"/>
          </a:xfrm>
          <a:prstGeom prst="rect">
            <a:avLst/>
          </a:prstGeom>
          <a:noFill/>
        </p:spPr>
        <p:txBody>
          <a:bodyPr wrap="square" rtlCol="0">
            <a:spAutoFit/>
          </a:bodyPr>
          <a:lstStyle/>
          <a:p>
            <a:pPr marL="285750" indent="-285750">
              <a:buFontTx/>
              <a:buChar char="-"/>
            </a:pPr>
            <a:r>
              <a:rPr lang="ru-RU" sz="1400" kern="0" dirty="0">
                <a:ea typeface="Tahoma" pitchFamily="34" charset="0"/>
                <a:cs typeface="Tahoma" pitchFamily="34" charset="0"/>
              </a:rPr>
              <a:t>Декларации от </a:t>
            </a:r>
            <a:r>
              <a:rPr lang="ru-RU" sz="1400" kern="0" dirty="0" err="1">
                <a:ea typeface="Tahoma" pitchFamily="34" charset="0"/>
                <a:cs typeface="Tahoma" pitchFamily="34" charset="0"/>
              </a:rPr>
              <a:t>лицата</a:t>
            </a:r>
            <a:r>
              <a:rPr lang="ru-RU" sz="1400" kern="0" dirty="0">
                <a:ea typeface="Tahoma" pitchFamily="34" charset="0"/>
                <a:cs typeface="Tahoma" pitchFamily="34" charset="0"/>
              </a:rPr>
              <a:t>, </a:t>
            </a:r>
            <a:r>
              <a:rPr lang="ru-RU" sz="1400" kern="0" dirty="0" err="1">
                <a:ea typeface="Tahoma" pitchFamily="34" charset="0"/>
                <a:cs typeface="Tahoma" pitchFamily="34" charset="0"/>
              </a:rPr>
              <a:t>които</a:t>
            </a:r>
            <a:r>
              <a:rPr lang="ru-RU" sz="1400" kern="0" dirty="0">
                <a:ea typeface="Tahoma" pitchFamily="34" charset="0"/>
                <a:cs typeface="Tahoma" pitchFamily="34" charset="0"/>
              </a:rPr>
              <a:t> </a:t>
            </a:r>
            <a:r>
              <a:rPr lang="ru-RU" sz="1400" kern="0" dirty="0" err="1">
                <a:ea typeface="Tahoma" pitchFamily="34" charset="0"/>
                <a:cs typeface="Tahoma" pitchFamily="34" charset="0"/>
              </a:rPr>
              <a:t>представляват</a:t>
            </a:r>
            <a:r>
              <a:rPr lang="ru-RU" sz="1400" kern="0" dirty="0">
                <a:ea typeface="Tahoma" pitchFamily="34" charset="0"/>
                <a:cs typeface="Tahoma" pitchFamily="34" charset="0"/>
              </a:rPr>
              <a:t> </a:t>
            </a:r>
            <a:r>
              <a:rPr lang="ru-RU" sz="1400" kern="0" dirty="0" err="1">
                <a:ea typeface="Tahoma" pitchFamily="34" charset="0"/>
                <a:cs typeface="Tahoma" pitchFamily="34" charset="0"/>
              </a:rPr>
              <a:t>крайния</a:t>
            </a:r>
            <a:r>
              <a:rPr lang="ru-RU" sz="1400" kern="0" dirty="0">
                <a:ea typeface="Tahoma" pitchFamily="34" charset="0"/>
                <a:cs typeface="Tahoma" pitchFamily="34" charset="0"/>
              </a:rPr>
              <a:t> </a:t>
            </a:r>
            <a:r>
              <a:rPr lang="ru-RU" sz="1400" kern="0" dirty="0" err="1">
                <a:ea typeface="Tahoma" pitchFamily="34" charset="0"/>
                <a:cs typeface="Tahoma" pitchFamily="34" charset="0"/>
              </a:rPr>
              <a:t>получател</a:t>
            </a:r>
            <a:r>
              <a:rPr lang="ru-RU" sz="1400" kern="0" dirty="0">
                <a:ea typeface="Tahoma" pitchFamily="34" charset="0"/>
                <a:cs typeface="Tahoma" pitchFamily="34" charset="0"/>
              </a:rPr>
              <a:t>, и </a:t>
            </a:r>
            <a:r>
              <a:rPr lang="ru-RU" sz="1400" kern="0" dirty="0" err="1">
                <a:ea typeface="Tahoma" pitchFamily="34" charset="0"/>
                <a:cs typeface="Tahoma" pitchFamily="34" charset="0"/>
              </a:rPr>
              <a:t>членовете</a:t>
            </a:r>
            <a:r>
              <a:rPr lang="ru-RU" sz="1400" kern="0" dirty="0">
                <a:ea typeface="Tahoma" pitchFamily="34" charset="0"/>
                <a:cs typeface="Tahoma" pitchFamily="34" charset="0"/>
              </a:rPr>
              <a:t> на </a:t>
            </a:r>
            <a:r>
              <a:rPr lang="ru-RU" sz="1400" kern="0" dirty="0" err="1">
                <a:ea typeface="Tahoma" pitchFamily="34" charset="0"/>
                <a:cs typeface="Tahoma" pitchFamily="34" charset="0"/>
              </a:rPr>
              <a:t>неговите</a:t>
            </a:r>
            <a:r>
              <a:rPr lang="ru-RU" sz="1400" kern="0" dirty="0">
                <a:ea typeface="Tahoma" pitchFamily="34" charset="0"/>
                <a:cs typeface="Tahoma" pitchFamily="34" charset="0"/>
              </a:rPr>
              <a:t> </a:t>
            </a:r>
            <a:r>
              <a:rPr lang="ru-RU" sz="1400" kern="0" dirty="0" err="1">
                <a:ea typeface="Tahoma" pitchFamily="34" charset="0"/>
                <a:cs typeface="Tahoma" pitchFamily="34" charset="0"/>
              </a:rPr>
              <a:t>управителни</a:t>
            </a:r>
            <a:r>
              <a:rPr lang="ru-RU" sz="1400" kern="0" dirty="0">
                <a:ea typeface="Tahoma" pitchFamily="34" charset="0"/>
                <a:cs typeface="Tahoma" pitchFamily="34" charset="0"/>
              </a:rPr>
              <a:t> и </a:t>
            </a:r>
            <a:r>
              <a:rPr lang="ru-RU" sz="1400" kern="0" dirty="0" err="1">
                <a:ea typeface="Tahoma" pitchFamily="34" charset="0"/>
                <a:cs typeface="Tahoma" pitchFamily="34" charset="0"/>
              </a:rPr>
              <a:t>надзорни</a:t>
            </a:r>
            <a:r>
              <a:rPr lang="ru-RU" sz="1400" kern="0" dirty="0">
                <a:ea typeface="Tahoma" pitchFamily="34" charset="0"/>
                <a:cs typeface="Tahoma" pitchFamily="34" charset="0"/>
              </a:rPr>
              <a:t> </a:t>
            </a:r>
            <a:r>
              <a:rPr lang="ru-RU" sz="1400" kern="0" dirty="0" err="1">
                <a:ea typeface="Tahoma" pitchFamily="34" charset="0"/>
                <a:cs typeface="Tahoma" pitchFamily="34" charset="0"/>
              </a:rPr>
              <a:t>органи</a:t>
            </a:r>
            <a:r>
              <a:rPr lang="ru-RU" sz="1400" kern="0" dirty="0">
                <a:ea typeface="Tahoma" pitchFamily="34" charset="0"/>
                <a:cs typeface="Tahoma" pitchFamily="34" charset="0"/>
              </a:rPr>
              <a:t> по чл. 12, ал. 5 от ПМС № 80/2022;</a:t>
            </a:r>
          </a:p>
          <a:p>
            <a:pPr marL="285750" indent="-285750">
              <a:buFontTx/>
              <a:buChar char="-"/>
            </a:pPr>
            <a:r>
              <a:rPr lang="ru-RU" sz="1400" kern="0" dirty="0">
                <a:ea typeface="Tahoma" pitchFamily="34" charset="0"/>
                <a:cs typeface="Tahoma" pitchFamily="34" charset="0"/>
              </a:rPr>
              <a:t>Проверка за административно </a:t>
            </a:r>
            <a:r>
              <a:rPr lang="ru-RU" sz="1400" kern="0" dirty="0" err="1">
                <a:ea typeface="Tahoma" pitchFamily="34" charset="0"/>
                <a:cs typeface="Tahoma" pitchFamily="34" charset="0"/>
              </a:rPr>
              <a:t>съответствие</a:t>
            </a:r>
            <a:r>
              <a:rPr lang="ru-RU" sz="1400" kern="0" dirty="0">
                <a:ea typeface="Tahoma" pitchFamily="34" charset="0"/>
                <a:cs typeface="Tahoma" pitchFamily="34" charset="0"/>
              </a:rPr>
              <a:t>;</a:t>
            </a:r>
          </a:p>
          <a:p>
            <a:pPr marL="285750" indent="-285750">
              <a:buFontTx/>
              <a:buChar char="-"/>
            </a:pPr>
            <a:r>
              <a:rPr lang="ru-RU" sz="1400" kern="0" dirty="0" err="1">
                <a:ea typeface="Tahoma" pitchFamily="34" charset="0"/>
                <a:cs typeface="Tahoma" pitchFamily="34" charset="0"/>
              </a:rPr>
              <a:t>Изискване</a:t>
            </a:r>
            <a:r>
              <a:rPr lang="ru-RU" sz="1400" kern="0" dirty="0">
                <a:ea typeface="Tahoma" pitchFamily="34" charset="0"/>
                <a:cs typeface="Tahoma" pitchFamily="34" charset="0"/>
              </a:rPr>
              <a:t> на </a:t>
            </a:r>
            <a:r>
              <a:rPr lang="ru-RU" sz="1400" kern="0" dirty="0" err="1">
                <a:ea typeface="Tahoma" pitchFamily="34" charset="0"/>
                <a:cs typeface="Tahoma" pitchFamily="34" charset="0"/>
              </a:rPr>
              <a:t>допълнителни</a:t>
            </a:r>
            <a:r>
              <a:rPr lang="ru-RU" sz="1400" kern="0" dirty="0">
                <a:ea typeface="Tahoma" pitchFamily="34" charset="0"/>
                <a:cs typeface="Tahoma" pitchFamily="34" charset="0"/>
              </a:rPr>
              <a:t> </a:t>
            </a:r>
            <a:r>
              <a:rPr lang="ru-RU" sz="1400" kern="0" dirty="0" err="1">
                <a:ea typeface="Tahoma" pitchFamily="34" charset="0"/>
                <a:cs typeface="Tahoma" pitchFamily="34" charset="0"/>
              </a:rPr>
              <a:t>документи</a:t>
            </a:r>
            <a:r>
              <a:rPr lang="ru-RU" sz="1400" kern="0" dirty="0">
                <a:ea typeface="Tahoma" pitchFamily="34" charset="0"/>
                <a:cs typeface="Tahoma" pitchFamily="34" charset="0"/>
              </a:rPr>
              <a:t> при </a:t>
            </a:r>
            <a:r>
              <a:rPr lang="ru-RU" sz="1400" kern="0" dirty="0" err="1">
                <a:ea typeface="Tahoma" pitchFamily="34" charset="0"/>
                <a:cs typeface="Tahoma" pitchFamily="34" charset="0"/>
              </a:rPr>
              <a:t>констатирани</a:t>
            </a:r>
            <a:r>
              <a:rPr lang="ru-RU" sz="1400" kern="0" dirty="0">
                <a:ea typeface="Tahoma" pitchFamily="34" charset="0"/>
                <a:cs typeface="Tahoma" pitchFamily="34" charset="0"/>
              </a:rPr>
              <a:t> </a:t>
            </a:r>
            <a:r>
              <a:rPr lang="ru-RU" sz="1400" kern="0" dirty="0" err="1">
                <a:ea typeface="Tahoma" pitchFamily="34" charset="0"/>
                <a:cs typeface="Tahoma" pitchFamily="34" charset="0"/>
              </a:rPr>
              <a:t>липсващи</a:t>
            </a:r>
            <a:r>
              <a:rPr lang="ru-RU" sz="1400" kern="0" dirty="0">
                <a:ea typeface="Tahoma" pitchFamily="34" charset="0"/>
                <a:cs typeface="Tahoma" pitchFamily="34" charset="0"/>
              </a:rPr>
              <a:t> или </a:t>
            </a:r>
            <a:r>
              <a:rPr lang="ru-RU" sz="1400" kern="0" dirty="0" err="1">
                <a:ea typeface="Tahoma" pitchFamily="34" charset="0"/>
                <a:cs typeface="Tahoma" pitchFamily="34" charset="0"/>
              </a:rPr>
              <a:t>нередовни</a:t>
            </a:r>
            <a:r>
              <a:rPr lang="ru-RU" sz="1400" kern="0" dirty="0">
                <a:ea typeface="Tahoma" pitchFamily="34" charset="0"/>
                <a:cs typeface="Tahoma" pitchFamily="34" charset="0"/>
              </a:rPr>
              <a:t> </a:t>
            </a:r>
            <a:r>
              <a:rPr lang="ru-RU" sz="1400" kern="0" dirty="0" err="1">
                <a:ea typeface="Tahoma" pitchFamily="34" charset="0"/>
                <a:cs typeface="Tahoma" pitchFamily="34" charset="0"/>
              </a:rPr>
              <a:t>документи</a:t>
            </a:r>
            <a:r>
              <a:rPr lang="ru-RU" sz="1400" kern="0" dirty="0">
                <a:ea typeface="Tahoma" pitchFamily="34" charset="0"/>
                <a:cs typeface="Tahoma" pitchFamily="34" charset="0"/>
              </a:rPr>
              <a:t>;</a:t>
            </a:r>
          </a:p>
          <a:p>
            <a:pPr marL="285750" indent="-285750">
              <a:buFontTx/>
              <a:buChar char="-"/>
            </a:pPr>
            <a:r>
              <a:rPr lang="ru-RU" sz="1400" kern="0" dirty="0" err="1">
                <a:ea typeface="Tahoma" pitchFamily="34" charset="0"/>
                <a:cs typeface="Tahoma" pitchFamily="34" charset="0"/>
              </a:rPr>
              <a:t>Допълнителни</a:t>
            </a:r>
            <a:r>
              <a:rPr lang="ru-RU" sz="1400" kern="0" dirty="0">
                <a:ea typeface="Tahoma" pitchFamily="34" charset="0"/>
                <a:cs typeface="Tahoma" pitchFamily="34" charset="0"/>
              </a:rPr>
              <a:t> </a:t>
            </a:r>
            <a:r>
              <a:rPr lang="ru-RU" sz="1400" kern="0" dirty="0" err="1">
                <a:ea typeface="Tahoma" pitchFamily="34" charset="0"/>
                <a:cs typeface="Tahoma" pitchFamily="34" charset="0"/>
              </a:rPr>
              <a:t>доказателства</a:t>
            </a:r>
            <a:r>
              <a:rPr lang="ru-RU" sz="1400" kern="0" dirty="0">
                <a:ea typeface="Tahoma" pitchFamily="34" charset="0"/>
                <a:cs typeface="Tahoma" pitchFamily="34" charset="0"/>
              </a:rPr>
              <a:t> на </a:t>
            </a:r>
            <a:r>
              <a:rPr lang="ru-RU" sz="1400" kern="0" dirty="0" err="1">
                <a:ea typeface="Tahoma" pitchFamily="34" charset="0"/>
                <a:cs typeface="Tahoma" pitchFamily="34" charset="0"/>
              </a:rPr>
              <a:t>заявените</a:t>
            </a:r>
            <a:r>
              <a:rPr lang="ru-RU" sz="1400" kern="0" dirty="0">
                <a:ea typeface="Tahoma" pitchFamily="34" charset="0"/>
                <a:cs typeface="Tahoma" pitchFamily="34" charset="0"/>
              </a:rPr>
              <a:t> </a:t>
            </a:r>
            <a:r>
              <a:rPr lang="ru-RU" sz="1400" kern="0" dirty="0" err="1">
                <a:ea typeface="Tahoma" pitchFamily="34" charset="0"/>
                <a:cs typeface="Tahoma" pitchFamily="34" charset="0"/>
              </a:rPr>
              <a:t>факти</a:t>
            </a:r>
            <a:r>
              <a:rPr lang="ru-RU" sz="1400" kern="0" dirty="0">
                <a:ea typeface="Tahoma" pitchFamily="34" charset="0"/>
                <a:cs typeface="Tahoma" pitchFamily="34" charset="0"/>
              </a:rPr>
              <a:t>/</a:t>
            </a:r>
            <a:r>
              <a:rPr lang="ru-RU" sz="1400" kern="0" dirty="0" err="1">
                <a:ea typeface="Tahoma" pitchFamily="34" charset="0"/>
                <a:cs typeface="Tahoma" pitchFamily="34" charset="0"/>
              </a:rPr>
              <a:t>обстоятелства</a:t>
            </a:r>
            <a:r>
              <a:rPr lang="ru-RU" sz="1400" kern="0" dirty="0">
                <a:ea typeface="Tahoma" pitchFamily="34" charset="0"/>
                <a:cs typeface="Tahoma" pitchFamily="34" charset="0"/>
              </a:rPr>
              <a:t>, </a:t>
            </a:r>
            <a:r>
              <a:rPr lang="ru-RU" sz="1400" kern="0" dirty="0" err="1">
                <a:ea typeface="Tahoma" pitchFamily="34" charset="0"/>
                <a:cs typeface="Tahoma" pitchFamily="34" charset="0"/>
              </a:rPr>
              <a:t>като</a:t>
            </a:r>
            <a:r>
              <a:rPr lang="ru-RU" sz="1400" kern="0" dirty="0">
                <a:ea typeface="Tahoma" pitchFamily="34" charset="0"/>
                <a:cs typeface="Tahoma" pitchFamily="34" charset="0"/>
              </a:rPr>
              <a:t> </a:t>
            </a:r>
            <a:r>
              <a:rPr lang="ru-RU" sz="1400" kern="0" dirty="0" err="1">
                <a:ea typeface="Tahoma" pitchFamily="34" charset="0"/>
                <a:cs typeface="Tahoma" pitchFamily="34" charset="0"/>
              </a:rPr>
              <a:t>това</a:t>
            </a:r>
            <a:r>
              <a:rPr lang="ru-RU" sz="1400" kern="0" dirty="0">
                <a:ea typeface="Tahoma" pitchFamily="34" charset="0"/>
                <a:cs typeface="Tahoma" pitchFamily="34" charset="0"/>
              </a:rPr>
              <a:t> не води до </a:t>
            </a:r>
            <a:r>
              <a:rPr lang="ru-RU" sz="1400" kern="0" dirty="0" err="1">
                <a:ea typeface="Tahoma" pitchFamily="34" charset="0"/>
                <a:cs typeface="Tahoma" pitchFamily="34" charset="0"/>
              </a:rPr>
              <a:t>промяна</a:t>
            </a:r>
            <a:r>
              <a:rPr lang="ru-RU" sz="1400" kern="0" dirty="0">
                <a:ea typeface="Tahoma" pitchFamily="34" charset="0"/>
                <a:cs typeface="Tahoma" pitchFamily="34" charset="0"/>
              </a:rPr>
              <a:t> на </a:t>
            </a:r>
            <a:r>
              <a:rPr lang="ru-RU" sz="1400" kern="0" dirty="0" err="1">
                <a:ea typeface="Tahoma" pitchFamily="34" charset="0"/>
                <a:cs typeface="Tahoma" pitchFamily="34" charset="0"/>
              </a:rPr>
              <a:t>техническото</a:t>
            </a:r>
            <a:r>
              <a:rPr lang="ru-RU" sz="1400" kern="0" dirty="0">
                <a:ea typeface="Tahoma" pitchFamily="34" charset="0"/>
                <a:cs typeface="Tahoma" pitchFamily="34" charset="0"/>
              </a:rPr>
              <a:t>/</a:t>
            </a:r>
            <a:r>
              <a:rPr lang="ru-RU" sz="1400" kern="0" dirty="0" err="1">
                <a:ea typeface="Tahoma" pitchFamily="34" charset="0"/>
                <a:cs typeface="Tahoma" pitchFamily="34" charset="0"/>
              </a:rPr>
              <a:t>ценовото</a:t>
            </a:r>
            <a:r>
              <a:rPr lang="ru-RU" sz="1400" kern="0" dirty="0">
                <a:ea typeface="Tahoma" pitchFamily="34" charset="0"/>
                <a:cs typeface="Tahoma" pitchFamily="34" charset="0"/>
              </a:rPr>
              <a:t> предложение;</a:t>
            </a:r>
          </a:p>
          <a:p>
            <a:pPr marL="285750" indent="-285750">
              <a:buFontTx/>
              <a:buChar char="-"/>
            </a:pPr>
            <a:r>
              <a:rPr lang="ru-RU" sz="1400" kern="0" dirty="0" err="1">
                <a:ea typeface="Tahoma" pitchFamily="34" charset="0"/>
                <a:cs typeface="Tahoma" pitchFamily="34" charset="0"/>
              </a:rPr>
              <a:t>Отстраняване</a:t>
            </a:r>
            <a:r>
              <a:rPr lang="ru-RU" sz="1400" kern="0" dirty="0">
                <a:ea typeface="Tahoma" pitchFamily="34" charset="0"/>
                <a:cs typeface="Tahoma" pitchFamily="34" charset="0"/>
              </a:rPr>
              <a:t> </a:t>
            </a:r>
            <a:r>
              <a:rPr lang="ru-RU" sz="1400" kern="0" dirty="0" err="1">
                <a:ea typeface="Tahoma" pitchFamily="34" charset="0"/>
                <a:cs typeface="Tahoma" pitchFamily="34" charset="0"/>
              </a:rPr>
              <a:t>кандидати</a:t>
            </a:r>
            <a:r>
              <a:rPr lang="ru-RU" sz="1400" kern="0" dirty="0">
                <a:ea typeface="Tahoma" pitchFamily="34" charset="0"/>
                <a:cs typeface="Tahoma" pitchFamily="34" charset="0"/>
              </a:rPr>
              <a:t> – чл. 11, ал. 4;</a:t>
            </a:r>
          </a:p>
          <a:p>
            <a:pPr marL="285750" indent="-285750">
              <a:buFontTx/>
              <a:buChar char="-"/>
            </a:pPr>
            <a:r>
              <a:rPr lang="ru-RU" sz="1400" kern="0" dirty="0">
                <a:ea typeface="Tahoma" pitchFamily="34" charset="0"/>
                <a:cs typeface="Tahoma" pitchFamily="34" charset="0"/>
              </a:rPr>
              <a:t>Оценка на </a:t>
            </a:r>
            <a:r>
              <a:rPr lang="ru-RU" sz="1400" kern="0" dirty="0" err="1">
                <a:ea typeface="Tahoma" pitchFamily="34" charset="0"/>
                <a:cs typeface="Tahoma" pitchFamily="34" charset="0"/>
              </a:rPr>
              <a:t>допуснатите</a:t>
            </a:r>
            <a:r>
              <a:rPr lang="ru-RU" sz="1400" kern="0" dirty="0">
                <a:ea typeface="Tahoma" pitchFamily="34" charset="0"/>
                <a:cs typeface="Tahoma" pitchFamily="34" charset="0"/>
              </a:rPr>
              <a:t> до </a:t>
            </a:r>
            <a:r>
              <a:rPr lang="ru-RU" sz="1400" kern="0" dirty="0" err="1">
                <a:ea typeface="Tahoma" pitchFamily="34" charset="0"/>
                <a:cs typeface="Tahoma" pitchFamily="34" charset="0"/>
              </a:rPr>
              <a:t>този</a:t>
            </a:r>
            <a:r>
              <a:rPr lang="ru-RU" sz="1400" kern="0" dirty="0">
                <a:ea typeface="Tahoma" pitchFamily="34" charset="0"/>
                <a:cs typeface="Tahoma" pitchFamily="34" charset="0"/>
              </a:rPr>
              <a:t> </a:t>
            </a:r>
            <a:r>
              <a:rPr lang="ru-RU" sz="1400" kern="0" dirty="0" err="1">
                <a:ea typeface="Tahoma" pitchFamily="34" charset="0"/>
                <a:cs typeface="Tahoma" pitchFamily="34" charset="0"/>
              </a:rPr>
              <a:t>етап</a:t>
            </a:r>
            <a:r>
              <a:rPr lang="ru-RU" sz="1400" kern="0" dirty="0">
                <a:ea typeface="Tahoma" pitchFamily="34" charset="0"/>
                <a:cs typeface="Tahoma" pitchFamily="34" charset="0"/>
              </a:rPr>
              <a:t> </a:t>
            </a:r>
            <a:r>
              <a:rPr lang="ru-RU" sz="1400" kern="0" dirty="0" err="1">
                <a:ea typeface="Tahoma" pitchFamily="34" charset="0"/>
                <a:cs typeface="Tahoma" pitchFamily="34" charset="0"/>
              </a:rPr>
              <a:t>оферти</a:t>
            </a:r>
            <a:r>
              <a:rPr lang="ru-RU" sz="1400" kern="0" dirty="0">
                <a:ea typeface="Tahoma" pitchFamily="34" charset="0"/>
                <a:cs typeface="Tahoma" pitchFamily="34" charset="0"/>
              </a:rPr>
              <a:t>;</a:t>
            </a:r>
          </a:p>
          <a:p>
            <a:pPr marL="285750" indent="-285750">
              <a:buFontTx/>
              <a:buChar char="-"/>
            </a:pPr>
            <a:r>
              <a:rPr lang="ru-RU" sz="1400" kern="0" dirty="0" err="1">
                <a:ea typeface="Tahoma" pitchFamily="34" charset="0"/>
                <a:cs typeface="Tahoma" pitchFamily="34" charset="0"/>
              </a:rPr>
              <a:t>Изготвяне</a:t>
            </a:r>
            <a:r>
              <a:rPr lang="ru-RU" sz="1400" kern="0" dirty="0">
                <a:ea typeface="Tahoma" pitchFamily="34" charset="0"/>
                <a:cs typeface="Tahoma" pitchFamily="34" charset="0"/>
              </a:rPr>
              <a:t> и </a:t>
            </a:r>
            <a:r>
              <a:rPr lang="ru-RU" sz="1400" kern="0" dirty="0" err="1">
                <a:ea typeface="Tahoma" pitchFamily="34" charset="0"/>
                <a:cs typeface="Tahoma" pitchFamily="34" charset="0"/>
              </a:rPr>
              <a:t>подписване</a:t>
            </a:r>
            <a:r>
              <a:rPr lang="ru-RU" sz="1400" kern="0" dirty="0">
                <a:ea typeface="Tahoma" pitchFamily="34" charset="0"/>
                <a:cs typeface="Tahoma" pitchFamily="34" charset="0"/>
              </a:rPr>
              <a:t> на протокол от </a:t>
            </a:r>
            <a:r>
              <a:rPr lang="ru-RU" sz="1400" kern="0" dirty="0" err="1">
                <a:ea typeface="Tahoma" pitchFamily="34" charset="0"/>
                <a:cs typeface="Tahoma" pitchFamily="34" charset="0"/>
              </a:rPr>
              <a:t>крайния</a:t>
            </a:r>
            <a:r>
              <a:rPr lang="ru-RU" sz="1400" kern="0" dirty="0">
                <a:ea typeface="Tahoma" pitchFamily="34" charset="0"/>
                <a:cs typeface="Tahoma" pitchFamily="34" charset="0"/>
              </a:rPr>
              <a:t> </a:t>
            </a:r>
            <a:r>
              <a:rPr lang="ru-RU" sz="1400" kern="0" dirty="0" err="1">
                <a:ea typeface="Tahoma" pitchFamily="34" charset="0"/>
                <a:cs typeface="Tahoma" pitchFamily="34" charset="0"/>
              </a:rPr>
              <a:t>получател</a:t>
            </a:r>
            <a:r>
              <a:rPr lang="ru-RU" sz="1400" kern="0" dirty="0">
                <a:ea typeface="Tahoma" pitchFamily="34" charset="0"/>
                <a:cs typeface="Tahoma" pitchFamily="34" charset="0"/>
              </a:rPr>
              <a:t>, </a:t>
            </a:r>
            <a:r>
              <a:rPr lang="ru-RU" sz="1400" kern="0" dirty="0" err="1">
                <a:ea typeface="Tahoma" pitchFamily="34" charset="0"/>
                <a:cs typeface="Tahoma" pitchFamily="34" charset="0"/>
              </a:rPr>
              <a:t>който</a:t>
            </a:r>
            <a:r>
              <a:rPr lang="ru-RU" sz="1400" kern="0" dirty="0">
                <a:ea typeface="Tahoma" pitchFamily="34" charset="0"/>
                <a:cs typeface="Tahoma" pitchFamily="34" charset="0"/>
              </a:rPr>
              <a:t> </a:t>
            </a:r>
            <a:r>
              <a:rPr lang="ru-RU" sz="1400" kern="0" dirty="0" err="1">
                <a:ea typeface="Tahoma" pitchFamily="34" charset="0"/>
                <a:cs typeface="Tahoma" pitchFamily="34" charset="0"/>
              </a:rPr>
              <a:t>съдържа</a:t>
            </a:r>
            <a:r>
              <a:rPr lang="ru-RU" sz="1400" kern="0" dirty="0">
                <a:ea typeface="Tahoma" pitchFamily="34" charset="0"/>
                <a:cs typeface="Tahoma" pitchFamily="34" charset="0"/>
              </a:rPr>
              <a:t> </a:t>
            </a:r>
            <a:r>
              <a:rPr lang="ru-RU" sz="1400" kern="0" dirty="0" err="1">
                <a:ea typeface="Tahoma" pitchFamily="34" charset="0"/>
                <a:cs typeface="Tahoma" pitchFamily="34" charset="0"/>
              </a:rPr>
              <a:t>резултатите</a:t>
            </a:r>
            <a:r>
              <a:rPr lang="ru-RU" sz="1400" kern="0" dirty="0">
                <a:ea typeface="Tahoma" pitchFamily="34" charset="0"/>
                <a:cs typeface="Tahoma" pitchFamily="34" charset="0"/>
              </a:rPr>
              <a:t> от </a:t>
            </a:r>
            <a:r>
              <a:rPr lang="ru-RU" sz="1400" kern="0" dirty="0" err="1">
                <a:ea typeface="Tahoma" pitchFamily="34" charset="0"/>
                <a:cs typeface="Tahoma" pitchFamily="34" charset="0"/>
              </a:rPr>
              <a:t>проведената</a:t>
            </a:r>
            <a:r>
              <a:rPr lang="ru-RU" sz="1400" kern="0" dirty="0">
                <a:ea typeface="Tahoma" pitchFamily="34" charset="0"/>
                <a:cs typeface="Tahoma" pitchFamily="34" charset="0"/>
              </a:rPr>
              <a:t> оценка;</a:t>
            </a:r>
          </a:p>
          <a:p>
            <a:pPr marL="285750" indent="-285750">
              <a:buFontTx/>
              <a:buChar char="-"/>
            </a:pPr>
            <a:r>
              <a:rPr lang="ru-RU" sz="1400" kern="0" dirty="0">
                <a:ea typeface="Tahoma" pitchFamily="34" charset="0"/>
                <a:cs typeface="Tahoma" pitchFamily="34" charset="0"/>
              </a:rPr>
              <a:t>Уведомление на </a:t>
            </a:r>
            <a:r>
              <a:rPr lang="ru-RU" sz="1400" kern="0" dirty="0" err="1">
                <a:ea typeface="Tahoma" pitchFamily="34" charset="0"/>
                <a:cs typeface="Tahoma" pitchFamily="34" charset="0"/>
              </a:rPr>
              <a:t>кандидатите</a:t>
            </a:r>
            <a:r>
              <a:rPr lang="ru-RU" sz="1400" kern="0" dirty="0">
                <a:ea typeface="Tahoma" pitchFamily="34" charset="0"/>
                <a:cs typeface="Tahoma" pitchFamily="34" charset="0"/>
              </a:rPr>
              <a:t> – 3 дни от </a:t>
            </a:r>
            <a:r>
              <a:rPr lang="ru-RU" sz="1400" kern="0" dirty="0" err="1">
                <a:ea typeface="Tahoma" pitchFamily="34" charset="0"/>
                <a:cs typeface="Tahoma" pitchFamily="34" charset="0"/>
              </a:rPr>
              <a:t>изготвяне</a:t>
            </a:r>
            <a:r>
              <a:rPr lang="ru-RU" sz="1400" kern="0" dirty="0">
                <a:ea typeface="Tahoma" pitchFamily="34" charset="0"/>
                <a:cs typeface="Tahoma" pitchFamily="34" charset="0"/>
              </a:rPr>
              <a:t> на протокола;</a:t>
            </a:r>
          </a:p>
          <a:p>
            <a:pPr marL="285750" indent="-285750">
              <a:buFontTx/>
              <a:buChar char="-"/>
            </a:pPr>
            <a:r>
              <a:rPr lang="ru-RU" sz="1400" kern="0" dirty="0">
                <a:ea typeface="Tahoma" pitchFamily="34" charset="0"/>
                <a:cs typeface="Tahoma" pitchFamily="34" charset="0"/>
              </a:rPr>
              <a:t>Право да </a:t>
            </a:r>
            <a:r>
              <a:rPr lang="ru-RU" sz="1400" kern="0" dirty="0" err="1">
                <a:ea typeface="Tahoma" pitchFamily="34" charset="0"/>
                <a:cs typeface="Tahoma" pitchFamily="34" charset="0"/>
              </a:rPr>
              <a:t>изискат</a:t>
            </a:r>
            <a:r>
              <a:rPr lang="ru-RU" sz="1400" kern="0" dirty="0">
                <a:ea typeface="Tahoma" pitchFamily="34" charset="0"/>
                <a:cs typeface="Tahoma" pitchFamily="34" charset="0"/>
              </a:rPr>
              <a:t> </a:t>
            </a:r>
            <a:r>
              <a:rPr lang="ru-RU" sz="1400" kern="0" dirty="0" err="1">
                <a:ea typeface="Tahoma" pitchFamily="34" charset="0"/>
                <a:cs typeface="Tahoma" pitchFamily="34" charset="0"/>
              </a:rPr>
              <a:t>достъп</a:t>
            </a:r>
            <a:r>
              <a:rPr lang="ru-RU" sz="1400" kern="0" dirty="0">
                <a:ea typeface="Tahoma" pitchFamily="34" charset="0"/>
                <a:cs typeface="Tahoma" pitchFamily="34" charset="0"/>
              </a:rPr>
              <a:t> до протокола/</a:t>
            </a:r>
            <a:r>
              <a:rPr lang="ru-RU" sz="1400" kern="0" dirty="0" err="1">
                <a:ea typeface="Tahoma" pitchFamily="34" charset="0"/>
                <a:cs typeface="Tahoma" pitchFamily="34" charset="0"/>
              </a:rPr>
              <a:t>копие</a:t>
            </a:r>
            <a:r>
              <a:rPr lang="ru-RU" sz="1400" kern="0" dirty="0">
                <a:ea typeface="Tahoma" pitchFamily="34" charset="0"/>
                <a:cs typeface="Tahoma" pitchFamily="34" charset="0"/>
              </a:rPr>
              <a:t> от него в срок от 5 работни дни, </a:t>
            </a:r>
            <a:r>
              <a:rPr lang="ru-RU" sz="1400" kern="0" dirty="0" err="1">
                <a:ea typeface="Tahoma" pitchFamily="34" charset="0"/>
                <a:cs typeface="Tahoma" pitchFamily="34" charset="0"/>
              </a:rPr>
              <a:t>предоставя</a:t>
            </a:r>
            <a:r>
              <a:rPr lang="ru-RU" sz="1400" kern="0" dirty="0">
                <a:ea typeface="Tahoma" pitchFamily="34" charset="0"/>
                <a:cs typeface="Tahoma" pitchFamily="34" charset="0"/>
              </a:rPr>
              <a:t> се в 7-дневен срок.</a:t>
            </a:r>
            <a:br>
              <a:rPr lang="ru-RU" sz="1400" kern="0" dirty="0">
                <a:ea typeface="Tahoma" pitchFamily="34" charset="0"/>
                <a:cs typeface="Tahoma" pitchFamily="34" charset="0"/>
              </a:rPr>
            </a:br>
            <a:endParaRPr lang="bg-BG" sz="1400" dirty="0"/>
          </a:p>
        </p:txBody>
      </p:sp>
      <p:sp>
        <p:nvSpPr>
          <p:cNvPr id="15" name="TextBox 14">
            <a:extLst>
              <a:ext uri="{FF2B5EF4-FFF2-40B4-BE49-F238E27FC236}">
                <a16:creationId xmlns:a16="http://schemas.microsoft.com/office/drawing/2014/main" id="{407CC951-7707-4E6E-A4F8-6F458B3AAC9C}"/>
              </a:ext>
            </a:extLst>
          </p:cNvPr>
          <p:cNvSpPr txBox="1"/>
          <p:nvPr/>
        </p:nvSpPr>
        <p:spPr>
          <a:xfrm>
            <a:off x="5118388" y="1153888"/>
            <a:ext cx="3311064" cy="1846659"/>
          </a:xfrm>
          <a:prstGeom prst="rect">
            <a:avLst/>
          </a:prstGeom>
          <a:noFill/>
        </p:spPr>
        <p:txBody>
          <a:bodyPr wrap="square" rtlCol="0">
            <a:spAutoFit/>
          </a:bodyPr>
          <a:lstStyle/>
          <a:p>
            <a:r>
              <a:rPr lang="bg-BG" i="1" dirty="0">
                <a:solidFill>
                  <a:srgbClr val="FF0000"/>
                </a:solidFill>
                <a:latin typeface="Franklin Gothic Demi Cond" panose="020B0706030402020204" pitchFamily="34" charset="0"/>
              </a:rPr>
              <a:t>ВАЖНО:</a:t>
            </a:r>
          </a:p>
          <a:p>
            <a:r>
              <a:rPr lang="bg-BG" sz="1600" i="1" dirty="0">
                <a:solidFill>
                  <a:srgbClr val="FF0000"/>
                </a:solidFill>
              </a:rPr>
              <a:t>Съгласно ПМС 80/2022 не е нужно да бъде назначена изрична комисия за оценка на получените оферти. Всички документи се подписват от крайния получател.</a:t>
            </a:r>
          </a:p>
        </p:txBody>
      </p:sp>
      <p:sp>
        <p:nvSpPr>
          <p:cNvPr id="16" name="TextBox 15">
            <a:extLst>
              <a:ext uri="{FF2B5EF4-FFF2-40B4-BE49-F238E27FC236}">
                <a16:creationId xmlns:a16="http://schemas.microsoft.com/office/drawing/2014/main" id="{770FDB9E-1812-4500-8AFF-34069D8B637A}"/>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532485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ПРЕКРАТЯВАНЕ НА ПРОЦЕДУРА</a:t>
            </a:r>
          </a:p>
        </p:txBody>
      </p:sp>
      <p:sp>
        <p:nvSpPr>
          <p:cNvPr id="13" name="Right Arrow 6">
            <a:extLst>
              <a:ext uri="{FF2B5EF4-FFF2-40B4-BE49-F238E27FC236}">
                <a16:creationId xmlns:a16="http://schemas.microsoft.com/office/drawing/2014/main" id="{909F4649-C81A-4AD5-94E2-8C1388D94B4F}"/>
              </a:ext>
            </a:extLst>
          </p:cNvPr>
          <p:cNvSpPr/>
          <p:nvPr/>
        </p:nvSpPr>
        <p:spPr>
          <a:xfrm>
            <a:off x="459160" y="1387818"/>
            <a:ext cx="3456384" cy="23762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b="1" dirty="0">
                <a:solidFill>
                  <a:schemeClr val="tx1"/>
                </a:solidFill>
              </a:rPr>
              <a:t>Задължително – чл. </a:t>
            </a:r>
            <a:r>
              <a:rPr lang="en-US" b="1" dirty="0">
                <a:solidFill>
                  <a:schemeClr val="tx1"/>
                </a:solidFill>
              </a:rPr>
              <a:t>13</a:t>
            </a:r>
            <a:r>
              <a:rPr lang="bg-BG" b="1" dirty="0">
                <a:solidFill>
                  <a:schemeClr val="tx1"/>
                </a:solidFill>
              </a:rPr>
              <a:t>, ал. 1 от ПМС</a:t>
            </a:r>
            <a:r>
              <a:rPr lang="en-US" b="1" dirty="0">
                <a:solidFill>
                  <a:schemeClr val="tx1"/>
                </a:solidFill>
              </a:rPr>
              <a:t> 80/2022</a:t>
            </a:r>
            <a:endParaRPr lang="bg-BG" b="1" dirty="0">
              <a:solidFill>
                <a:schemeClr val="tx1"/>
              </a:solidFill>
            </a:endParaRPr>
          </a:p>
        </p:txBody>
      </p:sp>
      <p:sp>
        <p:nvSpPr>
          <p:cNvPr id="14" name="Left Arrow 7">
            <a:extLst>
              <a:ext uri="{FF2B5EF4-FFF2-40B4-BE49-F238E27FC236}">
                <a16:creationId xmlns:a16="http://schemas.microsoft.com/office/drawing/2014/main" id="{379EDE24-6B92-492C-8AF2-6FD6B2CACCA8}"/>
              </a:ext>
            </a:extLst>
          </p:cNvPr>
          <p:cNvSpPr/>
          <p:nvPr/>
        </p:nvSpPr>
        <p:spPr>
          <a:xfrm>
            <a:off x="4360180" y="3492964"/>
            <a:ext cx="3600400" cy="22848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b="1" dirty="0">
                <a:solidFill>
                  <a:schemeClr val="tx1"/>
                </a:solidFill>
              </a:rPr>
              <a:t>Незадължително – чл. </a:t>
            </a:r>
            <a:r>
              <a:rPr lang="en-US" b="1" dirty="0">
                <a:solidFill>
                  <a:schemeClr val="tx1"/>
                </a:solidFill>
              </a:rPr>
              <a:t>13</a:t>
            </a:r>
            <a:r>
              <a:rPr lang="bg-BG" b="1" dirty="0">
                <a:solidFill>
                  <a:schemeClr val="tx1"/>
                </a:solidFill>
              </a:rPr>
              <a:t>, ал. 2 от ПМС</a:t>
            </a:r>
            <a:r>
              <a:rPr lang="en-US" b="1" dirty="0">
                <a:solidFill>
                  <a:schemeClr val="tx1"/>
                </a:solidFill>
              </a:rPr>
              <a:t> 80/2022</a:t>
            </a:r>
            <a:endParaRPr lang="bg-BG" b="1" dirty="0">
              <a:solidFill>
                <a:schemeClr val="tx1"/>
              </a:solidFill>
            </a:endParaRPr>
          </a:p>
        </p:txBody>
      </p:sp>
      <p:sp>
        <p:nvSpPr>
          <p:cNvPr id="16" name="TextBox 15">
            <a:extLst>
              <a:ext uri="{FF2B5EF4-FFF2-40B4-BE49-F238E27FC236}">
                <a16:creationId xmlns:a16="http://schemas.microsoft.com/office/drawing/2014/main" id="{85C3E6DB-2AED-4115-A916-DD24CBA4D8A3}"/>
              </a:ext>
            </a:extLst>
          </p:cNvPr>
          <p:cNvSpPr txBox="1"/>
          <p:nvPr/>
        </p:nvSpPr>
        <p:spPr>
          <a:xfrm>
            <a:off x="4779639" y="1702049"/>
            <a:ext cx="3672408" cy="1200329"/>
          </a:xfrm>
          <a:prstGeom prst="rect">
            <a:avLst/>
          </a:prstGeom>
          <a:noFill/>
        </p:spPr>
        <p:txBody>
          <a:bodyPr wrap="square" rtlCol="0">
            <a:spAutoFit/>
          </a:bodyPr>
          <a:lstStyle/>
          <a:p>
            <a:r>
              <a:rPr lang="bg-BG" b="1" dirty="0">
                <a:solidFill>
                  <a:srgbClr val="FF0000"/>
                </a:solidFill>
              </a:rPr>
              <a:t>ВАЖНО:</a:t>
            </a:r>
            <a:r>
              <a:rPr lang="bg-BG" dirty="0">
                <a:solidFill>
                  <a:srgbClr val="FF0000"/>
                </a:solidFill>
              </a:rPr>
              <a:t> Неспазването на изрично изброените в ПМС </a:t>
            </a:r>
            <a:r>
              <a:rPr lang="en-US" dirty="0">
                <a:solidFill>
                  <a:srgbClr val="FF0000"/>
                </a:solidFill>
              </a:rPr>
              <a:t>80</a:t>
            </a:r>
            <a:r>
              <a:rPr lang="bg-BG" dirty="0">
                <a:solidFill>
                  <a:srgbClr val="FF0000"/>
                </a:solidFill>
              </a:rPr>
              <a:t>/</a:t>
            </a:r>
            <a:r>
              <a:rPr lang="en-US" dirty="0">
                <a:solidFill>
                  <a:srgbClr val="FF0000"/>
                </a:solidFill>
              </a:rPr>
              <a:t>2022</a:t>
            </a:r>
            <a:r>
              <a:rPr lang="bg-BG" dirty="0">
                <a:solidFill>
                  <a:srgbClr val="FF0000"/>
                </a:solidFill>
              </a:rPr>
              <a:t> хипотези води до непризнаване на разхода</a:t>
            </a:r>
          </a:p>
        </p:txBody>
      </p:sp>
      <p:sp>
        <p:nvSpPr>
          <p:cNvPr id="17" name="TextBox 16">
            <a:extLst>
              <a:ext uri="{FF2B5EF4-FFF2-40B4-BE49-F238E27FC236}">
                <a16:creationId xmlns:a16="http://schemas.microsoft.com/office/drawing/2014/main" id="{B984DD94-F705-4E26-A922-1CFF3661BE57}"/>
              </a:ext>
            </a:extLst>
          </p:cNvPr>
          <p:cNvSpPr txBox="1"/>
          <p:nvPr/>
        </p:nvSpPr>
        <p:spPr>
          <a:xfrm>
            <a:off x="553793" y="4433800"/>
            <a:ext cx="3071354" cy="369332"/>
          </a:xfrm>
          <a:prstGeom prst="rect">
            <a:avLst/>
          </a:prstGeom>
          <a:noFill/>
        </p:spPr>
        <p:txBody>
          <a:bodyPr wrap="none" rtlCol="0">
            <a:spAutoFit/>
          </a:bodyPr>
          <a:lstStyle/>
          <a:p>
            <a:r>
              <a:rPr lang="bg-BG" dirty="0">
                <a:solidFill>
                  <a:srgbClr val="FF0000"/>
                </a:solidFill>
              </a:rPr>
              <a:t>По преценка на възложителя</a:t>
            </a:r>
          </a:p>
        </p:txBody>
      </p:sp>
      <p:sp>
        <p:nvSpPr>
          <p:cNvPr id="18" name="TextBox 17">
            <a:extLst>
              <a:ext uri="{FF2B5EF4-FFF2-40B4-BE49-F238E27FC236}">
                <a16:creationId xmlns:a16="http://schemas.microsoft.com/office/drawing/2014/main" id="{150622B7-F622-4ED6-A88C-5549358A0DA2}"/>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46979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p:cTn id="7"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7">
                                            <p:txEl>
                                              <p:pRg st="0" end="0"/>
                                            </p:txEl>
                                          </p:spTgt>
                                        </p:tgtEl>
                                        <p:attrNameLst>
                                          <p:attrName>style.visibility</p:attrName>
                                        </p:attrNameLst>
                                      </p:cBhvr>
                                      <p:to>
                                        <p:strVal val="visible"/>
                                      </p:to>
                                    </p:set>
                                    <p:anim calcmode="lin" valueType="num">
                                      <p:cBhvr>
                                        <p:cTn id="14"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СКЛЮЧВАНЕ НА ДОГОВОР С ИЗПЪЛНИТЕЛ</a:t>
            </a:r>
          </a:p>
        </p:txBody>
      </p:sp>
      <p:pic>
        <p:nvPicPr>
          <p:cNvPr id="11" name="Content Placeholder 3">
            <a:extLst>
              <a:ext uri="{FF2B5EF4-FFF2-40B4-BE49-F238E27FC236}">
                <a16:creationId xmlns:a16="http://schemas.microsoft.com/office/drawing/2014/main" id="{D48315DF-DF1F-45AF-B667-0A3B6DDF15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6333" y="2420888"/>
            <a:ext cx="3168352" cy="2880320"/>
          </a:xfrm>
          <a:prstGeom prst="rect">
            <a:avLst/>
          </a:prstGeom>
        </p:spPr>
      </p:pic>
      <p:sp>
        <p:nvSpPr>
          <p:cNvPr id="15" name="TextBox 14">
            <a:extLst>
              <a:ext uri="{FF2B5EF4-FFF2-40B4-BE49-F238E27FC236}">
                <a16:creationId xmlns:a16="http://schemas.microsoft.com/office/drawing/2014/main" id="{715473F1-602E-4990-9D31-DA4C49CDAC67}"/>
              </a:ext>
            </a:extLst>
          </p:cNvPr>
          <p:cNvSpPr txBox="1"/>
          <p:nvPr/>
        </p:nvSpPr>
        <p:spPr>
          <a:xfrm>
            <a:off x="4572000" y="1836970"/>
            <a:ext cx="3888432" cy="3416320"/>
          </a:xfrm>
          <a:prstGeom prst="rect">
            <a:avLst/>
          </a:prstGeom>
          <a:noFill/>
        </p:spPr>
        <p:txBody>
          <a:bodyPr wrap="square" rtlCol="0">
            <a:spAutoFit/>
          </a:bodyPr>
          <a:lstStyle/>
          <a:p>
            <a:pPr algn="just"/>
            <a:r>
              <a:rPr lang="bg-BG" b="1" dirty="0"/>
              <a:t>Възложителят сключва договор с избрания от него изпълнител, след като бъдат представени документите, </a:t>
            </a:r>
            <a:r>
              <a:rPr lang="ru-RU" b="1" dirty="0" err="1"/>
              <a:t>издадени</a:t>
            </a:r>
            <a:r>
              <a:rPr lang="ru-RU" b="1" dirty="0"/>
              <a:t> от компетентен орган, </a:t>
            </a:r>
            <a:r>
              <a:rPr lang="ru-RU" b="1" dirty="0" err="1"/>
              <a:t>относно</a:t>
            </a:r>
            <a:r>
              <a:rPr lang="ru-RU" b="1" dirty="0"/>
              <a:t> </a:t>
            </a:r>
            <a:r>
              <a:rPr lang="ru-RU" b="1" dirty="0" err="1"/>
              <a:t>липсата</a:t>
            </a:r>
            <a:r>
              <a:rPr lang="ru-RU" b="1" dirty="0"/>
              <a:t> на </a:t>
            </a:r>
            <a:r>
              <a:rPr lang="ru-RU" b="1" dirty="0" err="1"/>
              <a:t>обстоятелства</a:t>
            </a:r>
            <a:r>
              <a:rPr lang="ru-RU" b="1" dirty="0"/>
              <a:t> по чл. 54, ал. 1, т. 1 - 3 и 6 от Закона за </a:t>
            </a:r>
            <a:r>
              <a:rPr lang="ru-RU" b="1" dirty="0" err="1"/>
              <a:t>обществените</a:t>
            </a:r>
            <a:r>
              <a:rPr lang="ru-RU" b="1" dirty="0"/>
              <a:t> </a:t>
            </a:r>
            <a:r>
              <a:rPr lang="ru-RU" b="1" dirty="0" err="1"/>
              <a:t>поръчки</a:t>
            </a:r>
            <a:r>
              <a:rPr lang="ru-RU" b="1" dirty="0"/>
              <a:t>. </a:t>
            </a:r>
            <a:r>
              <a:rPr lang="bg-BG" b="1" dirty="0"/>
              <a:t> Непредставянето на един или повече от изискуемите документи е основание за отказ от сключване на договор. </a:t>
            </a:r>
          </a:p>
        </p:txBody>
      </p:sp>
      <p:sp>
        <p:nvSpPr>
          <p:cNvPr id="18" name="TextBox 17">
            <a:extLst>
              <a:ext uri="{FF2B5EF4-FFF2-40B4-BE49-F238E27FC236}">
                <a16:creationId xmlns:a16="http://schemas.microsoft.com/office/drawing/2014/main" id="{4322E069-46F1-43E6-B102-70E22C0E10B0}"/>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009712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ИЗБОР НА ИЗПЪЛНИТЕЛ ПО РЕДА НА ЗОП </a:t>
            </a:r>
          </a:p>
        </p:txBody>
      </p:sp>
      <p:sp>
        <p:nvSpPr>
          <p:cNvPr id="18" name="Rectangle 17">
            <a:extLst>
              <a:ext uri="{FF2B5EF4-FFF2-40B4-BE49-F238E27FC236}">
                <a16:creationId xmlns:a16="http://schemas.microsoft.com/office/drawing/2014/main" id="{E8488ABF-2129-42D9-BA4C-B153DA245F79}"/>
              </a:ext>
            </a:extLst>
          </p:cNvPr>
          <p:cNvSpPr/>
          <p:nvPr/>
        </p:nvSpPr>
        <p:spPr>
          <a:xfrm>
            <a:off x="742367" y="1094282"/>
            <a:ext cx="7488832" cy="2062103"/>
          </a:xfrm>
          <a:prstGeom prst="rect">
            <a:avLst/>
          </a:prstGeom>
        </p:spPr>
        <p:txBody>
          <a:bodyPr wrap="square">
            <a:spAutoFit/>
          </a:bodyPr>
          <a:lstStyle/>
          <a:p>
            <a:pPr algn="ctr"/>
            <a:r>
              <a:rPr lang="bg-BG" sz="2000" b="1" dirty="0">
                <a:solidFill>
                  <a:srgbClr val="FF0000"/>
                </a:solidFill>
              </a:rPr>
              <a:t>ВАЖНО:</a:t>
            </a:r>
            <a:endParaRPr lang="en-US" sz="2000" b="1" dirty="0">
              <a:solidFill>
                <a:srgbClr val="FF0000"/>
              </a:solidFill>
            </a:endParaRPr>
          </a:p>
          <a:p>
            <a:pPr algn="just"/>
            <a:r>
              <a:rPr lang="ru-RU" i="1" dirty="0" err="1">
                <a:solidFill>
                  <a:srgbClr val="FF0000"/>
                </a:solidFill>
              </a:rPr>
              <a:t>Извън</a:t>
            </a:r>
            <a:r>
              <a:rPr lang="ru-RU" i="1" dirty="0">
                <a:solidFill>
                  <a:srgbClr val="FF0000"/>
                </a:solidFill>
              </a:rPr>
              <a:t> </a:t>
            </a:r>
            <a:r>
              <a:rPr lang="ru-RU" i="1" dirty="0" err="1">
                <a:solidFill>
                  <a:srgbClr val="FF0000"/>
                </a:solidFill>
              </a:rPr>
              <a:t>случаите</a:t>
            </a:r>
            <a:r>
              <a:rPr lang="ru-RU" i="1" dirty="0">
                <a:solidFill>
                  <a:srgbClr val="FF0000"/>
                </a:solidFill>
              </a:rPr>
              <a:t>, в </a:t>
            </a:r>
            <a:r>
              <a:rPr lang="ru-RU" i="1" dirty="0" err="1">
                <a:solidFill>
                  <a:srgbClr val="FF0000"/>
                </a:solidFill>
              </a:rPr>
              <a:t>които</a:t>
            </a:r>
            <a:r>
              <a:rPr lang="ru-RU" i="1" dirty="0">
                <a:solidFill>
                  <a:srgbClr val="FF0000"/>
                </a:solidFill>
              </a:rPr>
              <a:t> </a:t>
            </a:r>
            <a:r>
              <a:rPr lang="ru-RU" i="1" dirty="0" err="1">
                <a:solidFill>
                  <a:srgbClr val="FF0000"/>
                </a:solidFill>
              </a:rPr>
              <a:t>Агенцията</a:t>
            </a:r>
            <a:r>
              <a:rPr lang="ru-RU" i="1" dirty="0">
                <a:solidFill>
                  <a:srgbClr val="FF0000"/>
                </a:solidFill>
              </a:rPr>
              <a:t> по </a:t>
            </a:r>
            <a:r>
              <a:rPr lang="ru-RU" i="1" dirty="0" err="1">
                <a:solidFill>
                  <a:srgbClr val="FF0000"/>
                </a:solidFill>
              </a:rPr>
              <a:t>обществените</a:t>
            </a:r>
            <a:r>
              <a:rPr lang="ru-RU" i="1" dirty="0">
                <a:solidFill>
                  <a:srgbClr val="FF0000"/>
                </a:solidFill>
              </a:rPr>
              <a:t> </a:t>
            </a:r>
            <a:r>
              <a:rPr lang="ru-RU" i="1" dirty="0" err="1">
                <a:solidFill>
                  <a:srgbClr val="FF0000"/>
                </a:solidFill>
              </a:rPr>
              <a:t>поръчки</a:t>
            </a:r>
            <a:r>
              <a:rPr lang="ru-RU" i="1" dirty="0">
                <a:solidFill>
                  <a:srgbClr val="FF0000"/>
                </a:solidFill>
              </a:rPr>
              <a:t> е </a:t>
            </a:r>
            <a:r>
              <a:rPr lang="ru-RU" i="1" dirty="0" err="1">
                <a:solidFill>
                  <a:srgbClr val="FF0000"/>
                </a:solidFill>
              </a:rPr>
              <a:t>извършила</a:t>
            </a:r>
            <a:r>
              <a:rPr lang="ru-RU" i="1" dirty="0">
                <a:solidFill>
                  <a:srgbClr val="FF0000"/>
                </a:solidFill>
              </a:rPr>
              <a:t> предварителен </a:t>
            </a:r>
            <a:r>
              <a:rPr lang="ru-RU" i="1" dirty="0" err="1">
                <a:solidFill>
                  <a:srgbClr val="FF0000"/>
                </a:solidFill>
              </a:rPr>
              <a:t>контрол</a:t>
            </a:r>
            <a:r>
              <a:rPr lang="ru-RU" i="1" dirty="0">
                <a:solidFill>
                  <a:srgbClr val="FF0000"/>
                </a:solidFill>
              </a:rPr>
              <a:t> на основание чл. 229, ал. 1, т. 2, </a:t>
            </a:r>
            <a:r>
              <a:rPr lang="ru-RU" i="1" dirty="0" err="1">
                <a:solidFill>
                  <a:srgbClr val="FF0000"/>
                </a:solidFill>
              </a:rPr>
              <a:t>букви</a:t>
            </a:r>
            <a:r>
              <a:rPr lang="ru-RU" i="1" dirty="0">
                <a:solidFill>
                  <a:srgbClr val="FF0000"/>
                </a:solidFill>
              </a:rPr>
              <a:t> „г“ и „е“ от ЗОП, за </a:t>
            </a:r>
            <a:r>
              <a:rPr lang="ru-RU" i="1" dirty="0" err="1">
                <a:solidFill>
                  <a:srgbClr val="FF0000"/>
                </a:solidFill>
              </a:rPr>
              <a:t>гарантиране</a:t>
            </a:r>
            <a:r>
              <a:rPr lang="ru-RU" i="1" dirty="0">
                <a:solidFill>
                  <a:srgbClr val="FF0000"/>
                </a:solidFill>
              </a:rPr>
              <a:t> </a:t>
            </a:r>
            <a:r>
              <a:rPr lang="ru-RU" i="1" dirty="0" err="1">
                <a:solidFill>
                  <a:srgbClr val="FF0000"/>
                </a:solidFill>
              </a:rPr>
              <a:t>спазването</a:t>
            </a:r>
            <a:r>
              <a:rPr lang="ru-RU" i="1" dirty="0">
                <a:solidFill>
                  <a:srgbClr val="FF0000"/>
                </a:solidFill>
              </a:rPr>
              <a:t> на принципа за добро финансово управление СНД </a:t>
            </a:r>
            <a:r>
              <a:rPr lang="ru-RU" i="1" dirty="0" err="1">
                <a:solidFill>
                  <a:srgbClr val="FF0000"/>
                </a:solidFill>
              </a:rPr>
              <a:t>извършва</a:t>
            </a:r>
            <a:r>
              <a:rPr lang="ru-RU" i="1" dirty="0">
                <a:solidFill>
                  <a:srgbClr val="FF0000"/>
                </a:solidFill>
              </a:rPr>
              <a:t> предварителен </a:t>
            </a:r>
            <a:r>
              <a:rPr lang="ru-RU" i="1" dirty="0" err="1">
                <a:solidFill>
                  <a:srgbClr val="FF0000"/>
                </a:solidFill>
              </a:rPr>
              <a:t>контрол</a:t>
            </a:r>
            <a:r>
              <a:rPr lang="ru-RU" i="1" dirty="0">
                <a:solidFill>
                  <a:srgbClr val="FF0000"/>
                </a:solidFill>
              </a:rPr>
              <a:t> на </a:t>
            </a:r>
            <a:r>
              <a:rPr lang="ru-RU" i="1" dirty="0" err="1">
                <a:solidFill>
                  <a:srgbClr val="FF0000"/>
                </a:solidFill>
              </a:rPr>
              <a:t>ключови</a:t>
            </a:r>
            <a:r>
              <a:rPr lang="ru-RU" i="1" dirty="0">
                <a:solidFill>
                  <a:srgbClr val="FF0000"/>
                </a:solidFill>
              </a:rPr>
              <a:t> </a:t>
            </a:r>
            <a:r>
              <a:rPr lang="ru-RU" i="1" dirty="0" err="1">
                <a:solidFill>
                  <a:srgbClr val="FF0000"/>
                </a:solidFill>
              </a:rPr>
              <a:t>елементи</a:t>
            </a:r>
            <a:r>
              <a:rPr lang="ru-RU" i="1" dirty="0">
                <a:solidFill>
                  <a:srgbClr val="FF0000"/>
                </a:solidFill>
              </a:rPr>
              <a:t> от </a:t>
            </a:r>
            <a:r>
              <a:rPr lang="ru-RU" i="1" dirty="0" err="1">
                <a:solidFill>
                  <a:srgbClr val="FF0000"/>
                </a:solidFill>
              </a:rPr>
              <a:t>възлагането</a:t>
            </a:r>
            <a:r>
              <a:rPr lang="ru-RU" i="1" dirty="0">
                <a:solidFill>
                  <a:srgbClr val="FF0000"/>
                </a:solidFill>
              </a:rPr>
              <a:t> на </a:t>
            </a:r>
            <a:r>
              <a:rPr lang="ru-RU" i="1" dirty="0" err="1">
                <a:solidFill>
                  <a:srgbClr val="FF0000"/>
                </a:solidFill>
              </a:rPr>
              <a:t>обществени</a:t>
            </a:r>
            <a:r>
              <a:rPr lang="ru-RU" i="1" dirty="0">
                <a:solidFill>
                  <a:srgbClr val="FF0000"/>
                </a:solidFill>
              </a:rPr>
              <a:t> </a:t>
            </a:r>
            <a:r>
              <a:rPr lang="ru-RU" i="1" dirty="0" err="1">
                <a:solidFill>
                  <a:srgbClr val="FF0000"/>
                </a:solidFill>
              </a:rPr>
              <a:t>поръчки</a:t>
            </a:r>
            <a:r>
              <a:rPr lang="ru-RU" i="1" dirty="0">
                <a:solidFill>
                  <a:srgbClr val="FF0000"/>
                </a:solidFill>
              </a:rPr>
              <a:t> по </a:t>
            </a:r>
            <a:r>
              <a:rPr lang="ru-RU" i="1" dirty="0" err="1">
                <a:solidFill>
                  <a:srgbClr val="FF0000"/>
                </a:solidFill>
              </a:rPr>
              <a:t>реда</a:t>
            </a:r>
            <a:r>
              <a:rPr lang="ru-RU" i="1" dirty="0">
                <a:solidFill>
                  <a:srgbClr val="FF0000"/>
                </a:solidFill>
              </a:rPr>
              <a:t> на ЗОП</a:t>
            </a:r>
            <a:endParaRPr lang="bg-BG" i="1" dirty="0">
              <a:solidFill>
                <a:srgbClr val="FF0000"/>
              </a:solidFill>
            </a:endParaRPr>
          </a:p>
        </p:txBody>
      </p:sp>
      <p:sp>
        <p:nvSpPr>
          <p:cNvPr id="19" name="Down Arrow 9">
            <a:extLst>
              <a:ext uri="{FF2B5EF4-FFF2-40B4-BE49-F238E27FC236}">
                <a16:creationId xmlns:a16="http://schemas.microsoft.com/office/drawing/2014/main" id="{50C441B2-C0FB-441A-8ACB-2B8CF9E4BB54}"/>
              </a:ext>
            </a:extLst>
          </p:cNvPr>
          <p:cNvSpPr/>
          <p:nvPr/>
        </p:nvSpPr>
        <p:spPr>
          <a:xfrm>
            <a:off x="310319" y="3281870"/>
            <a:ext cx="2592288" cy="2648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Tx/>
              <a:buChar char="-"/>
            </a:pPr>
            <a:endParaRPr lang="bg-BG" sz="1200" b="1" dirty="0"/>
          </a:p>
          <a:p>
            <a:pPr algn="ctr"/>
            <a:r>
              <a:rPr lang="bg-BG" sz="1200" b="1" u="sng" dirty="0"/>
              <a:t>Документация за участие</a:t>
            </a:r>
          </a:p>
          <a:p>
            <a:pPr algn="ctr"/>
            <a:endParaRPr lang="bg-BG" sz="1200" b="1" u="sng" dirty="0"/>
          </a:p>
          <a:p>
            <a:pPr marL="171450" indent="-171450">
              <a:buFontTx/>
              <a:buChar char="-"/>
            </a:pPr>
            <a:r>
              <a:rPr lang="bg-BG" sz="1200" b="1" dirty="0"/>
              <a:t>критерии за подбор</a:t>
            </a:r>
          </a:p>
          <a:p>
            <a:pPr marL="171450" indent="-171450">
              <a:buFontTx/>
              <a:buChar char="-"/>
            </a:pPr>
            <a:r>
              <a:rPr lang="bg-BG" sz="1200" b="1" dirty="0"/>
              <a:t>критерии за възлагане</a:t>
            </a:r>
          </a:p>
          <a:p>
            <a:pPr marL="171450" indent="-171450">
              <a:buFontTx/>
              <a:buChar char="-"/>
            </a:pPr>
            <a:r>
              <a:rPr lang="bg-BG" sz="1200" b="1" dirty="0"/>
              <a:t>заложените технически характеристики.</a:t>
            </a:r>
            <a:endParaRPr lang="bg-BG" sz="1200" dirty="0"/>
          </a:p>
        </p:txBody>
      </p:sp>
      <p:sp>
        <p:nvSpPr>
          <p:cNvPr id="20" name="Down Arrow 10">
            <a:extLst>
              <a:ext uri="{FF2B5EF4-FFF2-40B4-BE49-F238E27FC236}">
                <a16:creationId xmlns:a16="http://schemas.microsoft.com/office/drawing/2014/main" id="{D28BD157-7532-4D38-9C0D-DBE6C3E0576C}"/>
              </a:ext>
            </a:extLst>
          </p:cNvPr>
          <p:cNvSpPr/>
          <p:nvPr/>
        </p:nvSpPr>
        <p:spPr>
          <a:xfrm>
            <a:off x="6012160" y="3410198"/>
            <a:ext cx="2520280" cy="23762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t>Изменение</a:t>
            </a:r>
            <a:r>
              <a:rPr lang="en-US" sz="1200" b="1" dirty="0"/>
              <a:t> </a:t>
            </a:r>
            <a:r>
              <a:rPr lang="en-US" sz="1200" b="1" dirty="0" err="1"/>
              <a:t>на</a:t>
            </a:r>
            <a:r>
              <a:rPr lang="en-US" sz="1200" b="1" dirty="0"/>
              <a:t> </a:t>
            </a:r>
            <a:r>
              <a:rPr lang="en-US" sz="1200" b="1" dirty="0" err="1"/>
              <a:t>сключен</a:t>
            </a:r>
            <a:r>
              <a:rPr lang="en-US" sz="1200" b="1" dirty="0"/>
              <a:t> </a:t>
            </a:r>
            <a:r>
              <a:rPr lang="en-US" sz="1200" b="1" dirty="0" err="1"/>
              <a:t>договор</a:t>
            </a:r>
            <a:r>
              <a:rPr lang="en-US" sz="1200" b="1" dirty="0"/>
              <a:t> </a:t>
            </a:r>
            <a:endParaRPr lang="bg-BG" sz="1200" b="1" dirty="0"/>
          </a:p>
        </p:txBody>
      </p:sp>
      <p:sp>
        <p:nvSpPr>
          <p:cNvPr id="21" name="Oval 20">
            <a:extLst>
              <a:ext uri="{FF2B5EF4-FFF2-40B4-BE49-F238E27FC236}">
                <a16:creationId xmlns:a16="http://schemas.microsoft.com/office/drawing/2014/main" id="{9B9ADE6B-75EA-44C8-A5D8-77DB6AB68004}"/>
              </a:ext>
            </a:extLst>
          </p:cNvPr>
          <p:cNvSpPr/>
          <p:nvPr/>
        </p:nvSpPr>
        <p:spPr>
          <a:xfrm>
            <a:off x="3032088" y="3360904"/>
            <a:ext cx="2808312" cy="237626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just"/>
            <a:r>
              <a:rPr lang="ru-RU" sz="1400" b="1" i="1" dirty="0" err="1"/>
              <a:t>Предварителният</a:t>
            </a:r>
            <a:r>
              <a:rPr lang="ru-RU" sz="1400" b="1" i="1" dirty="0"/>
              <a:t> </a:t>
            </a:r>
            <a:r>
              <a:rPr lang="ru-RU" sz="1400" b="1" i="1" dirty="0" err="1"/>
              <a:t>контрол</a:t>
            </a:r>
            <a:r>
              <a:rPr lang="ru-RU" sz="1400" b="1" i="1" dirty="0"/>
              <a:t> </a:t>
            </a:r>
            <a:r>
              <a:rPr lang="ru-RU" sz="1400" b="1" i="1" dirty="0" err="1"/>
              <a:t>обхваща</a:t>
            </a:r>
            <a:r>
              <a:rPr lang="ru-RU" sz="1400" b="1" i="1" dirty="0"/>
              <a:t> </a:t>
            </a:r>
            <a:r>
              <a:rPr lang="ru-RU" sz="1400" b="1" i="1" dirty="0" err="1"/>
              <a:t>процедури</a:t>
            </a:r>
            <a:r>
              <a:rPr lang="ru-RU" sz="1400" b="1" i="1" dirty="0"/>
              <a:t>, </a:t>
            </a:r>
            <a:r>
              <a:rPr lang="ru-RU" sz="1400" b="1" i="1" dirty="0" err="1"/>
              <a:t>чиито</a:t>
            </a:r>
            <a:r>
              <a:rPr lang="ru-RU" sz="1400" b="1" i="1" dirty="0"/>
              <a:t> </a:t>
            </a:r>
            <a:r>
              <a:rPr lang="ru-RU" sz="1400" b="1" i="1" dirty="0" err="1"/>
              <a:t>стойности</a:t>
            </a:r>
            <a:r>
              <a:rPr lang="ru-RU" sz="1400" b="1" i="1" dirty="0"/>
              <a:t> </a:t>
            </a:r>
            <a:r>
              <a:rPr lang="ru-RU" sz="1400" b="1" i="1" dirty="0" err="1"/>
              <a:t>са</a:t>
            </a:r>
            <a:r>
              <a:rPr lang="ru-RU" sz="1400" b="1" i="1" dirty="0"/>
              <a:t> </a:t>
            </a:r>
            <a:r>
              <a:rPr lang="ru-RU" sz="1400" b="1" i="1" dirty="0" err="1"/>
              <a:t>по-големи</a:t>
            </a:r>
            <a:r>
              <a:rPr lang="ru-RU" sz="1400" b="1" i="1" dirty="0"/>
              <a:t> или </a:t>
            </a:r>
            <a:r>
              <a:rPr lang="ru-RU" sz="1400" b="1" i="1" dirty="0" err="1"/>
              <a:t>равни</a:t>
            </a:r>
            <a:r>
              <a:rPr lang="ru-RU" sz="1400" b="1" i="1" dirty="0"/>
              <a:t> на </a:t>
            </a:r>
            <a:r>
              <a:rPr lang="ru-RU" sz="1400" b="1" i="1" dirty="0" err="1"/>
              <a:t>посочените</a:t>
            </a:r>
            <a:r>
              <a:rPr lang="ru-RU" sz="1400" b="1" i="1" dirty="0"/>
              <a:t> в чл. 20, ал. 1 от ЗОП</a:t>
            </a:r>
            <a:endParaRPr lang="bg-BG" sz="1400" b="1" i="1" dirty="0"/>
          </a:p>
        </p:txBody>
      </p:sp>
      <p:sp>
        <p:nvSpPr>
          <p:cNvPr id="22" name="TextBox 21">
            <a:extLst>
              <a:ext uri="{FF2B5EF4-FFF2-40B4-BE49-F238E27FC236}">
                <a16:creationId xmlns:a16="http://schemas.microsoft.com/office/drawing/2014/main" id="{7AA3C3D1-6ECD-4AFB-8214-BEECF7AFBA3D}"/>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195471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ВАЖНО</a:t>
            </a:r>
          </a:p>
        </p:txBody>
      </p:sp>
      <p:sp>
        <p:nvSpPr>
          <p:cNvPr id="13" name="TextBox 12">
            <a:extLst>
              <a:ext uri="{FF2B5EF4-FFF2-40B4-BE49-F238E27FC236}">
                <a16:creationId xmlns:a16="http://schemas.microsoft.com/office/drawing/2014/main" id="{D42494B9-0968-4600-AB8E-2CF7AF33D0BE}"/>
              </a:ext>
            </a:extLst>
          </p:cNvPr>
          <p:cNvSpPr txBox="1"/>
          <p:nvPr/>
        </p:nvSpPr>
        <p:spPr>
          <a:xfrm>
            <a:off x="244098" y="1138510"/>
            <a:ext cx="8655804" cy="4770537"/>
          </a:xfrm>
          <a:prstGeom prst="rect">
            <a:avLst/>
          </a:prstGeom>
          <a:noFill/>
        </p:spPr>
        <p:txBody>
          <a:bodyPr wrap="square">
            <a:spAutoFit/>
          </a:bodyPr>
          <a:lstStyle/>
          <a:p>
            <a:pPr algn="just"/>
            <a:r>
              <a:rPr lang="ru-RU" sz="1600" b="1" dirty="0" err="1">
                <a:solidFill>
                  <a:srgbClr val="333333"/>
                </a:solidFill>
              </a:rPr>
              <a:t>Във</a:t>
            </a:r>
            <a:r>
              <a:rPr lang="ru-RU" sz="1600" b="1" dirty="0">
                <a:solidFill>
                  <a:srgbClr val="333333"/>
                </a:solidFill>
              </a:rPr>
              <a:t> </a:t>
            </a:r>
            <a:r>
              <a:rPr lang="ru-RU" sz="1600" b="1" dirty="0" err="1">
                <a:solidFill>
                  <a:srgbClr val="333333"/>
                </a:solidFill>
              </a:rPr>
              <a:t>връзка</a:t>
            </a:r>
            <a:r>
              <a:rPr lang="ru-RU" sz="1600" b="1" dirty="0">
                <a:solidFill>
                  <a:srgbClr val="333333"/>
                </a:solidFill>
              </a:rPr>
              <a:t> с </a:t>
            </a:r>
            <a:r>
              <a:rPr lang="ru-RU" sz="1600" b="1" dirty="0" err="1">
                <a:solidFill>
                  <a:srgbClr val="333333"/>
                </a:solidFill>
              </a:rPr>
              <a:t>влизане</a:t>
            </a:r>
            <a:r>
              <a:rPr lang="ru-RU" sz="1600" b="1" dirty="0">
                <a:solidFill>
                  <a:srgbClr val="333333"/>
                </a:solidFill>
              </a:rPr>
              <a:t> в сила на 09.04.2022 г. на Регламент (EС) № 2022/576 на </a:t>
            </a:r>
            <a:r>
              <a:rPr lang="ru-RU" sz="1600" b="1" dirty="0" err="1">
                <a:solidFill>
                  <a:srgbClr val="333333"/>
                </a:solidFill>
              </a:rPr>
              <a:t>Съвета</a:t>
            </a:r>
            <a:r>
              <a:rPr lang="ru-RU" sz="1600" b="1" dirty="0">
                <a:solidFill>
                  <a:srgbClr val="333333"/>
                </a:solidFill>
              </a:rPr>
              <a:t> от 8 </a:t>
            </a:r>
            <a:r>
              <a:rPr lang="ru-RU" sz="1600" b="1" dirty="0" err="1">
                <a:solidFill>
                  <a:srgbClr val="333333"/>
                </a:solidFill>
              </a:rPr>
              <a:t>април</a:t>
            </a:r>
            <a:r>
              <a:rPr lang="ru-RU" sz="1600" b="1" dirty="0">
                <a:solidFill>
                  <a:srgbClr val="333333"/>
                </a:solidFill>
              </a:rPr>
              <a:t> 2022 г. за изменение на Регламент (ЕС) № 833/2014 г. </a:t>
            </a:r>
            <a:r>
              <a:rPr lang="ru-RU" sz="1600" b="1" dirty="0" err="1">
                <a:solidFill>
                  <a:srgbClr val="333333"/>
                </a:solidFill>
              </a:rPr>
              <a:t>относно</a:t>
            </a:r>
            <a:r>
              <a:rPr lang="ru-RU" sz="1600" b="1" dirty="0">
                <a:solidFill>
                  <a:srgbClr val="333333"/>
                </a:solidFill>
              </a:rPr>
              <a:t> </a:t>
            </a:r>
            <a:r>
              <a:rPr lang="ru-RU" sz="1600" b="1" dirty="0" err="1">
                <a:solidFill>
                  <a:srgbClr val="333333"/>
                </a:solidFill>
              </a:rPr>
              <a:t>ограничителните</a:t>
            </a:r>
            <a:r>
              <a:rPr lang="ru-RU" sz="1600" b="1" dirty="0">
                <a:solidFill>
                  <a:srgbClr val="333333"/>
                </a:solidFill>
              </a:rPr>
              <a:t> мерки с </a:t>
            </a:r>
            <a:r>
              <a:rPr lang="ru-RU" sz="1600" b="1" dirty="0" err="1">
                <a:solidFill>
                  <a:srgbClr val="333333"/>
                </a:solidFill>
              </a:rPr>
              <a:t>оглед</a:t>
            </a:r>
            <a:r>
              <a:rPr lang="ru-RU" sz="1600" b="1" dirty="0">
                <a:solidFill>
                  <a:srgbClr val="333333"/>
                </a:solidFill>
              </a:rPr>
              <a:t> на </a:t>
            </a:r>
            <a:r>
              <a:rPr lang="ru-RU" sz="1600" b="1" dirty="0" err="1">
                <a:solidFill>
                  <a:srgbClr val="333333"/>
                </a:solidFill>
              </a:rPr>
              <a:t>действията</a:t>
            </a:r>
            <a:r>
              <a:rPr lang="ru-RU" sz="1600" b="1" dirty="0">
                <a:solidFill>
                  <a:srgbClr val="333333"/>
                </a:solidFill>
              </a:rPr>
              <a:t> на </a:t>
            </a:r>
            <a:r>
              <a:rPr lang="ru-RU" sz="1600" b="1" dirty="0" err="1">
                <a:solidFill>
                  <a:srgbClr val="333333"/>
                </a:solidFill>
              </a:rPr>
              <a:t>Русия</a:t>
            </a:r>
            <a:r>
              <a:rPr lang="ru-RU" sz="1600" b="1" dirty="0">
                <a:solidFill>
                  <a:srgbClr val="333333"/>
                </a:solidFill>
              </a:rPr>
              <a:t>, </a:t>
            </a:r>
            <a:r>
              <a:rPr lang="ru-RU" sz="1600" b="1" dirty="0" err="1">
                <a:solidFill>
                  <a:srgbClr val="333333"/>
                </a:solidFill>
              </a:rPr>
              <a:t>дестабилизиращи</a:t>
            </a:r>
            <a:r>
              <a:rPr lang="ru-RU" sz="1600" b="1" dirty="0">
                <a:solidFill>
                  <a:srgbClr val="333333"/>
                </a:solidFill>
              </a:rPr>
              <a:t> </a:t>
            </a:r>
            <a:r>
              <a:rPr lang="ru-RU" sz="1600" b="1" dirty="0" err="1">
                <a:solidFill>
                  <a:srgbClr val="333333"/>
                </a:solidFill>
              </a:rPr>
              <a:t>положението</a:t>
            </a:r>
            <a:r>
              <a:rPr lang="ru-RU" sz="1600" b="1" dirty="0">
                <a:solidFill>
                  <a:srgbClr val="333333"/>
                </a:solidFill>
              </a:rPr>
              <a:t> в </a:t>
            </a:r>
            <a:r>
              <a:rPr lang="ru-RU" sz="1600" b="1" dirty="0" err="1">
                <a:solidFill>
                  <a:srgbClr val="333333"/>
                </a:solidFill>
              </a:rPr>
              <a:t>Украйна</a:t>
            </a:r>
            <a:r>
              <a:rPr lang="ru-RU" sz="1600" b="1" dirty="0">
                <a:solidFill>
                  <a:srgbClr val="333333"/>
                </a:solidFill>
              </a:rPr>
              <a:t>, </a:t>
            </a:r>
            <a:r>
              <a:rPr lang="ru-RU" sz="1600" b="1" dirty="0" err="1">
                <a:solidFill>
                  <a:srgbClr val="333333"/>
                </a:solidFill>
              </a:rPr>
              <a:t>който</a:t>
            </a:r>
            <a:r>
              <a:rPr lang="ru-RU" sz="1600" b="1" dirty="0">
                <a:solidFill>
                  <a:srgbClr val="333333"/>
                </a:solidFill>
              </a:rPr>
              <a:t> </a:t>
            </a:r>
            <a:r>
              <a:rPr lang="ru-RU" sz="1600" b="1" dirty="0" err="1">
                <a:solidFill>
                  <a:srgbClr val="333333"/>
                </a:solidFill>
              </a:rPr>
              <a:t>има</a:t>
            </a:r>
            <a:r>
              <a:rPr lang="ru-RU" sz="1600" b="1" dirty="0">
                <a:solidFill>
                  <a:srgbClr val="333333"/>
                </a:solidFill>
              </a:rPr>
              <a:t> </a:t>
            </a:r>
            <a:r>
              <a:rPr lang="ru-RU" sz="1600" b="1" dirty="0" err="1">
                <a:solidFill>
                  <a:srgbClr val="333333"/>
                </a:solidFill>
              </a:rPr>
              <a:t>пряко</a:t>
            </a:r>
            <a:r>
              <a:rPr lang="ru-RU" sz="1600" b="1" dirty="0">
                <a:solidFill>
                  <a:srgbClr val="333333"/>
                </a:solidFill>
              </a:rPr>
              <a:t> приложение </a:t>
            </a:r>
            <a:r>
              <a:rPr lang="ru-RU" sz="1600" b="1" dirty="0" err="1">
                <a:solidFill>
                  <a:srgbClr val="333333"/>
                </a:solidFill>
              </a:rPr>
              <a:t>спрямо</a:t>
            </a:r>
            <a:r>
              <a:rPr lang="ru-RU" sz="1600" b="1" dirty="0">
                <a:solidFill>
                  <a:srgbClr val="333333"/>
                </a:solidFill>
              </a:rPr>
              <a:t> </a:t>
            </a:r>
            <a:r>
              <a:rPr lang="ru-RU" sz="1600" b="1" dirty="0" err="1">
                <a:solidFill>
                  <a:srgbClr val="333333"/>
                </a:solidFill>
              </a:rPr>
              <a:t>действащото</a:t>
            </a:r>
            <a:r>
              <a:rPr lang="ru-RU" sz="1600" b="1" dirty="0">
                <a:solidFill>
                  <a:srgbClr val="333333"/>
                </a:solidFill>
              </a:rPr>
              <a:t> </a:t>
            </a:r>
            <a:r>
              <a:rPr lang="ru-RU" sz="1600" b="1" dirty="0" err="1">
                <a:solidFill>
                  <a:srgbClr val="333333"/>
                </a:solidFill>
              </a:rPr>
              <a:t>законодателство</a:t>
            </a:r>
            <a:r>
              <a:rPr lang="ru-RU" sz="1600" b="1" dirty="0">
                <a:solidFill>
                  <a:srgbClr val="333333"/>
                </a:solidFill>
              </a:rPr>
              <a:t> в РБ, </a:t>
            </a:r>
            <a:r>
              <a:rPr lang="bg-BG" sz="1600" b="1" dirty="0">
                <a:solidFill>
                  <a:srgbClr val="333333"/>
                </a:solidFill>
              </a:rPr>
              <a:t>СНД</a:t>
            </a:r>
            <a:r>
              <a:rPr lang="ru-RU" sz="1600" b="1" dirty="0">
                <a:solidFill>
                  <a:srgbClr val="333333"/>
                </a:solidFill>
              </a:rPr>
              <a:t> </a:t>
            </a:r>
            <a:r>
              <a:rPr lang="ru-RU" sz="1600" b="1" dirty="0" err="1">
                <a:solidFill>
                  <a:srgbClr val="333333"/>
                </a:solidFill>
              </a:rPr>
              <a:t>предоставя</a:t>
            </a:r>
            <a:r>
              <a:rPr lang="ru-RU" sz="1600" b="1" dirty="0">
                <a:solidFill>
                  <a:srgbClr val="333333"/>
                </a:solidFill>
              </a:rPr>
              <a:t> </a:t>
            </a:r>
            <a:r>
              <a:rPr lang="ru-RU" sz="1600" b="1" dirty="0" err="1">
                <a:solidFill>
                  <a:srgbClr val="333333"/>
                </a:solidFill>
              </a:rPr>
              <a:t>следните</a:t>
            </a:r>
            <a:r>
              <a:rPr lang="ru-RU" sz="1600" b="1" dirty="0">
                <a:solidFill>
                  <a:srgbClr val="333333"/>
                </a:solidFill>
              </a:rPr>
              <a:t> указания:</a:t>
            </a:r>
          </a:p>
          <a:p>
            <a:endParaRPr lang="ru-RU" sz="1600" b="1" dirty="0">
              <a:solidFill>
                <a:srgbClr val="333333"/>
              </a:solidFill>
            </a:endParaRPr>
          </a:p>
          <a:p>
            <a:pPr algn="just"/>
            <a:r>
              <a:rPr lang="ru-RU" sz="1600" b="1" dirty="0" err="1">
                <a:solidFill>
                  <a:srgbClr val="333333"/>
                </a:solidFill>
              </a:rPr>
              <a:t>Всички</a:t>
            </a:r>
            <a:r>
              <a:rPr lang="ru-RU" sz="1600" b="1" dirty="0">
                <a:solidFill>
                  <a:srgbClr val="333333"/>
                </a:solidFill>
              </a:rPr>
              <a:t> </a:t>
            </a:r>
            <a:r>
              <a:rPr lang="ru-RU" sz="1600" b="1" dirty="0" err="1">
                <a:solidFill>
                  <a:srgbClr val="333333"/>
                </a:solidFill>
              </a:rPr>
              <a:t>възложители</a:t>
            </a:r>
            <a:r>
              <a:rPr lang="ru-RU" sz="1600" b="1" dirty="0">
                <a:solidFill>
                  <a:srgbClr val="333333"/>
                </a:solidFill>
              </a:rPr>
              <a:t> по ЗОП при подготовка на документации за </a:t>
            </a:r>
            <a:r>
              <a:rPr lang="ru-RU" sz="1600" b="1" dirty="0" err="1">
                <a:solidFill>
                  <a:srgbClr val="333333"/>
                </a:solidFill>
              </a:rPr>
              <a:t>провеждане</a:t>
            </a:r>
            <a:r>
              <a:rPr lang="ru-RU" sz="1600" b="1" dirty="0">
                <a:solidFill>
                  <a:srgbClr val="333333"/>
                </a:solidFill>
              </a:rPr>
              <a:t> на </a:t>
            </a:r>
            <a:r>
              <a:rPr lang="ru-RU" sz="1600" b="1" dirty="0" err="1">
                <a:solidFill>
                  <a:srgbClr val="333333"/>
                </a:solidFill>
              </a:rPr>
              <a:t>процедури</a:t>
            </a:r>
            <a:r>
              <a:rPr lang="ru-RU" sz="1600" b="1" dirty="0">
                <a:solidFill>
                  <a:srgbClr val="333333"/>
                </a:solidFill>
              </a:rPr>
              <a:t> за </a:t>
            </a:r>
            <a:r>
              <a:rPr lang="ru-RU" sz="1600" b="1" dirty="0" err="1">
                <a:solidFill>
                  <a:srgbClr val="333333"/>
                </a:solidFill>
              </a:rPr>
              <a:t>обществени</a:t>
            </a:r>
            <a:r>
              <a:rPr lang="ru-RU" sz="1600" b="1" dirty="0">
                <a:solidFill>
                  <a:srgbClr val="333333"/>
                </a:solidFill>
              </a:rPr>
              <a:t> </a:t>
            </a:r>
            <a:r>
              <a:rPr lang="ru-RU" sz="1600" b="1" dirty="0" err="1">
                <a:solidFill>
                  <a:srgbClr val="333333"/>
                </a:solidFill>
              </a:rPr>
              <a:t>поръчки</a:t>
            </a:r>
            <a:r>
              <a:rPr lang="ru-RU" sz="1600" b="1" dirty="0">
                <a:solidFill>
                  <a:srgbClr val="333333"/>
                </a:solidFill>
              </a:rPr>
              <a:t> на </a:t>
            </a:r>
            <a:r>
              <a:rPr lang="ru-RU" sz="1600" b="1" dirty="0" err="1">
                <a:solidFill>
                  <a:srgbClr val="333333"/>
                </a:solidFill>
              </a:rPr>
              <a:t>стойност</a:t>
            </a:r>
            <a:r>
              <a:rPr lang="ru-RU" sz="1600" b="1" dirty="0">
                <a:solidFill>
                  <a:srgbClr val="333333"/>
                </a:solidFill>
              </a:rPr>
              <a:t> над </a:t>
            </a:r>
            <a:r>
              <a:rPr lang="ru-RU" sz="1600" b="1" dirty="0" err="1">
                <a:solidFill>
                  <a:srgbClr val="333333"/>
                </a:solidFill>
              </a:rPr>
              <a:t>европейските</a:t>
            </a:r>
            <a:r>
              <a:rPr lang="ru-RU" sz="1600" b="1" dirty="0">
                <a:solidFill>
                  <a:srgbClr val="333333"/>
                </a:solidFill>
              </a:rPr>
              <a:t> </a:t>
            </a:r>
            <a:r>
              <a:rPr lang="ru-RU" sz="1600" b="1" dirty="0" err="1">
                <a:solidFill>
                  <a:srgbClr val="333333"/>
                </a:solidFill>
              </a:rPr>
              <a:t>прагове</a:t>
            </a:r>
            <a:r>
              <a:rPr lang="ru-RU" sz="1600" b="1" dirty="0">
                <a:solidFill>
                  <a:srgbClr val="333333"/>
                </a:solidFill>
              </a:rPr>
              <a:t>, </a:t>
            </a:r>
            <a:r>
              <a:rPr lang="ru-RU" sz="1600" b="1" dirty="0" err="1">
                <a:solidFill>
                  <a:srgbClr val="333333"/>
                </a:solidFill>
              </a:rPr>
              <a:t>които</a:t>
            </a:r>
            <a:r>
              <a:rPr lang="ru-RU" sz="1600" b="1" dirty="0">
                <a:solidFill>
                  <a:srgbClr val="333333"/>
                </a:solidFill>
              </a:rPr>
              <a:t> </a:t>
            </a:r>
            <a:r>
              <a:rPr lang="ru-RU" sz="1600" b="1" dirty="0" err="1">
                <a:solidFill>
                  <a:srgbClr val="333333"/>
                </a:solidFill>
              </a:rPr>
              <a:t>предстои</a:t>
            </a:r>
            <a:r>
              <a:rPr lang="ru-RU" sz="1600" b="1" dirty="0">
                <a:solidFill>
                  <a:srgbClr val="333333"/>
                </a:solidFill>
              </a:rPr>
              <a:t> да </a:t>
            </a:r>
            <a:r>
              <a:rPr lang="ru-RU" sz="1600" b="1" dirty="0" err="1">
                <a:solidFill>
                  <a:srgbClr val="333333"/>
                </a:solidFill>
              </a:rPr>
              <a:t>бъдат</a:t>
            </a:r>
            <a:r>
              <a:rPr lang="ru-RU" sz="1600" b="1" dirty="0">
                <a:solidFill>
                  <a:srgbClr val="333333"/>
                </a:solidFill>
              </a:rPr>
              <a:t> </a:t>
            </a:r>
            <a:r>
              <a:rPr lang="ru-RU" sz="1600" b="1" dirty="0" err="1">
                <a:solidFill>
                  <a:srgbClr val="333333"/>
                </a:solidFill>
              </a:rPr>
              <a:t>стартирани</a:t>
            </a:r>
            <a:r>
              <a:rPr lang="ru-RU" sz="1600" b="1" dirty="0">
                <a:solidFill>
                  <a:srgbClr val="333333"/>
                </a:solidFill>
              </a:rPr>
              <a:t> или </a:t>
            </a:r>
            <a:r>
              <a:rPr lang="ru-RU" sz="1600" b="1" dirty="0" err="1">
                <a:solidFill>
                  <a:srgbClr val="333333"/>
                </a:solidFill>
              </a:rPr>
              <a:t>са</a:t>
            </a:r>
            <a:r>
              <a:rPr lang="ru-RU" sz="1600" b="1" dirty="0">
                <a:solidFill>
                  <a:srgbClr val="333333"/>
                </a:solidFill>
              </a:rPr>
              <a:t> </a:t>
            </a:r>
            <a:r>
              <a:rPr lang="ru-RU" sz="1600" b="1" dirty="0" err="1">
                <a:solidFill>
                  <a:srgbClr val="333333"/>
                </a:solidFill>
              </a:rPr>
              <a:t>стартирани</a:t>
            </a:r>
            <a:r>
              <a:rPr lang="ru-RU" sz="1600" b="1" dirty="0">
                <a:solidFill>
                  <a:srgbClr val="333333"/>
                </a:solidFill>
              </a:rPr>
              <a:t> след 08.04.2022 г., но не е </a:t>
            </a:r>
            <a:r>
              <a:rPr lang="ru-RU" sz="1600" b="1" dirty="0" err="1">
                <a:solidFill>
                  <a:srgbClr val="333333"/>
                </a:solidFill>
              </a:rPr>
              <a:t>налице</a:t>
            </a:r>
            <a:r>
              <a:rPr lang="ru-RU" sz="1600" b="1" dirty="0">
                <a:solidFill>
                  <a:srgbClr val="333333"/>
                </a:solidFill>
              </a:rPr>
              <a:t> </a:t>
            </a:r>
            <a:r>
              <a:rPr lang="ru-RU" sz="1600" b="1" dirty="0" err="1">
                <a:solidFill>
                  <a:srgbClr val="333333"/>
                </a:solidFill>
              </a:rPr>
              <a:t>сключен</a:t>
            </a:r>
            <a:r>
              <a:rPr lang="ru-RU" sz="1600" b="1" dirty="0">
                <a:solidFill>
                  <a:srgbClr val="333333"/>
                </a:solidFill>
              </a:rPr>
              <a:t> договор с </a:t>
            </a:r>
            <a:r>
              <a:rPr lang="ru-RU" sz="1600" b="1" dirty="0" err="1">
                <a:solidFill>
                  <a:srgbClr val="333333"/>
                </a:solidFill>
              </a:rPr>
              <a:t>изпълнител</a:t>
            </a:r>
            <a:r>
              <a:rPr lang="ru-RU" sz="1600" b="1" dirty="0">
                <a:solidFill>
                  <a:srgbClr val="333333"/>
                </a:solidFill>
              </a:rPr>
              <a:t> да </a:t>
            </a:r>
            <a:r>
              <a:rPr lang="ru-RU" sz="1600" b="1" dirty="0" err="1">
                <a:solidFill>
                  <a:srgbClr val="333333"/>
                </a:solidFill>
              </a:rPr>
              <a:t>изискват</a:t>
            </a:r>
            <a:r>
              <a:rPr lang="ru-RU" sz="1600" b="1" dirty="0">
                <a:solidFill>
                  <a:srgbClr val="333333"/>
                </a:solidFill>
              </a:rPr>
              <a:t> от </a:t>
            </a:r>
            <a:r>
              <a:rPr lang="ru-RU" sz="1600" b="1" dirty="0" err="1">
                <a:solidFill>
                  <a:srgbClr val="333333"/>
                </a:solidFill>
              </a:rPr>
              <a:t>участниците</a:t>
            </a:r>
            <a:r>
              <a:rPr lang="ru-RU" sz="1600" b="1" dirty="0">
                <a:solidFill>
                  <a:srgbClr val="333333"/>
                </a:solidFill>
              </a:rPr>
              <a:t> да </a:t>
            </a:r>
            <a:r>
              <a:rPr lang="ru-RU" sz="1600" b="1" dirty="0" err="1">
                <a:solidFill>
                  <a:srgbClr val="333333"/>
                </a:solidFill>
              </a:rPr>
              <a:t>попълват</a:t>
            </a:r>
            <a:r>
              <a:rPr lang="ru-RU" sz="1600" b="1" dirty="0">
                <a:solidFill>
                  <a:srgbClr val="333333"/>
                </a:solidFill>
              </a:rPr>
              <a:t> декларация по образец </a:t>
            </a:r>
            <a:r>
              <a:rPr lang="ru-RU" sz="1600" b="1" dirty="0" err="1">
                <a:solidFill>
                  <a:srgbClr val="333333"/>
                </a:solidFill>
              </a:rPr>
              <a:t>относно</a:t>
            </a:r>
            <a:r>
              <a:rPr lang="ru-RU" sz="1600" b="1" dirty="0">
                <a:solidFill>
                  <a:srgbClr val="333333"/>
                </a:solidFill>
              </a:rPr>
              <a:t> </a:t>
            </a:r>
            <a:r>
              <a:rPr lang="ru-RU" sz="1600" b="1" dirty="0" err="1">
                <a:solidFill>
                  <a:srgbClr val="333333"/>
                </a:solidFill>
              </a:rPr>
              <a:t>обстоятелствата</a:t>
            </a:r>
            <a:r>
              <a:rPr lang="ru-RU" sz="1600" b="1" dirty="0">
                <a:solidFill>
                  <a:srgbClr val="333333"/>
                </a:solidFill>
              </a:rPr>
              <a:t> по чл.5к, пар.1 от Регламент (EС) № 2022/576 на </a:t>
            </a:r>
            <a:r>
              <a:rPr lang="ru-RU" sz="1600" b="1" dirty="0" err="1">
                <a:solidFill>
                  <a:srgbClr val="333333"/>
                </a:solidFill>
              </a:rPr>
              <a:t>Съвета</a:t>
            </a:r>
            <a:r>
              <a:rPr lang="ru-RU" sz="1600" b="1" dirty="0">
                <a:solidFill>
                  <a:srgbClr val="333333"/>
                </a:solidFill>
              </a:rPr>
              <a:t>. </a:t>
            </a:r>
            <a:r>
              <a:rPr lang="ru-RU" sz="1600" b="1" dirty="0" err="1">
                <a:solidFill>
                  <a:srgbClr val="333333"/>
                </a:solidFill>
              </a:rPr>
              <a:t>Попълненият</a:t>
            </a:r>
            <a:r>
              <a:rPr lang="ru-RU" sz="1600" b="1" dirty="0">
                <a:solidFill>
                  <a:srgbClr val="333333"/>
                </a:solidFill>
              </a:rPr>
              <a:t> документ да </a:t>
            </a:r>
            <a:r>
              <a:rPr lang="ru-RU" sz="1600" b="1" dirty="0" err="1">
                <a:solidFill>
                  <a:srgbClr val="333333"/>
                </a:solidFill>
              </a:rPr>
              <a:t>бъде</a:t>
            </a:r>
            <a:r>
              <a:rPr lang="ru-RU" sz="1600" b="1" dirty="0">
                <a:solidFill>
                  <a:srgbClr val="333333"/>
                </a:solidFill>
              </a:rPr>
              <a:t> </a:t>
            </a:r>
            <a:r>
              <a:rPr lang="ru-RU" sz="1600" b="1" dirty="0" err="1">
                <a:solidFill>
                  <a:srgbClr val="333333"/>
                </a:solidFill>
              </a:rPr>
              <a:t>представян</a:t>
            </a:r>
            <a:r>
              <a:rPr lang="ru-RU" sz="1600" b="1" dirty="0">
                <a:solidFill>
                  <a:srgbClr val="333333"/>
                </a:solidFill>
              </a:rPr>
              <a:t> </a:t>
            </a:r>
            <a:r>
              <a:rPr lang="ru-RU" sz="1600" b="1" dirty="0" err="1">
                <a:solidFill>
                  <a:srgbClr val="333333"/>
                </a:solidFill>
              </a:rPr>
              <a:t>заедно</a:t>
            </a:r>
            <a:r>
              <a:rPr lang="ru-RU" sz="1600" b="1" dirty="0">
                <a:solidFill>
                  <a:srgbClr val="333333"/>
                </a:solidFill>
              </a:rPr>
              <a:t> с </a:t>
            </a:r>
            <a:r>
              <a:rPr lang="ru-RU" sz="1600" b="1" dirty="0" err="1">
                <a:solidFill>
                  <a:srgbClr val="333333"/>
                </a:solidFill>
              </a:rPr>
              <a:t>всички</a:t>
            </a:r>
            <a:r>
              <a:rPr lang="ru-RU" sz="1600" b="1" dirty="0">
                <a:solidFill>
                  <a:srgbClr val="333333"/>
                </a:solidFill>
              </a:rPr>
              <a:t> </a:t>
            </a:r>
            <a:r>
              <a:rPr lang="ru-RU" sz="1600" b="1" dirty="0" err="1">
                <a:solidFill>
                  <a:srgbClr val="333333"/>
                </a:solidFill>
              </a:rPr>
              <a:t>относими</a:t>
            </a:r>
            <a:r>
              <a:rPr lang="ru-RU" sz="1600" b="1" dirty="0">
                <a:solidFill>
                  <a:srgbClr val="333333"/>
                </a:solidFill>
              </a:rPr>
              <a:t> </a:t>
            </a:r>
            <a:r>
              <a:rPr lang="ru-RU" sz="1600" b="1" dirty="0" err="1">
                <a:solidFill>
                  <a:srgbClr val="333333"/>
                </a:solidFill>
              </a:rPr>
              <a:t>документи</a:t>
            </a:r>
            <a:r>
              <a:rPr lang="ru-RU" sz="1600" b="1" dirty="0">
                <a:solidFill>
                  <a:srgbClr val="333333"/>
                </a:solidFill>
              </a:rPr>
              <a:t> от </a:t>
            </a:r>
            <a:r>
              <a:rPr lang="ru-RU" sz="1600" b="1" dirty="0" err="1">
                <a:solidFill>
                  <a:srgbClr val="333333"/>
                </a:solidFill>
              </a:rPr>
              <a:t>досието</a:t>
            </a:r>
            <a:r>
              <a:rPr lang="ru-RU" sz="1600" b="1" dirty="0">
                <a:solidFill>
                  <a:srgbClr val="333333"/>
                </a:solidFill>
              </a:rPr>
              <a:t> на </a:t>
            </a:r>
            <a:r>
              <a:rPr lang="ru-RU" sz="1600" b="1" dirty="0" err="1">
                <a:solidFill>
                  <a:srgbClr val="333333"/>
                </a:solidFill>
              </a:rPr>
              <a:t>обществената</a:t>
            </a:r>
            <a:r>
              <a:rPr lang="ru-RU" sz="1600" b="1" dirty="0">
                <a:solidFill>
                  <a:srgbClr val="333333"/>
                </a:solidFill>
              </a:rPr>
              <a:t> </a:t>
            </a:r>
            <a:r>
              <a:rPr lang="ru-RU" sz="1600" b="1" dirty="0" err="1">
                <a:solidFill>
                  <a:srgbClr val="333333"/>
                </a:solidFill>
              </a:rPr>
              <a:t>поръчка</a:t>
            </a:r>
            <a:r>
              <a:rPr lang="ru-RU" sz="1600" b="1" dirty="0">
                <a:solidFill>
                  <a:srgbClr val="333333"/>
                </a:solidFill>
              </a:rPr>
              <a:t>, </a:t>
            </a:r>
            <a:r>
              <a:rPr lang="ru-RU" sz="1600" b="1" dirty="0" err="1">
                <a:solidFill>
                  <a:srgbClr val="333333"/>
                </a:solidFill>
              </a:rPr>
              <a:t>което</a:t>
            </a:r>
            <a:r>
              <a:rPr lang="ru-RU" sz="1600" b="1" dirty="0">
                <a:solidFill>
                  <a:srgbClr val="333333"/>
                </a:solidFill>
              </a:rPr>
              <a:t> се </a:t>
            </a:r>
            <a:r>
              <a:rPr lang="ru-RU" sz="1600" b="1" dirty="0" err="1">
                <a:solidFill>
                  <a:srgbClr val="333333"/>
                </a:solidFill>
              </a:rPr>
              <a:t>публикува</a:t>
            </a:r>
            <a:r>
              <a:rPr lang="ru-RU" sz="1600" b="1" dirty="0">
                <a:solidFill>
                  <a:srgbClr val="333333"/>
                </a:solidFill>
              </a:rPr>
              <a:t> в </a:t>
            </a:r>
            <a:r>
              <a:rPr lang="ru-RU" sz="1600" b="1" dirty="0" err="1">
                <a:solidFill>
                  <a:srgbClr val="333333"/>
                </a:solidFill>
              </a:rPr>
              <a:t>системата</a:t>
            </a:r>
            <a:r>
              <a:rPr lang="ru-RU" sz="1600" b="1" dirty="0">
                <a:solidFill>
                  <a:srgbClr val="333333"/>
                </a:solidFill>
              </a:rPr>
              <a:t> ИСМ-ИСУН 2020 за </a:t>
            </a:r>
            <a:r>
              <a:rPr lang="ru-RU" sz="1600" b="1" dirty="0" err="1">
                <a:solidFill>
                  <a:srgbClr val="333333"/>
                </a:solidFill>
              </a:rPr>
              <a:t>нуждите</a:t>
            </a:r>
            <a:r>
              <a:rPr lang="ru-RU" sz="1600" b="1" dirty="0">
                <a:solidFill>
                  <a:srgbClr val="333333"/>
                </a:solidFill>
              </a:rPr>
              <a:t> на </a:t>
            </a:r>
            <a:r>
              <a:rPr lang="ru-RU" sz="1600" b="1" dirty="0" err="1">
                <a:solidFill>
                  <a:srgbClr val="333333"/>
                </a:solidFill>
              </a:rPr>
              <a:t>осъществяване</a:t>
            </a:r>
            <a:r>
              <a:rPr lang="ru-RU" sz="1600" b="1" dirty="0">
                <a:solidFill>
                  <a:srgbClr val="333333"/>
                </a:solidFill>
              </a:rPr>
              <a:t> на </a:t>
            </a:r>
            <a:r>
              <a:rPr lang="ru-RU" sz="1600" b="1" dirty="0" err="1">
                <a:solidFill>
                  <a:srgbClr val="333333"/>
                </a:solidFill>
              </a:rPr>
              <a:t>последващ</a:t>
            </a:r>
            <a:r>
              <a:rPr lang="ru-RU" sz="1600" b="1" dirty="0">
                <a:solidFill>
                  <a:srgbClr val="333333"/>
                </a:solidFill>
              </a:rPr>
              <a:t> </a:t>
            </a:r>
            <a:r>
              <a:rPr lang="ru-RU" sz="1600" b="1" dirty="0" err="1">
                <a:solidFill>
                  <a:srgbClr val="333333"/>
                </a:solidFill>
              </a:rPr>
              <a:t>контрол</a:t>
            </a:r>
            <a:r>
              <a:rPr lang="ru-RU" sz="1600" b="1" dirty="0">
                <a:solidFill>
                  <a:srgbClr val="333333"/>
                </a:solidFill>
              </a:rPr>
              <a:t> за </a:t>
            </a:r>
            <a:r>
              <a:rPr lang="ru-RU" sz="1600" b="1" dirty="0" err="1">
                <a:solidFill>
                  <a:srgbClr val="333333"/>
                </a:solidFill>
              </a:rPr>
              <a:t>законосъобразност</a:t>
            </a:r>
            <a:r>
              <a:rPr lang="ru-RU" sz="1600" b="1" dirty="0">
                <a:solidFill>
                  <a:srgbClr val="333333"/>
                </a:solidFill>
              </a:rPr>
              <a:t> от страна на СНД или да </a:t>
            </a:r>
            <a:r>
              <a:rPr lang="ru-RU" sz="1600" b="1" dirty="0" err="1">
                <a:solidFill>
                  <a:srgbClr val="333333"/>
                </a:solidFill>
              </a:rPr>
              <a:t>бъде</a:t>
            </a:r>
            <a:r>
              <a:rPr lang="ru-RU" sz="1600" b="1" dirty="0">
                <a:solidFill>
                  <a:srgbClr val="333333"/>
                </a:solidFill>
              </a:rPr>
              <a:t> </a:t>
            </a:r>
            <a:r>
              <a:rPr lang="ru-RU" sz="1600" b="1" dirty="0" err="1">
                <a:solidFill>
                  <a:srgbClr val="333333"/>
                </a:solidFill>
              </a:rPr>
              <a:t>представен</a:t>
            </a:r>
            <a:r>
              <a:rPr lang="ru-RU" sz="1600" b="1" dirty="0">
                <a:solidFill>
                  <a:srgbClr val="333333"/>
                </a:solidFill>
              </a:rPr>
              <a:t> </a:t>
            </a:r>
            <a:r>
              <a:rPr lang="ru-RU" sz="1600" b="1" dirty="0" err="1">
                <a:solidFill>
                  <a:srgbClr val="333333"/>
                </a:solidFill>
              </a:rPr>
              <a:t>допълнително</a:t>
            </a:r>
            <a:r>
              <a:rPr lang="ru-RU" sz="1600" b="1" dirty="0">
                <a:solidFill>
                  <a:srgbClr val="333333"/>
                </a:solidFill>
              </a:rPr>
              <a:t> с </a:t>
            </a:r>
            <a:r>
              <a:rPr lang="ru-RU" sz="1600" b="1" dirty="0" err="1">
                <a:solidFill>
                  <a:srgbClr val="333333"/>
                </a:solidFill>
              </a:rPr>
              <a:t>отделна</a:t>
            </a:r>
            <a:r>
              <a:rPr lang="ru-RU" sz="1600" b="1" dirty="0">
                <a:solidFill>
                  <a:srgbClr val="333333"/>
                </a:solidFill>
              </a:rPr>
              <a:t> </a:t>
            </a:r>
            <a:r>
              <a:rPr lang="ru-RU" sz="1600" b="1" dirty="0" err="1">
                <a:solidFill>
                  <a:srgbClr val="333333"/>
                </a:solidFill>
              </a:rPr>
              <a:t>Кореспонденция</a:t>
            </a:r>
            <a:r>
              <a:rPr lang="ru-RU" sz="1600" b="1" dirty="0">
                <a:solidFill>
                  <a:srgbClr val="333333"/>
                </a:solidFill>
              </a:rPr>
              <a:t> в ИСМ-ИСУН 2020 , в случай на вече </a:t>
            </a:r>
            <a:r>
              <a:rPr lang="ru-RU" sz="1600" b="1" dirty="0" err="1">
                <a:solidFill>
                  <a:srgbClr val="333333"/>
                </a:solidFill>
              </a:rPr>
              <a:t>предоставено</a:t>
            </a:r>
            <a:r>
              <a:rPr lang="ru-RU" sz="1600" b="1" dirty="0">
                <a:solidFill>
                  <a:srgbClr val="333333"/>
                </a:solidFill>
              </a:rPr>
              <a:t> </a:t>
            </a:r>
            <a:r>
              <a:rPr lang="ru-RU" sz="1600" b="1" dirty="0" err="1">
                <a:solidFill>
                  <a:srgbClr val="333333"/>
                </a:solidFill>
              </a:rPr>
              <a:t>досие</a:t>
            </a:r>
            <a:r>
              <a:rPr lang="ru-RU" sz="1600" b="1" dirty="0">
                <a:solidFill>
                  <a:srgbClr val="333333"/>
                </a:solidFill>
              </a:rPr>
              <a:t> на </a:t>
            </a:r>
            <a:r>
              <a:rPr lang="ru-RU" sz="1600" b="1" dirty="0" err="1">
                <a:solidFill>
                  <a:srgbClr val="333333"/>
                </a:solidFill>
              </a:rPr>
              <a:t>обществена</a:t>
            </a:r>
            <a:r>
              <a:rPr lang="ru-RU" sz="1600" b="1" dirty="0">
                <a:solidFill>
                  <a:srgbClr val="333333"/>
                </a:solidFill>
              </a:rPr>
              <a:t> </a:t>
            </a:r>
            <a:r>
              <a:rPr lang="ru-RU" sz="1600" b="1" dirty="0" err="1">
                <a:solidFill>
                  <a:srgbClr val="333333"/>
                </a:solidFill>
              </a:rPr>
              <a:t>поръчка</a:t>
            </a:r>
            <a:r>
              <a:rPr lang="ru-RU" sz="1600" b="1" dirty="0">
                <a:solidFill>
                  <a:srgbClr val="333333"/>
                </a:solidFill>
              </a:rPr>
              <a:t> за </a:t>
            </a:r>
            <a:r>
              <a:rPr lang="ru-RU" sz="1600" b="1" dirty="0" err="1">
                <a:solidFill>
                  <a:srgbClr val="333333"/>
                </a:solidFill>
              </a:rPr>
              <a:t>осъществяване</a:t>
            </a:r>
            <a:r>
              <a:rPr lang="ru-RU" sz="1600" b="1" dirty="0">
                <a:solidFill>
                  <a:srgbClr val="333333"/>
                </a:solidFill>
              </a:rPr>
              <a:t> на </a:t>
            </a:r>
            <a:r>
              <a:rPr lang="ru-RU" sz="1600" b="1" dirty="0" err="1">
                <a:solidFill>
                  <a:srgbClr val="333333"/>
                </a:solidFill>
              </a:rPr>
              <a:t>последващ</a:t>
            </a:r>
            <a:r>
              <a:rPr lang="ru-RU" sz="1600" b="1" dirty="0">
                <a:solidFill>
                  <a:srgbClr val="333333"/>
                </a:solidFill>
              </a:rPr>
              <a:t> </a:t>
            </a:r>
            <a:r>
              <a:rPr lang="ru-RU" sz="1600" b="1" dirty="0" err="1">
                <a:solidFill>
                  <a:srgbClr val="333333"/>
                </a:solidFill>
              </a:rPr>
              <a:t>контрол</a:t>
            </a:r>
            <a:r>
              <a:rPr lang="ru-RU" sz="1600" b="1" dirty="0">
                <a:solidFill>
                  <a:srgbClr val="333333"/>
                </a:solidFill>
              </a:rPr>
              <a:t>. В случай на </a:t>
            </a:r>
            <a:r>
              <a:rPr lang="ru-RU" sz="1600" b="1" dirty="0" err="1">
                <a:solidFill>
                  <a:srgbClr val="333333"/>
                </a:solidFill>
              </a:rPr>
              <a:t>установено</a:t>
            </a:r>
            <a:r>
              <a:rPr lang="ru-RU" sz="1600" b="1" dirty="0">
                <a:solidFill>
                  <a:srgbClr val="333333"/>
                </a:solidFill>
              </a:rPr>
              <a:t> наличие на </a:t>
            </a:r>
            <a:r>
              <a:rPr lang="ru-RU" sz="1600" b="1" dirty="0" err="1">
                <a:solidFill>
                  <a:srgbClr val="333333"/>
                </a:solidFill>
              </a:rPr>
              <a:t>някое</a:t>
            </a:r>
            <a:r>
              <a:rPr lang="ru-RU" sz="1600" b="1" dirty="0">
                <a:solidFill>
                  <a:srgbClr val="333333"/>
                </a:solidFill>
              </a:rPr>
              <a:t> от </a:t>
            </a:r>
            <a:r>
              <a:rPr lang="ru-RU" sz="1600" b="1" dirty="0" err="1">
                <a:solidFill>
                  <a:srgbClr val="333333"/>
                </a:solidFill>
              </a:rPr>
              <a:t>изчерпателно</a:t>
            </a:r>
            <a:r>
              <a:rPr lang="ru-RU" sz="1600" b="1" dirty="0">
                <a:solidFill>
                  <a:srgbClr val="333333"/>
                </a:solidFill>
              </a:rPr>
              <a:t> </a:t>
            </a:r>
            <a:r>
              <a:rPr lang="ru-RU" sz="1600" b="1" dirty="0" err="1">
                <a:solidFill>
                  <a:srgbClr val="333333"/>
                </a:solidFill>
              </a:rPr>
              <a:t>изброените</a:t>
            </a:r>
            <a:r>
              <a:rPr lang="ru-RU" sz="1600" b="1" dirty="0">
                <a:solidFill>
                  <a:srgbClr val="333333"/>
                </a:solidFill>
              </a:rPr>
              <a:t> </a:t>
            </a:r>
            <a:r>
              <a:rPr lang="ru-RU" sz="1600" b="1" dirty="0" err="1">
                <a:solidFill>
                  <a:srgbClr val="333333"/>
                </a:solidFill>
              </a:rPr>
              <a:t>обстоятелства</a:t>
            </a:r>
            <a:r>
              <a:rPr lang="ru-RU" sz="1600" b="1" dirty="0">
                <a:solidFill>
                  <a:srgbClr val="333333"/>
                </a:solidFill>
              </a:rPr>
              <a:t> в чл.5к от Регламента по отношение на участник </a:t>
            </a:r>
            <a:r>
              <a:rPr lang="ru-RU" sz="1600" b="1" dirty="0" err="1">
                <a:solidFill>
                  <a:srgbClr val="333333"/>
                </a:solidFill>
              </a:rPr>
              <a:t>възложителят</a:t>
            </a:r>
            <a:r>
              <a:rPr lang="ru-RU" sz="1600" b="1" dirty="0">
                <a:solidFill>
                  <a:srgbClr val="333333"/>
                </a:solidFill>
              </a:rPr>
              <a:t> </a:t>
            </a:r>
            <a:r>
              <a:rPr lang="ru-RU" sz="1600" b="1" dirty="0" err="1">
                <a:solidFill>
                  <a:srgbClr val="333333"/>
                </a:solidFill>
              </a:rPr>
              <a:t>следва</a:t>
            </a:r>
            <a:r>
              <a:rPr lang="ru-RU" sz="1600" b="1" dirty="0">
                <a:solidFill>
                  <a:srgbClr val="333333"/>
                </a:solidFill>
              </a:rPr>
              <a:t> да </a:t>
            </a:r>
            <a:r>
              <a:rPr lang="ru-RU" sz="1600" b="1" dirty="0" err="1">
                <a:solidFill>
                  <a:srgbClr val="333333"/>
                </a:solidFill>
              </a:rPr>
              <a:t>предприеме</a:t>
            </a:r>
            <a:r>
              <a:rPr lang="ru-RU" sz="1600" b="1" dirty="0">
                <a:solidFill>
                  <a:srgbClr val="333333"/>
                </a:solidFill>
              </a:rPr>
              <a:t> </a:t>
            </a:r>
            <a:r>
              <a:rPr lang="ru-RU" sz="1600" b="1" dirty="0" err="1">
                <a:solidFill>
                  <a:srgbClr val="333333"/>
                </a:solidFill>
              </a:rPr>
              <a:t>съответните</a:t>
            </a:r>
            <a:r>
              <a:rPr lang="ru-RU" sz="1600" b="1" dirty="0">
                <a:solidFill>
                  <a:srgbClr val="333333"/>
                </a:solidFill>
              </a:rPr>
              <a:t> действия в </a:t>
            </a:r>
            <a:r>
              <a:rPr lang="ru-RU" sz="1600" b="1" dirty="0" err="1">
                <a:solidFill>
                  <a:srgbClr val="333333"/>
                </a:solidFill>
              </a:rPr>
              <a:t>стартиралата</a:t>
            </a:r>
            <a:r>
              <a:rPr lang="ru-RU" sz="1600" b="1" dirty="0">
                <a:solidFill>
                  <a:srgbClr val="333333"/>
                </a:solidFill>
              </a:rPr>
              <a:t> процедура </a:t>
            </a:r>
            <a:r>
              <a:rPr lang="ru-RU" sz="1600" b="1" dirty="0" err="1">
                <a:solidFill>
                  <a:srgbClr val="333333"/>
                </a:solidFill>
              </a:rPr>
              <a:t>съгласно</a:t>
            </a:r>
            <a:r>
              <a:rPr lang="ru-RU" sz="1600" b="1" dirty="0">
                <a:solidFill>
                  <a:srgbClr val="333333"/>
                </a:solidFill>
              </a:rPr>
              <a:t> </a:t>
            </a:r>
            <a:r>
              <a:rPr lang="ru-RU" sz="1600" b="1" dirty="0" err="1">
                <a:solidFill>
                  <a:srgbClr val="333333"/>
                </a:solidFill>
              </a:rPr>
              <a:t>действащата</a:t>
            </a:r>
            <a:r>
              <a:rPr lang="ru-RU" sz="1600" b="1" dirty="0">
                <a:solidFill>
                  <a:srgbClr val="333333"/>
                </a:solidFill>
              </a:rPr>
              <a:t> нормативна </a:t>
            </a:r>
            <a:r>
              <a:rPr lang="ru-RU" sz="1600" b="1" dirty="0" err="1">
                <a:solidFill>
                  <a:srgbClr val="333333"/>
                </a:solidFill>
              </a:rPr>
              <a:t>уредба</a:t>
            </a:r>
            <a:r>
              <a:rPr lang="ru-RU" sz="1600" b="1" dirty="0">
                <a:solidFill>
                  <a:srgbClr val="333333"/>
                </a:solidFill>
              </a:rPr>
              <a:t>, </a:t>
            </a:r>
            <a:r>
              <a:rPr lang="ru-RU" sz="1600" b="1" dirty="0" err="1">
                <a:solidFill>
                  <a:srgbClr val="333333"/>
                </a:solidFill>
              </a:rPr>
              <a:t>като</a:t>
            </a:r>
            <a:r>
              <a:rPr lang="ru-RU" sz="1600" b="1" dirty="0">
                <a:solidFill>
                  <a:srgbClr val="333333"/>
                </a:solidFill>
              </a:rPr>
              <a:t> за  </a:t>
            </a:r>
            <a:r>
              <a:rPr lang="ru-RU" sz="1600" b="1" dirty="0" err="1">
                <a:solidFill>
                  <a:srgbClr val="333333"/>
                </a:solidFill>
              </a:rPr>
              <a:t>настъпилата</a:t>
            </a:r>
            <a:r>
              <a:rPr lang="ru-RU" sz="1600" b="1" dirty="0">
                <a:solidFill>
                  <a:srgbClr val="333333"/>
                </a:solidFill>
              </a:rPr>
              <a:t> </a:t>
            </a:r>
            <a:r>
              <a:rPr lang="ru-RU" sz="1600" b="1" dirty="0" err="1">
                <a:solidFill>
                  <a:srgbClr val="333333"/>
                </a:solidFill>
              </a:rPr>
              <a:t>промяна</a:t>
            </a:r>
            <a:r>
              <a:rPr lang="ru-RU" sz="1600" b="1" dirty="0">
                <a:solidFill>
                  <a:srgbClr val="333333"/>
                </a:solidFill>
              </a:rPr>
              <a:t> в </a:t>
            </a:r>
            <a:r>
              <a:rPr lang="ru-RU" sz="1600" b="1" dirty="0" err="1">
                <a:solidFill>
                  <a:srgbClr val="333333"/>
                </a:solidFill>
              </a:rPr>
              <a:t>обстоятелствата</a:t>
            </a:r>
            <a:r>
              <a:rPr lang="ru-RU" sz="1600" b="1" dirty="0">
                <a:solidFill>
                  <a:srgbClr val="333333"/>
                </a:solidFill>
              </a:rPr>
              <a:t> своевременно да </a:t>
            </a:r>
            <a:r>
              <a:rPr lang="ru-RU" sz="1600" b="1" dirty="0" err="1">
                <a:solidFill>
                  <a:srgbClr val="333333"/>
                </a:solidFill>
              </a:rPr>
              <a:t>уведоми</a:t>
            </a:r>
            <a:r>
              <a:rPr lang="ru-RU" sz="1600" b="1" dirty="0">
                <a:solidFill>
                  <a:srgbClr val="333333"/>
                </a:solidFill>
              </a:rPr>
              <a:t> СНД.</a:t>
            </a:r>
            <a:endParaRPr lang="ru-RU" sz="1600" b="1" i="0" dirty="0">
              <a:solidFill>
                <a:srgbClr val="333333"/>
              </a:solidFill>
              <a:effectLst/>
            </a:endParaRPr>
          </a:p>
        </p:txBody>
      </p:sp>
      <p:sp>
        <p:nvSpPr>
          <p:cNvPr id="14" name="TextBox 13">
            <a:extLst>
              <a:ext uri="{FF2B5EF4-FFF2-40B4-BE49-F238E27FC236}">
                <a16:creationId xmlns:a16="http://schemas.microsoft.com/office/drawing/2014/main" id="{21072EF0-3CA7-4A88-B4B4-574673BBCDEC}"/>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162951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26</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НЕДОПУСКАНЕ НА НЕРЕДНОСТИ </a:t>
            </a:r>
          </a:p>
        </p:txBody>
      </p:sp>
      <p:pic>
        <p:nvPicPr>
          <p:cNvPr id="9" name="Picture 8">
            <a:extLst>
              <a:ext uri="{FF2B5EF4-FFF2-40B4-BE49-F238E27FC236}">
                <a16:creationId xmlns:a16="http://schemas.microsoft.com/office/drawing/2014/main" id="{A088C388-7482-4149-AF52-E027B5B89A56}"/>
              </a:ext>
            </a:extLst>
          </p:cNvPr>
          <p:cNvPicPr>
            <a:picLocks noChangeAspect="1"/>
          </p:cNvPicPr>
          <p:nvPr/>
        </p:nvPicPr>
        <p:blipFill>
          <a:blip r:embed="rId4"/>
          <a:stretch>
            <a:fillRect/>
          </a:stretch>
        </p:blipFill>
        <p:spPr>
          <a:xfrm>
            <a:off x="755576" y="2420888"/>
            <a:ext cx="2143125" cy="2143125"/>
          </a:xfrm>
          <a:prstGeom prst="rect">
            <a:avLst/>
          </a:prstGeom>
        </p:spPr>
      </p:pic>
      <p:sp>
        <p:nvSpPr>
          <p:cNvPr id="10" name="Rectangle 9">
            <a:extLst>
              <a:ext uri="{FF2B5EF4-FFF2-40B4-BE49-F238E27FC236}">
                <a16:creationId xmlns:a16="http://schemas.microsoft.com/office/drawing/2014/main" id="{8639896B-9F44-4E1A-AC05-C8C0D8956A93}"/>
              </a:ext>
            </a:extLst>
          </p:cNvPr>
          <p:cNvSpPr/>
          <p:nvPr/>
        </p:nvSpPr>
        <p:spPr>
          <a:xfrm>
            <a:off x="3923928" y="2781760"/>
            <a:ext cx="4572000" cy="1200329"/>
          </a:xfrm>
          <a:prstGeom prst="rect">
            <a:avLst/>
          </a:prstGeom>
        </p:spPr>
        <p:txBody>
          <a:bodyPr>
            <a:spAutoFit/>
          </a:bodyPr>
          <a:lstStyle/>
          <a:p>
            <a:r>
              <a:rPr lang="ru-RU" b="1" i="1" dirty="0" err="1">
                <a:solidFill>
                  <a:srgbClr val="FF0000"/>
                </a:solidFill>
                <a:latin typeface="Cambria" panose="02040503050406030204" pitchFamily="18" charset="0"/>
              </a:rPr>
              <a:t>Констатирането</a:t>
            </a:r>
            <a:r>
              <a:rPr lang="ru-RU" b="1" i="1" dirty="0">
                <a:solidFill>
                  <a:srgbClr val="FF0000"/>
                </a:solidFill>
                <a:latin typeface="Cambria" panose="02040503050406030204" pitchFamily="18" charset="0"/>
              </a:rPr>
              <a:t> на </a:t>
            </a:r>
            <a:r>
              <a:rPr lang="ru-RU" b="1" i="1" dirty="0" err="1">
                <a:solidFill>
                  <a:srgbClr val="FF0000"/>
                </a:solidFill>
                <a:latin typeface="Cambria" panose="02040503050406030204" pitchFamily="18" charset="0"/>
              </a:rPr>
              <a:t>нередности</a:t>
            </a:r>
            <a:r>
              <a:rPr lang="ru-RU" b="1" i="1" dirty="0">
                <a:solidFill>
                  <a:srgbClr val="FF0000"/>
                </a:solidFill>
                <a:latin typeface="Cambria" panose="02040503050406030204" pitchFamily="18" charset="0"/>
              </a:rPr>
              <a:t> при </a:t>
            </a:r>
          </a:p>
          <a:p>
            <a:r>
              <a:rPr lang="ru-RU" b="1" i="1" dirty="0" err="1">
                <a:solidFill>
                  <a:srgbClr val="FF0000"/>
                </a:solidFill>
                <a:latin typeface="Cambria" panose="02040503050406030204" pitchFamily="18" charset="0"/>
              </a:rPr>
              <a:t>провеждането</a:t>
            </a:r>
            <a:r>
              <a:rPr lang="ru-RU" b="1" i="1" dirty="0">
                <a:solidFill>
                  <a:srgbClr val="FF0000"/>
                </a:solidFill>
                <a:latin typeface="Cambria" panose="02040503050406030204" pitchFamily="18" charset="0"/>
              </a:rPr>
              <a:t> на процедура за избор на изпълнител </a:t>
            </a:r>
            <a:r>
              <a:rPr lang="ru-RU" b="1" i="1" dirty="0" err="1">
                <a:solidFill>
                  <a:srgbClr val="FF0000"/>
                </a:solidFill>
                <a:latin typeface="Cambria" panose="02040503050406030204" pitchFamily="18" charset="0"/>
              </a:rPr>
              <a:t>може</a:t>
            </a:r>
            <a:r>
              <a:rPr lang="ru-RU" b="1" i="1" dirty="0">
                <a:solidFill>
                  <a:srgbClr val="FF0000"/>
                </a:solidFill>
                <a:latin typeface="Cambria" panose="02040503050406030204" pitchFamily="18" charset="0"/>
              </a:rPr>
              <a:t> да </a:t>
            </a:r>
            <a:r>
              <a:rPr lang="ru-RU" b="1" i="1" dirty="0" err="1">
                <a:solidFill>
                  <a:srgbClr val="FF0000"/>
                </a:solidFill>
                <a:latin typeface="Cambria" panose="02040503050406030204" pitchFamily="18" charset="0"/>
              </a:rPr>
              <a:t>доведе</a:t>
            </a:r>
            <a:r>
              <a:rPr lang="ru-RU" b="1" i="1" dirty="0">
                <a:solidFill>
                  <a:srgbClr val="FF0000"/>
                </a:solidFill>
                <a:latin typeface="Cambria" panose="02040503050406030204" pitchFamily="18" charset="0"/>
              </a:rPr>
              <a:t> до неодобрение на </a:t>
            </a:r>
            <a:r>
              <a:rPr lang="ru-RU" b="1" i="1" dirty="0" err="1">
                <a:solidFill>
                  <a:srgbClr val="FF0000"/>
                </a:solidFill>
                <a:latin typeface="Cambria" panose="02040503050406030204" pitchFamily="18" charset="0"/>
              </a:rPr>
              <a:t>съответния</a:t>
            </a:r>
            <a:r>
              <a:rPr lang="ru-RU" b="1" i="1" dirty="0">
                <a:solidFill>
                  <a:srgbClr val="FF0000"/>
                </a:solidFill>
                <a:latin typeface="Cambria" panose="02040503050406030204" pitchFamily="18" charset="0"/>
              </a:rPr>
              <a:t> </a:t>
            </a:r>
            <a:r>
              <a:rPr lang="ru-RU" b="1" i="1" dirty="0" err="1">
                <a:solidFill>
                  <a:srgbClr val="FF0000"/>
                </a:solidFill>
                <a:latin typeface="Cambria" panose="02040503050406030204" pitchFamily="18" charset="0"/>
              </a:rPr>
              <a:t>разход</a:t>
            </a:r>
            <a:r>
              <a:rPr lang="ru-RU" b="1" i="1" dirty="0">
                <a:solidFill>
                  <a:srgbClr val="FF0000"/>
                </a:solidFill>
                <a:latin typeface="Cambria" panose="02040503050406030204" pitchFamily="18" charset="0"/>
              </a:rPr>
              <a:t>.</a:t>
            </a:r>
            <a:endParaRPr lang="bg-BG" b="1" i="1" dirty="0">
              <a:solidFill>
                <a:srgbClr val="FF0000"/>
              </a:solidFill>
            </a:endParaRPr>
          </a:p>
        </p:txBody>
      </p:sp>
      <p:sp>
        <p:nvSpPr>
          <p:cNvPr id="11" name="TextBox 10">
            <a:extLst>
              <a:ext uri="{FF2B5EF4-FFF2-40B4-BE49-F238E27FC236}">
                <a16:creationId xmlns:a16="http://schemas.microsoft.com/office/drawing/2014/main" id="{5B1BE34B-4614-487C-B63C-5FA66A985BBE}"/>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978468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90A3A873-DA9B-4C23-BBFF-114BF9324837}"/>
              </a:ext>
            </a:extLst>
          </p:cNvPr>
          <p:cNvSpPr txBox="1"/>
          <p:nvPr/>
        </p:nvSpPr>
        <p:spPr>
          <a:xfrm>
            <a:off x="1593850" y="2516822"/>
            <a:ext cx="6470650" cy="1695208"/>
          </a:xfrm>
          <a:prstGeom prst="rect">
            <a:avLst/>
          </a:prstGeom>
          <a:noFill/>
        </p:spPr>
        <p:txBody>
          <a:bodyPr wrap="square">
            <a:spAutoFit/>
          </a:bodyPr>
          <a:lstStyle/>
          <a:p>
            <a:pPr marL="0" lvl="0" indent="0" algn="ctr" defTabSz="2468789">
              <a:lnSpc>
                <a:spcPct val="200000"/>
              </a:lnSpc>
              <a:spcAft>
                <a:spcPts val="0"/>
              </a:spcAft>
              <a:buClrTx/>
              <a:buSzTx/>
              <a:buNone/>
            </a:pPr>
            <a:r>
              <a:rPr lang="ru-RU" sz="2800" b="1" dirty="0">
                <a:solidFill>
                  <a:schemeClr val="tx1"/>
                </a:solidFill>
                <a:effectLst/>
                <a:latin typeface="+mj-lt"/>
                <a:ea typeface="+mj-ea"/>
                <a:cs typeface="+mj-cs"/>
              </a:rPr>
              <a:t>ФИНАНСОВО ИЗПЪЛНЕНИЕ И ОТЧИТАНЕ НА ИНВЕСТИЦИИТЕ</a:t>
            </a:r>
          </a:p>
        </p:txBody>
      </p:sp>
      <p:pic>
        <p:nvPicPr>
          <p:cNvPr id="3" name="Graphic 2" descr="Coins">
            <a:extLst>
              <a:ext uri="{FF2B5EF4-FFF2-40B4-BE49-F238E27FC236}">
                <a16:creationId xmlns:a16="http://schemas.microsoft.com/office/drawing/2014/main" id="{BC824767-0D63-4202-AA1D-770FD2673D00}"/>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918633" y="2971800"/>
            <a:ext cx="914400" cy="914400"/>
          </a:xfrm>
          <a:prstGeom prst="rect">
            <a:avLst/>
          </a:prstGeom>
        </p:spPr>
      </p:pic>
    </p:spTree>
    <p:extLst>
      <p:ext uri="{BB962C8B-B14F-4D97-AF65-F5344CB8AC3E}">
        <p14:creationId xmlns:p14="http://schemas.microsoft.com/office/powerpoint/2010/main" val="3293897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ДОПУСТИМОСТ НА РАЗХОДИТЕ</a:t>
            </a:r>
          </a:p>
        </p:txBody>
      </p:sp>
      <p:sp>
        <p:nvSpPr>
          <p:cNvPr id="11" name="TextBox 10">
            <a:extLst>
              <a:ext uri="{FF2B5EF4-FFF2-40B4-BE49-F238E27FC236}">
                <a16:creationId xmlns:a16="http://schemas.microsoft.com/office/drawing/2014/main" id="{72F0A282-9C5A-4D17-B7ED-E9A3CBD7E576}"/>
              </a:ext>
            </a:extLst>
          </p:cNvPr>
          <p:cNvSpPr txBox="1"/>
          <p:nvPr/>
        </p:nvSpPr>
        <p:spPr>
          <a:xfrm>
            <a:off x="180740" y="1190123"/>
            <a:ext cx="8560505" cy="4862870"/>
          </a:xfrm>
          <a:prstGeom prst="rect">
            <a:avLst/>
          </a:prstGeom>
          <a:noFill/>
        </p:spPr>
        <p:txBody>
          <a:bodyPr wrap="square">
            <a:spAutoFit/>
          </a:bodyPr>
          <a:lstStyle/>
          <a:p>
            <a:pPr marL="0" indent="0" algn="just" fontAlgn="base">
              <a:lnSpc>
                <a:spcPct val="90000"/>
              </a:lnSpc>
              <a:spcBef>
                <a:spcPts val="0"/>
              </a:spcBef>
              <a:spcAft>
                <a:spcPts val="600"/>
              </a:spcAft>
              <a:buClrTx/>
              <a:buSzTx/>
              <a:buNone/>
              <a:defRPr/>
            </a:pPr>
            <a:r>
              <a:rPr lang="ru-RU" sz="1500" dirty="0" err="1">
                <a:cs typeface="Tahoma" pitchFamily="34" charset="0"/>
              </a:rPr>
              <a:t>Допустими</a:t>
            </a:r>
            <a:r>
              <a:rPr lang="ru-RU" sz="1500" dirty="0">
                <a:cs typeface="Tahoma" pitchFamily="34" charset="0"/>
              </a:rPr>
              <a:t> за </a:t>
            </a:r>
            <a:r>
              <a:rPr lang="ru-RU" sz="1500" dirty="0" err="1">
                <a:cs typeface="Tahoma" pitchFamily="34" charset="0"/>
              </a:rPr>
              <a:t>финансиране</a:t>
            </a:r>
            <a:r>
              <a:rPr lang="ru-RU" sz="1500" dirty="0">
                <a:cs typeface="Tahoma" pitchFamily="34" charset="0"/>
              </a:rPr>
              <a:t> по МВУ </a:t>
            </a:r>
            <a:r>
              <a:rPr lang="ru-RU" sz="1500" dirty="0" err="1">
                <a:cs typeface="Tahoma" pitchFamily="34" charset="0"/>
              </a:rPr>
              <a:t>са</a:t>
            </a:r>
            <a:r>
              <a:rPr lang="ru-RU" sz="1500" dirty="0">
                <a:cs typeface="Tahoma" pitchFamily="34" charset="0"/>
              </a:rPr>
              <a:t> </a:t>
            </a:r>
            <a:r>
              <a:rPr lang="ru-RU" sz="1500" dirty="0" err="1">
                <a:cs typeface="Tahoma" pitchFamily="34" charset="0"/>
              </a:rPr>
              <a:t>разходи</a:t>
            </a:r>
            <a:r>
              <a:rPr lang="ru-RU" sz="1500" dirty="0">
                <a:cs typeface="Tahoma" pitchFamily="34" charset="0"/>
              </a:rPr>
              <a:t>, </a:t>
            </a:r>
            <a:r>
              <a:rPr lang="ru-RU" sz="1500" dirty="0" err="1">
                <a:cs typeface="Tahoma" pitchFamily="34" charset="0"/>
              </a:rPr>
              <a:t>извършени</a:t>
            </a:r>
            <a:r>
              <a:rPr lang="ru-RU" sz="1500" dirty="0">
                <a:cs typeface="Tahoma" pitchFamily="34" charset="0"/>
              </a:rPr>
              <a:t> от </a:t>
            </a:r>
            <a:r>
              <a:rPr lang="ru-RU" sz="1500" dirty="0" err="1">
                <a:cs typeface="Tahoma" pitchFamily="34" charset="0"/>
              </a:rPr>
              <a:t>крайния</a:t>
            </a:r>
            <a:r>
              <a:rPr lang="ru-RU" sz="1500" dirty="0">
                <a:cs typeface="Tahoma" pitchFamily="34" charset="0"/>
              </a:rPr>
              <a:t> </a:t>
            </a:r>
            <a:r>
              <a:rPr lang="ru-RU" sz="1500" dirty="0" err="1">
                <a:cs typeface="Tahoma" pitchFamily="34" charset="0"/>
              </a:rPr>
              <a:t>получател</a:t>
            </a:r>
            <a:r>
              <a:rPr lang="ru-RU" sz="1500" dirty="0">
                <a:cs typeface="Tahoma" pitchFamily="34" charset="0"/>
              </a:rPr>
              <a:t> за </a:t>
            </a:r>
            <a:r>
              <a:rPr lang="ru-RU" sz="1500" dirty="0" err="1">
                <a:cs typeface="Tahoma" pitchFamily="34" charset="0"/>
              </a:rPr>
              <a:t>изпълнението</a:t>
            </a:r>
            <a:r>
              <a:rPr lang="ru-RU" sz="1500" dirty="0">
                <a:cs typeface="Tahoma" pitchFamily="34" charset="0"/>
              </a:rPr>
              <a:t> на </a:t>
            </a:r>
            <a:r>
              <a:rPr lang="ru-RU" sz="1500" dirty="0" err="1">
                <a:cs typeface="Tahoma" pitchFamily="34" charset="0"/>
              </a:rPr>
              <a:t>одобрената</a:t>
            </a:r>
            <a:r>
              <a:rPr lang="ru-RU" sz="1500" dirty="0">
                <a:cs typeface="Tahoma" pitchFamily="34" charset="0"/>
              </a:rPr>
              <a:t> инвестиция, </a:t>
            </a:r>
            <a:r>
              <a:rPr lang="ru-RU" sz="1500" dirty="0" err="1">
                <a:cs typeface="Tahoma" pitchFamily="34" charset="0"/>
              </a:rPr>
              <a:t>които</a:t>
            </a:r>
            <a:r>
              <a:rPr lang="ru-RU" sz="1500" dirty="0">
                <a:cs typeface="Tahoma" pitchFamily="34" charset="0"/>
              </a:rPr>
              <a:t> </a:t>
            </a:r>
            <a:r>
              <a:rPr lang="ru-RU" sz="1500" dirty="0" err="1">
                <a:cs typeface="Tahoma" pitchFamily="34" charset="0"/>
              </a:rPr>
              <a:t>отговарят</a:t>
            </a:r>
            <a:r>
              <a:rPr lang="ru-RU" sz="1500" dirty="0">
                <a:cs typeface="Tahoma" pitchFamily="34" charset="0"/>
              </a:rPr>
              <a:t> </a:t>
            </a:r>
            <a:r>
              <a:rPr lang="ru-RU" sz="1500" b="1" dirty="0" err="1">
                <a:cs typeface="Tahoma" pitchFamily="34" charset="0"/>
              </a:rPr>
              <a:t>едновременно</a:t>
            </a:r>
            <a:r>
              <a:rPr lang="ru-RU" sz="1500" dirty="0">
                <a:cs typeface="Tahoma" pitchFamily="34" charset="0"/>
              </a:rPr>
              <a:t> на </a:t>
            </a:r>
            <a:r>
              <a:rPr lang="ru-RU" sz="1500" dirty="0" err="1">
                <a:cs typeface="Tahoma" pitchFamily="34" charset="0"/>
              </a:rPr>
              <a:t>следните</a:t>
            </a:r>
            <a:r>
              <a:rPr lang="ru-RU" sz="1500" dirty="0">
                <a:cs typeface="Tahoma" pitchFamily="34" charset="0"/>
              </a:rPr>
              <a:t> условия:</a:t>
            </a:r>
          </a:p>
          <a:p>
            <a:pPr marL="0" indent="0" algn="just" fontAlgn="base">
              <a:lnSpc>
                <a:spcPct val="90000"/>
              </a:lnSpc>
              <a:spcBef>
                <a:spcPts val="0"/>
              </a:spcBef>
              <a:spcAft>
                <a:spcPts val="600"/>
              </a:spcAft>
              <a:buClrTx/>
              <a:buSzTx/>
              <a:buNone/>
              <a:defRPr/>
            </a:pPr>
            <a:endParaRPr lang="ru-RU" sz="1500" dirty="0">
              <a:cs typeface="Tahoma" pitchFamily="34" charset="0"/>
            </a:endParaRPr>
          </a:p>
          <a:p>
            <a:pPr marL="0" indent="0" algn="just" fontAlgn="base">
              <a:lnSpc>
                <a:spcPct val="90000"/>
              </a:lnSpc>
              <a:spcBef>
                <a:spcPts val="0"/>
              </a:spcBef>
              <a:spcAft>
                <a:spcPts val="600"/>
              </a:spcAft>
              <a:buClrTx/>
              <a:buSzTx/>
              <a:buNone/>
              <a:defRPr/>
            </a:pPr>
            <a:r>
              <a:rPr lang="ru-RU" sz="1500" dirty="0">
                <a:cs typeface="Tahoma" pitchFamily="34" charset="0"/>
              </a:rPr>
              <a:t>1/ </a:t>
            </a:r>
            <a:r>
              <a:rPr lang="ru-RU" sz="1500" dirty="0" err="1">
                <a:ea typeface="Tahoma" pitchFamily="34" charset="0"/>
                <a:cs typeface="Tahoma" pitchFamily="34" charset="0"/>
              </a:rPr>
              <a:t>разходите</a:t>
            </a:r>
            <a:r>
              <a:rPr lang="ru-RU" sz="1500" dirty="0">
                <a:ea typeface="Tahoma" pitchFamily="34" charset="0"/>
                <a:cs typeface="Tahoma" pitchFamily="34" charset="0"/>
              </a:rPr>
              <a:t> </a:t>
            </a:r>
            <a:r>
              <a:rPr lang="ru-RU" sz="1500" dirty="0" err="1">
                <a:ea typeface="Tahoma" pitchFamily="34" charset="0"/>
                <a:cs typeface="Tahoma" pitchFamily="34" charset="0"/>
              </a:rPr>
              <a:t>са</a:t>
            </a:r>
            <a:r>
              <a:rPr lang="ru-RU" sz="1500" dirty="0">
                <a:ea typeface="Tahoma" pitchFamily="34" charset="0"/>
                <a:cs typeface="Tahoma" pitchFamily="34" charset="0"/>
              </a:rPr>
              <a:t> за </a:t>
            </a:r>
            <a:r>
              <a:rPr lang="ru-RU" sz="1500" dirty="0" err="1">
                <a:ea typeface="Tahoma" pitchFamily="34" charset="0"/>
                <a:cs typeface="Tahoma" pitchFamily="34" charset="0"/>
              </a:rPr>
              <a:t>дейности</a:t>
            </a:r>
            <a:r>
              <a:rPr lang="ru-RU" sz="1500" dirty="0">
                <a:ea typeface="Tahoma" pitchFamily="34" charset="0"/>
                <a:cs typeface="Tahoma" pitchFamily="34" charset="0"/>
              </a:rPr>
              <a:t>, </a:t>
            </a:r>
            <a:r>
              <a:rPr lang="ru-RU" sz="1500" dirty="0" err="1">
                <a:ea typeface="Tahoma" pitchFamily="34" charset="0"/>
                <a:cs typeface="Tahoma" pitchFamily="34" charset="0"/>
              </a:rPr>
              <a:t>съответстващи</a:t>
            </a:r>
            <a:r>
              <a:rPr lang="ru-RU" sz="1500" dirty="0">
                <a:ea typeface="Tahoma" pitchFamily="34" charset="0"/>
                <a:cs typeface="Tahoma" pitchFamily="34" charset="0"/>
              </a:rPr>
              <a:t> на </a:t>
            </a:r>
            <a:r>
              <a:rPr lang="ru-RU" sz="1500" dirty="0" err="1">
                <a:ea typeface="Tahoma" pitchFamily="34" charset="0"/>
                <a:cs typeface="Tahoma" pitchFamily="34" charset="0"/>
              </a:rPr>
              <a:t>предвидените</a:t>
            </a:r>
            <a:r>
              <a:rPr lang="ru-RU" sz="1500" dirty="0">
                <a:ea typeface="Tahoma" pitchFamily="34" charset="0"/>
                <a:cs typeface="Tahoma" pitchFamily="34" charset="0"/>
              </a:rPr>
              <a:t> в </a:t>
            </a:r>
            <a:r>
              <a:rPr lang="ru-RU" sz="1500" dirty="0" err="1">
                <a:ea typeface="Tahoma" pitchFamily="34" charset="0"/>
                <a:cs typeface="Tahoma" pitchFamily="34" charset="0"/>
              </a:rPr>
              <a:t>одобреното</a:t>
            </a:r>
            <a:r>
              <a:rPr lang="ru-RU" sz="1500" dirty="0">
                <a:ea typeface="Tahoma" pitchFamily="34" charset="0"/>
                <a:cs typeface="Tahoma" pitchFamily="34" charset="0"/>
              </a:rPr>
              <a:t> предложение за </a:t>
            </a:r>
            <a:r>
              <a:rPr lang="ru-RU" sz="1500" dirty="0" err="1">
                <a:ea typeface="Tahoma" pitchFamily="34" charset="0"/>
                <a:cs typeface="Tahoma" pitchFamily="34" charset="0"/>
              </a:rPr>
              <a:t>изпълнение</a:t>
            </a:r>
            <a:r>
              <a:rPr lang="ru-RU" sz="1500" dirty="0">
                <a:ea typeface="Tahoma" pitchFamily="34" charset="0"/>
                <a:cs typeface="Tahoma" pitchFamily="34" charset="0"/>
              </a:rPr>
              <a:t> на инвестиция – Приложение І и се </a:t>
            </a:r>
            <a:r>
              <a:rPr lang="ru-RU" sz="1500" dirty="0" err="1">
                <a:ea typeface="Tahoma" pitchFamily="34" charset="0"/>
                <a:cs typeface="Tahoma" pitchFamily="34" charset="0"/>
              </a:rPr>
              <a:t>извършват</a:t>
            </a:r>
            <a:r>
              <a:rPr lang="ru-RU" sz="1500" dirty="0">
                <a:ea typeface="Tahoma" pitchFamily="34" charset="0"/>
                <a:cs typeface="Tahoma" pitchFamily="34" charset="0"/>
              </a:rPr>
              <a:t> от </a:t>
            </a:r>
            <a:r>
              <a:rPr lang="ru-RU" sz="1500" dirty="0" err="1">
                <a:ea typeface="Tahoma" pitchFamily="34" charset="0"/>
                <a:cs typeface="Tahoma" pitchFamily="34" charset="0"/>
              </a:rPr>
              <a:t>допустими</a:t>
            </a:r>
            <a:r>
              <a:rPr lang="ru-RU" sz="1500" dirty="0">
                <a:ea typeface="Tahoma" pitchFamily="34" charset="0"/>
                <a:cs typeface="Tahoma" pitchFamily="34" charset="0"/>
              </a:rPr>
              <a:t> </a:t>
            </a:r>
            <a:r>
              <a:rPr lang="ru-RU" sz="1500" dirty="0" err="1">
                <a:ea typeface="Tahoma" pitchFamily="34" charset="0"/>
                <a:cs typeface="Tahoma" pitchFamily="34" charset="0"/>
              </a:rPr>
              <a:t>крайни</a:t>
            </a:r>
            <a:r>
              <a:rPr lang="ru-RU" sz="1500" dirty="0">
                <a:ea typeface="Tahoma" pitchFamily="34" charset="0"/>
                <a:cs typeface="Tahoma" pitchFamily="34" charset="0"/>
              </a:rPr>
              <a:t> получатели;</a:t>
            </a:r>
          </a:p>
          <a:p>
            <a:pPr marL="0" indent="0" algn="just" fontAlgn="base">
              <a:lnSpc>
                <a:spcPct val="90000"/>
              </a:lnSpc>
              <a:spcBef>
                <a:spcPts val="0"/>
              </a:spcBef>
              <a:spcAft>
                <a:spcPts val="600"/>
              </a:spcAft>
              <a:buClrTx/>
              <a:buSzTx/>
              <a:buNone/>
              <a:defRPr/>
            </a:pPr>
            <a:endParaRPr lang="en-US" sz="1500" dirty="0">
              <a:ea typeface="Tahoma" pitchFamily="34" charset="0"/>
              <a:cs typeface="Tahoma" pitchFamily="34" charset="0"/>
            </a:endParaRPr>
          </a:p>
          <a:p>
            <a:pPr marL="0" indent="0" algn="just" fontAlgn="base">
              <a:lnSpc>
                <a:spcPct val="90000"/>
              </a:lnSpc>
              <a:spcBef>
                <a:spcPts val="0"/>
              </a:spcBef>
              <a:spcAft>
                <a:spcPts val="600"/>
              </a:spcAft>
              <a:buClrTx/>
              <a:buSzTx/>
              <a:buNone/>
              <a:defRPr/>
            </a:pPr>
            <a:r>
              <a:rPr lang="ru-RU" sz="1500" dirty="0">
                <a:ea typeface="Tahoma" pitchFamily="34" charset="0"/>
                <a:cs typeface="Tahoma" pitchFamily="34" charset="0"/>
              </a:rPr>
              <a:t>2/ </a:t>
            </a:r>
            <a:r>
              <a:rPr lang="ru-RU" sz="1500" dirty="0" err="1">
                <a:ea typeface="Tahoma" pitchFamily="34" charset="0"/>
                <a:cs typeface="Tahoma" pitchFamily="34" charset="0"/>
              </a:rPr>
              <a:t>разходите</a:t>
            </a:r>
            <a:r>
              <a:rPr lang="ru-RU" sz="1500" dirty="0">
                <a:ea typeface="Tahoma" pitchFamily="34" charset="0"/>
                <a:cs typeface="Tahoma" pitchFamily="34" charset="0"/>
              </a:rPr>
              <a:t> </a:t>
            </a:r>
            <a:r>
              <a:rPr lang="ru-RU" sz="1500" dirty="0" err="1">
                <a:ea typeface="Tahoma" pitchFamily="34" charset="0"/>
                <a:cs typeface="Tahoma" pitchFamily="34" charset="0"/>
              </a:rPr>
              <a:t>попадат</a:t>
            </a:r>
            <a:r>
              <a:rPr lang="ru-RU" sz="1500" dirty="0">
                <a:ea typeface="Tahoma" pitchFamily="34" charset="0"/>
                <a:cs typeface="Tahoma" pitchFamily="34" charset="0"/>
              </a:rPr>
              <a:t> в </a:t>
            </a:r>
            <a:r>
              <a:rPr lang="ru-RU" sz="1500" dirty="0" err="1">
                <a:ea typeface="Tahoma" pitchFamily="34" charset="0"/>
                <a:cs typeface="Tahoma" pitchFamily="34" charset="0"/>
              </a:rPr>
              <a:t>категориите</a:t>
            </a:r>
            <a:r>
              <a:rPr lang="ru-RU" sz="1500" dirty="0">
                <a:ea typeface="Tahoma" pitchFamily="34" charset="0"/>
                <a:cs typeface="Tahoma" pitchFamily="34" charset="0"/>
              </a:rPr>
              <a:t>, </a:t>
            </a:r>
            <a:r>
              <a:rPr lang="ru-RU" sz="1500" dirty="0" err="1">
                <a:ea typeface="Tahoma" pitchFamily="34" charset="0"/>
                <a:cs typeface="Tahoma" pitchFamily="34" charset="0"/>
              </a:rPr>
              <a:t>включени</a:t>
            </a:r>
            <a:r>
              <a:rPr lang="ru-RU" sz="1500" dirty="0">
                <a:ea typeface="Tahoma" pitchFamily="34" charset="0"/>
                <a:cs typeface="Tahoma" pitchFamily="34" charset="0"/>
              </a:rPr>
              <a:t> в </a:t>
            </a:r>
            <a:r>
              <a:rPr lang="ru-RU" sz="1500" dirty="0" err="1">
                <a:ea typeface="Tahoma" pitchFamily="34" charset="0"/>
                <a:cs typeface="Tahoma" pitchFamily="34" charset="0"/>
              </a:rPr>
              <a:t>условията</a:t>
            </a:r>
            <a:r>
              <a:rPr lang="ru-RU" sz="1500" dirty="0">
                <a:ea typeface="Tahoma" pitchFamily="34" charset="0"/>
                <a:cs typeface="Tahoma" pitchFamily="34" charset="0"/>
              </a:rPr>
              <a:t> за </a:t>
            </a:r>
            <a:r>
              <a:rPr lang="ru-RU" sz="1500" dirty="0" err="1">
                <a:ea typeface="Tahoma" pitchFamily="34" charset="0"/>
                <a:cs typeface="Tahoma" pitchFamily="34" charset="0"/>
              </a:rPr>
              <a:t>кандидатстване</a:t>
            </a:r>
            <a:r>
              <a:rPr lang="ru-RU" sz="1500" dirty="0">
                <a:ea typeface="Tahoma" pitchFamily="34" charset="0"/>
                <a:cs typeface="Tahoma" pitchFamily="34" charset="0"/>
              </a:rPr>
              <a:t> и </a:t>
            </a:r>
            <a:r>
              <a:rPr lang="ru-RU" sz="1500" dirty="0" err="1">
                <a:ea typeface="Tahoma" pitchFamily="34" charset="0"/>
                <a:cs typeface="Tahoma" pitchFamily="34" charset="0"/>
              </a:rPr>
              <a:t>условията</a:t>
            </a:r>
            <a:r>
              <a:rPr lang="ru-RU" sz="1500" dirty="0">
                <a:ea typeface="Tahoma" pitchFamily="34" charset="0"/>
                <a:cs typeface="Tahoma" pitchFamily="34" charset="0"/>
              </a:rPr>
              <a:t> за </a:t>
            </a:r>
            <a:r>
              <a:rPr lang="ru-RU" sz="1500" dirty="0" err="1">
                <a:ea typeface="Tahoma" pitchFamily="34" charset="0"/>
                <a:cs typeface="Tahoma" pitchFamily="34" charset="0"/>
              </a:rPr>
              <a:t>изпълнение</a:t>
            </a:r>
            <a:r>
              <a:rPr lang="ru-RU" sz="1500" dirty="0">
                <a:ea typeface="Tahoma" pitchFamily="34" charset="0"/>
                <a:cs typeface="Tahoma" pitchFamily="34" charset="0"/>
              </a:rPr>
              <a:t> по </a:t>
            </a:r>
            <a:r>
              <a:rPr lang="ru-RU" sz="1500" dirty="0" err="1">
                <a:ea typeface="Tahoma" pitchFamily="34" charset="0"/>
                <a:cs typeface="Tahoma" pitchFamily="34" charset="0"/>
              </a:rPr>
              <a:t>съответната</a:t>
            </a:r>
            <a:r>
              <a:rPr lang="ru-RU" sz="1500" dirty="0">
                <a:ea typeface="Tahoma" pitchFamily="34" charset="0"/>
                <a:cs typeface="Tahoma" pitchFamily="34" charset="0"/>
              </a:rPr>
              <a:t> процедура за </a:t>
            </a:r>
            <a:r>
              <a:rPr lang="ru-RU" sz="1500" dirty="0" err="1">
                <a:ea typeface="Tahoma" pitchFamily="34" charset="0"/>
                <a:cs typeface="Tahoma" pitchFamily="34" charset="0"/>
              </a:rPr>
              <a:t>предоставяне</a:t>
            </a:r>
            <a:r>
              <a:rPr lang="ru-RU" sz="1500" dirty="0">
                <a:ea typeface="Tahoma" pitchFamily="34" charset="0"/>
                <a:cs typeface="Tahoma" pitchFamily="34" charset="0"/>
              </a:rPr>
              <a:t> на средства по МВУ, и в </a:t>
            </a:r>
            <a:r>
              <a:rPr lang="ru-RU" sz="1500" dirty="0" err="1">
                <a:ea typeface="Tahoma" pitchFamily="34" charset="0"/>
                <a:cs typeface="Tahoma" pitchFamily="34" charset="0"/>
              </a:rPr>
              <a:t>одобреното</a:t>
            </a:r>
            <a:r>
              <a:rPr lang="ru-RU" sz="1500" dirty="0">
                <a:ea typeface="Tahoma" pitchFamily="34" charset="0"/>
                <a:cs typeface="Tahoma" pitchFamily="34" charset="0"/>
              </a:rPr>
              <a:t> предложение за </a:t>
            </a:r>
            <a:r>
              <a:rPr lang="ru-RU" sz="1500" dirty="0" err="1">
                <a:ea typeface="Tahoma" pitchFamily="34" charset="0"/>
                <a:cs typeface="Tahoma" pitchFamily="34" charset="0"/>
              </a:rPr>
              <a:t>изпълнение</a:t>
            </a:r>
            <a:r>
              <a:rPr lang="ru-RU" sz="1500" dirty="0">
                <a:ea typeface="Tahoma" pitchFamily="34" charset="0"/>
                <a:cs typeface="Tahoma" pitchFamily="34" charset="0"/>
              </a:rPr>
              <a:t> на </a:t>
            </a:r>
            <a:r>
              <a:rPr lang="ru-RU" sz="1500" dirty="0" err="1">
                <a:ea typeface="Tahoma" pitchFamily="34" charset="0"/>
                <a:cs typeface="Tahoma" pitchFamily="34" charset="0"/>
              </a:rPr>
              <a:t>инвестицията</a:t>
            </a:r>
            <a:r>
              <a:rPr lang="ru-RU" sz="1500" dirty="0">
                <a:ea typeface="Tahoma" pitchFamily="34" charset="0"/>
                <a:cs typeface="Tahoma" pitchFamily="34" charset="0"/>
              </a:rPr>
              <a:t>, </a:t>
            </a:r>
            <a:r>
              <a:rPr lang="ru-RU" sz="1500" dirty="0" err="1">
                <a:ea typeface="Tahoma" pitchFamily="34" charset="0"/>
                <a:cs typeface="Tahoma" pitchFamily="34" charset="0"/>
              </a:rPr>
              <a:t>като</a:t>
            </a:r>
            <a:r>
              <a:rPr lang="ru-RU" sz="1500" dirty="0">
                <a:ea typeface="Tahoma" pitchFamily="34" charset="0"/>
                <a:cs typeface="Tahoma" pitchFamily="34" charset="0"/>
              </a:rPr>
              <a:t> </a:t>
            </a:r>
            <a:r>
              <a:rPr lang="ru-RU" sz="1500" dirty="0" err="1">
                <a:ea typeface="Tahoma" pitchFamily="34" charset="0"/>
                <a:cs typeface="Tahoma" pitchFamily="34" charset="0"/>
              </a:rPr>
              <a:t>отговарят</a:t>
            </a:r>
            <a:r>
              <a:rPr lang="ru-RU" sz="1500" dirty="0">
                <a:ea typeface="Tahoma" pitchFamily="34" charset="0"/>
                <a:cs typeface="Tahoma" pitchFamily="34" charset="0"/>
              </a:rPr>
              <a:t> и на </a:t>
            </a:r>
            <a:r>
              <a:rPr lang="ru-RU" sz="1500" dirty="0" err="1">
                <a:ea typeface="Tahoma" pitchFamily="34" charset="0"/>
                <a:cs typeface="Tahoma" pitchFamily="34" charset="0"/>
              </a:rPr>
              <a:t>детайлните</a:t>
            </a:r>
            <a:r>
              <a:rPr lang="ru-RU" sz="1500" dirty="0">
                <a:ea typeface="Tahoma" pitchFamily="34" charset="0"/>
                <a:cs typeface="Tahoma" pitchFamily="34" charset="0"/>
              </a:rPr>
              <a:t> </a:t>
            </a:r>
            <a:r>
              <a:rPr lang="ru-RU" sz="1500" dirty="0" err="1">
                <a:ea typeface="Tahoma" pitchFamily="34" charset="0"/>
                <a:cs typeface="Tahoma" pitchFamily="34" charset="0"/>
              </a:rPr>
              <a:t>изисквания</a:t>
            </a:r>
            <a:r>
              <a:rPr lang="ru-RU" sz="1500" dirty="0">
                <a:ea typeface="Tahoma" pitchFamily="34" charset="0"/>
                <a:cs typeface="Tahoma" pitchFamily="34" charset="0"/>
              </a:rPr>
              <a:t>, </a:t>
            </a:r>
            <a:r>
              <a:rPr lang="ru-RU" sz="1500" dirty="0" err="1">
                <a:ea typeface="Tahoma" pitchFamily="34" charset="0"/>
                <a:cs typeface="Tahoma" pitchFamily="34" charset="0"/>
              </a:rPr>
              <a:t>предвидени</a:t>
            </a:r>
            <a:r>
              <a:rPr lang="ru-RU" sz="1500" dirty="0">
                <a:ea typeface="Tahoma" pitchFamily="34" charset="0"/>
                <a:cs typeface="Tahoma" pitchFamily="34" charset="0"/>
              </a:rPr>
              <a:t> в </a:t>
            </a:r>
            <a:r>
              <a:rPr lang="ru-RU" sz="1500" dirty="0" err="1">
                <a:ea typeface="Tahoma" pitchFamily="34" charset="0"/>
                <a:cs typeface="Tahoma" pitchFamily="34" charset="0"/>
              </a:rPr>
              <a:t>посочените</a:t>
            </a:r>
            <a:r>
              <a:rPr lang="ru-RU" sz="1500" dirty="0">
                <a:ea typeface="Tahoma" pitchFamily="34" charset="0"/>
                <a:cs typeface="Tahoma" pitchFamily="34" charset="0"/>
              </a:rPr>
              <a:t> </a:t>
            </a:r>
            <a:r>
              <a:rPr lang="ru-RU" sz="1500" dirty="0" err="1">
                <a:ea typeface="Tahoma" pitchFamily="34" charset="0"/>
                <a:cs typeface="Tahoma" pitchFamily="34" charset="0"/>
              </a:rPr>
              <a:t>документи</a:t>
            </a:r>
            <a:r>
              <a:rPr lang="bg-BG" sz="1500" dirty="0">
                <a:ea typeface="Tahoma" pitchFamily="34" charset="0"/>
                <a:cs typeface="Tahoma" pitchFamily="34" charset="0"/>
              </a:rPr>
              <a:t>. </a:t>
            </a:r>
          </a:p>
          <a:p>
            <a:pPr marL="0" indent="0" algn="just" fontAlgn="base">
              <a:lnSpc>
                <a:spcPct val="90000"/>
              </a:lnSpc>
              <a:spcBef>
                <a:spcPts val="0"/>
              </a:spcBef>
              <a:spcAft>
                <a:spcPts val="600"/>
              </a:spcAft>
              <a:buClrTx/>
              <a:buSzTx/>
              <a:buNone/>
              <a:defRPr/>
            </a:pPr>
            <a:endParaRPr lang="ru-RU" sz="1500" dirty="0">
              <a:ea typeface="Tahoma" pitchFamily="34" charset="0"/>
              <a:cs typeface="Tahoma" pitchFamily="34" charset="0"/>
            </a:endParaRPr>
          </a:p>
          <a:p>
            <a:pPr marL="0" indent="0" algn="just" fontAlgn="base">
              <a:lnSpc>
                <a:spcPct val="90000"/>
              </a:lnSpc>
              <a:spcBef>
                <a:spcPts val="0"/>
              </a:spcBef>
              <a:spcAft>
                <a:spcPts val="600"/>
              </a:spcAft>
              <a:buClrTx/>
              <a:buSzTx/>
              <a:buNone/>
              <a:defRPr/>
            </a:pPr>
            <a:r>
              <a:rPr lang="ru-RU" sz="1500" dirty="0">
                <a:ea typeface="Tahoma" pitchFamily="34" charset="0"/>
                <a:cs typeface="Tahoma" pitchFamily="34" charset="0"/>
              </a:rPr>
              <a:t>3/ </a:t>
            </a:r>
            <a:r>
              <a:rPr lang="ru-RU" sz="1500" dirty="0" err="1">
                <a:ea typeface="Tahoma" pitchFamily="34" charset="0"/>
                <a:cs typeface="Tahoma" pitchFamily="34" charset="0"/>
              </a:rPr>
              <a:t>разходите</a:t>
            </a:r>
            <a:r>
              <a:rPr lang="ru-RU" sz="1500" dirty="0">
                <a:ea typeface="Tahoma" pitchFamily="34" charset="0"/>
                <a:cs typeface="Tahoma" pitchFamily="34" charset="0"/>
              </a:rPr>
              <a:t> не </a:t>
            </a:r>
            <a:r>
              <a:rPr lang="ru-RU" sz="1500" dirty="0" err="1">
                <a:ea typeface="Tahoma" pitchFamily="34" charset="0"/>
                <a:cs typeface="Tahoma" pitchFamily="34" charset="0"/>
              </a:rPr>
              <a:t>надхвърлят</a:t>
            </a:r>
            <a:r>
              <a:rPr lang="ru-RU" sz="1500" dirty="0">
                <a:ea typeface="Tahoma" pitchFamily="34" charset="0"/>
                <a:cs typeface="Tahoma" pitchFamily="34" charset="0"/>
              </a:rPr>
              <a:t> </a:t>
            </a:r>
            <a:r>
              <a:rPr lang="ru-RU" sz="1500" dirty="0" err="1">
                <a:ea typeface="Tahoma" pitchFamily="34" charset="0"/>
                <a:cs typeface="Tahoma" pitchFamily="34" charset="0"/>
              </a:rPr>
              <a:t>праговете</a:t>
            </a:r>
            <a:r>
              <a:rPr lang="ru-RU" sz="1500" dirty="0">
                <a:ea typeface="Tahoma" pitchFamily="34" charset="0"/>
                <a:cs typeface="Tahoma" pitchFamily="34" charset="0"/>
              </a:rPr>
              <a:t> за </a:t>
            </a:r>
            <a:r>
              <a:rPr lang="ru-RU" sz="1500" dirty="0" err="1">
                <a:ea typeface="Tahoma" pitchFamily="34" charset="0"/>
                <a:cs typeface="Tahoma" pitchFamily="34" charset="0"/>
              </a:rPr>
              <a:t>съответната</a:t>
            </a:r>
            <a:r>
              <a:rPr lang="ru-RU" sz="1500" dirty="0">
                <a:ea typeface="Tahoma" pitchFamily="34" charset="0"/>
                <a:cs typeface="Tahoma" pitchFamily="34" charset="0"/>
              </a:rPr>
              <a:t> категория, </a:t>
            </a:r>
            <a:r>
              <a:rPr lang="ru-RU" sz="1500" dirty="0" err="1">
                <a:ea typeface="Tahoma" pitchFamily="34" charset="0"/>
                <a:cs typeface="Tahoma" pitchFamily="34" charset="0"/>
              </a:rPr>
              <a:t>определени</a:t>
            </a:r>
            <a:r>
              <a:rPr lang="ru-RU" sz="1500" dirty="0">
                <a:ea typeface="Tahoma" pitchFamily="34" charset="0"/>
                <a:cs typeface="Tahoma" pitchFamily="34" charset="0"/>
              </a:rPr>
              <a:t> в </a:t>
            </a:r>
            <a:r>
              <a:rPr lang="ru-RU" sz="1500" dirty="0" err="1">
                <a:ea typeface="Tahoma" pitchFamily="34" charset="0"/>
                <a:cs typeface="Tahoma" pitchFamily="34" charset="0"/>
              </a:rPr>
              <a:t>условията</a:t>
            </a:r>
            <a:r>
              <a:rPr lang="ru-RU" sz="1500" dirty="0">
                <a:ea typeface="Tahoma" pitchFamily="34" charset="0"/>
                <a:cs typeface="Tahoma" pitchFamily="34" charset="0"/>
              </a:rPr>
              <a:t> за </a:t>
            </a:r>
            <a:r>
              <a:rPr lang="ru-RU" sz="1500" dirty="0" err="1">
                <a:ea typeface="Tahoma" pitchFamily="34" charset="0"/>
                <a:cs typeface="Tahoma" pitchFamily="34" charset="0"/>
              </a:rPr>
              <a:t>кандидатстване</a:t>
            </a:r>
            <a:r>
              <a:rPr lang="ru-RU" sz="1500" dirty="0">
                <a:ea typeface="Tahoma" pitchFamily="34" charset="0"/>
                <a:cs typeface="Tahoma" pitchFamily="34" charset="0"/>
              </a:rPr>
              <a:t> и </a:t>
            </a:r>
            <a:r>
              <a:rPr lang="ru-RU" sz="1500" dirty="0" err="1">
                <a:ea typeface="Tahoma" pitchFamily="34" charset="0"/>
                <a:cs typeface="Tahoma" pitchFamily="34" charset="0"/>
              </a:rPr>
              <a:t>условията</a:t>
            </a:r>
            <a:r>
              <a:rPr lang="ru-RU" sz="1500" dirty="0">
                <a:ea typeface="Tahoma" pitchFamily="34" charset="0"/>
                <a:cs typeface="Tahoma" pitchFamily="34" charset="0"/>
              </a:rPr>
              <a:t> за </a:t>
            </a:r>
            <a:r>
              <a:rPr lang="ru-RU" sz="1500" dirty="0" err="1">
                <a:ea typeface="Tahoma" pitchFamily="34" charset="0"/>
                <a:cs typeface="Tahoma" pitchFamily="34" charset="0"/>
              </a:rPr>
              <a:t>изпълнение</a:t>
            </a:r>
            <a:r>
              <a:rPr lang="ru-RU" sz="1500" dirty="0">
                <a:ea typeface="Tahoma" pitchFamily="34" charset="0"/>
                <a:cs typeface="Tahoma" pitchFamily="34" charset="0"/>
              </a:rPr>
              <a:t> по </a:t>
            </a:r>
            <a:r>
              <a:rPr lang="ru-RU" sz="1500" dirty="0" err="1">
                <a:ea typeface="Tahoma" pitchFamily="34" charset="0"/>
                <a:cs typeface="Tahoma" pitchFamily="34" charset="0"/>
              </a:rPr>
              <a:t>процедурата</a:t>
            </a:r>
            <a:r>
              <a:rPr lang="ru-RU" sz="1500" dirty="0">
                <a:ea typeface="Tahoma" pitchFamily="34" charset="0"/>
                <a:cs typeface="Tahoma" pitchFamily="34" charset="0"/>
              </a:rPr>
              <a:t> за </a:t>
            </a:r>
            <a:r>
              <a:rPr lang="ru-RU" sz="1500" dirty="0" err="1">
                <a:ea typeface="Tahoma" pitchFamily="34" charset="0"/>
                <a:cs typeface="Tahoma" pitchFamily="34" charset="0"/>
              </a:rPr>
              <a:t>предоставяне</a:t>
            </a:r>
            <a:r>
              <a:rPr lang="ru-RU" sz="1500" dirty="0">
                <a:ea typeface="Tahoma" pitchFamily="34" charset="0"/>
                <a:cs typeface="Tahoma" pitchFamily="34" charset="0"/>
              </a:rPr>
              <a:t> на средства от МВУ и в </a:t>
            </a:r>
            <a:r>
              <a:rPr lang="ru-RU" sz="1500" dirty="0" err="1">
                <a:ea typeface="Tahoma" pitchFamily="34" charset="0"/>
                <a:cs typeface="Tahoma" pitchFamily="34" charset="0"/>
              </a:rPr>
              <a:t>одобреното</a:t>
            </a:r>
            <a:r>
              <a:rPr lang="ru-RU" sz="1500" dirty="0">
                <a:ea typeface="Tahoma" pitchFamily="34" charset="0"/>
                <a:cs typeface="Tahoma" pitchFamily="34" charset="0"/>
              </a:rPr>
              <a:t> предложение на </a:t>
            </a:r>
            <a:r>
              <a:rPr lang="ru-RU" sz="1500" dirty="0" err="1">
                <a:ea typeface="Tahoma" pitchFamily="34" charset="0"/>
                <a:cs typeface="Tahoma" pitchFamily="34" charset="0"/>
              </a:rPr>
              <a:t>изпълнение</a:t>
            </a:r>
            <a:r>
              <a:rPr lang="ru-RU" sz="1500" dirty="0">
                <a:ea typeface="Tahoma" pitchFamily="34" charset="0"/>
                <a:cs typeface="Tahoma" pitchFamily="34" charset="0"/>
              </a:rPr>
              <a:t> на </a:t>
            </a:r>
            <a:r>
              <a:rPr lang="ru-RU" sz="1500" dirty="0" err="1">
                <a:ea typeface="Tahoma" pitchFamily="34" charset="0"/>
                <a:cs typeface="Tahoma" pitchFamily="34" charset="0"/>
              </a:rPr>
              <a:t>инвестицията</a:t>
            </a:r>
            <a:r>
              <a:rPr lang="ru-RU" sz="1500" dirty="0">
                <a:ea typeface="Tahoma" pitchFamily="34" charset="0"/>
                <a:cs typeface="Tahoma" pitchFamily="34" charset="0"/>
              </a:rPr>
              <a:t>;</a:t>
            </a:r>
          </a:p>
          <a:p>
            <a:pPr marL="0" indent="0" algn="just" fontAlgn="base">
              <a:lnSpc>
                <a:spcPct val="90000"/>
              </a:lnSpc>
              <a:spcBef>
                <a:spcPts val="0"/>
              </a:spcBef>
              <a:spcAft>
                <a:spcPts val="600"/>
              </a:spcAft>
              <a:buClrTx/>
              <a:buSzTx/>
              <a:buNone/>
              <a:defRPr/>
            </a:pPr>
            <a:endParaRPr lang="bg-BG" sz="1500" dirty="0">
              <a:ea typeface="Tahoma" pitchFamily="34" charset="0"/>
              <a:cs typeface="Tahoma" pitchFamily="34" charset="0"/>
            </a:endParaRPr>
          </a:p>
          <a:p>
            <a:pPr marL="0" indent="0" algn="just" fontAlgn="base">
              <a:lnSpc>
                <a:spcPct val="90000"/>
              </a:lnSpc>
              <a:spcBef>
                <a:spcPts val="0"/>
              </a:spcBef>
              <a:spcAft>
                <a:spcPts val="600"/>
              </a:spcAft>
              <a:buClrTx/>
              <a:buSzTx/>
              <a:buNone/>
              <a:defRPr/>
            </a:pPr>
            <a:r>
              <a:rPr lang="ru-RU" sz="1500" dirty="0">
                <a:cs typeface="Tahoma" pitchFamily="34" charset="0"/>
              </a:rPr>
              <a:t>4/ </a:t>
            </a:r>
            <a:r>
              <a:rPr lang="ru-RU" sz="1500" dirty="0" err="1">
                <a:ea typeface="Tahoma" pitchFamily="34" charset="0"/>
                <a:cs typeface="Tahoma" pitchFamily="34" charset="0"/>
              </a:rPr>
              <a:t>разходите</a:t>
            </a:r>
            <a:r>
              <a:rPr lang="ru-RU" sz="1500" dirty="0">
                <a:ea typeface="Tahoma" pitchFamily="34" charset="0"/>
                <a:cs typeface="Tahoma" pitchFamily="34" charset="0"/>
              </a:rPr>
              <a:t> </a:t>
            </a:r>
            <a:r>
              <a:rPr lang="ru-RU" sz="1500" dirty="0" err="1">
                <a:ea typeface="Tahoma" pitchFamily="34" charset="0"/>
                <a:cs typeface="Tahoma" pitchFamily="34" charset="0"/>
              </a:rPr>
              <a:t>са</a:t>
            </a:r>
            <a:r>
              <a:rPr lang="ru-RU" sz="1500" dirty="0">
                <a:ea typeface="Tahoma" pitchFamily="34" charset="0"/>
                <a:cs typeface="Tahoma" pitchFamily="34" charset="0"/>
              </a:rPr>
              <a:t> </a:t>
            </a:r>
            <a:r>
              <a:rPr lang="ru-RU" sz="1500" dirty="0" err="1">
                <a:ea typeface="Tahoma" pitchFamily="34" charset="0"/>
                <a:cs typeface="Tahoma" pitchFamily="34" charset="0"/>
              </a:rPr>
              <a:t>извършени</a:t>
            </a:r>
            <a:r>
              <a:rPr lang="ru-RU" sz="1500" dirty="0">
                <a:ea typeface="Tahoma" pitchFamily="34" charset="0"/>
                <a:cs typeface="Tahoma" pitchFamily="34" charset="0"/>
              </a:rPr>
              <a:t> в определения в </a:t>
            </a:r>
            <a:r>
              <a:rPr lang="ru-RU" sz="1500" dirty="0" err="1">
                <a:ea typeface="Tahoma" pitchFamily="34" charset="0"/>
                <a:cs typeface="Tahoma" pitchFamily="34" charset="0"/>
              </a:rPr>
              <a:t>условията</a:t>
            </a:r>
            <a:r>
              <a:rPr lang="ru-RU" sz="1500" dirty="0">
                <a:ea typeface="Tahoma" pitchFamily="34" charset="0"/>
                <a:cs typeface="Tahoma" pitchFamily="34" charset="0"/>
              </a:rPr>
              <a:t> за </a:t>
            </a:r>
            <a:r>
              <a:rPr lang="ru-RU" sz="1500" dirty="0" err="1">
                <a:ea typeface="Tahoma" pitchFamily="34" charset="0"/>
                <a:cs typeface="Tahoma" pitchFamily="34" charset="0"/>
              </a:rPr>
              <a:t>кандидатстване</a:t>
            </a:r>
            <a:r>
              <a:rPr lang="ru-RU" sz="1500" dirty="0">
                <a:ea typeface="Tahoma" pitchFamily="34" charset="0"/>
                <a:cs typeface="Tahoma" pitchFamily="34" charset="0"/>
              </a:rPr>
              <a:t> по </a:t>
            </a:r>
            <a:r>
              <a:rPr lang="ru-RU" sz="1500" dirty="0" err="1">
                <a:ea typeface="Tahoma" pitchFamily="34" charset="0"/>
                <a:cs typeface="Tahoma" pitchFamily="34" charset="0"/>
              </a:rPr>
              <a:t>съответната</a:t>
            </a:r>
            <a:r>
              <a:rPr lang="ru-RU" sz="1500" dirty="0">
                <a:ea typeface="Tahoma" pitchFamily="34" charset="0"/>
                <a:cs typeface="Tahoma" pitchFamily="34" charset="0"/>
              </a:rPr>
              <a:t> процедура период на </a:t>
            </a:r>
            <a:r>
              <a:rPr lang="ru-RU" sz="1500" dirty="0" err="1">
                <a:ea typeface="Tahoma" pitchFamily="34" charset="0"/>
                <a:cs typeface="Tahoma" pitchFamily="34" charset="0"/>
              </a:rPr>
              <a:t>допустимост</a:t>
            </a:r>
            <a:r>
              <a:rPr lang="ru-RU" sz="1500" dirty="0">
                <a:ea typeface="Tahoma" pitchFamily="34" charset="0"/>
                <a:cs typeface="Tahoma" pitchFamily="34" charset="0"/>
              </a:rPr>
              <a:t> на </a:t>
            </a:r>
            <a:r>
              <a:rPr lang="ru-RU" sz="1500" dirty="0" err="1">
                <a:ea typeface="Tahoma" pitchFamily="34" charset="0"/>
                <a:cs typeface="Tahoma" pitchFamily="34" charset="0"/>
              </a:rPr>
              <a:t>разходите</a:t>
            </a:r>
            <a:r>
              <a:rPr lang="ru-RU" sz="1500" dirty="0">
                <a:ea typeface="Tahoma" pitchFamily="34" charset="0"/>
                <a:cs typeface="Tahoma" pitchFamily="34" charset="0"/>
              </a:rPr>
              <a:t>. </a:t>
            </a:r>
            <a:r>
              <a:rPr lang="ru-RU" sz="1500" dirty="0" err="1">
                <a:ea typeface="Tahoma" pitchFamily="34" charset="0"/>
                <a:cs typeface="Tahoma" pitchFamily="34" charset="0"/>
              </a:rPr>
              <a:t>Разходооправдателните</a:t>
            </a:r>
            <a:r>
              <a:rPr lang="ru-RU" sz="1500" dirty="0">
                <a:ea typeface="Tahoma" pitchFamily="34" charset="0"/>
                <a:cs typeface="Tahoma" pitchFamily="34" charset="0"/>
              </a:rPr>
              <a:t> </a:t>
            </a:r>
            <a:r>
              <a:rPr lang="ru-RU" sz="1500" dirty="0" err="1">
                <a:ea typeface="Tahoma" pitchFamily="34" charset="0"/>
                <a:cs typeface="Tahoma" pitchFamily="34" charset="0"/>
              </a:rPr>
              <a:t>документи</a:t>
            </a:r>
            <a:r>
              <a:rPr lang="ru-RU" sz="1500" dirty="0">
                <a:ea typeface="Tahoma" pitchFamily="34" charset="0"/>
                <a:cs typeface="Tahoma" pitchFamily="34" charset="0"/>
              </a:rPr>
              <a:t> </a:t>
            </a:r>
            <a:r>
              <a:rPr lang="ru-RU" sz="1500" dirty="0" err="1">
                <a:ea typeface="Tahoma" pitchFamily="34" charset="0"/>
                <a:cs typeface="Tahoma" pitchFamily="34" charset="0"/>
              </a:rPr>
              <a:t>следва</a:t>
            </a:r>
            <a:r>
              <a:rPr lang="ru-RU" sz="1500" dirty="0">
                <a:ea typeface="Tahoma" pitchFamily="34" charset="0"/>
                <a:cs typeface="Tahoma" pitchFamily="34" charset="0"/>
              </a:rPr>
              <a:t> да </a:t>
            </a:r>
            <a:r>
              <a:rPr lang="ru-RU" sz="1500" dirty="0" err="1">
                <a:ea typeface="Tahoma" pitchFamily="34" charset="0"/>
                <a:cs typeface="Tahoma" pitchFamily="34" charset="0"/>
              </a:rPr>
              <a:t>бъдат</a:t>
            </a:r>
            <a:r>
              <a:rPr lang="ru-RU" sz="1500" dirty="0">
                <a:ea typeface="Tahoma" pitchFamily="34" charset="0"/>
                <a:cs typeface="Tahoma" pitchFamily="34" charset="0"/>
              </a:rPr>
              <a:t> </a:t>
            </a:r>
            <a:r>
              <a:rPr lang="ru-RU" sz="1500" dirty="0" err="1">
                <a:ea typeface="Tahoma" pitchFamily="34" charset="0"/>
                <a:cs typeface="Tahoma" pitchFamily="34" charset="0"/>
              </a:rPr>
              <a:t>издадени</a:t>
            </a:r>
            <a:r>
              <a:rPr lang="ru-RU" sz="1500" dirty="0">
                <a:ea typeface="Tahoma" pitchFamily="34" charset="0"/>
                <a:cs typeface="Tahoma" pitchFamily="34" charset="0"/>
              </a:rPr>
              <a:t> в периода на </a:t>
            </a:r>
            <a:r>
              <a:rPr lang="ru-RU" sz="1500" dirty="0" err="1">
                <a:ea typeface="Tahoma" pitchFamily="34" charset="0"/>
                <a:cs typeface="Tahoma" pitchFamily="34" charset="0"/>
              </a:rPr>
              <a:t>допустимост</a:t>
            </a:r>
            <a:r>
              <a:rPr lang="ru-RU" sz="1500" dirty="0">
                <a:ea typeface="Tahoma" pitchFamily="34" charset="0"/>
                <a:cs typeface="Tahoma" pitchFamily="34" charset="0"/>
              </a:rPr>
              <a:t> на </a:t>
            </a:r>
            <a:r>
              <a:rPr lang="ru-RU" sz="1500" dirty="0" err="1">
                <a:ea typeface="Tahoma" pitchFamily="34" charset="0"/>
                <a:cs typeface="Tahoma" pitchFamily="34" charset="0"/>
              </a:rPr>
              <a:t>разходите</a:t>
            </a:r>
            <a:r>
              <a:rPr lang="ru-RU" sz="1500" dirty="0">
                <a:ea typeface="Tahoma" pitchFamily="34" charset="0"/>
                <a:cs typeface="Tahoma" pitchFamily="34" charset="0"/>
              </a:rPr>
              <a:t> по </a:t>
            </a:r>
            <a:r>
              <a:rPr lang="ru-RU" sz="1500" dirty="0" err="1">
                <a:ea typeface="Tahoma" pitchFamily="34" charset="0"/>
                <a:cs typeface="Tahoma" pitchFamily="34" charset="0"/>
              </a:rPr>
              <a:t>процедурата</a:t>
            </a:r>
            <a:r>
              <a:rPr lang="ru-RU" sz="1500" dirty="0">
                <a:ea typeface="Tahoma" pitchFamily="34" charset="0"/>
                <a:cs typeface="Tahoma" pitchFamily="34" charset="0"/>
              </a:rPr>
              <a:t> – след </a:t>
            </a:r>
            <a:r>
              <a:rPr lang="ru-RU" sz="1500" dirty="0" err="1">
                <a:ea typeface="Tahoma" pitchFamily="34" charset="0"/>
                <a:cs typeface="Tahoma" pitchFamily="34" charset="0"/>
              </a:rPr>
              <a:t>датата</a:t>
            </a:r>
            <a:r>
              <a:rPr lang="ru-RU" sz="1500" dirty="0">
                <a:ea typeface="Tahoma" pitchFamily="34" charset="0"/>
                <a:cs typeface="Tahoma" pitchFamily="34" charset="0"/>
              </a:rPr>
              <a:t> на </a:t>
            </a:r>
            <a:r>
              <a:rPr lang="ru-RU" sz="1500" dirty="0" err="1">
                <a:ea typeface="Tahoma" pitchFamily="34" charset="0"/>
                <a:cs typeface="Tahoma" pitchFamily="34" charset="0"/>
              </a:rPr>
              <a:t>подаване</a:t>
            </a:r>
            <a:r>
              <a:rPr lang="ru-RU" sz="1500" dirty="0">
                <a:ea typeface="Tahoma" pitchFamily="34" charset="0"/>
                <a:cs typeface="Tahoma" pitchFamily="34" charset="0"/>
              </a:rPr>
              <a:t> на </a:t>
            </a:r>
            <a:r>
              <a:rPr lang="ru-RU" sz="1500" dirty="0" err="1">
                <a:ea typeface="Tahoma" pitchFamily="34" charset="0"/>
                <a:cs typeface="Tahoma" pitchFamily="34" charset="0"/>
              </a:rPr>
              <a:t>предложението</a:t>
            </a:r>
            <a:r>
              <a:rPr lang="ru-RU" sz="1500" dirty="0">
                <a:ea typeface="Tahoma" pitchFamily="34" charset="0"/>
                <a:cs typeface="Tahoma" pitchFamily="34" charset="0"/>
              </a:rPr>
              <a:t> за </a:t>
            </a:r>
            <a:r>
              <a:rPr lang="ru-RU" sz="1500" dirty="0" err="1">
                <a:ea typeface="Tahoma" pitchFamily="34" charset="0"/>
                <a:cs typeface="Tahoma" pitchFamily="34" charset="0"/>
              </a:rPr>
              <a:t>изпълнение</a:t>
            </a:r>
            <a:r>
              <a:rPr lang="ru-RU" sz="1500" dirty="0">
                <a:ea typeface="Tahoma" pitchFamily="34" charset="0"/>
                <a:cs typeface="Tahoma" pitchFamily="34" charset="0"/>
              </a:rPr>
              <a:t> на инвестиция и до </a:t>
            </a:r>
            <a:r>
              <a:rPr lang="ru-RU" sz="1500" dirty="0" err="1">
                <a:ea typeface="Tahoma" pitchFamily="34" charset="0"/>
                <a:cs typeface="Tahoma" pitchFamily="34" charset="0"/>
              </a:rPr>
              <a:t>изтичане</a:t>
            </a:r>
            <a:r>
              <a:rPr lang="ru-RU" sz="1500" dirty="0">
                <a:ea typeface="Tahoma" pitchFamily="34" charset="0"/>
                <a:cs typeface="Tahoma" pitchFamily="34" charset="0"/>
              </a:rPr>
              <a:t> на </a:t>
            </a:r>
            <a:r>
              <a:rPr lang="ru-RU" sz="1500" dirty="0" err="1">
                <a:ea typeface="Tahoma" pitchFamily="34" charset="0"/>
                <a:cs typeface="Tahoma" pitchFamily="34" charset="0"/>
              </a:rPr>
              <a:t>крайния</a:t>
            </a:r>
            <a:r>
              <a:rPr lang="ru-RU" sz="1500" dirty="0">
                <a:ea typeface="Tahoma" pitchFamily="34" charset="0"/>
                <a:cs typeface="Tahoma" pitchFamily="34" charset="0"/>
              </a:rPr>
              <a:t> срок, определен за </a:t>
            </a:r>
            <a:r>
              <a:rPr lang="ru-RU" sz="1500" dirty="0" err="1">
                <a:ea typeface="Tahoma" pitchFamily="34" charset="0"/>
                <a:cs typeface="Tahoma" pitchFamily="34" charset="0"/>
              </a:rPr>
              <a:t>подаване</a:t>
            </a:r>
            <a:r>
              <a:rPr lang="ru-RU" sz="1500" dirty="0">
                <a:ea typeface="Tahoma" pitchFamily="34" charset="0"/>
                <a:cs typeface="Tahoma" pitchFamily="34" charset="0"/>
              </a:rPr>
              <a:t> на </a:t>
            </a:r>
            <a:r>
              <a:rPr lang="ru-RU" sz="1500" dirty="0" err="1">
                <a:ea typeface="Tahoma" pitchFamily="34" charset="0"/>
                <a:cs typeface="Tahoma" pitchFamily="34" charset="0"/>
              </a:rPr>
              <a:t>междинния</a:t>
            </a:r>
            <a:r>
              <a:rPr lang="ru-RU" sz="1500" dirty="0">
                <a:ea typeface="Tahoma" pitchFamily="34" charset="0"/>
                <a:cs typeface="Tahoma" pitchFamily="34" charset="0"/>
              </a:rPr>
              <a:t>/</a:t>
            </a:r>
            <a:r>
              <a:rPr lang="ru-RU" sz="1500" dirty="0" err="1">
                <a:ea typeface="Tahoma" pitchFamily="34" charset="0"/>
                <a:cs typeface="Tahoma" pitchFamily="34" charset="0"/>
              </a:rPr>
              <a:t>финален</a:t>
            </a:r>
            <a:r>
              <a:rPr lang="ru-RU" sz="1500" dirty="0">
                <a:ea typeface="Tahoma" pitchFamily="34" charset="0"/>
                <a:cs typeface="Tahoma" pitchFamily="34" charset="0"/>
              </a:rPr>
              <a:t> отчет;</a:t>
            </a:r>
          </a:p>
        </p:txBody>
      </p:sp>
      <p:sp>
        <p:nvSpPr>
          <p:cNvPr id="13" name="TextBox 12">
            <a:extLst>
              <a:ext uri="{FF2B5EF4-FFF2-40B4-BE49-F238E27FC236}">
                <a16:creationId xmlns:a16="http://schemas.microsoft.com/office/drawing/2014/main" id="{E4678D2B-41B4-48B2-86B0-D14FDBFB3BE5}"/>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507806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29</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ДОПУСТИМОСТ НА РАЗХОДИТЕ</a:t>
            </a:r>
          </a:p>
        </p:txBody>
      </p:sp>
      <p:sp>
        <p:nvSpPr>
          <p:cNvPr id="11" name="TextBox 10">
            <a:extLst>
              <a:ext uri="{FF2B5EF4-FFF2-40B4-BE49-F238E27FC236}">
                <a16:creationId xmlns:a16="http://schemas.microsoft.com/office/drawing/2014/main" id="{72F0A282-9C5A-4D17-B7ED-E9A3CBD7E576}"/>
              </a:ext>
            </a:extLst>
          </p:cNvPr>
          <p:cNvSpPr txBox="1"/>
          <p:nvPr/>
        </p:nvSpPr>
        <p:spPr>
          <a:xfrm>
            <a:off x="244098" y="800143"/>
            <a:ext cx="8444267" cy="5532284"/>
          </a:xfrm>
          <a:prstGeom prst="rect">
            <a:avLst/>
          </a:prstGeom>
          <a:noFill/>
        </p:spPr>
        <p:txBody>
          <a:bodyPr wrap="square">
            <a:spAutoFit/>
          </a:bodyPr>
          <a:lstStyle/>
          <a:p>
            <a:pPr marL="0" indent="0" algn="just" fontAlgn="base">
              <a:lnSpc>
                <a:spcPct val="150000"/>
              </a:lnSpc>
              <a:spcBef>
                <a:spcPts val="0"/>
              </a:spcBef>
              <a:spcAft>
                <a:spcPts val="600"/>
              </a:spcAft>
              <a:buClrTx/>
              <a:buSzTx/>
              <a:buNone/>
              <a:defRPr/>
            </a:pPr>
            <a:r>
              <a:rPr lang="ru-RU" sz="1400" b="1" dirty="0">
                <a:ea typeface="Tahoma" pitchFamily="34" charset="0"/>
                <a:cs typeface="Tahoma" pitchFamily="34" charset="0"/>
              </a:rPr>
              <a:t>5/</a:t>
            </a:r>
            <a:r>
              <a:rPr lang="ru-RU" sz="1400" dirty="0">
                <a:ea typeface="Tahoma" pitchFamily="34" charset="0"/>
                <a:cs typeface="Tahoma" pitchFamily="34" charset="0"/>
              </a:rPr>
              <a:t> </a:t>
            </a:r>
            <a:r>
              <a:rPr lang="ru-RU" sz="1400" b="1" dirty="0" err="1">
                <a:ea typeface="Tahoma" pitchFamily="34" charset="0"/>
                <a:cs typeface="Tahoma" pitchFamily="34" charset="0"/>
              </a:rPr>
              <a:t>разходите</a:t>
            </a:r>
            <a:r>
              <a:rPr lang="ru-RU" sz="1400" b="1" dirty="0">
                <a:ea typeface="Tahoma" pitchFamily="34" charset="0"/>
                <a:cs typeface="Tahoma" pitchFamily="34" charset="0"/>
              </a:rPr>
              <a:t> </a:t>
            </a:r>
            <a:r>
              <a:rPr lang="ru-RU" sz="1400" b="1" dirty="0" err="1">
                <a:ea typeface="Tahoma" pitchFamily="34" charset="0"/>
                <a:cs typeface="Tahoma" pitchFamily="34" charset="0"/>
              </a:rPr>
              <a:t>са</a:t>
            </a:r>
            <a:r>
              <a:rPr lang="ru-RU" sz="1400" b="1" dirty="0">
                <a:ea typeface="Tahoma" pitchFamily="34" charset="0"/>
                <a:cs typeface="Tahoma" pitchFamily="34" charset="0"/>
              </a:rPr>
              <a:t> за </a:t>
            </a:r>
            <a:r>
              <a:rPr lang="ru-RU" sz="1400" b="1" dirty="0" err="1">
                <a:ea typeface="Tahoma" pitchFamily="34" charset="0"/>
                <a:cs typeface="Tahoma" pitchFamily="34" charset="0"/>
              </a:rPr>
              <a:t>реално</a:t>
            </a:r>
            <a:r>
              <a:rPr lang="ru-RU" sz="1400" b="1" dirty="0">
                <a:ea typeface="Tahoma" pitchFamily="34" charset="0"/>
                <a:cs typeface="Tahoma" pitchFamily="34" charset="0"/>
              </a:rPr>
              <a:t> </a:t>
            </a:r>
            <a:r>
              <a:rPr lang="ru-RU" sz="1400" b="1" dirty="0" err="1">
                <a:ea typeface="Tahoma" pitchFamily="34" charset="0"/>
                <a:cs typeface="Tahoma" pitchFamily="34" charset="0"/>
              </a:rPr>
              <a:t>доставени</a:t>
            </a:r>
            <a:r>
              <a:rPr lang="ru-RU" sz="1400" b="1" dirty="0">
                <a:ea typeface="Tahoma" pitchFamily="34" charset="0"/>
                <a:cs typeface="Tahoma" pitchFamily="34" charset="0"/>
              </a:rPr>
              <a:t> </a:t>
            </a:r>
            <a:r>
              <a:rPr lang="ru-RU" sz="1400" b="1" dirty="0" err="1">
                <a:ea typeface="Tahoma" pitchFamily="34" charset="0"/>
                <a:cs typeface="Tahoma" pitchFamily="34" charset="0"/>
              </a:rPr>
              <a:t>продукти</a:t>
            </a:r>
            <a:r>
              <a:rPr lang="ru-RU" sz="1400" b="1" dirty="0">
                <a:ea typeface="Tahoma" pitchFamily="34" charset="0"/>
                <a:cs typeface="Tahoma" pitchFamily="34" charset="0"/>
              </a:rPr>
              <a:t>, </a:t>
            </a:r>
            <a:r>
              <a:rPr lang="ru-RU" sz="1400" b="1" dirty="0" err="1">
                <a:ea typeface="Tahoma" pitchFamily="34" charset="0"/>
                <a:cs typeface="Tahoma" pitchFamily="34" charset="0"/>
              </a:rPr>
              <a:t>извършени</a:t>
            </a:r>
            <a:r>
              <a:rPr lang="ru-RU" sz="1400" b="1" dirty="0">
                <a:ea typeface="Tahoma" pitchFamily="34" charset="0"/>
                <a:cs typeface="Tahoma" pitchFamily="34" charset="0"/>
              </a:rPr>
              <a:t> услуги, </a:t>
            </a:r>
            <a:r>
              <a:rPr lang="ru-RU" sz="1400" b="1" dirty="0" err="1">
                <a:ea typeface="Tahoma" pitchFamily="34" charset="0"/>
                <a:cs typeface="Tahoma" pitchFamily="34" charset="0"/>
              </a:rPr>
              <a:t>строителни</a:t>
            </a:r>
            <a:r>
              <a:rPr lang="ru-RU" sz="1400" b="1" dirty="0">
                <a:ea typeface="Tahoma" pitchFamily="34" charset="0"/>
                <a:cs typeface="Tahoma" pitchFamily="34" charset="0"/>
              </a:rPr>
              <a:t> и </a:t>
            </a:r>
            <a:r>
              <a:rPr lang="ru-RU" sz="1400" b="1" dirty="0" err="1">
                <a:ea typeface="Tahoma" pitchFamily="34" charset="0"/>
                <a:cs typeface="Tahoma" pitchFamily="34" charset="0"/>
              </a:rPr>
              <a:t>монтажни</a:t>
            </a:r>
            <a:r>
              <a:rPr lang="ru-RU" sz="1400" b="1" dirty="0">
                <a:ea typeface="Tahoma" pitchFamily="34" charset="0"/>
                <a:cs typeface="Tahoma" pitchFamily="34" charset="0"/>
              </a:rPr>
              <a:t> </a:t>
            </a:r>
            <a:r>
              <a:rPr lang="ru-RU" sz="1400" b="1" dirty="0" err="1">
                <a:ea typeface="Tahoma" pitchFamily="34" charset="0"/>
                <a:cs typeface="Tahoma" pitchFamily="34" charset="0"/>
              </a:rPr>
              <a:t>работи</a:t>
            </a:r>
            <a:r>
              <a:rPr lang="ru-RU" sz="1400" b="1" dirty="0">
                <a:ea typeface="Tahoma" pitchFamily="34" charset="0"/>
                <a:cs typeface="Tahoma" pitchFamily="34" charset="0"/>
              </a:rPr>
              <a:t> и положен труд, и </a:t>
            </a:r>
            <a:r>
              <a:rPr lang="ru-RU" sz="1400" b="1" dirty="0" err="1">
                <a:ea typeface="Tahoma" pitchFamily="34" charset="0"/>
                <a:cs typeface="Tahoma" pitchFamily="34" charset="0"/>
              </a:rPr>
              <a:t>са</a:t>
            </a:r>
            <a:r>
              <a:rPr lang="ru-RU" sz="1400" b="1" dirty="0">
                <a:ea typeface="Tahoma" pitchFamily="34" charset="0"/>
                <a:cs typeface="Tahoma" pitchFamily="34" charset="0"/>
              </a:rPr>
              <a:t> </a:t>
            </a:r>
            <a:r>
              <a:rPr lang="ru-RU" sz="1400" b="1" dirty="0" err="1">
                <a:ea typeface="Tahoma" pitchFamily="34" charset="0"/>
                <a:cs typeface="Tahoma" pitchFamily="34" charset="0"/>
              </a:rPr>
              <a:t>подкрепени</a:t>
            </a:r>
            <a:r>
              <a:rPr lang="ru-RU" sz="1400" b="1" dirty="0">
                <a:ea typeface="Tahoma" pitchFamily="34" charset="0"/>
                <a:cs typeface="Tahoma" pitchFamily="34" charset="0"/>
              </a:rPr>
              <a:t> от </a:t>
            </a:r>
            <a:r>
              <a:rPr lang="ru-RU" sz="1400" b="1" dirty="0" err="1">
                <a:ea typeface="Tahoma" pitchFamily="34" charset="0"/>
                <a:cs typeface="Tahoma" pitchFamily="34" charset="0"/>
              </a:rPr>
              <a:t>съответните</a:t>
            </a:r>
            <a:r>
              <a:rPr lang="ru-RU" sz="1400" b="1" dirty="0">
                <a:ea typeface="Tahoma" pitchFamily="34" charset="0"/>
                <a:cs typeface="Tahoma" pitchFamily="34" charset="0"/>
              </a:rPr>
              <a:t> </a:t>
            </a:r>
            <a:r>
              <a:rPr lang="ru-RU" sz="1400" b="1" dirty="0" err="1">
                <a:ea typeface="Tahoma" pitchFamily="34" charset="0"/>
                <a:cs typeface="Tahoma" pitchFamily="34" charset="0"/>
              </a:rPr>
              <a:t>разходооправдателни</a:t>
            </a:r>
            <a:r>
              <a:rPr lang="ru-RU" sz="1400" b="1" dirty="0">
                <a:ea typeface="Tahoma" pitchFamily="34" charset="0"/>
                <a:cs typeface="Tahoma" pitchFamily="34" charset="0"/>
              </a:rPr>
              <a:t> </a:t>
            </a:r>
            <a:r>
              <a:rPr lang="ru-RU" sz="1400" b="1" dirty="0" err="1">
                <a:ea typeface="Tahoma" pitchFamily="34" charset="0"/>
                <a:cs typeface="Tahoma" pitchFamily="34" charset="0"/>
              </a:rPr>
              <a:t>документи</a:t>
            </a:r>
            <a:r>
              <a:rPr lang="ru-RU" sz="1400" b="1" dirty="0">
                <a:ea typeface="Tahoma" pitchFamily="34" charset="0"/>
                <a:cs typeface="Tahoma" pitchFamily="34" charset="0"/>
              </a:rPr>
              <a:t> или </a:t>
            </a:r>
            <a:r>
              <a:rPr lang="ru-RU" sz="1400" b="1" dirty="0" err="1">
                <a:ea typeface="Tahoma" pitchFamily="34" charset="0"/>
                <a:cs typeface="Tahoma" pitchFamily="34" charset="0"/>
              </a:rPr>
              <a:t>други</a:t>
            </a:r>
            <a:r>
              <a:rPr lang="ru-RU" sz="1400" b="1" dirty="0">
                <a:ea typeface="Tahoma" pitchFamily="34" charset="0"/>
                <a:cs typeface="Tahoma" pitchFamily="34" charset="0"/>
              </a:rPr>
              <a:t> </a:t>
            </a:r>
            <a:r>
              <a:rPr lang="ru-RU" sz="1400" b="1" dirty="0" err="1">
                <a:ea typeface="Tahoma" pitchFamily="34" charset="0"/>
                <a:cs typeface="Tahoma" pitchFamily="34" charset="0"/>
              </a:rPr>
              <a:t>документи</a:t>
            </a:r>
            <a:r>
              <a:rPr lang="ru-RU" sz="1400" b="1" dirty="0">
                <a:ea typeface="Tahoma" pitchFamily="34" charset="0"/>
                <a:cs typeface="Tahoma" pitchFamily="34" charset="0"/>
              </a:rPr>
              <a:t> с </a:t>
            </a:r>
            <a:r>
              <a:rPr lang="ru-RU" sz="1400" b="1" dirty="0" err="1">
                <a:ea typeface="Tahoma" pitchFamily="34" charset="0"/>
                <a:cs typeface="Tahoma" pitchFamily="34" charset="0"/>
              </a:rPr>
              <a:t>еквивалентна</a:t>
            </a:r>
            <a:r>
              <a:rPr lang="ru-RU" sz="1400" b="1" dirty="0">
                <a:ea typeface="Tahoma" pitchFamily="34" charset="0"/>
                <a:cs typeface="Tahoma" pitchFamily="34" charset="0"/>
              </a:rPr>
              <a:t> </a:t>
            </a:r>
            <a:r>
              <a:rPr lang="ru-RU" sz="1400" b="1" dirty="0" err="1">
                <a:ea typeface="Tahoma" pitchFamily="34" charset="0"/>
                <a:cs typeface="Tahoma" pitchFamily="34" charset="0"/>
              </a:rPr>
              <a:t>стойност</a:t>
            </a:r>
            <a:r>
              <a:rPr lang="ru-RU" sz="1400" dirty="0">
                <a:ea typeface="Tahoma" pitchFamily="34" charset="0"/>
                <a:cs typeface="Tahoma" pitchFamily="34" charset="0"/>
              </a:rPr>
              <a:t>;</a:t>
            </a:r>
          </a:p>
          <a:p>
            <a:pPr marL="0" lvl="0" indent="0" algn="just" fontAlgn="base">
              <a:lnSpc>
                <a:spcPct val="150000"/>
              </a:lnSpc>
              <a:spcBef>
                <a:spcPts val="0"/>
              </a:spcBef>
              <a:spcAft>
                <a:spcPts val="600"/>
              </a:spcAft>
              <a:buClrTx/>
              <a:buSzTx/>
              <a:buNone/>
              <a:defRPr/>
            </a:pPr>
            <a:r>
              <a:rPr lang="ru-RU" sz="1400" dirty="0">
                <a:ea typeface="Tahoma" pitchFamily="34" charset="0"/>
                <a:cs typeface="Tahoma" pitchFamily="34" charset="0"/>
              </a:rPr>
              <a:t>6/ </a:t>
            </a:r>
            <a:r>
              <a:rPr lang="ru-RU" sz="1400" dirty="0" err="1">
                <a:ea typeface="Tahoma" pitchFamily="34" charset="0"/>
                <a:cs typeface="Tahoma" pitchFamily="34" charset="0"/>
              </a:rPr>
              <a:t>разходите</a:t>
            </a:r>
            <a:r>
              <a:rPr lang="ru-RU" sz="1400" dirty="0">
                <a:ea typeface="Tahoma" pitchFamily="34" charset="0"/>
                <a:cs typeface="Tahoma" pitchFamily="34" charset="0"/>
              </a:rPr>
              <a:t> </a:t>
            </a:r>
            <a:r>
              <a:rPr lang="ru-RU" sz="1400" dirty="0" err="1">
                <a:ea typeface="Tahoma" pitchFamily="34" charset="0"/>
                <a:cs typeface="Tahoma" pitchFamily="34" charset="0"/>
              </a:rPr>
              <a:t>са</a:t>
            </a:r>
            <a:r>
              <a:rPr lang="ru-RU" sz="1400" dirty="0">
                <a:ea typeface="Tahoma" pitchFamily="34" charset="0"/>
                <a:cs typeface="Tahoma" pitchFamily="34" charset="0"/>
              </a:rPr>
              <a:t> </a:t>
            </a:r>
            <a:r>
              <a:rPr lang="ru-RU" sz="1400" dirty="0" err="1">
                <a:ea typeface="Tahoma" pitchFamily="34" charset="0"/>
                <a:cs typeface="Tahoma" pitchFamily="34" charset="0"/>
              </a:rPr>
              <a:t>извършени</a:t>
            </a:r>
            <a:r>
              <a:rPr lang="ru-RU" sz="1400" dirty="0">
                <a:ea typeface="Tahoma" pitchFamily="34" charset="0"/>
                <a:cs typeface="Tahoma" pitchFamily="34" charset="0"/>
              </a:rPr>
              <a:t> </a:t>
            </a:r>
            <a:r>
              <a:rPr lang="ru-RU" sz="1400" dirty="0" err="1">
                <a:ea typeface="Tahoma" pitchFamily="34" charset="0"/>
                <a:cs typeface="Tahoma" pitchFamily="34" charset="0"/>
              </a:rPr>
              <a:t>законосъобразно</a:t>
            </a:r>
            <a:r>
              <a:rPr lang="ru-RU" sz="1400" dirty="0">
                <a:ea typeface="Tahoma" pitchFamily="34" charset="0"/>
                <a:cs typeface="Tahoma" pitchFamily="34" charset="0"/>
              </a:rPr>
              <a:t> </a:t>
            </a:r>
            <a:r>
              <a:rPr lang="ru-RU" sz="1400" dirty="0" err="1">
                <a:ea typeface="Tahoma" pitchFamily="34" charset="0"/>
                <a:cs typeface="Tahoma" pitchFamily="34" charset="0"/>
              </a:rPr>
              <a:t>съгласно</a:t>
            </a:r>
            <a:r>
              <a:rPr lang="ru-RU" sz="1400" dirty="0">
                <a:ea typeface="Tahoma" pitchFamily="34" charset="0"/>
                <a:cs typeface="Tahoma" pitchFamily="34" charset="0"/>
              </a:rPr>
              <a:t> </a:t>
            </a:r>
            <a:r>
              <a:rPr lang="ru-RU" sz="1400" dirty="0" err="1">
                <a:ea typeface="Tahoma" pitchFamily="34" charset="0"/>
                <a:cs typeface="Tahoma" pitchFamily="34" charset="0"/>
              </a:rPr>
              <a:t>приложимото</a:t>
            </a:r>
            <a:r>
              <a:rPr lang="ru-RU" sz="1400" dirty="0">
                <a:ea typeface="Tahoma" pitchFamily="34" charset="0"/>
                <a:cs typeface="Tahoma" pitchFamily="34" charset="0"/>
              </a:rPr>
              <a:t> право на </a:t>
            </a:r>
            <a:r>
              <a:rPr lang="ru-RU" sz="1400" dirty="0" err="1">
                <a:ea typeface="Tahoma" pitchFamily="34" charset="0"/>
                <a:cs typeface="Tahoma" pitchFamily="34" charset="0"/>
              </a:rPr>
              <a:t>Европейския</a:t>
            </a:r>
            <a:r>
              <a:rPr lang="ru-RU" sz="1400" dirty="0">
                <a:ea typeface="Tahoma" pitchFamily="34" charset="0"/>
                <a:cs typeface="Tahoma" pitchFamily="34" charset="0"/>
              </a:rPr>
              <a:t> </a:t>
            </a:r>
            <a:r>
              <a:rPr lang="ru-RU" sz="1400" dirty="0" err="1">
                <a:ea typeface="Tahoma" pitchFamily="34" charset="0"/>
                <a:cs typeface="Tahoma" pitchFamily="34" charset="0"/>
              </a:rPr>
              <a:t>съюз</a:t>
            </a:r>
            <a:r>
              <a:rPr lang="ru-RU" sz="1400" dirty="0">
                <a:ea typeface="Tahoma" pitchFamily="34" charset="0"/>
                <a:cs typeface="Tahoma" pitchFamily="34" charset="0"/>
              </a:rPr>
              <a:t> и </a:t>
            </a:r>
            <a:r>
              <a:rPr lang="ru-RU" sz="1400" dirty="0" err="1">
                <a:ea typeface="Tahoma" pitchFamily="34" charset="0"/>
                <a:cs typeface="Tahoma" pitchFamily="34" charset="0"/>
              </a:rPr>
              <a:t>българското</a:t>
            </a:r>
            <a:r>
              <a:rPr lang="ru-RU" sz="1400" dirty="0">
                <a:ea typeface="Tahoma" pitchFamily="34" charset="0"/>
                <a:cs typeface="Tahoma" pitchFamily="34" charset="0"/>
              </a:rPr>
              <a:t> </a:t>
            </a:r>
            <a:r>
              <a:rPr lang="ru-RU" sz="1400" dirty="0" err="1">
                <a:ea typeface="Tahoma" pitchFamily="34" charset="0"/>
                <a:cs typeface="Tahoma" pitchFamily="34" charset="0"/>
              </a:rPr>
              <a:t>законодателство</a:t>
            </a:r>
            <a:r>
              <a:rPr lang="ru-RU" sz="1400" dirty="0">
                <a:ea typeface="Tahoma" pitchFamily="34" charset="0"/>
                <a:cs typeface="Tahoma" pitchFamily="34" charset="0"/>
              </a:rPr>
              <a:t>;</a:t>
            </a:r>
          </a:p>
          <a:p>
            <a:pPr marL="0" lvl="0" indent="0" algn="just" fontAlgn="base">
              <a:lnSpc>
                <a:spcPct val="150000"/>
              </a:lnSpc>
              <a:spcBef>
                <a:spcPts val="0"/>
              </a:spcBef>
              <a:spcAft>
                <a:spcPts val="600"/>
              </a:spcAft>
              <a:buClrTx/>
              <a:buSzTx/>
              <a:buNone/>
              <a:defRPr/>
            </a:pPr>
            <a:r>
              <a:rPr lang="ru-RU" sz="1400" dirty="0">
                <a:ea typeface="Tahoma" pitchFamily="34" charset="0"/>
                <a:cs typeface="Tahoma" pitchFamily="34" charset="0"/>
              </a:rPr>
              <a:t>7/ </a:t>
            </a:r>
            <a:r>
              <a:rPr lang="ru-RU" sz="1400" dirty="0" err="1">
                <a:ea typeface="Tahoma" pitchFamily="34" charset="0"/>
                <a:cs typeface="Tahoma" pitchFamily="34" charset="0"/>
              </a:rPr>
              <a:t>разходите</a:t>
            </a:r>
            <a:r>
              <a:rPr lang="ru-RU" sz="1400" dirty="0">
                <a:ea typeface="Tahoma" pitchFamily="34" charset="0"/>
                <a:cs typeface="Tahoma" pitchFamily="34" charset="0"/>
              </a:rPr>
              <a:t> </a:t>
            </a:r>
            <a:r>
              <a:rPr lang="ru-RU" sz="1400" dirty="0" err="1">
                <a:ea typeface="Tahoma" pitchFamily="34" charset="0"/>
                <a:cs typeface="Tahoma" pitchFamily="34" charset="0"/>
              </a:rPr>
              <a:t>са</a:t>
            </a:r>
            <a:r>
              <a:rPr lang="ru-RU" sz="1400" dirty="0">
                <a:ea typeface="Tahoma" pitchFamily="34" charset="0"/>
                <a:cs typeface="Tahoma" pitchFamily="34" charset="0"/>
              </a:rPr>
              <a:t> </a:t>
            </a:r>
            <a:r>
              <a:rPr lang="ru-RU" sz="1400" dirty="0" err="1">
                <a:ea typeface="Tahoma" pitchFamily="34" charset="0"/>
                <a:cs typeface="Tahoma" pitchFamily="34" charset="0"/>
              </a:rPr>
              <a:t>отразени</a:t>
            </a:r>
            <a:r>
              <a:rPr lang="ru-RU" sz="1400" dirty="0">
                <a:ea typeface="Tahoma" pitchFamily="34" charset="0"/>
                <a:cs typeface="Tahoma" pitchFamily="34" charset="0"/>
              </a:rPr>
              <a:t> в </a:t>
            </a:r>
            <a:r>
              <a:rPr lang="ru-RU" sz="1400" dirty="0" err="1">
                <a:ea typeface="Tahoma" pitchFamily="34" charset="0"/>
                <a:cs typeface="Tahoma" pitchFamily="34" charset="0"/>
              </a:rPr>
              <a:t>счетоводната</a:t>
            </a:r>
            <a:r>
              <a:rPr lang="ru-RU" sz="1400" dirty="0">
                <a:ea typeface="Tahoma" pitchFamily="34" charset="0"/>
                <a:cs typeface="Tahoma" pitchFamily="34" charset="0"/>
              </a:rPr>
              <a:t> документация на </a:t>
            </a:r>
            <a:r>
              <a:rPr lang="ru-RU" sz="1400" dirty="0" err="1">
                <a:ea typeface="Tahoma" pitchFamily="34" charset="0"/>
                <a:cs typeface="Tahoma" pitchFamily="34" charset="0"/>
              </a:rPr>
              <a:t>крайния</a:t>
            </a:r>
            <a:r>
              <a:rPr lang="ru-RU" sz="1400" dirty="0">
                <a:ea typeface="Tahoma" pitchFamily="34" charset="0"/>
                <a:cs typeface="Tahoma" pitchFamily="34" charset="0"/>
              </a:rPr>
              <a:t>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 чрез </a:t>
            </a:r>
            <a:r>
              <a:rPr lang="ru-RU" sz="1400" dirty="0" err="1">
                <a:ea typeface="Tahoma" pitchFamily="34" charset="0"/>
                <a:cs typeface="Tahoma" pitchFamily="34" charset="0"/>
              </a:rPr>
              <a:t>отделни</a:t>
            </a:r>
            <a:r>
              <a:rPr lang="ru-RU" sz="1400" dirty="0">
                <a:ea typeface="Tahoma" pitchFamily="34" charset="0"/>
                <a:cs typeface="Tahoma" pitchFamily="34" charset="0"/>
              </a:rPr>
              <a:t> </a:t>
            </a:r>
            <a:r>
              <a:rPr lang="ru-RU" sz="1400" dirty="0" err="1">
                <a:ea typeface="Tahoma" pitchFamily="34" charset="0"/>
                <a:cs typeface="Tahoma" pitchFamily="34" charset="0"/>
              </a:rPr>
              <a:t>счетоводни</a:t>
            </a:r>
            <a:r>
              <a:rPr lang="ru-RU" sz="1400" dirty="0">
                <a:ea typeface="Tahoma" pitchFamily="34" charset="0"/>
                <a:cs typeface="Tahoma" pitchFamily="34" charset="0"/>
              </a:rPr>
              <a:t> </a:t>
            </a:r>
            <a:r>
              <a:rPr lang="ru-RU" sz="1400" dirty="0" err="1">
                <a:ea typeface="Tahoma" pitchFamily="34" charset="0"/>
                <a:cs typeface="Tahoma" pitchFamily="34" charset="0"/>
              </a:rPr>
              <a:t>аналитични</a:t>
            </a:r>
            <a:r>
              <a:rPr lang="ru-RU" sz="1400" dirty="0">
                <a:ea typeface="Tahoma" pitchFamily="34" charset="0"/>
                <a:cs typeface="Tahoma" pitchFamily="34" charset="0"/>
              </a:rPr>
              <a:t> сметки или в </a:t>
            </a:r>
            <a:r>
              <a:rPr lang="ru-RU" sz="1400" dirty="0" err="1">
                <a:ea typeface="Tahoma" pitchFamily="34" charset="0"/>
                <a:cs typeface="Tahoma" pitchFamily="34" charset="0"/>
              </a:rPr>
              <a:t>отделна</a:t>
            </a:r>
            <a:r>
              <a:rPr lang="ru-RU" sz="1400" dirty="0">
                <a:ea typeface="Tahoma" pitchFamily="34" charset="0"/>
                <a:cs typeface="Tahoma" pitchFamily="34" charset="0"/>
              </a:rPr>
              <a:t> </a:t>
            </a:r>
            <a:r>
              <a:rPr lang="ru-RU" sz="1400" dirty="0" err="1">
                <a:ea typeface="Tahoma" pitchFamily="34" charset="0"/>
                <a:cs typeface="Tahoma" pitchFamily="34" charset="0"/>
              </a:rPr>
              <a:t>счетоводна</a:t>
            </a:r>
            <a:r>
              <a:rPr lang="ru-RU" sz="1400" dirty="0">
                <a:ea typeface="Tahoma" pitchFamily="34" charset="0"/>
                <a:cs typeface="Tahoma" pitchFamily="34" charset="0"/>
              </a:rPr>
              <a:t> система;</a:t>
            </a:r>
          </a:p>
          <a:p>
            <a:pPr marL="0" indent="0" algn="just" fontAlgn="base">
              <a:lnSpc>
                <a:spcPct val="150000"/>
              </a:lnSpc>
              <a:spcBef>
                <a:spcPts val="0"/>
              </a:spcBef>
              <a:spcAft>
                <a:spcPts val="600"/>
              </a:spcAft>
              <a:buClrTx/>
              <a:buSzTx/>
              <a:buNone/>
              <a:defRPr/>
            </a:pPr>
            <a:r>
              <a:rPr lang="ru-RU" sz="1400" dirty="0">
                <a:ea typeface="Tahoma" pitchFamily="34" charset="0"/>
                <a:cs typeface="Tahoma" pitchFamily="34" charset="0"/>
              </a:rPr>
              <a:t>8/ за </a:t>
            </a:r>
            <a:r>
              <a:rPr lang="ru-RU" sz="1400" dirty="0" err="1">
                <a:ea typeface="Tahoma" pitchFamily="34" charset="0"/>
                <a:cs typeface="Tahoma" pitchFamily="34" charset="0"/>
              </a:rPr>
              <a:t>направените</a:t>
            </a:r>
            <a:r>
              <a:rPr lang="ru-RU" sz="1400" dirty="0">
                <a:ea typeface="Tahoma" pitchFamily="34" charset="0"/>
                <a:cs typeface="Tahoma" pitchFamily="34" charset="0"/>
              </a:rPr>
              <a:t> </a:t>
            </a:r>
            <a:r>
              <a:rPr lang="ru-RU" sz="1400" dirty="0" err="1">
                <a:ea typeface="Tahoma" pitchFamily="34" charset="0"/>
                <a:cs typeface="Tahoma" pitchFamily="34" charset="0"/>
              </a:rPr>
              <a:t>разходи</a:t>
            </a:r>
            <a:r>
              <a:rPr lang="ru-RU" sz="1400" dirty="0">
                <a:ea typeface="Tahoma" pitchFamily="34" charset="0"/>
                <a:cs typeface="Tahoma" pitchFamily="34" charset="0"/>
              </a:rPr>
              <a:t> е </a:t>
            </a:r>
            <a:r>
              <a:rPr lang="ru-RU" sz="1400" dirty="0" err="1">
                <a:ea typeface="Tahoma" pitchFamily="34" charset="0"/>
                <a:cs typeface="Tahoma" pitchFamily="34" charset="0"/>
              </a:rPr>
              <a:t>налична</a:t>
            </a:r>
            <a:r>
              <a:rPr lang="ru-RU" sz="1400" dirty="0">
                <a:ea typeface="Tahoma" pitchFamily="34" charset="0"/>
                <a:cs typeface="Tahoma" pitchFamily="34" charset="0"/>
              </a:rPr>
              <a:t> </a:t>
            </a:r>
            <a:r>
              <a:rPr lang="ru-RU" sz="1400" dirty="0" err="1">
                <a:ea typeface="Tahoma" pitchFamily="34" charset="0"/>
                <a:cs typeface="Tahoma" pitchFamily="34" charset="0"/>
              </a:rPr>
              <a:t>одитна</a:t>
            </a:r>
            <a:r>
              <a:rPr lang="ru-RU" sz="1400" dirty="0">
                <a:ea typeface="Tahoma" pitchFamily="34" charset="0"/>
                <a:cs typeface="Tahoma" pitchFamily="34" charset="0"/>
              </a:rPr>
              <a:t> следа;</a:t>
            </a:r>
            <a:endParaRPr lang="en-US" sz="1400" dirty="0">
              <a:ea typeface="Tahoma" pitchFamily="34" charset="0"/>
              <a:cs typeface="Tahoma" pitchFamily="34" charset="0"/>
            </a:endParaRPr>
          </a:p>
          <a:p>
            <a:pPr marL="0" indent="0" algn="just" fontAlgn="base">
              <a:lnSpc>
                <a:spcPct val="150000"/>
              </a:lnSpc>
              <a:spcBef>
                <a:spcPts val="0"/>
              </a:spcBef>
              <a:spcAft>
                <a:spcPts val="600"/>
              </a:spcAft>
              <a:buClrTx/>
              <a:buSzTx/>
              <a:buNone/>
              <a:defRPr/>
            </a:pPr>
            <a:r>
              <a:rPr lang="ru-RU" sz="1400" dirty="0">
                <a:ea typeface="Tahoma" pitchFamily="34" charset="0"/>
                <a:cs typeface="Tahoma" pitchFamily="34" charset="0"/>
              </a:rPr>
              <a:t>9/ </a:t>
            </a:r>
            <a:r>
              <a:rPr lang="ru-RU" sz="1400" dirty="0" err="1">
                <a:ea typeface="Tahoma" pitchFamily="34" charset="0"/>
                <a:cs typeface="Tahoma" pitchFamily="34" charset="0"/>
              </a:rPr>
              <a:t>разходите</a:t>
            </a:r>
            <a:r>
              <a:rPr lang="ru-RU" sz="1400" dirty="0">
                <a:ea typeface="Tahoma" pitchFamily="34" charset="0"/>
                <a:cs typeface="Tahoma" pitchFamily="34" charset="0"/>
              </a:rPr>
              <a:t> </a:t>
            </a:r>
            <a:r>
              <a:rPr lang="ru-RU" sz="1400" dirty="0" err="1">
                <a:ea typeface="Tahoma" pitchFamily="34" charset="0"/>
                <a:cs typeface="Tahoma" pitchFamily="34" charset="0"/>
              </a:rPr>
              <a:t>са</a:t>
            </a:r>
            <a:r>
              <a:rPr lang="ru-RU" sz="1400" dirty="0">
                <a:ea typeface="Tahoma" pitchFamily="34" charset="0"/>
                <a:cs typeface="Tahoma" pitchFamily="34" charset="0"/>
              </a:rPr>
              <a:t> </a:t>
            </a:r>
            <a:r>
              <a:rPr lang="ru-RU" sz="1400" dirty="0" err="1">
                <a:ea typeface="Tahoma" pitchFamily="34" charset="0"/>
                <a:cs typeface="Tahoma" pitchFamily="34" charset="0"/>
              </a:rPr>
              <a:t>съобразени</a:t>
            </a:r>
            <a:r>
              <a:rPr lang="ru-RU" sz="1400" dirty="0">
                <a:ea typeface="Tahoma" pitchFamily="34" charset="0"/>
                <a:cs typeface="Tahoma" pitchFamily="34" charset="0"/>
              </a:rPr>
              <a:t> с </a:t>
            </a:r>
            <a:r>
              <a:rPr lang="ru-RU" sz="1400" dirty="0" err="1">
                <a:ea typeface="Tahoma" pitchFamily="34" charset="0"/>
                <a:cs typeface="Tahoma" pitchFamily="34" charset="0"/>
              </a:rPr>
              <a:t>приложимите</a:t>
            </a:r>
            <a:r>
              <a:rPr lang="ru-RU" sz="1400" dirty="0">
                <a:ea typeface="Tahoma" pitchFamily="34" charset="0"/>
                <a:cs typeface="Tahoma" pitchFamily="34" charset="0"/>
              </a:rPr>
              <a:t> правила за </a:t>
            </a:r>
            <a:r>
              <a:rPr lang="ru-RU" sz="1400" dirty="0" err="1">
                <a:ea typeface="Tahoma" pitchFamily="34" charset="0"/>
                <a:cs typeface="Tahoma" pitchFamily="34" charset="0"/>
              </a:rPr>
              <a:t>предоставяне</a:t>
            </a:r>
            <a:r>
              <a:rPr lang="ru-RU" sz="1400" dirty="0">
                <a:ea typeface="Tahoma" pitchFamily="34" charset="0"/>
                <a:cs typeface="Tahoma" pitchFamily="34" charset="0"/>
              </a:rPr>
              <a:t> на </a:t>
            </a:r>
            <a:r>
              <a:rPr lang="ru-RU" sz="1400" dirty="0" err="1">
                <a:ea typeface="Tahoma" pitchFamily="34" charset="0"/>
                <a:cs typeface="Tahoma" pitchFamily="34" charset="0"/>
              </a:rPr>
              <a:t>държавни</a:t>
            </a:r>
            <a:r>
              <a:rPr lang="ru-RU" sz="1400" dirty="0">
                <a:ea typeface="Tahoma" pitchFamily="34" charset="0"/>
                <a:cs typeface="Tahoma" pitchFamily="34" charset="0"/>
              </a:rPr>
              <a:t> помощи;</a:t>
            </a:r>
            <a:endParaRPr lang="en-US" sz="1400" dirty="0">
              <a:ea typeface="Tahoma" pitchFamily="34" charset="0"/>
              <a:cs typeface="Tahoma" pitchFamily="34" charset="0"/>
            </a:endParaRPr>
          </a:p>
          <a:p>
            <a:pPr marL="0" indent="0" algn="just" fontAlgn="base">
              <a:lnSpc>
                <a:spcPct val="150000"/>
              </a:lnSpc>
              <a:spcBef>
                <a:spcPts val="0"/>
              </a:spcBef>
              <a:spcAft>
                <a:spcPts val="600"/>
              </a:spcAft>
              <a:buClrTx/>
              <a:buSzTx/>
              <a:buNone/>
              <a:defRPr/>
            </a:pPr>
            <a:r>
              <a:rPr lang="ru-RU" sz="1400" dirty="0">
                <a:ea typeface="Tahoma" pitchFamily="34" charset="0"/>
                <a:cs typeface="Tahoma" pitchFamily="34" charset="0"/>
              </a:rPr>
              <a:t>10/ </a:t>
            </a:r>
            <a:r>
              <a:rPr lang="ru-RU" sz="1400" dirty="0" err="1">
                <a:ea typeface="Tahoma" pitchFamily="34" charset="0"/>
                <a:cs typeface="Tahoma" pitchFamily="34" charset="0"/>
              </a:rPr>
              <a:t>разходите</a:t>
            </a:r>
            <a:r>
              <a:rPr lang="ru-RU" sz="1400" dirty="0">
                <a:ea typeface="Tahoma" pitchFamily="34" charset="0"/>
                <a:cs typeface="Tahoma" pitchFamily="34" charset="0"/>
              </a:rPr>
              <a:t> </a:t>
            </a:r>
            <a:r>
              <a:rPr lang="ru-RU" sz="1400" dirty="0" err="1">
                <a:ea typeface="Tahoma" pitchFamily="34" charset="0"/>
                <a:cs typeface="Tahoma" pitchFamily="34" charset="0"/>
              </a:rPr>
              <a:t>са</a:t>
            </a:r>
            <a:r>
              <a:rPr lang="ru-RU" sz="1400" dirty="0">
                <a:ea typeface="Tahoma" pitchFamily="34" charset="0"/>
                <a:cs typeface="Tahoma" pitchFamily="34" charset="0"/>
              </a:rPr>
              <a:t> за </a:t>
            </a:r>
            <a:r>
              <a:rPr lang="ru-RU" sz="1400" dirty="0" err="1">
                <a:ea typeface="Tahoma" pitchFamily="34" charset="0"/>
                <a:cs typeface="Tahoma" pitchFamily="34" charset="0"/>
              </a:rPr>
              <a:t>дейности</a:t>
            </a:r>
            <a:r>
              <a:rPr lang="ru-RU" sz="1400" dirty="0">
                <a:ea typeface="Tahoma" pitchFamily="34" charset="0"/>
                <a:cs typeface="Tahoma" pitchFamily="34" charset="0"/>
              </a:rPr>
              <a:t>, по отношение на </a:t>
            </a:r>
            <a:r>
              <a:rPr lang="ru-RU" sz="1400" dirty="0" err="1">
                <a:ea typeface="Tahoma" pitchFamily="34" charset="0"/>
                <a:cs typeface="Tahoma" pitchFamily="34" charset="0"/>
              </a:rPr>
              <a:t>които</a:t>
            </a:r>
            <a:r>
              <a:rPr lang="ru-RU" sz="1400" dirty="0">
                <a:ea typeface="Tahoma" pitchFamily="34" charset="0"/>
                <a:cs typeface="Tahoma" pitchFamily="34" charset="0"/>
              </a:rPr>
              <a:t> </a:t>
            </a:r>
            <a:r>
              <a:rPr lang="ru-RU" sz="1400" dirty="0" err="1">
                <a:ea typeface="Tahoma" pitchFamily="34" charset="0"/>
                <a:cs typeface="Tahoma" pitchFamily="34" charset="0"/>
              </a:rPr>
              <a:t>са</a:t>
            </a:r>
            <a:r>
              <a:rPr lang="ru-RU" sz="1400" dirty="0">
                <a:ea typeface="Tahoma" pitchFamily="34" charset="0"/>
                <a:cs typeface="Tahoma" pitchFamily="34" charset="0"/>
              </a:rPr>
              <a:t> </a:t>
            </a:r>
            <a:r>
              <a:rPr lang="ru-RU" sz="1400" dirty="0" err="1">
                <a:ea typeface="Tahoma" pitchFamily="34" charset="0"/>
                <a:cs typeface="Tahoma" pitchFamily="34" charset="0"/>
              </a:rPr>
              <a:t>спазени</a:t>
            </a:r>
            <a:r>
              <a:rPr lang="ru-RU" sz="1400" dirty="0">
                <a:ea typeface="Tahoma" pitchFamily="34" charset="0"/>
                <a:cs typeface="Tahoma" pitchFamily="34" charset="0"/>
              </a:rPr>
              <a:t> </a:t>
            </a:r>
            <a:r>
              <a:rPr lang="ru-RU" sz="1400" dirty="0" err="1">
                <a:ea typeface="Tahoma" pitchFamily="34" charset="0"/>
                <a:cs typeface="Tahoma" pitchFamily="34" charset="0"/>
              </a:rPr>
              <a:t>принципите</a:t>
            </a:r>
            <a:r>
              <a:rPr lang="ru-RU" sz="1400" dirty="0">
                <a:ea typeface="Tahoma" pitchFamily="34" charset="0"/>
                <a:cs typeface="Tahoma" pitchFamily="34" charset="0"/>
              </a:rPr>
              <a:t> за свободна конкуренция, </a:t>
            </a:r>
            <a:r>
              <a:rPr lang="ru-RU" sz="1400" dirty="0" err="1">
                <a:ea typeface="Tahoma" pitchFamily="34" charset="0"/>
                <a:cs typeface="Tahoma" pitchFamily="34" charset="0"/>
              </a:rPr>
              <a:t>равнопоставеност</a:t>
            </a:r>
            <a:r>
              <a:rPr lang="ru-RU" sz="1400" dirty="0">
                <a:ea typeface="Tahoma" pitchFamily="34" charset="0"/>
                <a:cs typeface="Tahoma" pitchFamily="34" charset="0"/>
              </a:rPr>
              <a:t>, </a:t>
            </a:r>
            <a:r>
              <a:rPr lang="ru-RU" sz="1400" dirty="0" err="1">
                <a:ea typeface="Tahoma" pitchFamily="34" charset="0"/>
                <a:cs typeface="Tahoma" pitchFamily="34" charset="0"/>
              </a:rPr>
              <a:t>недопускане</a:t>
            </a:r>
            <a:r>
              <a:rPr lang="ru-RU" sz="1400" dirty="0">
                <a:ea typeface="Tahoma" pitchFamily="34" charset="0"/>
                <a:cs typeface="Tahoma" pitchFamily="34" charset="0"/>
              </a:rPr>
              <a:t> на дискриминация, </a:t>
            </a:r>
            <a:r>
              <a:rPr lang="ru-RU" sz="1400" dirty="0" err="1">
                <a:ea typeface="Tahoma" pitchFamily="34" charset="0"/>
                <a:cs typeface="Tahoma" pitchFamily="34" charset="0"/>
              </a:rPr>
              <a:t>пропорционалност</a:t>
            </a:r>
            <a:r>
              <a:rPr lang="ru-RU" sz="1400" dirty="0">
                <a:ea typeface="Tahoma" pitchFamily="34" charset="0"/>
                <a:cs typeface="Tahoma" pitchFamily="34" charset="0"/>
              </a:rPr>
              <a:t> и </a:t>
            </a:r>
            <a:r>
              <a:rPr lang="ru-RU" sz="1400" dirty="0" err="1">
                <a:ea typeface="Tahoma" pitchFamily="34" charset="0"/>
                <a:cs typeface="Tahoma" pitchFamily="34" charset="0"/>
              </a:rPr>
              <a:t>публичност</a:t>
            </a:r>
            <a:r>
              <a:rPr lang="ru-RU" sz="1400" dirty="0">
                <a:ea typeface="Tahoma" pitchFamily="34" charset="0"/>
                <a:cs typeface="Tahoma" pitchFamily="34" charset="0"/>
              </a:rPr>
              <a:t> и „</a:t>
            </a:r>
            <a:r>
              <a:rPr lang="ru-RU" sz="1400" dirty="0" err="1">
                <a:ea typeface="Tahoma" pitchFamily="34" charset="0"/>
                <a:cs typeface="Tahoma" pitchFamily="34" charset="0"/>
              </a:rPr>
              <a:t>ненанасяне</a:t>
            </a:r>
            <a:r>
              <a:rPr lang="ru-RU" sz="1400" dirty="0">
                <a:ea typeface="Tahoma" pitchFamily="34" charset="0"/>
                <a:cs typeface="Tahoma" pitchFamily="34" charset="0"/>
              </a:rPr>
              <a:t> на </a:t>
            </a:r>
            <a:r>
              <a:rPr lang="ru-RU" sz="1400" dirty="0" err="1">
                <a:ea typeface="Tahoma" pitchFamily="34" charset="0"/>
                <a:cs typeface="Tahoma" pitchFamily="34" charset="0"/>
              </a:rPr>
              <a:t>значителни</a:t>
            </a:r>
            <a:r>
              <a:rPr lang="ru-RU" sz="1400" dirty="0">
                <a:ea typeface="Tahoma" pitchFamily="34" charset="0"/>
                <a:cs typeface="Tahoma" pitchFamily="34" charset="0"/>
              </a:rPr>
              <a:t> вреди“ при </a:t>
            </a:r>
            <a:r>
              <a:rPr lang="ru-RU" sz="1400" dirty="0" err="1">
                <a:ea typeface="Tahoma" pitchFamily="34" charset="0"/>
                <a:cs typeface="Tahoma" pitchFamily="34" charset="0"/>
              </a:rPr>
              <a:t>изпълнението</a:t>
            </a:r>
            <a:r>
              <a:rPr lang="ru-RU" sz="1400" dirty="0">
                <a:ea typeface="Tahoma" pitchFamily="34" charset="0"/>
                <a:cs typeface="Tahoma" pitchFamily="34" charset="0"/>
              </a:rPr>
              <a:t> на </a:t>
            </a:r>
            <a:r>
              <a:rPr lang="ru-RU" sz="1400" dirty="0" err="1">
                <a:ea typeface="Tahoma" pitchFamily="34" charset="0"/>
                <a:cs typeface="Tahoma" pitchFamily="34" charset="0"/>
              </a:rPr>
              <a:t>одобрените</a:t>
            </a:r>
            <a:r>
              <a:rPr lang="ru-RU" sz="1400" dirty="0">
                <a:ea typeface="Tahoma" pitchFamily="34" charset="0"/>
                <a:cs typeface="Tahoma" pitchFamily="34" charset="0"/>
              </a:rPr>
              <a:t> инвестиции.</a:t>
            </a:r>
          </a:p>
          <a:p>
            <a:pPr marL="0" indent="0" algn="just" fontAlgn="base">
              <a:spcBef>
                <a:spcPts val="0"/>
              </a:spcBef>
              <a:spcAft>
                <a:spcPts val="600"/>
              </a:spcAft>
              <a:buClrTx/>
              <a:buSzTx/>
              <a:buNone/>
              <a:defRPr/>
            </a:pPr>
            <a:endParaRPr lang="ru-RU" sz="1050" b="1" dirty="0">
              <a:solidFill>
                <a:schemeClr val="accent3">
                  <a:lumMod val="50000"/>
                </a:schemeClr>
              </a:solidFill>
              <a:ea typeface="Tahoma" pitchFamily="34" charset="0"/>
              <a:cs typeface="Tahoma" pitchFamily="34" charset="0"/>
            </a:endParaRPr>
          </a:p>
          <a:p>
            <a:pPr marL="0" lvl="0" indent="0" algn="ctr" fontAlgn="base">
              <a:spcBef>
                <a:spcPts val="0"/>
              </a:spcBef>
              <a:spcAft>
                <a:spcPts val="600"/>
              </a:spcAft>
              <a:buClrTx/>
              <a:buSzTx/>
              <a:buNone/>
              <a:defRPr/>
            </a:pPr>
            <a:r>
              <a:rPr lang="ru-RU" sz="1400" b="1" dirty="0" err="1">
                <a:solidFill>
                  <a:srgbClr val="FF0000"/>
                </a:solidFill>
                <a:cs typeface="Tahoma" pitchFamily="34" charset="0"/>
              </a:rPr>
              <a:t>Всички</a:t>
            </a:r>
            <a:r>
              <a:rPr lang="ru-RU" sz="1400" b="1" dirty="0">
                <a:solidFill>
                  <a:srgbClr val="FF0000"/>
                </a:solidFill>
                <a:cs typeface="Tahoma" pitchFamily="34" charset="0"/>
              </a:rPr>
              <a:t> </a:t>
            </a:r>
            <a:r>
              <a:rPr lang="ru-RU" sz="1400" b="1" dirty="0" err="1">
                <a:solidFill>
                  <a:srgbClr val="FF0000"/>
                </a:solidFill>
                <a:cs typeface="Tahoma" pitchFamily="34" charset="0"/>
              </a:rPr>
              <a:t>допустими</a:t>
            </a:r>
            <a:r>
              <a:rPr lang="ru-RU" sz="1400" b="1" dirty="0">
                <a:solidFill>
                  <a:srgbClr val="FF0000"/>
                </a:solidFill>
                <a:cs typeface="Tahoma" pitchFamily="34" charset="0"/>
              </a:rPr>
              <a:t> </a:t>
            </a:r>
            <a:r>
              <a:rPr lang="ru-RU" sz="1400" b="1" dirty="0" err="1">
                <a:solidFill>
                  <a:srgbClr val="FF0000"/>
                </a:solidFill>
                <a:cs typeface="Tahoma" pitchFamily="34" charset="0"/>
              </a:rPr>
              <a:t>разходи</a:t>
            </a:r>
            <a:r>
              <a:rPr lang="ru-RU" sz="1400" b="1" dirty="0">
                <a:solidFill>
                  <a:srgbClr val="FF0000"/>
                </a:solidFill>
                <a:cs typeface="Tahoma" pitchFamily="34" charset="0"/>
              </a:rPr>
              <a:t> (</a:t>
            </a:r>
            <a:r>
              <a:rPr lang="ru-RU" sz="1400" b="1" dirty="0" err="1">
                <a:solidFill>
                  <a:srgbClr val="FF0000"/>
                </a:solidFill>
                <a:cs typeface="Tahoma" pitchFamily="34" charset="0"/>
              </a:rPr>
              <a:t>надлежно</a:t>
            </a:r>
            <a:r>
              <a:rPr lang="ru-RU" sz="1400" b="1" dirty="0">
                <a:solidFill>
                  <a:srgbClr val="FF0000"/>
                </a:solidFill>
                <a:cs typeface="Tahoma" pitchFamily="34" charset="0"/>
              </a:rPr>
              <a:t> </a:t>
            </a:r>
            <a:r>
              <a:rPr lang="ru-RU" sz="1400" b="1" dirty="0" err="1">
                <a:solidFill>
                  <a:srgbClr val="FF0000"/>
                </a:solidFill>
                <a:cs typeface="Tahoma" pitchFamily="34" charset="0"/>
              </a:rPr>
              <a:t>доказани</a:t>
            </a:r>
            <a:r>
              <a:rPr lang="ru-RU" sz="1400" b="1" dirty="0">
                <a:solidFill>
                  <a:srgbClr val="FF0000"/>
                </a:solidFill>
                <a:cs typeface="Tahoma" pitchFamily="34" charset="0"/>
              </a:rPr>
              <a:t> </a:t>
            </a:r>
            <a:r>
              <a:rPr lang="ru-RU" sz="1400" b="1" dirty="0" err="1">
                <a:solidFill>
                  <a:srgbClr val="FF0000"/>
                </a:solidFill>
                <a:cs typeface="Tahoma" pitchFamily="34" charset="0"/>
              </a:rPr>
              <a:t>със</a:t>
            </a:r>
            <a:r>
              <a:rPr lang="ru-RU" sz="1400" b="1" dirty="0">
                <a:solidFill>
                  <a:srgbClr val="FF0000"/>
                </a:solidFill>
                <a:cs typeface="Tahoma" pitchFamily="34" charset="0"/>
              </a:rPr>
              <a:t> </a:t>
            </a:r>
            <a:r>
              <a:rPr lang="ru-RU" sz="1400" b="1" dirty="0" err="1">
                <a:solidFill>
                  <a:srgbClr val="FF0000"/>
                </a:solidFill>
                <a:cs typeface="Tahoma" pitchFamily="34" charset="0"/>
              </a:rPr>
              <a:t>съответната</a:t>
            </a:r>
            <a:r>
              <a:rPr lang="ru-RU" sz="1400" b="1" dirty="0">
                <a:solidFill>
                  <a:srgbClr val="FF0000"/>
                </a:solidFill>
                <a:cs typeface="Tahoma" pitchFamily="34" charset="0"/>
              </a:rPr>
              <a:t> фактура или друг </a:t>
            </a:r>
            <a:r>
              <a:rPr lang="ru-RU" sz="1400" b="1" dirty="0" err="1">
                <a:solidFill>
                  <a:srgbClr val="FF0000"/>
                </a:solidFill>
                <a:cs typeface="Tahoma" pitchFamily="34" charset="0"/>
              </a:rPr>
              <a:t>счетоводен</a:t>
            </a:r>
            <a:r>
              <a:rPr lang="ru-RU" sz="1400" b="1" dirty="0">
                <a:solidFill>
                  <a:srgbClr val="FF0000"/>
                </a:solidFill>
                <a:cs typeface="Tahoma" pitchFamily="34" charset="0"/>
              </a:rPr>
              <a:t> документ с </a:t>
            </a:r>
            <a:r>
              <a:rPr lang="ru-RU" sz="1400" b="1" dirty="0" err="1">
                <a:solidFill>
                  <a:srgbClr val="FF0000"/>
                </a:solidFill>
                <a:cs typeface="Tahoma" pitchFamily="34" charset="0"/>
              </a:rPr>
              <a:t>еквивалентна</a:t>
            </a:r>
            <a:r>
              <a:rPr lang="ru-RU" sz="1400" b="1" dirty="0">
                <a:solidFill>
                  <a:srgbClr val="FF0000"/>
                </a:solidFill>
                <a:cs typeface="Tahoma" pitchFamily="34" charset="0"/>
              </a:rPr>
              <a:t> </a:t>
            </a:r>
            <a:r>
              <a:rPr lang="ru-RU" sz="1400" b="1" dirty="0" err="1">
                <a:solidFill>
                  <a:srgbClr val="FF0000"/>
                </a:solidFill>
                <a:cs typeface="Tahoma" pitchFamily="34" charset="0"/>
              </a:rPr>
              <a:t>доказателствена</a:t>
            </a:r>
            <a:r>
              <a:rPr lang="ru-RU" sz="1400" b="1" dirty="0">
                <a:solidFill>
                  <a:srgbClr val="FF0000"/>
                </a:solidFill>
                <a:cs typeface="Tahoma" pitchFamily="34" charset="0"/>
              </a:rPr>
              <a:t> </a:t>
            </a:r>
            <a:r>
              <a:rPr lang="ru-RU" sz="1400" b="1" dirty="0" err="1">
                <a:solidFill>
                  <a:srgbClr val="FF0000"/>
                </a:solidFill>
                <a:cs typeface="Tahoma" pitchFamily="34" charset="0"/>
              </a:rPr>
              <a:t>стойност</a:t>
            </a:r>
            <a:r>
              <a:rPr lang="ru-RU" sz="1400" b="1" dirty="0">
                <a:solidFill>
                  <a:srgbClr val="FF0000"/>
                </a:solidFill>
                <a:cs typeface="Tahoma" pitchFamily="34" charset="0"/>
              </a:rPr>
              <a:t>), </a:t>
            </a:r>
            <a:r>
              <a:rPr lang="ru-RU" sz="1400" b="1" dirty="0" err="1">
                <a:solidFill>
                  <a:srgbClr val="FF0000"/>
                </a:solidFill>
                <a:cs typeface="Tahoma" pitchFamily="34" charset="0"/>
              </a:rPr>
              <a:t>могат</a:t>
            </a:r>
            <a:r>
              <a:rPr lang="ru-RU" sz="1400" b="1" dirty="0">
                <a:solidFill>
                  <a:srgbClr val="FF0000"/>
                </a:solidFill>
                <a:cs typeface="Tahoma" pitchFamily="34" charset="0"/>
              </a:rPr>
              <a:t> да </a:t>
            </a:r>
            <a:r>
              <a:rPr lang="ru-RU" sz="1400" b="1" dirty="0" err="1">
                <a:solidFill>
                  <a:srgbClr val="FF0000"/>
                </a:solidFill>
                <a:cs typeface="Tahoma" pitchFamily="34" charset="0"/>
              </a:rPr>
              <a:t>бъдат</a:t>
            </a:r>
            <a:r>
              <a:rPr lang="ru-RU" sz="1400" b="1" dirty="0">
                <a:solidFill>
                  <a:srgbClr val="FF0000"/>
                </a:solidFill>
                <a:cs typeface="Tahoma" pitchFamily="34" charset="0"/>
              </a:rPr>
              <a:t> </a:t>
            </a:r>
            <a:r>
              <a:rPr lang="ru-RU" sz="1400" b="1" dirty="0" err="1">
                <a:solidFill>
                  <a:srgbClr val="FF0000"/>
                </a:solidFill>
                <a:cs typeface="Tahoma" pitchFamily="34" charset="0"/>
              </a:rPr>
              <a:t>представени</a:t>
            </a:r>
            <a:r>
              <a:rPr lang="ru-RU" sz="1400" b="1" dirty="0">
                <a:solidFill>
                  <a:srgbClr val="FF0000"/>
                </a:solidFill>
                <a:cs typeface="Tahoma" pitchFamily="34" charset="0"/>
              </a:rPr>
              <a:t> за </a:t>
            </a:r>
            <a:r>
              <a:rPr lang="ru-RU" sz="1400" b="1" dirty="0" err="1">
                <a:solidFill>
                  <a:srgbClr val="FF0000"/>
                </a:solidFill>
                <a:cs typeface="Tahoma" pitchFamily="34" charset="0"/>
              </a:rPr>
              <a:t>плащане</a:t>
            </a:r>
            <a:r>
              <a:rPr lang="ru-RU" sz="1400" b="1" dirty="0">
                <a:solidFill>
                  <a:srgbClr val="FF0000"/>
                </a:solidFill>
                <a:cs typeface="Tahoma" pitchFamily="34" charset="0"/>
              </a:rPr>
              <a:t> само </a:t>
            </a:r>
            <a:r>
              <a:rPr lang="ru-RU" sz="1400" b="1" dirty="0" err="1">
                <a:solidFill>
                  <a:srgbClr val="FF0000"/>
                </a:solidFill>
                <a:cs typeface="Tahoma" pitchFamily="34" charset="0"/>
              </a:rPr>
              <a:t>веднъж</a:t>
            </a:r>
            <a:r>
              <a:rPr lang="ru-RU" sz="1400" b="1" dirty="0">
                <a:solidFill>
                  <a:srgbClr val="FF0000"/>
                </a:solidFill>
                <a:cs typeface="Tahoma" pitchFamily="34" charset="0"/>
              </a:rPr>
              <a:t> – т.е. </a:t>
            </a:r>
            <a:r>
              <a:rPr lang="ru-RU" sz="1400" b="1" dirty="0" err="1">
                <a:solidFill>
                  <a:srgbClr val="FF0000"/>
                </a:solidFill>
                <a:cs typeface="Tahoma" pitchFamily="34" charset="0"/>
              </a:rPr>
              <a:t>разходите</a:t>
            </a:r>
            <a:r>
              <a:rPr lang="ru-RU" sz="1400" b="1" dirty="0">
                <a:solidFill>
                  <a:srgbClr val="FF0000"/>
                </a:solidFill>
                <a:cs typeface="Tahoma" pitchFamily="34" charset="0"/>
              </a:rPr>
              <a:t>, за </a:t>
            </a:r>
            <a:r>
              <a:rPr lang="ru-RU" sz="1400" b="1" dirty="0" err="1">
                <a:solidFill>
                  <a:srgbClr val="FF0000"/>
                </a:solidFill>
                <a:cs typeface="Tahoma" pitchFamily="34" charset="0"/>
              </a:rPr>
              <a:t>които</a:t>
            </a:r>
            <a:r>
              <a:rPr lang="ru-RU" sz="1400" b="1" dirty="0">
                <a:solidFill>
                  <a:srgbClr val="FF0000"/>
                </a:solidFill>
                <a:cs typeface="Tahoma" pitchFamily="34" charset="0"/>
              </a:rPr>
              <a:t> е поискано </a:t>
            </a:r>
            <a:r>
              <a:rPr lang="ru-RU" sz="1400" b="1" dirty="0" err="1">
                <a:solidFill>
                  <a:srgbClr val="FF0000"/>
                </a:solidFill>
                <a:cs typeface="Tahoma" pitchFamily="34" charset="0"/>
              </a:rPr>
              <a:t>безвъзмездно</a:t>
            </a:r>
            <a:r>
              <a:rPr lang="ru-RU" sz="1400" b="1" dirty="0">
                <a:solidFill>
                  <a:srgbClr val="FF0000"/>
                </a:solidFill>
                <a:cs typeface="Tahoma" pitchFamily="34" charset="0"/>
              </a:rPr>
              <a:t> </a:t>
            </a:r>
            <a:r>
              <a:rPr lang="ru-RU" sz="1400" b="1" dirty="0" err="1">
                <a:solidFill>
                  <a:srgbClr val="FF0000"/>
                </a:solidFill>
                <a:cs typeface="Tahoma" pitchFamily="34" charset="0"/>
              </a:rPr>
              <a:t>финансиране</a:t>
            </a:r>
            <a:r>
              <a:rPr lang="ru-RU" sz="1400" b="1" dirty="0">
                <a:solidFill>
                  <a:srgbClr val="FF0000"/>
                </a:solidFill>
                <a:cs typeface="Tahoma" pitchFamily="34" charset="0"/>
              </a:rPr>
              <a:t>, не </a:t>
            </a:r>
            <a:r>
              <a:rPr lang="ru-RU" sz="1400" b="1" dirty="0" err="1">
                <a:solidFill>
                  <a:srgbClr val="FF0000"/>
                </a:solidFill>
                <a:cs typeface="Tahoma" pitchFamily="34" charset="0"/>
              </a:rPr>
              <a:t>могат</a:t>
            </a:r>
            <a:r>
              <a:rPr lang="ru-RU" sz="1400" b="1" dirty="0">
                <a:solidFill>
                  <a:srgbClr val="FF0000"/>
                </a:solidFill>
                <a:cs typeface="Tahoma" pitchFamily="34" charset="0"/>
              </a:rPr>
              <a:t> да </a:t>
            </a:r>
            <a:r>
              <a:rPr lang="ru-RU" sz="1400" b="1" dirty="0" err="1">
                <a:solidFill>
                  <a:srgbClr val="FF0000"/>
                </a:solidFill>
                <a:cs typeface="Tahoma" pitchFamily="34" charset="0"/>
              </a:rPr>
              <a:t>бъдат</a:t>
            </a:r>
            <a:r>
              <a:rPr lang="ru-RU" sz="1400" b="1" dirty="0">
                <a:solidFill>
                  <a:srgbClr val="FF0000"/>
                </a:solidFill>
                <a:cs typeface="Tahoma" pitchFamily="34" charset="0"/>
              </a:rPr>
              <a:t> </a:t>
            </a:r>
            <a:r>
              <a:rPr lang="ru-RU" sz="1400" b="1" dirty="0" err="1">
                <a:solidFill>
                  <a:srgbClr val="FF0000"/>
                </a:solidFill>
                <a:cs typeface="Tahoma" pitchFamily="34" charset="0"/>
              </a:rPr>
              <a:t>предоставяни</a:t>
            </a:r>
            <a:r>
              <a:rPr lang="ru-RU" sz="1400" b="1" dirty="0">
                <a:solidFill>
                  <a:srgbClr val="FF0000"/>
                </a:solidFill>
                <a:cs typeface="Tahoma" pitchFamily="34" charset="0"/>
              </a:rPr>
              <a:t> за </a:t>
            </a:r>
            <a:r>
              <a:rPr lang="ru-RU" sz="1400" b="1" dirty="0" err="1">
                <a:solidFill>
                  <a:srgbClr val="FF0000"/>
                </a:solidFill>
                <a:cs typeface="Tahoma" pitchFamily="34" charset="0"/>
              </a:rPr>
              <a:t>плащане</a:t>
            </a:r>
            <a:r>
              <a:rPr lang="ru-RU" sz="1400" b="1" dirty="0">
                <a:solidFill>
                  <a:srgbClr val="FF0000"/>
                </a:solidFill>
                <a:cs typeface="Tahoma" pitchFamily="34" charset="0"/>
              </a:rPr>
              <a:t> </a:t>
            </a:r>
            <a:r>
              <a:rPr lang="ru-RU" sz="1400" b="1" dirty="0" err="1">
                <a:solidFill>
                  <a:srgbClr val="FF0000"/>
                </a:solidFill>
                <a:cs typeface="Tahoma" pitchFamily="34" charset="0"/>
              </a:rPr>
              <a:t>към</a:t>
            </a:r>
            <a:r>
              <a:rPr lang="ru-RU" sz="1400" b="1" dirty="0">
                <a:solidFill>
                  <a:srgbClr val="FF0000"/>
                </a:solidFill>
                <a:cs typeface="Tahoma" pitchFamily="34" charset="0"/>
              </a:rPr>
              <a:t> </a:t>
            </a:r>
            <a:r>
              <a:rPr lang="ru-RU" sz="1400" b="1" dirty="0" err="1">
                <a:solidFill>
                  <a:srgbClr val="FF0000"/>
                </a:solidFill>
                <a:cs typeface="Tahoma" pitchFamily="34" charset="0"/>
              </a:rPr>
              <a:t>други</a:t>
            </a:r>
            <a:r>
              <a:rPr lang="ru-RU" sz="1400" b="1" dirty="0">
                <a:solidFill>
                  <a:srgbClr val="FF0000"/>
                </a:solidFill>
                <a:cs typeface="Tahoma" pitchFamily="34" charset="0"/>
              </a:rPr>
              <a:t> </a:t>
            </a:r>
            <a:r>
              <a:rPr lang="ru-RU" sz="1400" b="1" dirty="0" err="1">
                <a:solidFill>
                  <a:srgbClr val="FF0000"/>
                </a:solidFill>
                <a:cs typeface="Tahoma" pitchFamily="34" charset="0"/>
              </a:rPr>
              <a:t>източници</a:t>
            </a:r>
            <a:r>
              <a:rPr lang="ru-RU" sz="1400" b="1" dirty="0">
                <a:solidFill>
                  <a:srgbClr val="FF0000"/>
                </a:solidFill>
                <a:cs typeface="Tahoma" pitchFamily="34" charset="0"/>
              </a:rPr>
              <a:t>.</a:t>
            </a:r>
          </a:p>
        </p:txBody>
      </p:sp>
      <p:sp>
        <p:nvSpPr>
          <p:cNvPr id="9" name="TextBox 8">
            <a:extLst>
              <a:ext uri="{FF2B5EF4-FFF2-40B4-BE49-F238E27FC236}">
                <a16:creationId xmlns:a16="http://schemas.microsoft.com/office/drawing/2014/main" id="{91594CFB-052C-458A-8BE3-2F2339BC72BB}"/>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851562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US" b="1" dirty="0">
                <a:solidFill>
                  <a:schemeClr val="accent1">
                    <a:lumMod val="50000"/>
                  </a:schemeClr>
                </a:solidFill>
              </a:rPr>
              <a:t>    </a:t>
            </a:r>
            <a:r>
              <a:rPr lang="ru-RU" b="1" dirty="0">
                <a:solidFill>
                  <a:schemeClr val="accent1">
                    <a:lumMod val="50000"/>
                  </a:schemeClr>
                </a:solidFill>
              </a:rPr>
              <a:t>ВАЖНИ НОРМАТИВНИ ДОКУМЕНТИ ЗА ИЗПЪЛНЕНИЕ НА ИНВЕСТИЦИИТЕ</a:t>
            </a:r>
            <a:endParaRPr lang="en-US" sz="1000" dirty="0">
              <a:solidFill>
                <a:schemeClr val="accent1">
                  <a:lumMod val="50000"/>
                </a:schemeClr>
              </a:solidFill>
            </a:endParaRPr>
          </a:p>
        </p:txBody>
      </p:sp>
      <p:sp>
        <p:nvSpPr>
          <p:cNvPr id="9" name="TextBox 8">
            <a:extLst>
              <a:ext uri="{FF2B5EF4-FFF2-40B4-BE49-F238E27FC236}">
                <a16:creationId xmlns:a16="http://schemas.microsoft.com/office/drawing/2014/main" id="{07E32EB3-E5B3-42A5-82D5-1201E4E85039}"/>
              </a:ext>
            </a:extLst>
          </p:cNvPr>
          <p:cNvSpPr txBox="1"/>
          <p:nvPr/>
        </p:nvSpPr>
        <p:spPr>
          <a:xfrm>
            <a:off x="244098" y="910253"/>
            <a:ext cx="8655804" cy="5570756"/>
          </a:xfrm>
          <a:prstGeom prst="rect">
            <a:avLst/>
          </a:prstGeom>
          <a:noFill/>
        </p:spPr>
        <p:txBody>
          <a:bodyPr wrap="square">
            <a:spAutoFit/>
          </a:bodyPr>
          <a:lstStyle/>
          <a:p>
            <a:pPr marL="342900" indent="-342900" algn="just" fontAlgn="base">
              <a:lnSpc>
                <a:spcPct val="90000"/>
              </a:lnSpc>
              <a:spcBef>
                <a:spcPts val="600"/>
              </a:spcBef>
              <a:spcAft>
                <a:spcPts val="600"/>
              </a:spcAft>
              <a:buClrTx/>
              <a:buSzTx/>
              <a:buFont typeface="Wingdings" panose="05000000000000000000" pitchFamily="2" charset="2"/>
              <a:buChar char="v"/>
              <a:defRPr/>
            </a:pPr>
            <a:r>
              <a:rPr lang="ru-RU" sz="2000" dirty="0">
                <a:solidFill>
                  <a:schemeClr val="tx1"/>
                </a:solidFill>
                <a:latin typeface="+mj-lt"/>
                <a:ea typeface="Tahoma" pitchFamily="34" charset="0"/>
                <a:cs typeface="Tahoma" pitchFamily="34" charset="0"/>
              </a:rPr>
              <a:t>Регламент 2021/241 </a:t>
            </a:r>
            <a:r>
              <a:rPr lang="bg-BG" sz="2000" dirty="0">
                <a:solidFill>
                  <a:schemeClr val="tx1"/>
                </a:solidFill>
                <a:latin typeface="+mj-lt"/>
                <a:ea typeface="Tahoma" pitchFamily="34" charset="0"/>
                <a:cs typeface="Tahoma" pitchFamily="34" charset="0"/>
              </a:rPr>
              <a:t>на Европейския парламент и на Съвета от 12 февруари 2021 </a:t>
            </a:r>
            <a:r>
              <a:rPr lang="ru-RU" sz="2000" dirty="0">
                <a:solidFill>
                  <a:schemeClr val="tx1"/>
                </a:solidFill>
                <a:latin typeface="+mj-lt"/>
                <a:ea typeface="Tahoma" pitchFamily="34" charset="0"/>
                <a:cs typeface="Tahoma" pitchFamily="34" charset="0"/>
              </a:rPr>
              <a:t>година за </a:t>
            </a:r>
            <a:r>
              <a:rPr lang="bg-BG" sz="2000" dirty="0">
                <a:solidFill>
                  <a:schemeClr val="tx1"/>
                </a:solidFill>
                <a:latin typeface="+mj-lt"/>
                <a:ea typeface="Tahoma" pitchFamily="34" charset="0"/>
                <a:cs typeface="Tahoma" pitchFamily="34" charset="0"/>
              </a:rPr>
              <a:t>създаване</a:t>
            </a:r>
            <a:r>
              <a:rPr lang="ru-RU" sz="2000" dirty="0">
                <a:solidFill>
                  <a:schemeClr val="tx1"/>
                </a:solidFill>
                <a:latin typeface="+mj-lt"/>
                <a:ea typeface="Tahoma" pitchFamily="34" charset="0"/>
                <a:cs typeface="Tahoma" pitchFamily="34" charset="0"/>
              </a:rPr>
              <a:t> на </a:t>
            </a:r>
            <a:r>
              <a:rPr lang="bg-BG" sz="2000" dirty="0">
                <a:solidFill>
                  <a:schemeClr val="tx1"/>
                </a:solidFill>
                <a:latin typeface="+mj-lt"/>
                <a:ea typeface="Tahoma" pitchFamily="34" charset="0"/>
                <a:cs typeface="Tahoma" pitchFamily="34" charset="0"/>
              </a:rPr>
              <a:t>Механизъм</a:t>
            </a:r>
            <a:r>
              <a:rPr lang="ru-RU" sz="2000" dirty="0">
                <a:solidFill>
                  <a:schemeClr val="tx1"/>
                </a:solidFill>
                <a:latin typeface="+mj-lt"/>
                <a:ea typeface="Tahoma" pitchFamily="34" charset="0"/>
                <a:cs typeface="Tahoma" pitchFamily="34" charset="0"/>
              </a:rPr>
              <a:t> за </a:t>
            </a:r>
            <a:r>
              <a:rPr lang="bg-BG" sz="2000" dirty="0">
                <a:solidFill>
                  <a:schemeClr val="tx1"/>
                </a:solidFill>
                <a:latin typeface="+mj-lt"/>
                <a:ea typeface="Tahoma" pitchFamily="34" charset="0"/>
                <a:cs typeface="Tahoma" pitchFamily="34" charset="0"/>
              </a:rPr>
              <a:t>възстановяване</a:t>
            </a:r>
            <a:r>
              <a:rPr lang="ru-RU" sz="2000" dirty="0">
                <a:solidFill>
                  <a:schemeClr val="tx1"/>
                </a:solidFill>
                <a:latin typeface="+mj-lt"/>
                <a:ea typeface="Tahoma" pitchFamily="34" charset="0"/>
                <a:cs typeface="Tahoma" pitchFamily="34" charset="0"/>
              </a:rPr>
              <a:t> и </a:t>
            </a:r>
            <a:r>
              <a:rPr lang="bg-BG" sz="2000" dirty="0">
                <a:solidFill>
                  <a:schemeClr val="tx1"/>
                </a:solidFill>
                <a:latin typeface="+mj-lt"/>
                <a:ea typeface="Tahoma" pitchFamily="34" charset="0"/>
                <a:cs typeface="Tahoma" pitchFamily="34" charset="0"/>
              </a:rPr>
              <a:t>устойчивост;</a:t>
            </a:r>
          </a:p>
          <a:p>
            <a:pPr marL="342900" indent="-342900" algn="just" fontAlgn="base">
              <a:lnSpc>
                <a:spcPct val="90000"/>
              </a:lnSpc>
              <a:spcBef>
                <a:spcPts val="600"/>
              </a:spcBef>
              <a:spcAft>
                <a:spcPts val="600"/>
              </a:spcAft>
              <a:buClrTx/>
              <a:buSzTx/>
              <a:buFont typeface="Wingdings" panose="05000000000000000000" pitchFamily="2" charset="2"/>
              <a:buChar char="v"/>
              <a:defRPr/>
            </a:pPr>
            <a:r>
              <a:rPr lang="ru-RU" sz="2000" dirty="0">
                <a:solidFill>
                  <a:schemeClr val="tx1"/>
                </a:solidFill>
                <a:latin typeface="+mj-lt"/>
                <a:ea typeface="Tahoma" pitchFamily="34" charset="0"/>
                <a:cs typeface="Tahoma" pitchFamily="34" charset="0"/>
              </a:rPr>
              <a:t>Регламент (ЕС) 2020/852 на </a:t>
            </a:r>
            <a:r>
              <a:rPr lang="bg-BG" sz="2000" dirty="0">
                <a:solidFill>
                  <a:schemeClr val="tx1"/>
                </a:solidFill>
                <a:latin typeface="+mj-lt"/>
                <a:ea typeface="Tahoma" pitchFamily="34" charset="0"/>
                <a:cs typeface="Tahoma" pitchFamily="34" charset="0"/>
              </a:rPr>
              <a:t>Европейския</a:t>
            </a:r>
            <a:r>
              <a:rPr lang="ru-RU" sz="2000" dirty="0">
                <a:solidFill>
                  <a:schemeClr val="tx1"/>
                </a:solidFill>
                <a:latin typeface="+mj-lt"/>
                <a:ea typeface="Tahoma" pitchFamily="34" charset="0"/>
                <a:cs typeface="Tahoma" pitchFamily="34" charset="0"/>
              </a:rPr>
              <a:t> парламент и на </a:t>
            </a:r>
            <a:r>
              <a:rPr lang="bg-BG" sz="2000" dirty="0">
                <a:solidFill>
                  <a:schemeClr val="tx1"/>
                </a:solidFill>
                <a:latin typeface="+mj-lt"/>
                <a:ea typeface="Tahoma" pitchFamily="34" charset="0"/>
                <a:cs typeface="Tahoma" pitchFamily="34" charset="0"/>
              </a:rPr>
              <a:t>Съвета</a:t>
            </a:r>
            <a:r>
              <a:rPr lang="ru-RU" sz="2000" dirty="0">
                <a:solidFill>
                  <a:schemeClr val="tx1"/>
                </a:solidFill>
                <a:latin typeface="+mj-lt"/>
                <a:ea typeface="Tahoma" pitchFamily="34" charset="0"/>
                <a:cs typeface="Tahoma" pitchFamily="34" charset="0"/>
              </a:rPr>
              <a:t> от 18 </a:t>
            </a:r>
            <a:r>
              <a:rPr lang="bg-BG" sz="2000" dirty="0">
                <a:solidFill>
                  <a:schemeClr val="tx1"/>
                </a:solidFill>
                <a:latin typeface="+mj-lt"/>
                <a:ea typeface="Tahoma" pitchFamily="34" charset="0"/>
                <a:cs typeface="Tahoma" pitchFamily="34" charset="0"/>
              </a:rPr>
              <a:t>юни</a:t>
            </a:r>
            <a:r>
              <a:rPr lang="ru-RU" sz="2000" dirty="0">
                <a:solidFill>
                  <a:schemeClr val="tx1"/>
                </a:solidFill>
                <a:latin typeface="+mj-lt"/>
                <a:ea typeface="Tahoma" pitchFamily="34" charset="0"/>
                <a:cs typeface="Tahoma" pitchFamily="34" charset="0"/>
              </a:rPr>
              <a:t> 2020 година за </a:t>
            </a:r>
            <a:r>
              <a:rPr lang="bg-BG" sz="2000" dirty="0">
                <a:solidFill>
                  <a:schemeClr val="tx1"/>
                </a:solidFill>
                <a:latin typeface="+mj-lt"/>
                <a:ea typeface="Tahoma" pitchFamily="34" charset="0"/>
                <a:cs typeface="Tahoma" pitchFamily="34" charset="0"/>
              </a:rPr>
              <a:t>създаване</a:t>
            </a:r>
            <a:r>
              <a:rPr lang="ru-RU" sz="2000" dirty="0">
                <a:solidFill>
                  <a:schemeClr val="tx1"/>
                </a:solidFill>
                <a:latin typeface="+mj-lt"/>
                <a:ea typeface="Tahoma" pitchFamily="34" charset="0"/>
                <a:cs typeface="Tahoma" pitchFamily="34" charset="0"/>
              </a:rPr>
              <a:t> на рамка за </a:t>
            </a:r>
            <a:r>
              <a:rPr lang="bg-BG" sz="2000" dirty="0">
                <a:solidFill>
                  <a:schemeClr val="tx1"/>
                </a:solidFill>
                <a:latin typeface="+mj-lt"/>
                <a:ea typeface="Tahoma" pitchFamily="34" charset="0"/>
                <a:cs typeface="Tahoma" pitchFamily="34" charset="0"/>
              </a:rPr>
              <a:t>улесняване</a:t>
            </a:r>
            <a:r>
              <a:rPr lang="ru-RU" sz="2000" dirty="0">
                <a:solidFill>
                  <a:schemeClr val="tx1"/>
                </a:solidFill>
                <a:latin typeface="+mj-lt"/>
                <a:ea typeface="Tahoma" pitchFamily="34" charset="0"/>
                <a:cs typeface="Tahoma" pitchFamily="34" charset="0"/>
              </a:rPr>
              <a:t> на </a:t>
            </a:r>
            <a:r>
              <a:rPr lang="bg-BG" sz="2000" dirty="0">
                <a:solidFill>
                  <a:schemeClr val="tx1"/>
                </a:solidFill>
                <a:latin typeface="+mj-lt"/>
                <a:ea typeface="Tahoma" pitchFamily="34" charset="0"/>
                <a:cs typeface="Tahoma" pitchFamily="34" charset="0"/>
              </a:rPr>
              <a:t>устойчивите</a:t>
            </a:r>
            <a:r>
              <a:rPr lang="ru-RU" sz="2000" dirty="0">
                <a:solidFill>
                  <a:schemeClr val="tx1"/>
                </a:solidFill>
                <a:latin typeface="+mj-lt"/>
                <a:ea typeface="Tahoma" pitchFamily="34" charset="0"/>
                <a:cs typeface="Tahoma" pitchFamily="34" charset="0"/>
              </a:rPr>
              <a:t> инвестиции и за изменение на Регламент (ЕС) 2019/2088</a:t>
            </a:r>
            <a:r>
              <a:rPr lang="en-US" sz="2000" dirty="0">
                <a:solidFill>
                  <a:schemeClr val="tx1"/>
                </a:solidFill>
                <a:latin typeface="+mj-lt"/>
                <a:ea typeface="Tahoma" pitchFamily="34" charset="0"/>
                <a:cs typeface="Tahoma" pitchFamily="34" charset="0"/>
              </a:rPr>
              <a:t>;</a:t>
            </a:r>
            <a:endParaRPr lang="bg-BG" sz="2000" dirty="0">
              <a:solidFill>
                <a:schemeClr val="tx1"/>
              </a:solidFill>
              <a:latin typeface="+mj-lt"/>
              <a:ea typeface="Tahoma" pitchFamily="34" charset="0"/>
              <a:cs typeface="Tahoma" pitchFamily="34" charset="0"/>
            </a:endParaRPr>
          </a:p>
          <a:p>
            <a:pPr marL="342900" indent="-342900" algn="just" fontAlgn="base">
              <a:lnSpc>
                <a:spcPct val="90000"/>
              </a:lnSpc>
              <a:spcBef>
                <a:spcPts val="600"/>
              </a:spcBef>
              <a:spcAft>
                <a:spcPts val="600"/>
              </a:spcAft>
              <a:buFont typeface="Wingdings" panose="05000000000000000000" pitchFamily="2" charset="2"/>
              <a:buChar char="v"/>
              <a:defRPr/>
            </a:pPr>
            <a:r>
              <a:rPr lang="bg-BG" sz="2000" dirty="0">
                <a:latin typeface="+mj-lt"/>
                <a:ea typeface="Tahoma" pitchFamily="34" charset="0"/>
                <a:cs typeface="Tahoma" pitchFamily="34" charset="0"/>
              </a:rPr>
              <a:t>Технически насоки за прилагането на принципа за „</a:t>
            </a:r>
            <a:r>
              <a:rPr lang="bg-BG" sz="2000" dirty="0" err="1">
                <a:latin typeface="+mj-lt"/>
                <a:ea typeface="Tahoma" pitchFamily="34" charset="0"/>
                <a:cs typeface="Tahoma" pitchFamily="34" charset="0"/>
              </a:rPr>
              <a:t>ненанасяне</a:t>
            </a:r>
            <a:r>
              <a:rPr lang="bg-BG" sz="2000" dirty="0">
                <a:latin typeface="+mj-lt"/>
                <a:ea typeface="Tahoma" pitchFamily="34" charset="0"/>
                <a:cs typeface="Tahoma" pitchFamily="34" charset="0"/>
              </a:rPr>
              <a:t> на значителни </a:t>
            </a:r>
            <a:r>
              <a:rPr lang="ru-RU" sz="2000" dirty="0">
                <a:latin typeface="+mj-lt"/>
                <a:ea typeface="Tahoma" pitchFamily="34" charset="0"/>
                <a:cs typeface="Tahoma" pitchFamily="34" charset="0"/>
              </a:rPr>
              <a:t>вреди</a:t>
            </a:r>
            <a:r>
              <a:rPr lang="bg-BG" sz="2000" dirty="0">
                <a:latin typeface="+mj-lt"/>
                <a:ea typeface="Tahoma" pitchFamily="34" charset="0"/>
                <a:cs typeface="Tahoma" pitchFamily="34" charset="0"/>
              </a:rPr>
              <a:t>“ съгласно Регламента за Механизма за възстановяване и устойчивост</a:t>
            </a:r>
            <a:r>
              <a:rPr lang="en-US" sz="2000" dirty="0">
                <a:latin typeface="+mj-lt"/>
                <a:ea typeface="Tahoma" pitchFamily="34" charset="0"/>
                <a:cs typeface="Tahoma" pitchFamily="34" charset="0"/>
              </a:rPr>
              <a:t>;</a:t>
            </a:r>
            <a:endParaRPr lang="bg-BG" sz="2000" dirty="0">
              <a:latin typeface="+mj-lt"/>
              <a:ea typeface="Tahoma" pitchFamily="34" charset="0"/>
              <a:cs typeface="Tahoma" pitchFamily="34" charset="0"/>
            </a:endParaRPr>
          </a:p>
          <a:p>
            <a:pPr marL="342900" indent="-342900" algn="just" fontAlgn="base">
              <a:lnSpc>
                <a:spcPct val="90000"/>
              </a:lnSpc>
              <a:spcBef>
                <a:spcPts val="600"/>
              </a:spcBef>
              <a:spcAft>
                <a:spcPts val="600"/>
              </a:spcAft>
              <a:buClrTx/>
              <a:buSzTx/>
              <a:buFont typeface="Wingdings" panose="05000000000000000000" pitchFamily="2" charset="2"/>
              <a:buChar char="v"/>
              <a:defRPr/>
            </a:pPr>
            <a:r>
              <a:rPr lang="ru-RU" sz="2000" dirty="0">
                <a:solidFill>
                  <a:schemeClr val="tx1"/>
                </a:solidFill>
                <a:latin typeface="+mj-lt"/>
                <a:ea typeface="Tahoma" pitchFamily="34" charset="0"/>
                <a:cs typeface="Tahoma" pitchFamily="34" charset="0"/>
              </a:rPr>
              <a:t>Регламент (ЕС) № 651/2014 на </a:t>
            </a:r>
            <a:r>
              <a:rPr lang="bg-BG" sz="2000" dirty="0">
                <a:solidFill>
                  <a:schemeClr val="tx1"/>
                </a:solidFill>
                <a:latin typeface="+mj-lt"/>
                <a:ea typeface="Tahoma" pitchFamily="34" charset="0"/>
                <a:cs typeface="Tahoma" pitchFamily="34" charset="0"/>
              </a:rPr>
              <a:t>Комисията</a:t>
            </a:r>
            <a:r>
              <a:rPr lang="ru-RU" sz="2000" dirty="0">
                <a:solidFill>
                  <a:schemeClr val="tx1"/>
                </a:solidFill>
                <a:latin typeface="+mj-lt"/>
                <a:ea typeface="Tahoma" pitchFamily="34" charset="0"/>
                <a:cs typeface="Tahoma" pitchFamily="34" charset="0"/>
              </a:rPr>
              <a:t> от 17 </a:t>
            </a:r>
            <a:r>
              <a:rPr lang="bg-BG" sz="2000" dirty="0">
                <a:solidFill>
                  <a:schemeClr val="tx1"/>
                </a:solidFill>
                <a:latin typeface="+mj-lt"/>
                <a:ea typeface="Tahoma" pitchFamily="34" charset="0"/>
                <a:cs typeface="Tahoma" pitchFamily="34" charset="0"/>
              </a:rPr>
              <a:t>юни</a:t>
            </a:r>
            <a:r>
              <a:rPr lang="ru-RU" sz="2000" dirty="0">
                <a:solidFill>
                  <a:schemeClr val="tx1"/>
                </a:solidFill>
                <a:latin typeface="+mj-lt"/>
                <a:ea typeface="Tahoma" pitchFamily="34" charset="0"/>
                <a:cs typeface="Tahoma" pitchFamily="34" charset="0"/>
              </a:rPr>
              <a:t> 2014 година за </a:t>
            </a:r>
            <a:r>
              <a:rPr lang="bg-BG" sz="2000" dirty="0">
                <a:solidFill>
                  <a:schemeClr val="tx1"/>
                </a:solidFill>
                <a:latin typeface="+mj-lt"/>
                <a:ea typeface="Tahoma" pitchFamily="34" charset="0"/>
                <a:cs typeface="Tahoma" pitchFamily="34" charset="0"/>
              </a:rPr>
              <a:t>обявяване</a:t>
            </a:r>
            <a:r>
              <a:rPr lang="ru-RU" sz="2000" dirty="0">
                <a:solidFill>
                  <a:schemeClr val="tx1"/>
                </a:solidFill>
                <a:latin typeface="+mj-lt"/>
                <a:ea typeface="Tahoma" pitchFamily="34" charset="0"/>
                <a:cs typeface="Tahoma" pitchFamily="34" charset="0"/>
              </a:rPr>
              <a:t> на </a:t>
            </a:r>
            <a:r>
              <a:rPr lang="bg-BG" sz="2000" dirty="0">
                <a:solidFill>
                  <a:schemeClr val="tx1"/>
                </a:solidFill>
                <a:latin typeface="+mj-lt"/>
                <a:ea typeface="Tahoma" pitchFamily="34" charset="0"/>
                <a:cs typeface="Tahoma" pitchFamily="34" charset="0"/>
              </a:rPr>
              <a:t>някои</a:t>
            </a:r>
            <a:r>
              <a:rPr lang="ru-RU" sz="2000" dirty="0">
                <a:solidFill>
                  <a:schemeClr val="tx1"/>
                </a:solidFill>
                <a:latin typeface="+mj-lt"/>
                <a:ea typeface="Tahoma" pitchFamily="34" charset="0"/>
                <a:cs typeface="Tahoma" pitchFamily="34" charset="0"/>
              </a:rPr>
              <a:t> категории помощи за </a:t>
            </a:r>
            <a:r>
              <a:rPr lang="bg-BG" sz="2000" dirty="0">
                <a:solidFill>
                  <a:schemeClr val="tx1"/>
                </a:solidFill>
                <a:latin typeface="+mj-lt"/>
                <a:ea typeface="Tahoma" pitchFamily="34" charset="0"/>
                <a:cs typeface="Tahoma" pitchFamily="34" charset="0"/>
              </a:rPr>
              <a:t>съвместими</a:t>
            </a:r>
            <a:r>
              <a:rPr lang="ru-RU" sz="2000" dirty="0">
                <a:solidFill>
                  <a:schemeClr val="tx1"/>
                </a:solidFill>
                <a:latin typeface="+mj-lt"/>
                <a:ea typeface="Tahoma" pitchFamily="34" charset="0"/>
                <a:cs typeface="Tahoma" pitchFamily="34" charset="0"/>
              </a:rPr>
              <a:t> с </a:t>
            </a:r>
            <a:r>
              <a:rPr lang="bg-BG" sz="2000" dirty="0">
                <a:solidFill>
                  <a:schemeClr val="tx1"/>
                </a:solidFill>
                <a:latin typeface="+mj-lt"/>
                <a:ea typeface="Tahoma" pitchFamily="34" charset="0"/>
                <a:cs typeface="Tahoma" pitchFamily="34" charset="0"/>
              </a:rPr>
              <a:t>вътрешния</a:t>
            </a:r>
            <a:r>
              <a:rPr lang="ru-RU" sz="2000" dirty="0">
                <a:solidFill>
                  <a:schemeClr val="tx1"/>
                </a:solidFill>
                <a:latin typeface="+mj-lt"/>
                <a:ea typeface="Tahoma" pitchFamily="34" charset="0"/>
                <a:cs typeface="Tahoma" pitchFamily="34" charset="0"/>
              </a:rPr>
              <a:t> </a:t>
            </a:r>
            <a:r>
              <a:rPr lang="bg-BG" sz="2000" dirty="0">
                <a:solidFill>
                  <a:schemeClr val="tx1"/>
                </a:solidFill>
                <a:latin typeface="+mj-lt"/>
                <a:ea typeface="Tahoma" pitchFamily="34" charset="0"/>
                <a:cs typeface="Tahoma" pitchFamily="34" charset="0"/>
              </a:rPr>
              <a:t>пазар</a:t>
            </a:r>
            <a:r>
              <a:rPr lang="ru-RU" sz="2000" dirty="0">
                <a:solidFill>
                  <a:schemeClr val="tx1"/>
                </a:solidFill>
                <a:latin typeface="+mj-lt"/>
                <a:ea typeface="Tahoma" pitchFamily="34" charset="0"/>
                <a:cs typeface="Tahoma" pitchFamily="34" charset="0"/>
              </a:rPr>
              <a:t> в приложение на </a:t>
            </a:r>
            <a:r>
              <a:rPr lang="bg-BG" sz="2000" dirty="0">
                <a:solidFill>
                  <a:schemeClr val="tx1"/>
                </a:solidFill>
                <a:latin typeface="+mj-lt"/>
                <a:ea typeface="Tahoma" pitchFamily="34" charset="0"/>
                <a:cs typeface="Tahoma" pitchFamily="34" charset="0"/>
              </a:rPr>
              <a:t>членове</a:t>
            </a:r>
            <a:r>
              <a:rPr lang="ru-RU" sz="2000" dirty="0">
                <a:solidFill>
                  <a:schemeClr val="tx1"/>
                </a:solidFill>
                <a:latin typeface="+mj-lt"/>
                <a:ea typeface="Tahoma" pitchFamily="34" charset="0"/>
                <a:cs typeface="Tahoma" pitchFamily="34" charset="0"/>
              </a:rPr>
              <a:t> 107 и 108 от Договора</a:t>
            </a:r>
            <a:r>
              <a:rPr lang="en-US" sz="2000" dirty="0">
                <a:solidFill>
                  <a:schemeClr val="tx1"/>
                </a:solidFill>
                <a:latin typeface="+mj-lt"/>
                <a:ea typeface="Tahoma" pitchFamily="34" charset="0"/>
                <a:cs typeface="Tahoma" pitchFamily="34" charset="0"/>
              </a:rPr>
              <a:t>;</a:t>
            </a:r>
            <a:endParaRPr lang="bg-BG" sz="2000" dirty="0">
              <a:solidFill>
                <a:schemeClr val="tx1"/>
              </a:solidFill>
              <a:latin typeface="+mj-lt"/>
              <a:ea typeface="Tahoma" pitchFamily="34" charset="0"/>
              <a:cs typeface="Tahoma" pitchFamily="34" charset="0"/>
            </a:endParaRPr>
          </a:p>
          <a:p>
            <a:pPr marL="342900" indent="-342900" algn="just" fontAlgn="base">
              <a:lnSpc>
                <a:spcPct val="90000"/>
              </a:lnSpc>
              <a:spcBef>
                <a:spcPts val="600"/>
              </a:spcBef>
              <a:spcAft>
                <a:spcPts val="600"/>
              </a:spcAft>
              <a:buClrTx/>
              <a:buSzTx/>
              <a:buFont typeface="Wingdings" panose="05000000000000000000" pitchFamily="2" charset="2"/>
              <a:buChar char="v"/>
              <a:defRPr/>
            </a:pPr>
            <a:r>
              <a:rPr lang="ru-RU" sz="2000" dirty="0">
                <a:solidFill>
                  <a:schemeClr val="tx1"/>
                </a:solidFill>
                <a:latin typeface="+mj-lt"/>
                <a:ea typeface="Tahoma" pitchFamily="34" charset="0"/>
                <a:cs typeface="Tahoma" pitchFamily="34" charset="0"/>
              </a:rPr>
              <a:t>Регламент (ЕС) № 1407/2013 на </a:t>
            </a:r>
            <a:r>
              <a:rPr lang="bg-BG" sz="2000" dirty="0">
                <a:solidFill>
                  <a:schemeClr val="tx1"/>
                </a:solidFill>
                <a:latin typeface="+mj-lt"/>
                <a:ea typeface="Tahoma" pitchFamily="34" charset="0"/>
                <a:cs typeface="Tahoma" pitchFamily="34" charset="0"/>
              </a:rPr>
              <a:t>Комисията от 18 декември 2013 година относно прилагането на членове 107 и 108 от Договора за функционирането н</a:t>
            </a:r>
            <a:r>
              <a:rPr lang="ru-RU" sz="2000" dirty="0">
                <a:solidFill>
                  <a:schemeClr val="tx1"/>
                </a:solidFill>
                <a:latin typeface="+mj-lt"/>
                <a:ea typeface="Tahoma" pitchFamily="34" charset="0"/>
                <a:cs typeface="Tahoma" pitchFamily="34" charset="0"/>
              </a:rPr>
              <a:t>а </a:t>
            </a:r>
            <a:r>
              <a:rPr lang="bg-BG" sz="2000" dirty="0">
                <a:solidFill>
                  <a:schemeClr val="tx1"/>
                </a:solidFill>
                <a:latin typeface="+mj-lt"/>
                <a:ea typeface="Tahoma" pitchFamily="34" charset="0"/>
                <a:cs typeface="Tahoma" pitchFamily="34" charset="0"/>
              </a:rPr>
              <a:t>Европейския съюз към помощта </a:t>
            </a:r>
            <a:r>
              <a:rPr lang="en-US" sz="2000" dirty="0">
                <a:solidFill>
                  <a:schemeClr val="tx1"/>
                </a:solidFill>
                <a:latin typeface="+mj-lt"/>
                <a:ea typeface="Tahoma" pitchFamily="34" charset="0"/>
                <a:cs typeface="Tahoma" pitchFamily="34" charset="0"/>
              </a:rPr>
              <a:t>de minimis;</a:t>
            </a:r>
            <a:endParaRPr lang="bg-BG" sz="2000" dirty="0">
              <a:solidFill>
                <a:schemeClr val="tx1"/>
              </a:solidFill>
              <a:latin typeface="+mj-lt"/>
              <a:ea typeface="Tahoma" pitchFamily="34" charset="0"/>
              <a:cs typeface="Tahoma" pitchFamily="34" charset="0"/>
            </a:endParaRPr>
          </a:p>
          <a:p>
            <a:pPr marL="342900" indent="-342900" algn="just" fontAlgn="base">
              <a:lnSpc>
                <a:spcPct val="90000"/>
              </a:lnSpc>
              <a:spcBef>
                <a:spcPts val="600"/>
              </a:spcBef>
              <a:spcAft>
                <a:spcPts val="600"/>
              </a:spcAft>
              <a:buClrTx/>
              <a:buSzTx/>
              <a:buFont typeface="Wingdings" panose="05000000000000000000" pitchFamily="2" charset="2"/>
              <a:buChar char="v"/>
              <a:defRPr/>
            </a:pPr>
            <a:r>
              <a:rPr lang="ru-RU" sz="2000" dirty="0">
                <a:solidFill>
                  <a:schemeClr val="tx1"/>
                </a:solidFill>
                <a:latin typeface="+mj-lt"/>
                <a:ea typeface="Tahoma" pitchFamily="34" charset="0"/>
                <a:cs typeface="Tahoma" pitchFamily="34" charset="0"/>
              </a:rPr>
              <a:t>ПМС 80/09.05.2022 г. за </a:t>
            </a:r>
            <a:r>
              <a:rPr lang="bg-BG" sz="2000" dirty="0">
                <a:solidFill>
                  <a:schemeClr val="tx1"/>
                </a:solidFill>
                <a:latin typeface="+mj-lt"/>
                <a:ea typeface="Tahoma" pitchFamily="34" charset="0"/>
                <a:cs typeface="Tahoma" pitchFamily="34" charset="0"/>
              </a:rPr>
              <a:t>определяне на правилата за възлагане</a:t>
            </a:r>
            <a:r>
              <a:rPr lang="ru-RU" sz="2000" dirty="0">
                <a:solidFill>
                  <a:schemeClr val="tx1"/>
                </a:solidFill>
                <a:latin typeface="+mj-lt"/>
                <a:ea typeface="Tahoma" pitchFamily="34" charset="0"/>
                <a:cs typeface="Tahoma" pitchFamily="34" charset="0"/>
              </a:rPr>
              <a:t> на </a:t>
            </a:r>
            <a:r>
              <a:rPr lang="bg-BG" sz="2000" dirty="0">
                <a:solidFill>
                  <a:schemeClr val="tx1"/>
                </a:solidFill>
                <a:latin typeface="+mj-lt"/>
                <a:ea typeface="Tahoma" pitchFamily="34" charset="0"/>
                <a:cs typeface="Tahoma" pitchFamily="34" charset="0"/>
              </a:rPr>
              <a:t>дейности</a:t>
            </a:r>
            <a:r>
              <a:rPr lang="ru-RU" sz="2000" dirty="0">
                <a:solidFill>
                  <a:schemeClr val="tx1"/>
                </a:solidFill>
                <a:latin typeface="+mj-lt"/>
                <a:ea typeface="Tahoma" pitchFamily="34" charset="0"/>
                <a:cs typeface="Tahoma" pitchFamily="34" charset="0"/>
              </a:rPr>
              <a:t> по </a:t>
            </a:r>
            <a:r>
              <a:rPr lang="bg-BG" sz="2000" dirty="0">
                <a:solidFill>
                  <a:schemeClr val="tx1"/>
                </a:solidFill>
                <a:latin typeface="+mj-lt"/>
                <a:ea typeface="Tahoma" pitchFamily="34" charset="0"/>
                <a:cs typeface="Tahoma" pitchFamily="34" charset="0"/>
              </a:rPr>
              <a:t>инвестиции от крайни </a:t>
            </a:r>
            <a:r>
              <a:rPr lang="ru-RU" sz="2000" dirty="0">
                <a:solidFill>
                  <a:schemeClr val="tx1"/>
                </a:solidFill>
                <a:latin typeface="+mj-lt"/>
                <a:ea typeface="Tahoma" pitchFamily="34" charset="0"/>
                <a:cs typeface="Tahoma" pitchFamily="34" charset="0"/>
              </a:rPr>
              <a:t>получатели на средства от Механизма </a:t>
            </a:r>
            <a:r>
              <a:rPr lang="bg-BG" sz="2000" dirty="0">
                <a:solidFill>
                  <a:schemeClr val="tx1"/>
                </a:solidFill>
                <a:latin typeface="+mj-lt"/>
                <a:ea typeface="Tahoma" pitchFamily="34" charset="0"/>
                <a:cs typeface="Tahoma" pitchFamily="34" charset="0"/>
              </a:rPr>
              <a:t>за възстановяване</a:t>
            </a:r>
            <a:r>
              <a:rPr lang="ru-RU" sz="2000" dirty="0">
                <a:solidFill>
                  <a:schemeClr val="tx1"/>
                </a:solidFill>
                <a:latin typeface="+mj-lt"/>
                <a:ea typeface="Tahoma" pitchFamily="34" charset="0"/>
                <a:cs typeface="Tahoma" pitchFamily="34" charset="0"/>
              </a:rPr>
              <a:t> и </a:t>
            </a:r>
            <a:r>
              <a:rPr lang="bg-BG" sz="2000" dirty="0">
                <a:solidFill>
                  <a:schemeClr val="tx1"/>
                </a:solidFill>
                <a:latin typeface="+mj-lt"/>
                <a:ea typeface="Tahoma" pitchFamily="34" charset="0"/>
                <a:cs typeface="Tahoma" pitchFamily="34" charset="0"/>
              </a:rPr>
              <a:t>устойчивост</a:t>
            </a:r>
            <a:r>
              <a:rPr lang="en-US" sz="2000" dirty="0">
                <a:solidFill>
                  <a:schemeClr val="tx1"/>
                </a:solidFill>
                <a:latin typeface="+mj-lt"/>
                <a:ea typeface="Tahoma" pitchFamily="34" charset="0"/>
                <a:cs typeface="Tahoma" pitchFamily="34" charset="0"/>
              </a:rPr>
              <a:t>;</a:t>
            </a:r>
            <a:endParaRPr lang="bg-BG" sz="2000" dirty="0">
              <a:solidFill>
                <a:schemeClr val="tx1"/>
              </a:solidFill>
              <a:latin typeface="+mj-lt"/>
              <a:ea typeface="Tahoma" panose="020B0604030504040204" pitchFamily="34" charset="0"/>
              <a:cs typeface="Tahoma" panose="020B0604030504040204" pitchFamily="34" charset="0"/>
            </a:endParaRPr>
          </a:p>
        </p:txBody>
      </p:sp>
      <p:pic>
        <p:nvPicPr>
          <p:cNvPr id="10" name="Graphic 9" descr="Document">
            <a:extLst>
              <a:ext uri="{FF2B5EF4-FFF2-40B4-BE49-F238E27FC236}">
                <a16:creationId xmlns:a16="http://schemas.microsoft.com/office/drawing/2014/main" id="{45467F5D-F642-4815-9F9A-3F223574FEB9}"/>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244098" y="297589"/>
            <a:ext cx="361950" cy="361950"/>
          </a:xfrm>
          <a:prstGeom prst="rect">
            <a:avLst/>
          </a:prstGeom>
        </p:spPr>
      </p:pic>
      <p:sp>
        <p:nvSpPr>
          <p:cNvPr id="21" name="TextBox 20">
            <a:extLst>
              <a:ext uri="{FF2B5EF4-FFF2-40B4-BE49-F238E27FC236}">
                <a16:creationId xmlns:a16="http://schemas.microsoft.com/office/drawing/2014/main" id="{33C82FBF-2166-42B3-A320-90FF4C654BD0}"/>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297041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30</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ДОПУСТИМИ КАТЕГОРИИ РАЗХОДИ</a:t>
            </a:r>
          </a:p>
        </p:txBody>
      </p:sp>
      <p:sp>
        <p:nvSpPr>
          <p:cNvPr id="11" name="TextBox 10">
            <a:extLst>
              <a:ext uri="{FF2B5EF4-FFF2-40B4-BE49-F238E27FC236}">
                <a16:creationId xmlns:a16="http://schemas.microsoft.com/office/drawing/2014/main" id="{72F0A282-9C5A-4D17-B7ED-E9A3CBD7E576}"/>
              </a:ext>
            </a:extLst>
          </p:cNvPr>
          <p:cNvSpPr txBox="1"/>
          <p:nvPr/>
        </p:nvSpPr>
        <p:spPr>
          <a:xfrm>
            <a:off x="121696" y="1114924"/>
            <a:ext cx="8560505" cy="1828642"/>
          </a:xfrm>
          <a:prstGeom prst="rect">
            <a:avLst/>
          </a:prstGeom>
          <a:noFill/>
        </p:spPr>
        <p:txBody>
          <a:bodyPr wrap="square">
            <a:spAutoFit/>
          </a:bodyPr>
          <a:lstStyle/>
          <a:p>
            <a:pPr marL="342900" indent="-342900" fontAlgn="base">
              <a:lnSpc>
                <a:spcPct val="150000"/>
              </a:lnSpc>
              <a:spcBef>
                <a:spcPts val="0"/>
              </a:spcBef>
              <a:spcAft>
                <a:spcPts val="600"/>
              </a:spcAft>
              <a:buClrTx/>
              <a:buSzTx/>
              <a:buAutoNum type="arabicParenR"/>
              <a:defRPr/>
            </a:pPr>
            <a:r>
              <a:rPr lang="ru-RU" sz="1400" dirty="0" err="1">
                <a:ea typeface="Tahoma" pitchFamily="34" charset="0"/>
                <a:cs typeface="Tahoma" pitchFamily="34" charset="0"/>
              </a:rPr>
              <a:t>Разходи</a:t>
            </a:r>
            <a:r>
              <a:rPr lang="ru-RU" sz="1400" dirty="0">
                <a:ea typeface="Tahoma" pitchFamily="34" charset="0"/>
                <a:cs typeface="Tahoma" pitchFamily="34" charset="0"/>
              </a:rPr>
              <a:t> за </a:t>
            </a:r>
            <a:r>
              <a:rPr lang="ru-RU" sz="1400" dirty="0" err="1">
                <a:ea typeface="Tahoma" pitchFamily="34" charset="0"/>
                <a:cs typeface="Tahoma" pitchFamily="34" charset="0"/>
              </a:rPr>
              <a:t>закупване</a:t>
            </a:r>
            <a:r>
              <a:rPr lang="ru-RU" sz="1400" dirty="0">
                <a:ea typeface="Tahoma" pitchFamily="34" charset="0"/>
                <a:cs typeface="Tahoma" pitchFamily="34" charset="0"/>
              </a:rPr>
              <a:t> на </a:t>
            </a:r>
            <a:r>
              <a:rPr lang="ru-RU" sz="1400" dirty="0" err="1">
                <a:ea typeface="Tahoma" pitchFamily="34" charset="0"/>
                <a:cs typeface="Tahoma" pitchFamily="34" charset="0"/>
              </a:rPr>
              <a:t>машини</a:t>
            </a:r>
            <a:r>
              <a:rPr lang="ru-RU" sz="1400" dirty="0">
                <a:ea typeface="Tahoma" pitchFamily="34" charset="0"/>
                <a:cs typeface="Tahoma" pitchFamily="34" charset="0"/>
              </a:rPr>
              <a:t>, </a:t>
            </a:r>
            <a:r>
              <a:rPr lang="ru-RU" sz="1400" dirty="0" err="1">
                <a:ea typeface="Tahoma" pitchFamily="34" charset="0"/>
                <a:cs typeface="Tahoma" pitchFamily="34" charset="0"/>
              </a:rPr>
              <a:t>съоръжения</a:t>
            </a:r>
            <a:r>
              <a:rPr lang="ru-RU" sz="1400" dirty="0">
                <a:ea typeface="Tahoma" pitchFamily="34" charset="0"/>
                <a:cs typeface="Tahoma" pitchFamily="34" charset="0"/>
              </a:rPr>
              <a:t> и </a:t>
            </a:r>
            <a:r>
              <a:rPr lang="ru-RU" sz="1400" dirty="0" err="1">
                <a:ea typeface="Tahoma" pitchFamily="34" charset="0"/>
                <a:cs typeface="Tahoma" pitchFamily="34" charset="0"/>
              </a:rPr>
              <a:t>оборудване</a:t>
            </a:r>
            <a:r>
              <a:rPr lang="ru-RU" sz="1400" dirty="0">
                <a:ea typeface="Tahoma" pitchFamily="34" charset="0"/>
                <a:cs typeface="Tahoma" pitchFamily="34" charset="0"/>
              </a:rPr>
              <a:t>, </a:t>
            </a:r>
            <a:r>
              <a:rPr lang="ru-RU" sz="1400" dirty="0" err="1">
                <a:ea typeface="Tahoma" pitchFamily="34" charset="0"/>
                <a:cs typeface="Tahoma" pitchFamily="34" charset="0"/>
              </a:rPr>
              <a:t>представляващи</a:t>
            </a:r>
            <a:r>
              <a:rPr lang="ru-RU" sz="1400" dirty="0">
                <a:ea typeface="Tahoma" pitchFamily="34" charset="0"/>
                <a:cs typeface="Tahoma" pitchFamily="34" charset="0"/>
              </a:rPr>
              <a:t> </a:t>
            </a:r>
            <a:r>
              <a:rPr lang="ru-RU" sz="1400" dirty="0" err="1">
                <a:ea typeface="Tahoma" pitchFamily="34" charset="0"/>
                <a:cs typeface="Tahoma" pitchFamily="34" charset="0"/>
              </a:rPr>
              <a:t>дълготрайни</a:t>
            </a:r>
            <a:r>
              <a:rPr lang="ru-RU" sz="1400" dirty="0">
                <a:ea typeface="Tahoma" pitchFamily="34" charset="0"/>
                <a:cs typeface="Tahoma" pitchFamily="34" charset="0"/>
              </a:rPr>
              <a:t> </a:t>
            </a:r>
            <a:r>
              <a:rPr lang="ru-RU" sz="1400" dirty="0" err="1">
                <a:ea typeface="Tahoma" pitchFamily="34" charset="0"/>
                <a:cs typeface="Tahoma" pitchFamily="34" charset="0"/>
              </a:rPr>
              <a:t>материални</a:t>
            </a:r>
            <a:r>
              <a:rPr lang="ru-RU" sz="1400" dirty="0">
                <a:ea typeface="Tahoma" pitchFamily="34" charset="0"/>
                <a:cs typeface="Tahoma" pitchFamily="34" charset="0"/>
              </a:rPr>
              <a:t> </a:t>
            </a:r>
            <a:r>
              <a:rPr lang="ru-RU" sz="1400" dirty="0" err="1">
                <a:ea typeface="Tahoma" pitchFamily="34" charset="0"/>
                <a:cs typeface="Tahoma" pitchFamily="34" charset="0"/>
              </a:rPr>
              <a:t>активи</a:t>
            </a:r>
            <a:r>
              <a:rPr lang="ru-RU" sz="1400" dirty="0">
                <a:ea typeface="Tahoma" pitchFamily="34" charset="0"/>
                <a:cs typeface="Tahoma" pitchFamily="34" charset="0"/>
              </a:rPr>
              <a:t>.</a:t>
            </a:r>
            <a:endParaRPr lang="en-US" sz="1400" dirty="0">
              <a:ea typeface="Tahoma" pitchFamily="34" charset="0"/>
              <a:cs typeface="Tahoma" pitchFamily="34" charset="0"/>
            </a:endParaRPr>
          </a:p>
          <a:p>
            <a:pPr marL="342900" indent="-342900" fontAlgn="base">
              <a:lnSpc>
                <a:spcPct val="150000"/>
              </a:lnSpc>
              <a:spcBef>
                <a:spcPts val="0"/>
              </a:spcBef>
              <a:spcAft>
                <a:spcPts val="600"/>
              </a:spcAft>
              <a:buClrTx/>
              <a:buSzTx/>
              <a:buAutoNum type="arabicParenR"/>
              <a:defRPr/>
            </a:pPr>
            <a:r>
              <a:rPr lang="ru-RU" sz="1400" dirty="0" err="1">
                <a:ea typeface="Tahoma" pitchFamily="34" charset="0"/>
                <a:cs typeface="Tahoma" pitchFamily="34" charset="0"/>
              </a:rPr>
              <a:t>Разходи</a:t>
            </a:r>
            <a:r>
              <a:rPr lang="ru-RU" sz="1400" dirty="0">
                <a:ea typeface="Tahoma" pitchFamily="34" charset="0"/>
                <a:cs typeface="Tahoma" pitchFamily="34" charset="0"/>
              </a:rPr>
              <a:t> за </a:t>
            </a:r>
            <a:r>
              <a:rPr lang="ru-RU" sz="1400" dirty="0" err="1">
                <a:ea typeface="Tahoma" pitchFamily="34" charset="0"/>
                <a:cs typeface="Tahoma" pitchFamily="34" charset="0"/>
              </a:rPr>
              <a:t>придобиване</a:t>
            </a:r>
            <a:r>
              <a:rPr lang="ru-RU" sz="1400" dirty="0">
                <a:ea typeface="Tahoma" pitchFamily="34" charset="0"/>
                <a:cs typeface="Tahoma" pitchFamily="34" charset="0"/>
              </a:rPr>
              <a:t> на </a:t>
            </a:r>
            <a:r>
              <a:rPr lang="ru-RU" sz="1400" dirty="0" err="1">
                <a:ea typeface="Tahoma" pitchFamily="34" charset="0"/>
                <a:cs typeface="Tahoma" pitchFamily="34" charset="0"/>
              </a:rPr>
              <a:t>софтуер</a:t>
            </a:r>
            <a:r>
              <a:rPr lang="ru-RU" sz="1400" dirty="0">
                <a:ea typeface="Tahoma" pitchFamily="34" charset="0"/>
                <a:cs typeface="Tahoma" pitchFamily="34" charset="0"/>
              </a:rPr>
              <a:t>, </a:t>
            </a:r>
            <a:r>
              <a:rPr lang="ru-RU" sz="1400" dirty="0" err="1">
                <a:ea typeface="Tahoma" pitchFamily="34" charset="0"/>
                <a:cs typeface="Tahoma" pitchFamily="34" charset="0"/>
              </a:rPr>
              <a:t>представляващ</a:t>
            </a:r>
            <a:r>
              <a:rPr lang="ru-RU" sz="1400" dirty="0">
                <a:ea typeface="Tahoma" pitchFamily="34" charset="0"/>
                <a:cs typeface="Tahoma" pitchFamily="34" charset="0"/>
              </a:rPr>
              <a:t> </a:t>
            </a:r>
            <a:r>
              <a:rPr lang="ru-RU" sz="1400" dirty="0" err="1">
                <a:ea typeface="Tahoma" pitchFamily="34" charset="0"/>
                <a:cs typeface="Tahoma" pitchFamily="34" charset="0"/>
              </a:rPr>
              <a:t>дълготраен</a:t>
            </a:r>
            <a:r>
              <a:rPr lang="ru-RU" sz="1400" dirty="0">
                <a:ea typeface="Tahoma" pitchFamily="34" charset="0"/>
                <a:cs typeface="Tahoma" pitchFamily="34" charset="0"/>
              </a:rPr>
              <a:t> нематериален актив, </a:t>
            </a:r>
            <a:r>
              <a:rPr lang="ru-RU" sz="1400" dirty="0" err="1">
                <a:ea typeface="Tahoma" pitchFamily="34" charset="0"/>
                <a:cs typeface="Tahoma" pitchFamily="34" charset="0"/>
              </a:rPr>
              <a:t>включващи</a:t>
            </a:r>
            <a:r>
              <a:rPr lang="ru-RU" sz="1400" dirty="0">
                <a:ea typeface="Tahoma" pitchFamily="34" charset="0"/>
                <a:cs typeface="Tahoma" pitchFamily="34" charset="0"/>
              </a:rPr>
              <a:t>:</a:t>
            </a:r>
            <a:endParaRPr lang="en-US" sz="1400" dirty="0">
              <a:ea typeface="Tahoma" pitchFamily="34" charset="0"/>
              <a:cs typeface="Tahoma" pitchFamily="34" charset="0"/>
            </a:endParaRPr>
          </a:p>
          <a:p>
            <a:pPr marL="360363" fontAlgn="base">
              <a:lnSpc>
                <a:spcPct val="150000"/>
              </a:lnSpc>
              <a:spcBef>
                <a:spcPts val="0"/>
              </a:spcBef>
              <a:spcAft>
                <a:spcPts val="600"/>
              </a:spcAft>
              <a:buClrTx/>
              <a:buSzTx/>
              <a:defRPr/>
            </a:pPr>
            <a:r>
              <a:rPr lang="ru-RU" sz="1400" dirty="0">
                <a:ea typeface="Tahoma" pitchFamily="34" charset="0"/>
                <a:cs typeface="Tahoma" pitchFamily="34" charset="0"/>
              </a:rPr>
              <a:t>    2.1) </a:t>
            </a:r>
            <a:r>
              <a:rPr lang="ru-RU" sz="1400" dirty="0" err="1">
                <a:ea typeface="Tahoma" pitchFamily="34" charset="0"/>
                <a:cs typeface="Tahoma" pitchFamily="34" charset="0"/>
              </a:rPr>
              <a:t>разходи</a:t>
            </a:r>
            <a:r>
              <a:rPr lang="ru-RU" sz="1400" dirty="0">
                <a:ea typeface="Tahoma" pitchFamily="34" charset="0"/>
                <a:cs typeface="Tahoma" pitchFamily="34" charset="0"/>
              </a:rPr>
              <a:t> за </a:t>
            </a:r>
            <a:r>
              <a:rPr lang="ru-RU" sz="1400" dirty="0" err="1">
                <a:ea typeface="Tahoma" pitchFamily="34" charset="0"/>
                <a:cs typeface="Tahoma" pitchFamily="34" charset="0"/>
              </a:rPr>
              <a:t>придобиване</a:t>
            </a:r>
            <a:r>
              <a:rPr lang="ru-RU" sz="1400" dirty="0">
                <a:ea typeface="Tahoma" pitchFamily="34" charset="0"/>
                <a:cs typeface="Tahoma" pitchFamily="34" charset="0"/>
              </a:rPr>
              <a:t> на </a:t>
            </a:r>
            <a:r>
              <a:rPr lang="ru-RU" sz="1400" dirty="0" err="1">
                <a:ea typeface="Tahoma" pitchFamily="34" charset="0"/>
                <a:cs typeface="Tahoma" pitchFamily="34" charset="0"/>
              </a:rPr>
              <a:t>специализиран</a:t>
            </a:r>
            <a:r>
              <a:rPr lang="ru-RU" sz="1400" dirty="0">
                <a:ea typeface="Tahoma" pitchFamily="34" charset="0"/>
                <a:cs typeface="Tahoma" pitchFamily="34" charset="0"/>
              </a:rPr>
              <a:t> </a:t>
            </a:r>
            <a:r>
              <a:rPr lang="ru-RU" sz="1400" dirty="0" err="1">
                <a:ea typeface="Tahoma" pitchFamily="34" charset="0"/>
                <a:cs typeface="Tahoma" pitchFamily="34" charset="0"/>
              </a:rPr>
              <a:t>софтуер</a:t>
            </a:r>
            <a:r>
              <a:rPr lang="ru-RU" sz="1400" dirty="0">
                <a:ea typeface="Tahoma" pitchFamily="34" charset="0"/>
                <a:cs typeface="Tahoma" pitchFamily="34" charset="0"/>
              </a:rPr>
              <a:t>;</a:t>
            </a:r>
            <a:br>
              <a:rPr lang="ru-RU" sz="1400" dirty="0">
                <a:ea typeface="Tahoma" pitchFamily="34" charset="0"/>
                <a:cs typeface="Tahoma" pitchFamily="34" charset="0"/>
              </a:rPr>
            </a:br>
            <a:r>
              <a:rPr lang="ru-RU" sz="1400" dirty="0">
                <a:ea typeface="Tahoma" pitchFamily="34" charset="0"/>
                <a:cs typeface="Tahoma" pitchFamily="34" charset="0"/>
              </a:rPr>
              <a:t>    2.2) </a:t>
            </a:r>
            <a:r>
              <a:rPr lang="ru-RU" sz="1400" dirty="0" err="1">
                <a:ea typeface="Tahoma" pitchFamily="34" charset="0"/>
                <a:cs typeface="Tahoma" pitchFamily="34" charset="0"/>
              </a:rPr>
              <a:t>разходи</a:t>
            </a:r>
            <a:r>
              <a:rPr lang="ru-RU" sz="1400" dirty="0">
                <a:ea typeface="Tahoma" pitchFamily="34" charset="0"/>
                <a:cs typeface="Tahoma" pitchFamily="34" charset="0"/>
              </a:rPr>
              <a:t> за </a:t>
            </a:r>
            <a:r>
              <a:rPr lang="ru-RU" sz="1400" dirty="0" err="1">
                <a:ea typeface="Tahoma" pitchFamily="34" charset="0"/>
                <a:cs typeface="Tahoma" pitchFamily="34" charset="0"/>
              </a:rPr>
              <a:t>придобиване</a:t>
            </a:r>
            <a:r>
              <a:rPr lang="ru-RU" sz="1400" dirty="0">
                <a:ea typeface="Tahoma" pitchFamily="34" charset="0"/>
                <a:cs typeface="Tahoma" pitchFamily="34" charset="0"/>
              </a:rPr>
              <a:t> на ERP </a:t>
            </a:r>
            <a:r>
              <a:rPr lang="ru-RU" sz="1400" dirty="0" err="1">
                <a:ea typeface="Tahoma" pitchFamily="34" charset="0"/>
                <a:cs typeface="Tahoma" pitchFamily="34" charset="0"/>
              </a:rPr>
              <a:t>системи</a:t>
            </a:r>
            <a:r>
              <a:rPr lang="ru-RU" sz="1400" dirty="0">
                <a:ea typeface="Tahoma" pitchFamily="34" charset="0"/>
                <a:cs typeface="Tahoma" pitchFamily="34" charset="0"/>
              </a:rPr>
              <a:t>, CRM </a:t>
            </a:r>
            <a:r>
              <a:rPr lang="ru-RU" sz="1400" dirty="0" err="1">
                <a:ea typeface="Tahoma" pitchFamily="34" charset="0"/>
                <a:cs typeface="Tahoma" pitchFamily="34" charset="0"/>
              </a:rPr>
              <a:t>системи</a:t>
            </a:r>
            <a:r>
              <a:rPr lang="ru-RU" sz="1400" dirty="0">
                <a:ea typeface="Tahoma" pitchFamily="34" charset="0"/>
                <a:cs typeface="Tahoma" pitchFamily="34" charset="0"/>
              </a:rPr>
              <a:t> и/или MOM/MES </a:t>
            </a:r>
            <a:r>
              <a:rPr lang="ru-RU" sz="1400" dirty="0" err="1">
                <a:ea typeface="Tahoma" pitchFamily="34" charset="0"/>
                <a:cs typeface="Tahoma" pitchFamily="34" charset="0"/>
              </a:rPr>
              <a:t>системи</a:t>
            </a:r>
            <a:r>
              <a:rPr lang="ru-RU" sz="1400" dirty="0">
                <a:ea typeface="Tahoma" pitchFamily="34" charset="0"/>
                <a:cs typeface="Tahoma" pitchFamily="34" charset="0"/>
              </a:rPr>
              <a:t>.</a:t>
            </a:r>
            <a:endParaRPr lang="ru-RU" sz="1400" b="1" dirty="0">
              <a:solidFill>
                <a:srgbClr val="FF0000"/>
              </a:solidFill>
              <a:cs typeface="Tahoma" pitchFamily="34" charset="0"/>
            </a:endParaRPr>
          </a:p>
        </p:txBody>
      </p:sp>
      <p:sp>
        <p:nvSpPr>
          <p:cNvPr id="9" name="TextBox 8">
            <a:extLst>
              <a:ext uri="{FF2B5EF4-FFF2-40B4-BE49-F238E27FC236}">
                <a16:creationId xmlns:a16="http://schemas.microsoft.com/office/drawing/2014/main" id="{68553242-01CF-48CA-B492-C7D94AEB70A8}"/>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
        <p:nvSpPr>
          <p:cNvPr id="10" name="TextBox 9">
            <a:extLst>
              <a:ext uri="{FF2B5EF4-FFF2-40B4-BE49-F238E27FC236}">
                <a16:creationId xmlns:a16="http://schemas.microsoft.com/office/drawing/2014/main" id="{0E49034D-96F4-46C6-BE6F-0180EE5B0C7F}"/>
              </a:ext>
            </a:extLst>
          </p:cNvPr>
          <p:cNvSpPr txBox="1"/>
          <p:nvPr/>
        </p:nvSpPr>
        <p:spPr>
          <a:xfrm>
            <a:off x="244098" y="3394663"/>
            <a:ext cx="8709402" cy="2644250"/>
          </a:xfrm>
          <a:prstGeom prst="rect">
            <a:avLst/>
          </a:prstGeom>
          <a:noFill/>
        </p:spPr>
        <p:txBody>
          <a:bodyPr wrap="square">
            <a:spAutoFit/>
          </a:bodyPr>
          <a:lstStyle/>
          <a:p>
            <a:pPr algn="just">
              <a:lnSpc>
                <a:spcPct val="150000"/>
              </a:lnSpc>
            </a:pPr>
            <a:r>
              <a:rPr lang="ru-RU" sz="1400" b="1" dirty="0">
                <a:ea typeface="Tahoma" pitchFamily="34" charset="0"/>
                <a:cs typeface="Tahoma" pitchFamily="34" charset="0"/>
              </a:rPr>
              <a:t>ВАЖНО: </a:t>
            </a:r>
            <a:br>
              <a:rPr lang="ru-RU" sz="1400" b="1" dirty="0">
                <a:ea typeface="Tahoma" pitchFamily="34" charset="0"/>
                <a:cs typeface="Tahoma" pitchFamily="34" charset="0"/>
              </a:rPr>
            </a:br>
            <a:r>
              <a:rPr lang="ru-RU" sz="1400" b="1" dirty="0">
                <a:ea typeface="Tahoma" pitchFamily="34" charset="0"/>
                <a:cs typeface="Tahoma" pitchFamily="34" charset="0"/>
              </a:rPr>
              <a:t>1. </a:t>
            </a:r>
            <a:r>
              <a:rPr lang="ru-RU" sz="1400" b="1" dirty="0" err="1">
                <a:ea typeface="Tahoma" pitchFamily="34" charset="0"/>
                <a:cs typeface="Tahoma" pitchFamily="34" charset="0"/>
              </a:rPr>
              <a:t>Отчетените</a:t>
            </a:r>
            <a:r>
              <a:rPr lang="ru-RU" sz="1400" b="1" dirty="0">
                <a:ea typeface="Tahoma" pitchFamily="34" charset="0"/>
                <a:cs typeface="Tahoma" pitchFamily="34" charset="0"/>
              </a:rPr>
              <a:t> </a:t>
            </a:r>
            <a:r>
              <a:rPr lang="ru-RU" sz="1400" b="1" dirty="0" err="1">
                <a:ea typeface="Tahoma" pitchFamily="34" charset="0"/>
                <a:cs typeface="Tahoma" pitchFamily="34" charset="0"/>
              </a:rPr>
              <a:t>разходи</a:t>
            </a:r>
            <a:r>
              <a:rPr lang="ru-RU" sz="1400" b="1" dirty="0">
                <a:ea typeface="Tahoma" pitchFamily="34" charset="0"/>
                <a:cs typeface="Tahoma" pitchFamily="34" charset="0"/>
              </a:rPr>
              <a:t> по </a:t>
            </a:r>
            <a:r>
              <a:rPr lang="ru-RU" sz="1400" b="1" dirty="0" err="1">
                <a:ea typeface="Tahoma" pitchFamily="34" charset="0"/>
                <a:cs typeface="Tahoma" pitchFamily="34" charset="0"/>
              </a:rPr>
              <a:t>подт</a:t>
            </a:r>
            <a:r>
              <a:rPr lang="ru-RU" sz="1400" b="1" dirty="0">
                <a:ea typeface="Tahoma" pitchFamily="34" charset="0"/>
                <a:cs typeface="Tahoma" pitchFamily="34" charset="0"/>
              </a:rPr>
              <a:t>. 2.2) не </a:t>
            </a:r>
            <a:r>
              <a:rPr lang="ru-RU" sz="1400" b="1" dirty="0" err="1">
                <a:ea typeface="Tahoma" pitchFamily="34" charset="0"/>
                <a:cs typeface="Tahoma" pitchFamily="34" charset="0"/>
              </a:rPr>
              <a:t>трябва</a:t>
            </a:r>
            <a:r>
              <a:rPr lang="ru-RU" sz="1400" b="1" dirty="0">
                <a:ea typeface="Tahoma" pitchFamily="34" charset="0"/>
                <a:cs typeface="Tahoma" pitchFamily="34" charset="0"/>
              </a:rPr>
              <a:t> да </a:t>
            </a:r>
            <a:r>
              <a:rPr lang="ru-RU" sz="1400" b="1" dirty="0" err="1">
                <a:ea typeface="Tahoma" pitchFamily="34" charset="0"/>
                <a:cs typeface="Tahoma" pitchFamily="34" charset="0"/>
              </a:rPr>
              <a:t>надвишават</a:t>
            </a:r>
            <a:r>
              <a:rPr lang="ru-RU" sz="1400" b="1" dirty="0">
                <a:ea typeface="Tahoma" pitchFamily="34" charset="0"/>
                <a:cs typeface="Tahoma" pitchFamily="34" charset="0"/>
              </a:rPr>
              <a:t> общо 50 000 лева.</a:t>
            </a:r>
            <a:br>
              <a:rPr lang="ru-RU" sz="1400" b="1" dirty="0">
                <a:ea typeface="Tahoma" pitchFamily="34" charset="0"/>
                <a:cs typeface="Tahoma" pitchFamily="34" charset="0"/>
              </a:rPr>
            </a:br>
            <a:r>
              <a:rPr lang="ru-RU" sz="1400" b="1" dirty="0">
                <a:ea typeface="Tahoma" pitchFamily="34" charset="0"/>
                <a:cs typeface="Tahoma" pitchFamily="34" charset="0"/>
              </a:rPr>
              <a:t>2. </a:t>
            </a:r>
            <a:r>
              <a:rPr lang="ru-RU" sz="1400" b="1" dirty="0" err="1">
                <a:ea typeface="Tahoma" pitchFamily="34" charset="0"/>
                <a:cs typeface="Tahoma" pitchFamily="34" charset="0"/>
              </a:rPr>
              <a:t>Дълготрайните</a:t>
            </a:r>
            <a:r>
              <a:rPr lang="ru-RU" sz="1400" b="1" dirty="0">
                <a:ea typeface="Tahoma" pitchFamily="34" charset="0"/>
                <a:cs typeface="Tahoma" pitchFamily="34" charset="0"/>
              </a:rPr>
              <a:t> </a:t>
            </a:r>
            <a:r>
              <a:rPr lang="ru-RU" sz="1400" b="1" dirty="0" err="1">
                <a:ea typeface="Tahoma" pitchFamily="34" charset="0"/>
                <a:cs typeface="Tahoma" pitchFamily="34" charset="0"/>
              </a:rPr>
              <a:t>активи</a:t>
            </a:r>
            <a:r>
              <a:rPr lang="ru-RU" sz="1400" b="1" dirty="0">
                <a:ea typeface="Tahoma" pitchFamily="34" charset="0"/>
                <a:cs typeface="Tahoma" pitchFamily="34" charset="0"/>
              </a:rPr>
              <a:t>, </a:t>
            </a:r>
            <a:r>
              <a:rPr lang="ru-RU" sz="1400" b="1" dirty="0" err="1">
                <a:ea typeface="Tahoma" pitchFamily="34" charset="0"/>
                <a:cs typeface="Tahoma" pitchFamily="34" charset="0"/>
              </a:rPr>
              <a:t>придобити</a:t>
            </a:r>
            <a:r>
              <a:rPr lang="ru-RU" sz="1400" b="1" dirty="0">
                <a:ea typeface="Tahoma" pitchFamily="34" charset="0"/>
                <a:cs typeface="Tahoma" pitchFamily="34" charset="0"/>
              </a:rPr>
              <a:t> </a:t>
            </a:r>
            <a:r>
              <a:rPr lang="ru-RU" sz="1400" b="1" dirty="0" err="1">
                <a:ea typeface="Tahoma" pitchFamily="34" charset="0"/>
                <a:cs typeface="Tahoma" pitchFamily="34" charset="0"/>
              </a:rPr>
              <a:t>със</a:t>
            </a:r>
            <a:r>
              <a:rPr lang="ru-RU" sz="1400" b="1" dirty="0">
                <a:ea typeface="Tahoma" pitchFamily="34" charset="0"/>
                <a:cs typeface="Tahoma" pitchFamily="34" charset="0"/>
              </a:rPr>
              <a:t> средства по </a:t>
            </a:r>
            <a:r>
              <a:rPr lang="ru-RU" sz="1400" b="1" dirty="0" err="1">
                <a:ea typeface="Tahoma" pitchFamily="34" charset="0"/>
                <a:cs typeface="Tahoma" pitchFamily="34" charset="0"/>
              </a:rPr>
              <a:t>предложението</a:t>
            </a:r>
            <a:r>
              <a:rPr lang="ru-RU" sz="1400" b="1" dirty="0">
                <a:ea typeface="Tahoma" pitchFamily="34" charset="0"/>
                <a:cs typeface="Tahoma" pitchFamily="34" charset="0"/>
              </a:rPr>
              <a:t> за </a:t>
            </a:r>
            <a:r>
              <a:rPr lang="ru-RU" sz="1400" b="1" dirty="0" err="1">
                <a:ea typeface="Tahoma" pitchFamily="34" charset="0"/>
                <a:cs typeface="Tahoma" pitchFamily="34" charset="0"/>
              </a:rPr>
              <a:t>изпълнение</a:t>
            </a:r>
            <a:r>
              <a:rPr lang="ru-RU" sz="1400" b="1" dirty="0">
                <a:ea typeface="Tahoma" pitchFamily="34" charset="0"/>
                <a:cs typeface="Tahoma" pitchFamily="34" charset="0"/>
              </a:rPr>
              <a:t> на инвестиция, </a:t>
            </a:r>
            <a:r>
              <a:rPr lang="ru-RU" sz="1400" b="1" dirty="0" err="1">
                <a:ea typeface="Tahoma" pitchFamily="34" charset="0"/>
                <a:cs typeface="Tahoma" pitchFamily="34" charset="0"/>
              </a:rPr>
              <a:t>следва</a:t>
            </a:r>
            <a:r>
              <a:rPr lang="ru-RU" sz="1400" b="1" dirty="0">
                <a:ea typeface="Tahoma" pitchFamily="34" charset="0"/>
                <a:cs typeface="Tahoma" pitchFamily="34" charset="0"/>
              </a:rPr>
              <a:t> да </a:t>
            </a:r>
            <a:r>
              <a:rPr lang="ru-RU" sz="1400" b="1" dirty="0" err="1">
                <a:ea typeface="Tahoma" pitchFamily="34" charset="0"/>
                <a:cs typeface="Tahoma" pitchFamily="34" charset="0"/>
              </a:rPr>
              <a:t>бъдат</a:t>
            </a:r>
            <a:r>
              <a:rPr lang="ru-RU" sz="1400" b="1" dirty="0">
                <a:ea typeface="Tahoma" pitchFamily="34" charset="0"/>
                <a:cs typeface="Tahoma" pitchFamily="34" charset="0"/>
              </a:rPr>
              <a:t> </a:t>
            </a:r>
            <a:r>
              <a:rPr lang="ru-RU" sz="1400" b="1" dirty="0" err="1">
                <a:ea typeface="Tahoma" pitchFamily="34" charset="0"/>
                <a:cs typeface="Tahoma" pitchFamily="34" charset="0"/>
              </a:rPr>
              <a:t>използвани</a:t>
            </a:r>
            <a:r>
              <a:rPr lang="ru-RU" sz="1400" b="1" dirty="0">
                <a:ea typeface="Tahoma" pitchFamily="34" charset="0"/>
                <a:cs typeface="Tahoma" pitchFamily="34" charset="0"/>
              </a:rPr>
              <a:t> </a:t>
            </a:r>
            <a:r>
              <a:rPr lang="ru-RU" sz="1400" b="1" dirty="0" err="1">
                <a:ea typeface="Tahoma" pitchFamily="34" charset="0"/>
                <a:cs typeface="Tahoma" pitchFamily="34" charset="0"/>
              </a:rPr>
              <a:t>единствено</a:t>
            </a:r>
            <a:r>
              <a:rPr lang="ru-RU" sz="1400" b="1" dirty="0">
                <a:ea typeface="Tahoma" pitchFamily="34" charset="0"/>
                <a:cs typeface="Tahoma" pitchFamily="34" charset="0"/>
              </a:rPr>
              <a:t> в </a:t>
            </a:r>
            <a:r>
              <a:rPr lang="ru-RU" sz="1400" b="1" dirty="0" err="1">
                <a:ea typeface="Tahoma" pitchFamily="34" charset="0"/>
                <a:cs typeface="Tahoma" pitchFamily="34" charset="0"/>
              </a:rPr>
              <a:t>стопанския</a:t>
            </a:r>
            <a:r>
              <a:rPr lang="ru-RU" sz="1400" b="1" dirty="0">
                <a:ea typeface="Tahoma" pitchFamily="34" charset="0"/>
                <a:cs typeface="Tahoma" pitchFamily="34" charset="0"/>
              </a:rPr>
              <a:t> </a:t>
            </a:r>
            <a:r>
              <a:rPr lang="ru-RU" sz="1400" b="1" dirty="0" err="1">
                <a:ea typeface="Tahoma" pitchFamily="34" charset="0"/>
                <a:cs typeface="Tahoma" pitchFamily="34" charset="0"/>
              </a:rPr>
              <a:t>обект</a:t>
            </a:r>
            <a:r>
              <a:rPr lang="ru-RU" sz="1400" b="1" dirty="0">
                <a:ea typeface="Tahoma" pitchFamily="34" charset="0"/>
                <a:cs typeface="Tahoma" pitchFamily="34" charset="0"/>
              </a:rPr>
              <a:t>, </a:t>
            </a:r>
            <a:r>
              <a:rPr lang="ru-RU" sz="1400" b="1" dirty="0" err="1">
                <a:ea typeface="Tahoma" pitchFamily="34" charset="0"/>
                <a:cs typeface="Tahoma" pitchFamily="34" charset="0"/>
              </a:rPr>
              <a:t>който</a:t>
            </a:r>
            <a:r>
              <a:rPr lang="ru-RU" sz="1400" b="1" dirty="0">
                <a:ea typeface="Tahoma" pitchFamily="34" charset="0"/>
                <a:cs typeface="Tahoma" pitchFamily="34" charset="0"/>
              </a:rPr>
              <a:t> </a:t>
            </a:r>
            <a:r>
              <a:rPr lang="ru-RU" sz="1400" b="1" dirty="0" err="1">
                <a:ea typeface="Tahoma" pitchFamily="34" charset="0"/>
                <a:cs typeface="Tahoma" pitchFamily="34" charset="0"/>
              </a:rPr>
              <a:t>получава</a:t>
            </a:r>
            <a:r>
              <a:rPr lang="ru-RU" sz="1400" b="1" dirty="0">
                <a:ea typeface="Tahoma" pitchFamily="34" charset="0"/>
                <a:cs typeface="Tahoma" pitchFamily="34" charset="0"/>
              </a:rPr>
              <a:t> </a:t>
            </a:r>
            <a:r>
              <a:rPr lang="ru-RU" sz="1400" b="1" dirty="0" err="1">
                <a:ea typeface="Tahoma" pitchFamily="34" charset="0"/>
                <a:cs typeface="Tahoma" pitchFamily="34" charset="0"/>
              </a:rPr>
              <a:t>помощта</a:t>
            </a:r>
            <a:r>
              <a:rPr lang="ru-RU" sz="1400" b="1" dirty="0">
                <a:ea typeface="Tahoma" pitchFamily="34" charset="0"/>
                <a:cs typeface="Tahoma" pitchFamily="34" charset="0"/>
              </a:rPr>
              <a:t>, да </a:t>
            </a:r>
            <a:r>
              <a:rPr lang="ru-RU" sz="1400" b="1" dirty="0" err="1">
                <a:ea typeface="Tahoma" pitchFamily="34" charset="0"/>
                <a:cs typeface="Tahoma" pitchFamily="34" charset="0"/>
              </a:rPr>
              <a:t>бъдат</a:t>
            </a:r>
            <a:r>
              <a:rPr lang="ru-RU" sz="1400" b="1" dirty="0">
                <a:ea typeface="Tahoma" pitchFamily="34" charset="0"/>
                <a:cs typeface="Tahoma" pitchFamily="34" charset="0"/>
              </a:rPr>
              <a:t> </a:t>
            </a:r>
            <a:r>
              <a:rPr lang="ru-RU" sz="1400" b="1" dirty="0" err="1">
                <a:ea typeface="Tahoma" pitchFamily="34" charset="0"/>
                <a:cs typeface="Tahoma" pitchFamily="34" charset="0"/>
              </a:rPr>
              <a:t>амортизируеми</a:t>
            </a:r>
            <a:r>
              <a:rPr lang="ru-RU" sz="1400" b="1" dirty="0">
                <a:ea typeface="Tahoma" pitchFamily="34" charset="0"/>
                <a:cs typeface="Tahoma" pitchFamily="34" charset="0"/>
              </a:rPr>
              <a:t>, да </a:t>
            </a:r>
            <a:r>
              <a:rPr lang="ru-RU" sz="1400" b="1" dirty="0" err="1">
                <a:ea typeface="Tahoma" pitchFamily="34" charset="0"/>
                <a:cs typeface="Tahoma" pitchFamily="34" charset="0"/>
              </a:rPr>
              <a:t>бъдат</a:t>
            </a:r>
            <a:r>
              <a:rPr lang="ru-RU" sz="1400" b="1" dirty="0">
                <a:ea typeface="Tahoma" pitchFamily="34" charset="0"/>
                <a:cs typeface="Tahoma" pitchFamily="34" charset="0"/>
              </a:rPr>
              <a:t> </a:t>
            </a:r>
            <a:r>
              <a:rPr lang="ru-RU" sz="1400" b="1" dirty="0" err="1">
                <a:ea typeface="Tahoma" pitchFamily="34" charset="0"/>
                <a:cs typeface="Tahoma" pitchFamily="34" charset="0"/>
              </a:rPr>
              <a:t>закупени</a:t>
            </a:r>
            <a:r>
              <a:rPr lang="ru-RU" sz="1400" b="1" dirty="0">
                <a:ea typeface="Tahoma" pitchFamily="34" charset="0"/>
                <a:cs typeface="Tahoma" pitchFamily="34" charset="0"/>
              </a:rPr>
              <a:t> при </a:t>
            </a:r>
            <a:r>
              <a:rPr lang="ru-RU" sz="1400" b="1" dirty="0" err="1">
                <a:ea typeface="Tahoma" pitchFamily="34" charset="0"/>
                <a:cs typeface="Tahoma" pitchFamily="34" charset="0"/>
              </a:rPr>
              <a:t>пазарни</a:t>
            </a:r>
            <a:r>
              <a:rPr lang="ru-RU" sz="1400" b="1" dirty="0">
                <a:ea typeface="Tahoma" pitchFamily="34" charset="0"/>
                <a:cs typeface="Tahoma" pitchFamily="34" charset="0"/>
              </a:rPr>
              <a:t> условия от трети </a:t>
            </a:r>
            <a:r>
              <a:rPr lang="ru-RU" sz="1400" b="1" dirty="0" err="1">
                <a:ea typeface="Tahoma" pitchFamily="34" charset="0"/>
                <a:cs typeface="Tahoma" pitchFamily="34" charset="0"/>
              </a:rPr>
              <a:t>страни</a:t>
            </a:r>
            <a:r>
              <a:rPr lang="ru-RU" sz="1400" b="1" dirty="0">
                <a:ea typeface="Tahoma" pitchFamily="34" charset="0"/>
                <a:cs typeface="Tahoma" pitchFamily="34" charset="0"/>
              </a:rPr>
              <a:t>, </a:t>
            </a:r>
            <a:r>
              <a:rPr lang="ru-RU" sz="1400" b="1" dirty="0" err="1">
                <a:ea typeface="Tahoma" pitchFamily="34" charset="0"/>
                <a:cs typeface="Tahoma" pitchFamily="34" charset="0"/>
              </a:rPr>
              <a:t>несвързани</a:t>
            </a:r>
            <a:r>
              <a:rPr lang="ru-RU" sz="1400" b="1" dirty="0">
                <a:ea typeface="Tahoma" pitchFamily="34" charset="0"/>
                <a:cs typeface="Tahoma" pitchFamily="34" charset="0"/>
              </a:rPr>
              <a:t> с </a:t>
            </a:r>
            <a:r>
              <a:rPr lang="ru-RU" sz="1400" b="1" dirty="0" err="1">
                <a:ea typeface="Tahoma" pitchFamily="34" charset="0"/>
                <a:cs typeface="Tahoma" pitchFamily="34" charset="0"/>
              </a:rPr>
              <a:t>купувача</a:t>
            </a:r>
            <a:r>
              <a:rPr lang="ru-RU" sz="1400" b="1" dirty="0">
                <a:ea typeface="Tahoma" pitchFamily="34" charset="0"/>
                <a:cs typeface="Tahoma" pitchFamily="34" charset="0"/>
              </a:rPr>
              <a:t>, и да </a:t>
            </a:r>
            <a:r>
              <a:rPr lang="ru-RU" sz="1400" b="1" dirty="0" err="1">
                <a:ea typeface="Tahoma" pitchFamily="34" charset="0"/>
                <a:cs typeface="Tahoma" pitchFamily="34" charset="0"/>
              </a:rPr>
              <a:t>бъдат</a:t>
            </a:r>
            <a:r>
              <a:rPr lang="ru-RU" sz="1400" b="1" dirty="0">
                <a:ea typeface="Tahoma" pitchFamily="34" charset="0"/>
                <a:cs typeface="Tahoma" pitchFamily="34" charset="0"/>
              </a:rPr>
              <a:t> </a:t>
            </a:r>
            <a:r>
              <a:rPr lang="ru-RU" sz="1400" b="1" dirty="0" err="1">
                <a:ea typeface="Tahoma" pitchFamily="34" charset="0"/>
                <a:cs typeface="Tahoma" pitchFamily="34" charset="0"/>
              </a:rPr>
              <a:t>включени</a:t>
            </a:r>
            <a:r>
              <a:rPr lang="ru-RU" sz="1400" b="1" dirty="0">
                <a:ea typeface="Tahoma" pitchFamily="34" charset="0"/>
                <a:cs typeface="Tahoma" pitchFamily="34" charset="0"/>
              </a:rPr>
              <a:t> в </a:t>
            </a:r>
            <a:r>
              <a:rPr lang="ru-RU" sz="1400" b="1" dirty="0" err="1">
                <a:ea typeface="Tahoma" pitchFamily="34" charset="0"/>
                <a:cs typeface="Tahoma" pitchFamily="34" charset="0"/>
              </a:rPr>
              <a:t>активите</a:t>
            </a:r>
            <a:r>
              <a:rPr lang="ru-RU" sz="1400" b="1" dirty="0">
                <a:ea typeface="Tahoma" pitchFamily="34" charset="0"/>
                <a:cs typeface="Tahoma" pitchFamily="34" charset="0"/>
              </a:rPr>
              <a:t> на </a:t>
            </a:r>
            <a:r>
              <a:rPr lang="ru-RU" sz="1400" b="1" dirty="0" err="1">
                <a:ea typeface="Tahoma" pitchFamily="34" charset="0"/>
                <a:cs typeface="Tahoma" pitchFamily="34" charset="0"/>
              </a:rPr>
              <a:t>предприятието</a:t>
            </a:r>
            <a:r>
              <a:rPr lang="ru-RU" sz="1400" b="1" dirty="0">
                <a:ea typeface="Tahoma" pitchFamily="34" charset="0"/>
                <a:cs typeface="Tahoma" pitchFamily="34" charset="0"/>
              </a:rPr>
              <a:t>, </a:t>
            </a:r>
            <a:r>
              <a:rPr lang="ru-RU" sz="1400" b="1" dirty="0" err="1">
                <a:ea typeface="Tahoma" pitchFamily="34" charset="0"/>
                <a:cs typeface="Tahoma" pitchFamily="34" charset="0"/>
              </a:rPr>
              <a:t>получаващо</a:t>
            </a:r>
            <a:r>
              <a:rPr lang="ru-RU" sz="1400" b="1" dirty="0">
                <a:ea typeface="Tahoma" pitchFamily="34" charset="0"/>
                <a:cs typeface="Tahoma" pitchFamily="34" charset="0"/>
              </a:rPr>
              <a:t> </a:t>
            </a:r>
            <a:r>
              <a:rPr lang="ru-RU" sz="1400" b="1" dirty="0" err="1">
                <a:ea typeface="Tahoma" pitchFamily="34" charset="0"/>
                <a:cs typeface="Tahoma" pitchFamily="34" charset="0"/>
              </a:rPr>
              <a:t>помощта</a:t>
            </a:r>
            <a:r>
              <a:rPr lang="ru-RU" sz="1400" b="1" dirty="0">
                <a:ea typeface="Tahoma" pitchFamily="34" charset="0"/>
                <a:cs typeface="Tahoma" pitchFamily="34" charset="0"/>
              </a:rPr>
              <a:t>, </a:t>
            </a:r>
            <a:r>
              <a:rPr lang="ru-RU" sz="1400" b="1" dirty="0" err="1">
                <a:ea typeface="Tahoma" pitchFamily="34" charset="0"/>
                <a:cs typeface="Tahoma" pitchFamily="34" charset="0"/>
              </a:rPr>
              <a:t>съгласно</a:t>
            </a:r>
            <a:r>
              <a:rPr lang="ru-RU" sz="1400" b="1" dirty="0">
                <a:ea typeface="Tahoma" pitchFamily="34" charset="0"/>
                <a:cs typeface="Tahoma" pitchFamily="34" charset="0"/>
              </a:rPr>
              <a:t> </a:t>
            </a:r>
            <a:r>
              <a:rPr lang="ru-RU" sz="1400" b="1" dirty="0" err="1">
                <a:ea typeface="Tahoma" pitchFamily="34" charset="0"/>
                <a:cs typeface="Tahoma" pitchFamily="34" charset="0"/>
              </a:rPr>
              <a:t>приложимите</a:t>
            </a:r>
            <a:r>
              <a:rPr lang="ru-RU" sz="1400" b="1" dirty="0">
                <a:ea typeface="Tahoma" pitchFamily="34" charset="0"/>
                <a:cs typeface="Tahoma" pitchFamily="34" charset="0"/>
              </a:rPr>
              <a:t> </a:t>
            </a:r>
            <a:r>
              <a:rPr lang="ru-RU" sz="1400" b="1" dirty="0" err="1">
                <a:ea typeface="Tahoma" pitchFamily="34" charset="0"/>
                <a:cs typeface="Tahoma" pitchFamily="34" charset="0"/>
              </a:rPr>
              <a:t>счетоводни</a:t>
            </a:r>
            <a:r>
              <a:rPr lang="ru-RU" sz="1400" b="1" dirty="0">
                <a:ea typeface="Tahoma" pitchFamily="34" charset="0"/>
                <a:cs typeface="Tahoma" pitchFamily="34" charset="0"/>
              </a:rPr>
              <a:t> </a:t>
            </a:r>
            <a:r>
              <a:rPr lang="ru-RU" sz="1400" b="1" dirty="0" err="1">
                <a:ea typeface="Tahoma" pitchFamily="34" charset="0"/>
                <a:cs typeface="Tahoma" pitchFamily="34" charset="0"/>
              </a:rPr>
              <a:t>стандарти</a:t>
            </a:r>
            <a:r>
              <a:rPr lang="ru-RU" sz="1400" b="1" dirty="0">
                <a:ea typeface="Tahoma" pitchFamily="34" charset="0"/>
                <a:cs typeface="Tahoma" pitchFamily="34" charset="0"/>
              </a:rPr>
              <a:t>, </a:t>
            </a:r>
            <a:r>
              <a:rPr lang="ru-RU" sz="1400" b="1" dirty="0" err="1">
                <a:ea typeface="Tahoma" pitchFamily="34" charset="0"/>
                <a:cs typeface="Tahoma" pitchFamily="34" charset="0"/>
              </a:rPr>
              <a:t>както</a:t>
            </a:r>
            <a:r>
              <a:rPr lang="ru-RU" sz="1400" b="1" dirty="0">
                <a:ea typeface="Tahoma" pitchFamily="34" charset="0"/>
                <a:cs typeface="Tahoma" pitchFamily="34" charset="0"/>
              </a:rPr>
              <a:t> и да </a:t>
            </a:r>
            <a:r>
              <a:rPr lang="ru-RU" sz="1400" b="1" dirty="0" err="1">
                <a:ea typeface="Tahoma" pitchFamily="34" charset="0"/>
                <a:cs typeface="Tahoma" pitchFamily="34" charset="0"/>
              </a:rPr>
              <a:t>останат</a:t>
            </a:r>
            <a:r>
              <a:rPr lang="ru-RU" sz="1400" b="1" dirty="0">
                <a:ea typeface="Tahoma" pitchFamily="34" charset="0"/>
                <a:cs typeface="Tahoma" pitchFamily="34" charset="0"/>
              </a:rPr>
              <a:t> </a:t>
            </a:r>
            <a:r>
              <a:rPr lang="ru-RU" sz="1400" b="1" dirty="0" err="1">
                <a:ea typeface="Tahoma" pitchFamily="34" charset="0"/>
                <a:cs typeface="Tahoma" pitchFamily="34" charset="0"/>
              </a:rPr>
              <a:t>свързани</a:t>
            </a:r>
            <a:r>
              <a:rPr lang="ru-RU" sz="1400" b="1" dirty="0">
                <a:ea typeface="Tahoma" pitchFamily="34" charset="0"/>
                <a:cs typeface="Tahoma" pitchFamily="34" charset="0"/>
              </a:rPr>
              <a:t> с </a:t>
            </a:r>
            <a:r>
              <a:rPr lang="ru-RU" sz="1400" b="1" dirty="0" err="1">
                <a:ea typeface="Tahoma" pitchFamily="34" charset="0"/>
                <a:cs typeface="Tahoma" pitchFamily="34" charset="0"/>
              </a:rPr>
              <a:t>предложението</a:t>
            </a:r>
            <a:r>
              <a:rPr lang="ru-RU" sz="1400" b="1" dirty="0">
                <a:ea typeface="Tahoma" pitchFamily="34" charset="0"/>
                <a:cs typeface="Tahoma" pitchFamily="34" charset="0"/>
              </a:rPr>
              <a:t> за </a:t>
            </a:r>
            <a:r>
              <a:rPr lang="ru-RU" sz="1400" b="1" dirty="0" err="1">
                <a:ea typeface="Tahoma" pitchFamily="34" charset="0"/>
                <a:cs typeface="Tahoma" pitchFamily="34" charset="0"/>
              </a:rPr>
              <a:t>изпълнение</a:t>
            </a:r>
            <a:r>
              <a:rPr lang="ru-RU" sz="1400" b="1" dirty="0">
                <a:ea typeface="Tahoma" pitchFamily="34" charset="0"/>
                <a:cs typeface="Tahoma" pitchFamily="34" charset="0"/>
              </a:rPr>
              <a:t> на инвестиция, за </a:t>
            </a:r>
            <a:r>
              <a:rPr lang="ru-RU" sz="1400" b="1" dirty="0" err="1">
                <a:ea typeface="Tahoma" pitchFamily="34" charset="0"/>
                <a:cs typeface="Tahoma" pitchFamily="34" charset="0"/>
              </a:rPr>
              <a:t>което</a:t>
            </a:r>
            <a:r>
              <a:rPr lang="ru-RU" sz="1400" b="1" dirty="0">
                <a:ea typeface="Tahoma" pitchFamily="34" charset="0"/>
                <a:cs typeface="Tahoma" pitchFamily="34" charset="0"/>
              </a:rPr>
              <a:t> е </a:t>
            </a:r>
            <a:r>
              <a:rPr lang="ru-RU" sz="1400" b="1" dirty="0" err="1">
                <a:ea typeface="Tahoma" pitchFamily="34" charset="0"/>
                <a:cs typeface="Tahoma" pitchFamily="34" charset="0"/>
              </a:rPr>
              <a:t>предоставена</a:t>
            </a:r>
            <a:r>
              <a:rPr lang="ru-RU" sz="1400" b="1" dirty="0">
                <a:ea typeface="Tahoma" pitchFamily="34" charset="0"/>
                <a:cs typeface="Tahoma" pitchFamily="34" charset="0"/>
              </a:rPr>
              <a:t> </a:t>
            </a:r>
            <a:r>
              <a:rPr lang="ru-RU" sz="1400" b="1" dirty="0" err="1">
                <a:ea typeface="Tahoma" pitchFamily="34" charset="0"/>
                <a:cs typeface="Tahoma" pitchFamily="34" charset="0"/>
              </a:rPr>
              <a:t>помощта</a:t>
            </a:r>
            <a:r>
              <a:rPr lang="ru-RU" sz="1400" b="1" dirty="0">
                <a:ea typeface="Tahoma" pitchFamily="34" charset="0"/>
                <a:cs typeface="Tahoma" pitchFamily="34" charset="0"/>
              </a:rPr>
              <a:t>, за период от минимум три </a:t>
            </a:r>
            <a:r>
              <a:rPr lang="ru-RU" sz="1400" b="1" dirty="0" err="1">
                <a:ea typeface="Tahoma" pitchFamily="34" charset="0"/>
                <a:cs typeface="Tahoma" pitchFamily="34" charset="0"/>
              </a:rPr>
              <a:t>години</a:t>
            </a:r>
            <a:r>
              <a:rPr lang="ru-RU" sz="1400" b="1" dirty="0">
                <a:ea typeface="Tahoma" pitchFamily="34" charset="0"/>
                <a:cs typeface="Tahoma" pitchFamily="34" charset="0"/>
              </a:rPr>
              <a:t> от </a:t>
            </a:r>
            <a:r>
              <a:rPr lang="ru-RU" sz="1400" b="1" dirty="0" err="1">
                <a:ea typeface="Tahoma" pitchFamily="34" charset="0"/>
                <a:cs typeface="Tahoma" pitchFamily="34" charset="0"/>
              </a:rPr>
              <a:t>окончателното</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плащане</a:t>
            </a:r>
            <a:r>
              <a:rPr lang="ru-RU" sz="1400" b="1" dirty="0">
                <a:ea typeface="Tahoma" pitchFamily="34" charset="0"/>
                <a:cs typeface="Tahoma" pitchFamily="34" charset="0"/>
              </a:rPr>
              <a:t>. </a:t>
            </a:r>
            <a:endParaRPr lang="bg-BG" sz="1400" dirty="0"/>
          </a:p>
        </p:txBody>
      </p:sp>
    </p:spTree>
    <p:extLst>
      <p:ext uri="{BB962C8B-B14F-4D97-AF65-F5344CB8AC3E}">
        <p14:creationId xmlns:p14="http://schemas.microsoft.com/office/powerpoint/2010/main" val="2355078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31</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ТРЕТИРАНЕ НА ДАНЪК ДОБАВЕНА СТОЙНОСТ (ДДС)</a:t>
            </a:r>
          </a:p>
        </p:txBody>
      </p:sp>
      <p:sp>
        <p:nvSpPr>
          <p:cNvPr id="11" name="TextBox 10">
            <a:extLst>
              <a:ext uri="{FF2B5EF4-FFF2-40B4-BE49-F238E27FC236}">
                <a16:creationId xmlns:a16="http://schemas.microsoft.com/office/drawing/2014/main" id="{72F0A282-9C5A-4D17-B7ED-E9A3CBD7E576}"/>
              </a:ext>
            </a:extLst>
          </p:cNvPr>
          <p:cNvSpPr txBox="1"/>
          <p:nvPr/>
        </p:nvSpPr>
        <p:spPr>
          <a:xfrm>
            <a:off x="161727" y="918676"/>
            <a:ext cx="8560505" cy="5293757"/>
          </a:xfrm>
          <a:prstGeom prst="rect">
            <a:avLst/>
          </a:prstGeom>
          <a:noFill/>
        </p:spPr>
        <p:txBody>
          <a:bodyPr wrap="square">
            <a:spAutoFit/>
          </a:bodyPr>
          <a:lstStyle/>
          <a:p>
            <a:pPr marL="342900" indent="-342900" algn="just" fontAlgn="base">
              <a:spcBef>
                <a:spcPts val="0"/>
              </a:spcBef>
              <a:spcAft>
                <a:spcPts val="600"/>
              </a:spcAft>
              <a:buClrTx/>
              <a:buSzTx/>
              <a:buAutoNum type="arabicParenR"/>
              <a:defRPr/>
            </a:pPr>
            <a:r>
              <a:rPr lang="ru-RU" sz="1400" dirty="0" err="1">
                <a:ea typeface="Tahoma" pitchFamily="34" charset="0"/>
                <a:cs typeface="Tahoma" pitchFamily="34" charset="0"/>
              </a:rPr>
              <a:t>Крайният</a:t>
            </a:r>
            <a:r>
              <a:rPr lang="ru-RU" sz="1400" dirty="0">
                <a:ea typeface="Tahoma" pitchFamily="34" charset="0"/>
                <a:cs typeface="Tahoma" pitchFamily="34" charset="0"/>
              </a:rPr>
              <a:t>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 </a:t>
            </a:r>
            <a:r>
              <a:rPr lang="ru-RU" sz="1400" dirty="0" err="1">
                <a:ea typeface="Tahoma" pitchFamily="34" charset="0"/>
                <a:cs typeface="Tahoma" pitchFamily="34" charset="0"/>
              </a:rPr>
              <a:t>отговоря</a:t>
            </a:r>
            <a:r>
              <a:rPr lang="ru-RU" sz="1400" dirty="0">
                <a:ea typeface="Tahoma" pitchFamily="34" charset="0"/>
                <a:cs typeface="Tahoma" pitchFamily="34" charset="0"/>
              </a:rPr>
              <a:t> за </a:t>
            </a:r>
            <a:r>
              <a:rPr lang="ru-RU" sz="1400" dirty="0" err="1">
                <a:ea typeface="Tahoma" pitchFamily="34" charset="0"/>
                <a:cs typeface="Tahoma" pitchFamily="34" charset="0"/>
              </a:rPr>
              <a:t>администриране</a:t>
            </a:r>
            <a:r>
              <a:rPr lang="ru-RU" sz="1400" dirty="0">
                <a:ea typeface="Tahoma" pitchFamily="34" charset="0"/>
                <a:cs typeface="Tahoma" pitchFamily="34" charset="0"/>
              </a:rPr>
              <a:t> на </a:t>
            </a:r>
            <a:r>
              <a:rPr lang="ru-RU" sz="1400" dirty="0" err="1">
                <a:ea typeface="Tahoma" pitchFamily="34" charset="0"/>
                <a:cs typeface="Tahoma" pitchFamily="34" charset="0"/>
              </a:rPr>
              <a:t>процеса</a:t>
            </a:r>
            <a:r>
              <a:rPr lang="ru-RU" sz="1400" dirty="0">
                <a:ea typeface="Tahoma" pitchFamily="34" charset="0"/>
                <a:cs typeface="Tahoma" pitchFamily="34" charset="0"/>
              </a:rPr>
              <a:t> на </a:t>
            </a:r>
            <a:r>
              <a:rPr lang="ru-RU" sz="1400" dirty="0" err="1">
                <a:ea typeface="Tahoma" pitchFamily="34" charset="0"/>
                <a:cs typeface="Tahoma" pitchFamily="34" charset="0"/>
              </a:rPr>
              <a:t>определяне</a:t>
            </a:r>
            <a:r>
              <a:rPr lang="ru-RU" sz="1400" dirty="0">
                <a:ea typeface="Tahoma" pitchFamily="34" charset="0"/>
                <a:cs typeface="Tahoma" pitchFamily="34" charset="0"/>
              </a:rPr>
              <a:t> на </a:t>
            </a:r>
            <a:r>
              <a:rPr lang="ru-RU" sz="1400" dirty="0" err="1">
                <a:ea typeface="Tahoma" pitchFamily="34" charset="0"/>
                <a:cs typeface="Tahoma" pitchFamily="34" charset="0"/>
              </a:rPr>
              <a:t>данък</a:t>
            </a:r>
            <a:r>
              <a:rPr lang="ru-RU" sz="1400" dirty="0">
                <a:ea typeface="Tahoma" pitchFamily="34" charset="0"/>
                <a:cs typeface="Tahoma" pitchFamily="34" charset="0"/>
              </a:rPr>
              <a:t> </a:t>
            </a:r>
            <a:r>
              <a:rPr lang="ru-RU" sz="1400" dirty="0" err="1">
                <a:ea typeface="Tahoma" pitchFamily="34" charset="0"/>
                <a:cs typeface="Tahoma" pitchFamily="34" charset="0"/>
              </a:rPr>
              <a:t>върху</a:t>
            </a:r>
            <a:r>
              <a:rPr lang="ru-RU" sz="1400" dirty="0">
                <a:ea typeface="Tahoma" pitchFamily="34" charset="0"/>
                <a:cs typeface="Tahoma" pitchFamily="34" charset="0"/>
              </a:rPr>
              <a:t> </a:t>
            </a:r>
            <a:r>
              <a:rPr lang="ru-RU" sz="1400" dirty="0" err="1">
                <a:ea typeface="Tahoma" pitchFamily="34" charset="0"/>
                <a:cs typeface="Tahoma" pitchFamily="34" charset="0"/>
              </a:rPr>
              <a:t>добавената</a:t>
            </a:r>
            <a:r>
              <a:rPr lang="ru-RU" sz="1400" dirty="0">
                <a:ea typeface="Tahoma" pitchFamily="34" charset="0"/>
                <a:cs typeface="Tahoma" pitchFamily="34" charset="0"/>
              </a:rPr>
              <a:t> </a:t>
            </a:r>
            <a:r>
              <a:rPr lang="ru-RU" sz="1400" dirty="0" err="1">
                <a:ea typeface="Tahoma" pitchFamily="34" charset="0"/>
                <a:cs typeface="Tahoma" pitchFamily="34" charset="0"/>
              </a:rPr>
              <a:t>стойност</a:t>
            </a:r>
            <a:r>
              <a:rPr lang="ru-RU" sz="1400" dirty="0">
                <a:ea typeface="Tahoma" pitchFamily="34" charset="0"/>
                <a:cs typeface="Tahoma" pitchFamily="34" charset="0"/>
              </a:rPr>
              <a:t> </a:t>
            </a:r>
            <a:r>
              <a:rPr lang="ru-RU" sz="1400" dirty="0" err="1">
                <a:ea typeface="Tahoma" pitchFamily="34" charset="0"/>
                <a:cs typeface="Tahoma" pitchFamily="34" charset="0"/>
              </a:rPr>
              <a:t>като</a:t>
            </a:r>
            <a:r>
              <a:rPr lang="ru-RU" sz="1400" dirty="0">
                <a:ea typeface="Tahoma" pitchFamily="34" charset="0"/>
                <a:cs typeface="Tahoma" pitchFamily="34" charset="0"/>
              </a:rPr>
              <a:t> допустим </a:t>
            </a:r>
            <a:r>
              <a:rPr lang="ru-RU" sz="1400" dirty="0" err="1">
                <a:ea typeface="Tahoma" pitchFamily="34" charset="0"/>
                <a:cs typeface="Tahoma" pitchFamily="34" charset="0"/>
              </a:rPr>
              <a:t>разход</a:t>
            </a:r>
            <a:r>
              <a:rPr lang="ru-RU" sz="1400" dirty="0">
                <a:ea typeface="Tahoma" pitchFamily="34" charset="0"/>
                <a:cs typeface="Tahoma" pitchFamily="34" charset="0"/>
              </a:rPr>
              <a:t>. При </a:t>
            </a:r>
            <a:r>
              <a:rPr lang="ru-RU" sz="1400" dirty="0" err="1">
                <a:ea typeface="Tahoma" pitchFamily="34" charset="0"/>
                <a:cs typeface="Tahoma" pitchFamily="34" charset="0"/>
              </a:rPr>
              <a:t>оформяне</a:t>
            </a:r>
            <a:r>
              <a:rPr lang="ru-RU" sz="1400" dirty="0">
                <a:ea typeface="Tahoma" pitchFamily="34" charset="0"/>
                <a:cs typeface="Tahoma" pitchFamily="34" charset="0"/>
              </a:rPr>
              <a:t> на </a:t>
            </a:r>
            <a:r>
              <a:rPr lang="ru-RU" sz="1400" dirty="0" err="1">
                <a:ea typeface="Tahoma" pitchFamily="34" charset="0"/>
                <a:cs typeface="Tahoma" pitchFamily="34" charset="0"/>
              </a:rPr>
              <a:t>исканията</a:t>
            </a:r>
            <a:r>
              <a:rPr lang="ru-RU" sz="1400" dirty="0">
                <a:ea typeface="Tahoma" pitchFamily="34" charset="0"/>
                <a:cs typeface="Tahoma" pitchFamily="34" charset="0"/>
              </a:rPr>
              <a:t> за </a:t>
            </a:r>
            <a:r>
              <a:rPr lang="ru-RU" sz="1400" dirty="0" err="1">
                <a:ea typeface="Tahoma" pitchFamily="34" charset="0"/>
                <a:cs typeface="Tahoma" pitchFamily="34" charset="0"/>
              </a:rPr>
              <a:t>плащане</a:t>
            </a:r>
            <a:r>
              <a:rPr lang="ru-RU" sz="1400" dirty="0">
                <a:ea typeface="Tahoma" pitchFamily="34" charset="0"/>
                <a:cs typeface="Tahoma" pitchFamily="34" charset="0"/>
              </a:rPr>
              <a:t>, за </a:t>
            </a:r>
            <a:r>
              <a:rPr lang="ru-RU" sz="1400" dirty="0" err="1">
                <a:ea typeface="Tahoma" pitchFamily="34" charset="0"/>
                <a:cs typeface="Tahoma" pitchFamily="34" charset="0"/>
              </a:rPr>
              <a:t>документалната</a:t>
            </a:r>
            <a:r>
              <a:rPr lang="ru-RU" sz="1400" dirty="0">
                <a:ea typeface="Tahoma" pitchFamily="34" charset="0"/>
                <a:cs typeface="Tahoma" pitchFamily="34" charset="0"/>
              </a:rPr>
              <a:t> </a:t>
            </a:r>
            <a:r>
              <a:rPr lang="ru-RU" sz="1400" dirty="0" err="1">
                <a:ea typeface="Tahoma" pitchFamily="34" charset="0"/>
                <a:cs typeface="Tahoma" pitchFamily="34" charset="0"/>
              </a:rPr>
              <a:t>отчетност</a:t>
            </a:r>
            <a:r>
              <a:rPr lang="ru-RU" sz="1400" dirty="0">
                <a:ea typeface="Tahoma" pitchFamily="34" charset="0"/>
                <a:cs typeface="Tahoma" pitchFamily="34" charset="0"/>
              </a:rPr>
              <a:t>, </a:t>
            </a:r>
            <a:r>
              <a:rPr lang="ru-RU" sz="1400" dirty="0" err="1">
                <a:ea typeface="Tahoma" pitchFamily="34" charset="0"/>
                <a:cs typeface="Tahoma" pitchFamily="34" charset="0"/>
              </a:rPr>
              <a:t>както</a:t>
            </a:r>
            <a:r>
              <a:rPr lang="ru-RU" sz="1400" dirty="0">
                <a:ea typeface="Tahoma" pitchFamily="34" charset="0"/>
                <a:cs typeface="Tahoma" pitchFamily="34" charset="0"/>
              </a:rPr>
              <a:t> и за </a:t>
            </a:r>
            <a:r>
              <a:rPr lang="ru-RU" sz="1400" dirty="0" err="1">
                <a:ea typeface="Tahoma" pitchFamily="34" charset="0"/>
                <a:cs typeface="Tahoma" pitchFamily="34" charset="0"/>
              </a:rPr>
              <a:t>всички</a:t>
            </a:r>
            <a:r>
              <a:rPr lang="ru-RU" sz="1400" dirty="0">
                <a:ea typeface="Tahoma" pitchFamily="34" charset="0"/>
                <a:cs typeface="Tahoma" pitchFamily="34" charset="0"/>
              </a:rPr>
              <a:t> </a:t>
            </a:r>
            <a:r>
              <a:rPr lang="ru-RU" sz="1400" dirty="0" err="1">
                <a:ea typeface="Tahoma" pitchFamily="34" charset="0"/>
                <a:cs typeface="Tahoma" pitchFamily="34" charset="0"/>
              </a:rPr>
              <a:t>други</a:t>
            </a:r>
            <a:r>
              <a:rPr lang="ru-RU" sz="1400" dirty="0">
                <a:ea typeface="Tahoma" pitchFamily="34" charset="0"/>
                <a:cs typeface="Tahoma" pitchFamily="34" charset="0"/>
              </a:rPr>
              <a:t> свои </a:t>
            </a:r>
            <a:r>
              <a:rPr lang="ru-RU" sz="1400" dirty="0" err="1">
                <a:ea typeface="Tahoma" pitchFamily="34" charset="0"/>
                <a:cs typeface="Tahoma" pitchFamily="34" charset="0"/>
              </a:rPr>
              <a:t>задължения</a:t>
            </a:r>
            <a:r>
              <a:rPr lang="ru-RU" sz="1400" dirty="0">
                <a:ea typeface="Tahoma" pitchFamily="34" charset="0"/>
                <a:cs typeface="Tahoma" pitchFamily="34" charset="0"/>
              </a:rPr>
              <a:t> </a:t>
            </a:r>
            <a:r>
              <a:rPr lang="ru-RU" sz="1400" dirty="0" err="1">
                <a:ea typeface="Tahoma" pitchFamily="34" charset="0"/>
                <a:cs typeface="Tahoma" pitchFamily="34" charset="0"/>
              </a:rPr>
              <a:t>във</a:t>
            </a:r>
            <a:r>
              <a:rPr lang="ru-RU" sz="1400" dirty="0">
                <a:ea typeface="Tahoma" pitchFamily="34" charset="0"/>
                <a:cs typeface="Tahoma" pitchFamily="34" charset="0"/>
              </a:rPr>
              <a:t> </a:t>
            </a:r>
            <a:r>
              <a:rPr lang="ru-RU" sz="1400" dirty="0" err="1">
                <a:ea typeface="Tahoma" pitchFamily="34" charset="0"/>
                <a:cs typeface="Tahoma" pitchFamily="34" charset="0"/>
              </a:rPr>
              <a:t>връзка</a:t>
            </a:r>
            <a:r>
              <a:rPr lang="ru-RU" sz="1400" dirty="0">
                <a:ea typeface="Tahoma" pitchFamily="34" charset="0"/>
                <a:cs typeface="Tahoma" pitchFamily="34" charset="0"/>
              </a:rPr>
              <a:t> с </a:t>
            </a:r>
            <a:r>
              <a:rPr lang="ru-RU" sz="1400" dirty="0" err="1">
                <a:ea typeface="Tahoma" pitchFamily="34" charset="0"/>
                <a:cs typeface="Tahoma" pitchFamily="34" charset="0"/>
              </a:rPr>
              <a:t>получаване</a:t>
            </a:r>
            <a:r>
              <a:rPr lang="ru-RU" sz="1400" dirty="0">
                <a:ea typeface="Tahoma" pitchFamily="34" charset="0"/>
                <a:cs typeface="Tahoma" pitchFamily="34" charset="0"/>
              </a:rPr>
              <a:t> на средства по МВУ, </a:t>
            </a:r>
            <a:r>
              <a:rPr lang="ru-RU" sz="1400" dirty="0" err="1">
                <a:ea typeface="Tahoma" pitchFamily="34" charset="0"/>
                <a:cs typeface="Tahoma" pitchFamily="34" charset="0"/>
              </a:rPr>
              <a:t>крайните</a:t>
            </a:r>
            <a:r>
              <a:rPr lang="ru-RU" sz="1400" dirty="0">
                <a:ea typeface="Tahoma" pitchFamily="34" charset="0"/>
                <a:cs typeface="Tahoma" pitchFamily="34" charset="0"/>
              </a:rPr>
              <a:t> получатели </a:t>
            </a:r>
            <a:r>
              <a:rPr lang="ru-RU" sz="1400" dirty="0" err="1">
                <a:ea typeface="Tahoma" pitchFamily="34" charset="0"/>
                <a:cs typeface="Tahoma" pitchFamily="34" charset="0"/>
              </a:rPr>
              <a:t>са</a:t>
            </a:r>
            <a:r>
              <a:rPr lang="ru-RU" sz="1400" dirty="0">
                <a:ea typeface="Tahoma" pitchFamily="34" charset="0"/>
                <a:cs typeface="Tahoma" pitchFamily="34" charset="0"/>
              </a:rPr>
              <a:t> </a:t>
            </a:r>
            <a:r>
              <a:rPr lang="ru-RU" sz="1400" dirty="0" err="1">
                <a:ea typeface="Tahoma" pitchFamily="34" charset="0"/>
                <a:cs typeface="Tahoma" pitchFamily="34" charset="0"/>
              </a:rPr>
              <a:t>длъжни</a:t>
            </a:r>
            <a:r>
              <a:rPr lang="ru-RU" sz="1400" dirty="0">
                <a:ea typeface="Tahoma" pitchFamily="34" charset="0"/>
                <a:cs typeface="Tahoma" pitchFamily="34" charset="0"/>
              </a:rPr>
              <a:t> да </a:t>
            </a:r>
            <a:r>
              <a:rPr lang="ru-RU" sz="1400" dirty="0" err="1">
                <a:ea typeface="Tahoma" pitchFamily="34" charset="0"/>
                <a:cs typeface="Tahoma" pitchFamily="34" charset="0"/>
              </a:rPr>
              <a:t>прилагат</a:t>
            </a:r>
            <a:r>
              <a:rPr lang="ru-RU" sz="1400" dirty="0">
                <a:ea typeface="Tahoma" pitchFamily="34" charset="0"/>
                <a:cs typeface="Tahoma" pitchFamily="34" charset="0"/>
              </a:rPr>
              <a:t> </a:t>
            </a:r>
            <a:r>
              <a:rPr lang="ru-RU" sz="1400" dirty="0" err="1">
                <a:ea typeface="Tahoma" pitchFamily="34" charset="0"/>
                <a:cs typeface="Tahoma" pitchFamily="34" charset="0"/>
              </a:rPr>
              <a:t>действащите</a:t>
            </a:r>
            <a:r>
              <a:rPr lang="ru-RU" sz="1400" dirty="0">
                <a:ea typeface="Tahoma" pitchFamily="34" charset="0"/>
                <a:cs typeface="Tahoma" pitchFamily="34" charset="0"/>
              </a:rPr>
              <a:t> </a:t>
            </a:r>
            <a:r>
              <a:rPr lang="ru-RU" sz="1400" dirty="0" err="1">
                <a:ea typeface="Tahoma" pitchFamily="34" charset="0"/>
                <a:cs typeface="Tahoma" pitchFamily="34" charset="0"/>
              </a:rPr>
              <a:t>нормативни</a:t>
            </a:r>
            <a:r>
              <a:rPr lang="ru-RU" sz="1400" dirty="0">
                <a:ea typeface="Tahoma" pitchFamily="34" charset="0"/>
                <a:cs typeface="Tahoma" pitchFamily="34" charset="0"/>
              </a:rPr>
              <a:t> </a:t>
            </a:r>
            <a:r>
              <a:rPr lang="ru-RU" sz="1400" dirty="0" err="1">
                <a:ea typeface="Tahoma" pitchFamily="34" charset="0"/>
                <a:cs typeface="Tahoma" pitchFamily="34" charset="0"/>
              </a:rPr>
              <a:t>актове</a:t>
            </a:r>
            <a:r>
              <a:rPr lang="ru-RU" sz="1400" dirty="0">
                <a:ea typeface="Tahoma" pitchFamily="34" charset="0"/>
                <a:cs typeface="Tahoma" pitchFamily="34" charset="0"/>
              </a:rPr>
              <a:t> </a:t>
            </a:r>
            <a:r>
              <a:rPr lang="ru-RU" sz="1400" dirty="0" err="1">
                <a:ea typeface="Tahoma" pitchFamily="34" charset="0"/>
                <a:cs typeface="Tahoma" pitchFamily="34" charset="0"/>
              </a:rPr>
              <a:t>към</a:t>
            </a:r>
            <a:r>
              <a:rPr lang="ru-RU" sz="1400" dirty="0">
                <a:ea typeface="Tahoma" pitchFamily="34" charset="0"/>
                <a:cs typeface="Tahoma" pitchFamily="34" charset="0"/>
              </a:rPr>
              <a:t> момента на </a:t>
            </a:r>
            <a:r>
              <a:rPr lang="ru-RU" sz="1400" dirty="0" err="1">
                <a:ea typeface="Tahoma" pitchFamily="34" charset="0"/>
                <a:cs typeface="Tahoma" pitchFamily="34" charset="0"/>
              </a:rPr>
              <a:t>изпълнение</a:t>
            </a:r>
            <a:r>
              <a:rPr lang="ru-RU" sz="1400" dirty="0">
                <a:ea typeface="Tahoma" pitchFamily="34" charset="0"/>
                <a:cs typeface="Tahoma" pitchFamily="34" charset="0"/>
              </a:rPr>
              <a:t> на договора за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 за </a:t>
            </a:r>
            <a:r>
              <a:rPr lang="ru-RU" sz="1400" dirty="0" err="1">
                <a:ea typeface="Tahoma" pitchFamily="34" charset="0"/>
                <a:cs typeface="Tahoma" pitchFamily="34" charset="0"/>
              </a:rPr>
              <a:t>определянето</a:t>
            </a:r>
            <a:r>
              <a:rPr lang="ru-RU" sz="1400" dirty="0">
                <a:ea typeface="Tahoma" pitchFamily="34" charset="0"/>
                <a:cs typeface="Tahoma" pitchFamily="34" charset="0"/>
              </a:rPr>
              <a:t> на ДДС </a:t>
            </a:r>
            <a:r>
              <a:rPr lang="ru-RU" sz="1400" dirty="0" err="1">
                <a:ea typeface="Tahoma" pitchFamily="34" charset="0"/>
                <a:cs typeface="Tahoma" pitchFamily="34" charset="0"/>
              </a:rPr>
              <a:t>като</a:t>
            </a:r>
            <a:r>
              <a:rPr lang="ru-RU" sz="1400" dirty="0">
                <a:ea typeface="Tahoma" pitchFamily="34" charset="0"/>
                <a:cs typeface="Tahoma" pitchFamily="34" charset="0"/>
              </a:rPr>
              <a:t> „</a:t>
            </a:r>
            <a:r>
              <a:rPr lang="ru-RU" sz="1400" dirty="0" err="1">
                <a:ea typeface="Tahoma" pitchFamily="34" charset="0"/>
                <a:cs typeface="Tahoma" pitchFamily="34" charset="0"/>
              </a:rPr>
              <a:t>възстановим</a:t>
            </a:r>
            <a:r>
              <a:rPr lang="ru-RU" sz="1400" dirty="0">
                <a:ea typeface="Tahoma" pitchFamily="34" charset="0"/>
                <a:cs typeface="Tahoma" pitchFamily="34" charset="0"/>
              </a:rPr>
              <a:t>” и </a:t>
            </a:r>
            <a:r>
              <a:rPr lang="ru-RU" sz="1400" dirty="0" err="1">
                <a:ea typeface="Tahoma" pitchFamily="34" charset="0"/>
                <a:cs typeface="Tahoma" pitchFamily="34" charset="0"/>
              </a:rPr>
              <a:t>следователно</a:t>
            </a:r>
            <a:r>
              <a:rPr lang="ru-RU" sz="1400" dirty="0">
                <a:ea typeface="Tahoma" pitchFamily="34" charset="0"/>
                <a:cs typeface="Tahoma" pitchFamily="34" charset="0"/>
              </a:rPr>
              <a:t> недопустим </a:t>
            </a:r>
            <a:r>
              <a:rPr lang="ru-RU" sz="1400" dirty="0" err="1">
                <a:ea typeface="Tahoma" pitchFamily="34" charset="0"/>
                <a:cs typeface="Tahoma" pitchFamily="34" charset="0"/>
              </a:rPr>
              <a:t>разход</a:t>
            </a:r>
            <a:r>
              <a:rPr lang="ru-RU" sz="1400" dirty="0">
                <a:ea typeface="Tahoma" pitchFamily="34" charset="0"/>
                <a:cs typeface="Tahoma" pitchFamily="34" charset="0"/>
              </a:rPr>
              <a:t>, или </a:t>
            </a:r>
            <a:r>
              <a:rPr lang="ru-RU" sz="1400" dirty="0" err="1">
                <a:ea typeface="Tahoma" pitchFamily="34" charset="0"/>
                <a:cs typeface="Tahoma" pitchFamily="34" charset="0"/>
              </a:rPr>
              <a:t>като</a:t>
            </a:r>
            <a:r>
              <a:rPr lang="ru-RU" sz="1400" dirty="0">
                <a:ea typeface="Tahoma" pitchFamily="34" charset="0"/>
                <a:cs typeface="Tahoma" pitchFamily="34" charset="0"/>
              </a:rPr>
              <a:t> „</a:t>
            </a:r>
            <a:r>
              <a:rPr lang="ru-RU" sz="1400" dirty="0" err="1">
                <a:ea typeface="Tahoma" pitchFamily="34" charset="0"/>
                <a:cs typeface="Tahoma" pitchFamily="34" charset="0"/>
              </a:rPr>
              <a:t>невъзстановим</a:t>
            </a:r>
            <a:r>
              <a:rPr lang="ru-RU" sz="1400" dirty="0">
                <a:ea typeface="Tahoma" pitchFamily="34" charset="0"/>
                <a:cs typeface="Tahoma" pitchFamily="34" charset="0"/>
              </a:rPr>
              <a:t>” и </a:t>
            </a:r>
            <a:r>
              <a:rPr lang="ru-RU" sz="1400" dirty="0" err="1">
                <a:ea typeface="Tahoma" pitchFamily="34" charset="0"/>
                <a:cs typeface="Tahoma" pitchFamily="34" charset="0"/>
              </a:rPr>
              <a:t>следователно</a:t>
            </a:r>
            <a:r>
              <a:rPr lang="ru-RU" sz="1400" dirty="0">
                <a:ea typeface="Tahoma" pitchFamily="34" charset="0"/>
                <a:cs typeface="Tahoma" pitchFamily="34" charset="0"/>
              </a:rPr>
              <a:t> допустим </a:t>
            </a:r>
            <a:r>
              <a:rPr lang="ru-RU" sz="1400" dirty="0" err="1">
                <a:ea typeface="Tahoma" pitchFamily="34" charset="0"/>
                <a:cs typeface="Tahoma" pitchFamily="34" charset="0"/>
              </a:rPr>
              <a:t>разход</a:t>
            </a:r>
            <a:r>
              <a:rPr lang="ru-RU" sz="1400" dirty="0">
                <a:ea typeface="Tahoma" pitchFamily="34" charset="0"/>
                <a:cs typeface="Tahoma" pitchFamily="34" charset="0"/>
              </a:rPr>
              <a:t> по МВУ. </a:t>
            </a:r>
            <a:r>
              <a:rPr lang="ru-RU" sz="1400" dirty="0" err="1">
                <a:ea typeface="Tahoma" pitchFamily="34" charset="0"/>
                <a:cs typeface="Tahoma" pitchFamily="34" charset="0"/>
              </a:rPr>
              <a:t>Крайният</a:t>
            </a:r>
            <a:r>
              <a:rPr lang="ru-RU" sz="1400" dirty="0">
                <a:ea typeface="Tahoma" pitchFamily="34" charset="0"/>
                <a:cs typeface="Tahoma" pitchFamily="34" charset="0"/>
              </a:rPr>
              <a:t>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 се </a:t>
            </a:r>
            <a:r>
              <a:rPr lang="ru-RU" sz="1400" dirty="0" err="1">
                <a:ea typeface="Tahoma" pitchFamily="34" charset="0"/>
                <a:cs typeface="Tahoma" pitchFamily="34" charset="0"/>
              </a:rPr>
              <a:t>съгласява</a:t>
            </a:r>
            <a:r>
              <a:rPr lang="ru-RU" sz="1400" dirty="0">
                <a:ea typeface="Tahoma" pitchFamily="34" charset="0"/>
                <a:cs typeface="Tahoma" pitchFamily="34" charset="0"/>
              </a:rPr>
              <a:t> </a:t>
            </a:r>
            <a:r>
              <a:rPr lang="ru-RU" sz="1400" dirty="0" err="1">
                <a:ea typeface="Tahoma" pitchFamily="34" charset="0"/>
                <a:cs typeface="Tahoma" pitchFamily="34" charset="0"/>
              </a:rPr>
              <a:t>компетентния</a:t>
            </a:r>
            <a:r>
              <a:rPr lang="ru-RU" sz="1400" dirty="0">
                <a:ea typeface="Tahoma" pitchFamily="34" charset="0"/>
                <a:cs typeface="Tahoma" pitchFamily="34" charset="0"/>
              </a:rPr>
              <a:t> орган по приходите да </a:t>
            </a:r>
            <a:r>
              <a:rPr lang="ru-RU" sz="1400" dirty="0" err="1">
                <a:ea typeface="Tahoma" pitchFamily="34" charset="0"/>
                <a:cs typeface="Tahoma" pitchFamily="34" charset="0"/>
              </a:rPr>
              <a:t>предоставя</a:t>
            </a:r>
            <a:r>
              <a:rPr lang="ru-RU" sz="1400" dirty="0">
                <a:ea typeface="Tahoma" pitchFamily="34" charset="0"/>
                <a:cs typeface="Tahoma" pitchFamily="34" charset="0"/>
              </a:rPr>
              <a:t> информация за него на СНД и/или </a:t>
            </a:r>
            <a:r>
              <a:rPr lang="ru-RU" sz="1400" dirty="0" err="1">
                <a:ea typeface="Tahoma" pitchFamily="34" charset="0"/>
                <a:cs typeface="Tahoma" pitchFamily="34" charset="0"/>
              </a:rPr>
              <a:t>други</a:t>
            </a:r>
            <a:r>
              <a:rPr lang="ru-RU" sz="1400" dirty="0">
                <a:ea typeface="Tahoma" pitchFamily="34" charset="0"/>
                <a:cs typeface="Tahoma" pitchFamily="34" charset="0"/>
              </a:rPr>
              <a:t> </a:t>
            </a:r>
            <a:r>
              <a:rPr lang="ru-RU" sz="1400" dirty="0" err="1">
                <a:ea typeface="Tahoma" pitchFamily="34" charset="0"/>
                <a:cs typeface="Tahoma" pitchFamily="34" charset="0"/>
              </a:rPr>
              <a:t>контролни</a:t>
            </a:r>
            <a:r>
              <a:rPr lang="ru-RU" sz="1400" dirty="0">
                <a:ea typeface="Tahoma" pitchFamily="34" charset="0"/>
                <a:cs typeface="Tahoma" pitchFamily="34" charset="0"/>
              </a:rPr>
              <a:t> и </a:t>
            </a:r>
            <a:r>
              <a:rPr lang="ru-RU" sz="1400" dirty="0" err="1">
                <a:ea typeface="Tahoma" pitchFamily="34" charset="0"/>
                <a:cs typeface="Tahoma" pitchFamily="34" charset="0"/>
              </a:rPr>
              <a:t>одитни</a:t>
            </a:r>
            <a:r>
              <a:rPr lang="ru-RU" sz="1400" dirty="0">
                <a:ea typeface="Tahoma" pitchFamily="34" charset="0"/>
                <a:cs typeface="Tahoma" pitchFamily="34" charset="0"/>
              </a:rPr>
              <a:t> </a:t>
            </a:r>
            <a:r>
              <a:rPr lang="ru-RU" sz="1400" dirty="0" err="1">
                <a:ea typeface="Tahoma" pitchFamily="34" charset="0"/>
                <a:cs typeface="Tahoma" pitchFamily="34" charset="0"/>
              </a:rPr>
              <a:t>органи</a:t>
            </a:r>
            <a:r>
              <a:rPr lang="ru-RU" sz="1400" dirty="0">
                <a:ea typeface="Tahoma" pitchFamily="34" charset="0"/>
                <a:cs typeface="Tahoma" pitchFamily="34" charset="0"/>
              </a:rPr>
              <a:t> орган при </a:t>
            </a:r>
            <a:r>
              <a:rPr lang="ru-RU" sz="1400" dirty="0" err="1">
                <a:ea typeface="Tahoma" pitchFamily="34" charset="0"/>
                <a:cs typeface="Tahoma" pitchFamily="34" charset="0"/>
              </a:rPr>
              <a:t>поискване</a:t>
            </a:r>
            <a:r>
              <a:rPr lang="ru-RU" sz="1400" dirty="0">
                <a:ea typeface="Tahoma" pitchFamily="34" charset="0"/>
                <a:cs typeface="Tahoma" pitchFamily="34" charset="0"/>
              </a:rPr>
              <a:t>.</a:t>
            </a:r>
            <a:endParaRPr lang="en-US" sz="1400" dirty="0">
              <a:ea typeface="Tahoma" pitchFamily="34" charset="0"/>
              <a:cs typeface="Tahoma" pitchFamily="34" charset="0"/>
            </a:endParaRPr>
          </a:p>
          <a:p>
            <a:pPr marL="342900" indent="-342900" algn="just" fontAlgn="base">
              <a:spcBef>
                <a:spcPts val="0"/>
              </a:spcBef>
              <a:spcAft>
                <a:spcPts val="600"/>
              </a:spcAft>
              <a:buClrTx/>
              <a:buSzTx/>
              <a:buAutoNum type="arabicParenR"/>
              <a:defRPr/>
            </a:pPr>
            <a:endParaRPr lang="ru-RU" sz="1400" dirty="0">
              <a:ea typeface="Tahoma" pitchFamily="34" charset="0"/>
              <a:cs typeface="Tahoma" pitchFamily="34" charset="0"/>
            </a:endParaRPr>
          </a:p>
          <a:p>
            <a:pPr marL="342900" indent="-342900" algn="just" fontAlgn="base">
              <a:spcBef>
                <a:spcPts val="0"/>
              </a:spcBef>
              <a:spcAft>
                <a:spcPts val="600"/>
              </a:spcAft>
              <a:buClrTx/>
              <a:buSzTx/>
              <a:buAutoNum type="arabicParenR"/>
              <a:defRPr/>
            </a:pPr>
            <a:r>
              <a:rPr lang="ru-RU" sz="1400" dirty="0" err="1">
                <a:ea typeface="Tahoma" pitchFamily="34" charset="0"/>
                <a:cs typeface="Tahoma" pitchFamily="34" charset="0"/>
              </a:rPr>
              <a:t>Крайните</a:t>
            </a:r>
            <a:r>
              <a:rPr lang="ru-RU" sz="1400" dirty="0">
                <a:ea typeface="Tahoma" pitchFamily="34" charset="0"/>
                <a:cs typeface="Tahoma" pitchFamily="34" charset="0"/>
              </a:rPr>
              <a:t> получатели </a:t>
            </a:r>
            <a:r>
              <a:rPr lang="ru-RU" sz="1400" dirty="0" err="1">
                <a:ea typeface="Tahoma" pitchFamily="34" charset="0"/>
                <a:cs typeface="Tahoma" pitchFamily="34" charset="0"/>
              </a:rPr>
              <a:t>са</a:t>
            </a:r>
            <a:r>
              <a:rPr lang="ru-RU" sz="1400" dirty="0">
                <a:ea typeface="Tahoma" pitchFamily="34" charset="0"/>
                <a:cs typeface="Tahoma" pitchFamily="34" charset="0"/>
              </a:rPr>
              <a:t> </a:t>
            </a:r>
            <a:r>
              <a:rPr lang="ru-RU" sz="1400" dirty="0" err="1">
                <a:ea typeface="Tahoma" pitchFamily="34" charset="0"/>
                <a:cs typeface="Tahoma" pitchFamily="34" charset="0"/>
              </a:rPr>
              <a:t>длъжни</a:t>
            </a:r>
            <a:r>
              <a:rPr lang="ru-RU" sz="1400" dirty="0">
                <a:ea typeface="Tahoma" pitchFamily="34" charset="0"/>
                <a:cs typeface="Tahoma" pitchFamily="34" charset="0"/>
              </a:rPr>
              <a:t> да водят подробна </a:t>
            </a:r>
            <a:r>
              <a:rPr lang="ru-RU" sz="1400" dirty="0" err="1">
                <a:ea typeface="Tahoma" pitchFamily="34" charset="0"/>
                <a:cs typeface="Tahoma" pitchFamily="34" charset="0"/>
              </a:rPr>
              <a:t>счетоводна</a:t>
            </a:r>
            <a:r>
              <a:rPr lang="ru-RU" sz="1400" dirty="0">
                <a:ea typeface="Tahoma" pitchFamily="34" charset="0"/>
                <a:cs typeface="Tahoma" pitchFamily="34" charset="0"/>
              </a:rPr>
              <a:t> </a:t>
            </a:r>
            <a:r>
              <a:rPr lang="ru-RU" sz="1400" dirty="0" err="1">
                <a:ea typeface="Tahoma" pitchFamily="34" charset="0"/>
                <a:cs typeface="Tahoma" pitchFamily="34" charset="0"/>
              </a:rPr>
              <a:t>отчетност</a:t>
            </a:r>
            <a:r>
              <a:rPr lang="ru-RU" sz="1400" dirty="0">
                <a:ea typeface="Tahoma" pitchFamily="34" charset="0"/>
                <a:cs typeface="Tahoma" pitchFamily="34" charset="0"/>
              </a:rPr>
              <a:t>, </a:t>
            </a:r>
            <a:r>
              <a:rPr lang="ru-RU" sz="1400" dirty="0" err="1">
                <a:ea typeface="Tahoma" pitchFamily="34" charset="0"/>
                <a:cs typeface="Tahoma" pitchFamily="34" charset="0"/>
              </a:rPr>
              <a:t>която</a:t>
            </a:r>
            <a:r>
              <a:rPr lang="ru-RU" sz="1400" dirty="0">
                <a:ea typeface="Tahoma" pitchFamily="34" charset="0"/>
                <a:cs typeface="Tahoma" pitchFamily="34" charset="0"/>
              </a:rPr>
              <a:t> да е </a:t>
            </a:r>
            <a:r>
              <a:rPr lang="ru-RU" sz="1400" dirty="0" err="1">
                <a:ea typeface="Tahoma" pitchFamily="34" charset="0"/>
                <a:cs typeface="Tahoma" pitchFamily="34" charset="0"/>
              </a:rPr>
              <a:t>достатъчна</a:t>
            </a:r>
            <a:r>
              <a:rPr lang="ru-RU" sz="1400" dirty="0">
                <a:ea typeface="Tahoma" pitchFamily="34" charset="0"/>
                <a:cs typeface="Tahoma" pitchFamily="34" charset="0"/>
              </a:rPr>
              <a:t> за </a:t>
            </a:r>
            <a:r>
              <a:rPr lang="ru-RU" sz="1400" dirty="0" err="1">
                <a:ea typeface="Tahoma" pitchFamily="34" charset="0"/>
                <a:cs typeface="Tahoma" pitchFamily="34" charset="0"/>
              </a:rPr>
              <a:t>установяване</a:t>
            </a:r>
            <a:r>
              <a:rPr lang="ru-RU" sz="1400" dirty="0">
                <a:ea typeface="Tahoma" pitchFamily="34" charset="0"/>
                <a:cs typeface="Tahoma" pitchFamily="34" charset="0"/>
              </a:rPr>
              <a:t> и </a:t>
            </a:r>
            <a:r>
              <a:rPr lang="ru-RU" sz="1400" dirty="0" err="1">
                <a:ea typeface="Tahoma" pitchFamily="34" charset="0"/>
                <a:cs typeface="Tahoma" pitchFamily="34" charset="0"/>
              </a:rPr>
              <a:t>проследяване</a:t>
            </a:r>
            <a:r>
              <a:rPr lang="ru-RU" sz="1400" dirty="0">
                <a:ea typeface="Tahoma" pitchFamily="34" charset="0"/>
                <a:cs typeface="Tahoma" pitchFamily="34" charset="0"/>
              </a:rPr>
              <a:t> на </a:t>
            </a:r>
            <a:r>
              <a:rPr lang="ru-RU" sz="1400" dirty="0" err="1">
                <a:ea typeface="Tahoma" pitchFamily="34" charset="0"/>
                <a:cs typeface="Tahoma" pitchFamily="34" charset="0"/>
              </a:rPr>
              <a:t>възстановим</a:t>
            </a:r>
            <a:r>
              <a:rPr lang="ru-RU" sz="1400" dirty="0">
                <a:ea typeface="Tahoma" pitchFamily="34" charset="0"/>
                <a:cs typeface="Tahoma" pitchFamily="34" charset="0"/>
              </a:rPr>
              <a:t> и </a:t>
            </a:r>
            <a:r>
              <a:rPr lang="ru-RU" sz="1400" dirty="0" err="1">
                <a:ea typeface="Tahoma" pitchFamily="34" charset="0"/>
                <a:cs typeface="Tahoma" pitchFamily="34" charset="0"/>
              </a:rPr>
              <a:t>невъзстановим</a:t>
            </a:r>
            <a:r>
              <a:rPr lang="ru-RU" sz="1400" dirty="0">
                <a:ea typeface="Tahoma" pitchFamily="34" charset="0"/>
                <a:cs typeface="Tahoma" pitchFamily="34" charset="0"/>
              </a:rPr>
              <a:t> </a:t>
            </a:r>
            <a:r>
              <a:rPr lang="ru-RU" sz="1400" dirty="0" err="1">
                <a:ea typeface="Tahoma" pitchFamily="34" charset="0"/>
                <a:cs typeface="Tahoma" pitchFamily="34" charset="0"/>
              </a:rPr>
              <a:t>данък</a:t>
            </a:r>
            <a:r>
              <a:rPr lang="ru-RU" sz="1400" dirty="0">
                <a:ea typeface="Tahoma" pitchFamily="34" charset="0"/>
                <a:cs typeface="Tahoma" pitchFamily="34" charset="0"/>
              </a:rPr>
              <a:t> </a:t>
            </a:r>
            <a:r>
              <a:rPr lang="ru-RU" sz="1400" dirty="0" err="1">
                <a:ea typeface="Tahoma" pitchFamily="34" charset="0"/>
                <a:cs typeface="Tahoma" pitchFamily="34" charset="0"/>
              </a:rPr>
              <a:t>върху</a:t>
            </a:r>
            <a:r>
              <a:rPr lang="ru-RU" sz="1400" dirty="0">
                <a:ea typeface="Tahoma" pitchFamily="34" charset="0"/>
                <a:cs typeface="Tahoma" pitchFamily="34" charset="0"/>
              </a:rPr>
              <a:t> </a:t>
            </a:r>
            <a:r>
              <a:rPr lang="ru-RU" sz="1400" dirty="0" err="1">
                <a:ea typeface="Tahoma" pitchFamily="34" charset="0"/>
                <a:cs typeface="Tahoma" pitchFamily="34" charset="0"/>
              </a:rPr>
              <a:t>добавена</a:t>
            </a:r>
            <a:r>
              <a:rPr lang="ru-RU" sz="1400" dirty="0">
                <a:ea typeface="Tahoma" pitchFamily="34" charset="0"/>
                <a:cs typeface="Tahoma" pitchFamily="34" charset="0"/>
              </a:rPr>
              <a:t> </a:t>
            </a:r>
            <a:r>
              <a:rPr lang="ru-RU" sz="1400" dirty="0" err="1">
                <a:ea typeface="Tahoma" pitchFamily="34" charset="0"/>
                <a:cs typeface="Tahoma" pitchFamily="34" charset="0"/>
              </a:rPr>
              <a:t>стойност</a:t>
            </a:r>
            <a:r>
              <a:rPr lang="ru-RU" sz="1400" dirty="0">
                <a:ea typeface="Tahoma" pitchFamily="34" charset="0"/>
                <a:cs typeface="Tahoma" pitchFamily="34" charset="0"/>
              </a:rPr>
              <a:t> по договора за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a:t>
            </a:r>
            <a:endParaRPr lang="en-US" sz="1400" dirty="0">
              <a:ea typeface="Tahoma" pitchFamily="34" charset="0"/>
              <a:cs typeface="Tahoma" pitchFamily="34" charset="0"/>
            </a:endParaRPr>
          </a:p>
          <a:p>
            <a:pPr marL="342900" indent="-342900" algn="just" fontAlgn="base">
              <a:spcBef>
                <a:spcPts val="0"/>
              </a:spcBef>
              <a:spcAft>
                <a:spcPts val="600"/>
              </a:spcAft>
              <a:buClrTx/>
              <a:buSzTx/>
              <a:buAutoNum type="arabicParenR"/>
              <a:defRPr/>
            </a:pPr>
            <a:endParaRPr lang="ru-RU" sz="1400" dirty="0">
              <a:ea typeface="Tahoma" pitchFamily="34" charset="0"/>
              <a:cs typeface="Tahoma" pitchFamily="34" charset="0"/>
            </a:endParaRPr>
          </a:p>
          <a:p>
            <a:pPr marL="342900" indent="-342900" algn="just" fontAlgn="base">
              <a:spcBef>
                <a:spcPts val="0"/>
              </a:spcBef>
              <a:spcAft>
                <a:spcPts val="600"/>
              </a:spcAft>
              <a:buClrTx/>
              <a:buSzTx/>
              <a:buAutoNum type="arabicParenR"/>
              <a:defRPr/>
            </a:pPr>
            <a:r>
              <a:rPr lang="ru-RU" sz="1400" dirty="0">
                <a:ea typeface="Tahoma" pitchFamily="34" charset="0"/>
                <a:cs typeface="Tahoma" pitchFamily="34" charset="0"/>
              </a:rPr>
              <a:t>В случай, че в </a:t>
            </a:r>
            <a:r>
              <a:rPr lang="ru-RU" sz="1400" dirty="0" err="1">
                <a:ea typeface="Tahoma" pitchFamily="34" charset="0"/>
                <a:cs typeface="Tahoma" pitchFamily="34" charset="0"/>
              </a:rPr>
              <a:t>представено</a:t>
            </a:r>
            <a:r>
              <a:rPr lang="ru-RU" sz="1400" dirty="0">
                <a:ea typeface="Tahoma" pitchFamily="34" charset="0"/>
                <a:cs typeface="Tahoma" pitchFamily="34" charset="0"/>
              </a:rPr>
              <a:t> в ИС на МВУ </a:t>
            </a:r>
            <a:r>
              <a:rPr lang="ru-RU" sz="1400" dirty="0" err="1">
                <a:ea typeface="Tahoma" pitchFamily="34" charset="0"/>
                <a:cs typeface="Tahoma" pitchFamily="34" charset="0"/>
              </a:rPr>
              <a:t>искане</a:t>
            </a:r>
            <a:r>
              <a:rPr lang="ru-RU" sz="1400" dirty="0">
                <a:ea typeface="Tahoma" pitchFamily="34" charset="0"/>
                <a:cs typeface="Tahoma" pitchFamily="34" charset="0"/>
              </a:rPr>
              <a:t> за </a:t>
            </a:r>
            <a:r>
              <a:rPr lang="ru-RU" sz="1400" dirty="0" err="1">
                <a:ea typeface="Tahoma" pitchFamily="34" charset="0"/>
                <a:cs typeface="Tahoma" pitchFamily="34" charset="0"/>
              </a:rPr>
              <a:t>плащане</a:t>
            </a:r>
            <a:r>
              <a:rPr lang="ru-RU" sz="1400" dirty="0">
                <a:ea typeface="Tahoma" pitchFamily="34" charset="0"/>
                <a:cs typeface="Tahoma" pitchFamily="34" charset="0"/>
              </a:rPr>
              <a:t> е включен </a:t>
            </a:r>
            <a:r>
              <a:rPr lang="ru-RU" sz="1400" dirty="0" err="1">
                <a:ea typeface="Tahoma" pitchFamily="34" charset="0"/>
                <a:cs typeface="Tahoma" pitchFamily="34" charset="0"/>
              </a:rPr>
              <a:t>невъзстановим</a:t>
            </a:r>
            <a:r>
              <a:rPr lang="ru-RU" sz="1400" dirty="0">
                <a:ea typeface="Tahoma" pitchFamily="34" charset="0"/>
                <a:cs typeface="Tahoma" pitchFamily="34" charset="0"/>
              </a:rPr>
              <a:t> (допустим) </a:t>
            </a:r>
            <a:r>
              <a:rPr lang="ru-RU" sz="1400" dirty="0" err="1">
                <a:ea typeface="Tahoma" pitchFamily="34" charset="0"/>
                <a:cs typeface="Tahoma" pitchFamily="34" charset="0"/>
              </a:rPr>
              <a:t>данък</a:t>
            </a:r>
            <a:r>
              <a:rPr lang="ru-RU" sz="1400" dirty="0">
                <a:ea typeface="Tahoma" pitchFamily="34" charset="0"/>
                <a:cs typeface="Tahoma" pitchFamily="34" charset="0"/>
              </a:rPr>
              <a:t> </a:t>
            </a:r>
            <a:r>
              <a:rPr lang="ru-RU" sz="1400" dirty="0" err="1">
                <a:ea typeface="Tahoma" pitchFamily="34" charset="0"/>
                <a:cs typeface="Tahoma" pitchFamily="34" charset="0"/>
              </a:rPr>
              <a:t>върху</a:t>
            </a:r>
            <a:r>
              <a:rPr lang="ru-RU" sz="1400" dirty="0">
                <a:ea typeface="Tahoma" pitchFamily="34" charset="0"/>
                <a:cs typeface="Tahoma" pitchFamily="34" charset="0"/>
              </a:rPr>
              <a:t> </a:t>
            </a:r>
            <a:r>
              <a:rPr lang="ru-RU" sz="1400" dirty="0" err="1">
                <a:ea typeface="Tahoma" pitchFamily="34" charset="0"/>
                <a:cs typeface="Tahoma" pitchFamily="34" charset="0"/>
              </a:rPr>
              <a:t>добавената</a:t>
            </a:r>
            <a:r>
              <a:rPr lang="ru-RU" sz="1400" dirty="0">
                <a:ea typeface="Tahoma" pitchFamily="34" charset="0"/>
                <a:cs typeface="Tahoma" pitchFamily="34" charset="0"/>
              </a:rPr>
              <a:t> </a:t>
            </a:r>
            <a:r>
              <a:rPr lang="ru-RU" sz="1400" dirty="0" err="1">
                <a:ea typeface="Tahoma" pitchFamily="34" charset="0"/>
                <a:cs typeface="Tahoma" pitchFamily="34" charset="0"/>
              </a:rPr>
              <a:t>стойност</a:t>
            </a:r>
            <a:r>
              <a:rPr lang="ru-RU" sz="1400" dirty="0">
                <a:ea typeface="Tahoma" pitchFamily="34" charset="0"/>
                <a:cs typeface="Tahoma" pitchFamily="34" charset="0"/>
              </a:rPr>
              <a:t>, </a:t>
            </a:r>
            <a:r>
              <a:rPr lang="ru-RU" sz="1400" dirty="0" err="1">
                <a:ea typeface="Tahoma" pitchFamily="34" charset="0"/>
                <a:cs typeface="Tahoma" pitchFamily="34" charset="0"/>
              </a:rPr>
              <a:t>крайните</a:t>
            </a:r>
            <a:r>
              <a:rPr lang="ru-RU" sz="1400" dirty="0">
                <a:ea typeface="Tahoma" pitchFamily="34" charset="0"/>
                <a:cs typeface="Tahoma" pitchFamily="34" charset="0"/>
              </a:rPr>
              <a:t> получатели представят на СНД </a:t>
            </a:r>
            <a:r>
              <a:rPr lang="ru-RU" sz="1400" b="1" dirty="0" err="1">
                <a:ea typeface="Tahoma" pitchFamily="34" charset="0"/>
                <a:cs typeface="Tahoma" pitchFamily="34" charset="0"/>
              </a:rPr>
              <a:t>копие</a:t>
            </a:r>
            <a:r>
              <a:rPr lang="ru-RU" sz="1400" b="1" dirty="0">
                <a:ea typeface="Tahoma" pitchFamily="34" charset="0"/>
                <a:cs typeface="Tahoma" pitchFamily="34" charset="0"/>
              </a:rPr>
              <a:t> от дневника за покупки, за </a:t>
            </a:r>
            <a:r>
              <a:rPr lang="ru-RU" sz="1400" b="1" dirty="0" err="1">
                <a:ea typeface="Tahoma" pitchFamily="34" charset="0"/>
                <a:cs typeface="Tahoma" pitchFamily="34" charset="0"/>
              </a:rPr>
              <a:t>съответните</a:t>
            </a:r>
            <a:r>
              <a:rPr lang="ru-RU" sz="1400" b="1" dirty="0">
                <a:ea typeface="Tahoma" pitchFamily="34" charset="0"/>
                <a:cs typeface="Tahoma" pitchFamily="34" charset="0"/>
              </a:rPr>
              <a:t> </a:t>
            </a:r>
            <a:r>
              <a:rPr lang="ru-RU" sz="1400" b="1" dirty="0" err="1">
                <a:ea typeface="Tahoma" pitchFamily="34" charset="0"/>
                <a:cs typeface="Tahoma" pitchFamily="34" charset="0"/>
              </a:rPr>
              <a:t>данъчни</a:t>
            </a:r>
            <a:r>
              <a:rPr lang="ru-RU" sz="1400" b="1" dirty="0">
                <a:ea typeface="Tahoma" pitchFamily="34" charset="0"/>
                <a:cs typeface="Tahoma" pitchFamily="34" charset="0"/>
              </a:rPr>
              <a:t> </a:t>
            </a:r>
            <a:r>
              <a:rPr lang="bg-BG" sz="1400" b="1" dirty="0">
                <a:ea typeface="Tahoma" pitchFamily="34" charset="0"/>
                <a:cs typeface="Tahoma" pitchFamily="34" charset="0"/>
              </a:rPr>
              <a:t>периоди</a:t>
            </a:r>
            <a:r>
              <a:rPr lang="ru-RU" sz="1400" dirty="0">
                <a:ea typeface="Tahoma" pitchFamily="34" charset="0"/>
                <a:cs typeface="Tahoma" pitchFamily="34" charset="0"/>
              </a:rPr>
              <a:t> по чл. 72, ал. 1 от ЗДДС, от </a:t>
            </a:r>
            <a:r>
              <a:rPr lang="ru-RU" sz="1400" dirty="0" err="1">
                <a:ea typeface="Tahoma" pitchFamily="34" charset="0"/>
                <a:cs typeface="Tahoma" pitchFamily="34" charset="0"/>
              </a:rPr>
              <a:t>което</a:t>
            </a:r>
            <a:r>
              <a:rPr lang="ru-RU" sz="1400" dirty="0">
                <a:ea typeface="Tahoma" pitchFamily="34" charset="0"/>
                <a:cs typeface="Tahoma" pitchFamily="34" charset="0"/>
              </a:rPr>
              <a:t> е видно, че не е </a:t>
            </a:r>
            <a:r>
              <a:rPr lang="ru-RU" sz="1400" dirty="0" err="1">
                <a:ea typeface="Tahoma" pitchFamily="34" charset="0"/>
                <a:cs typeface="Tahoma" pitchFamily="34" charset="0"/>
              </a:rPr>
              <a:t>ползван</a:t>
            </a:r>
            <a:r>
              <a:rPr lang="ru-RU" sz="1400" dirty="0">
                <a:ea typeface="Tahoma" pitchFamily="34" charset="0"/>
                <a:cs typeface="Tahoma" pitchFamily="34" charset="0"/>
              </a:rPr>
              <a:t> </a:t>
            </a:r>
            <a:r>
              <a:rPr lang="ru-RU" sz="1400" dirty="0" err="1">
                <a:ea typeface="Tahoma" pitchFamily="34" charset="0"/>
                <a:cs typeface="Tahoma" pitchFamily="34" charset="0"/>
              </a:rPr>
              <a:t>данъчен</a:t>
            </a:r>
            <a:r>
              <a:rPr lang="ru-RU" sz="1400" dirty="0">
                <a:ea typeface="Tahoma" pitchFamily="34" charset="0"/>
                <a:cs typeface="Tahoma" pitchFamily="34" charset="0"/>
              </a:rPr>
              <a:t> кредит.</a:t>
            </a:r>
            <a:endParaRPr lang="en-US" sz="1400" dirty="0">
              <a:ea typeface="Tahoma" pitchFamily="34" charset="0"/>
              <a:cs typeface="Tahoma" pitchFamily="34" charset="0"/>
            </a:endParaRPr>
          </a:p>
          <a:p>
            <a:pPr marL="342900" indent="-342900" algn="just" fontAlgn="base">
              <a:spcBef>
                <a:spcPts val="0"/>
              </a:spcBef>
              <a:spcAft>
                <a:spcPts val="600"/>
              </a:spcAft>
              <a:buClrTx/>
              <a:buSzTx/>
              <a:buAutoNum type="arabicParenR"/>
              <a:defRPr/>
            </a:pPr>
            <a:endParaRPr lang="ru-RU" sz="1400" dirty="0">
              <a:ea typeface="Tahoma" pitchFamily="34" charset="0"/>
              <a:cs typeface="Tahoma" pitchFamily="34" charset="0"/>
            </a:endParaRPr>
          </a:p>
          <a:p>
            <a:pPr marL="342900" indent="-342900" algn="just" fontAlgn="base">
              <a:spcBef>
                <a:spcPts val="0"/>
              </a:spcBef>
              <a:spcAft>
                <a:spcPts val="600"/>
              </a:spcAft>
              <a:buClrTx/>
              <a:buSzTx/>
              <a:buAutoNum type="arabicParenR"/>
              <a:defRPr/>
            </a:pPr>
            <a:r>
              <a:rPr lang="ru-RU" sz="1400" dirty="0" err="1">
                <a:ea typeface="Tahoma" pitchFamily="34" charset="0"/>
                <a:cs typeface="Tahoma" pitchFamily="34" charset="0"/>
              </a:rPr>
              <a:t>Крайните</a:t>
            </a:r>
            <a:r>
              <a:rPr lang="ru-RU" sz="1400" dirty="0">
                <a:ea typeface="Tahoma" pitchFamily="34" charset="0"/>
                <a:cs typeface="Tahoma" pitchFamily="34" charset="0"/>
              </a:rPr>
              <a:t> получатели </a:t>
            </a:r>
            <a:r>
              <a:rPr lang="ru-RU" sz="1400" dirty="0" err="1">
                <a:ea typeface="Tahoma" pitchFamily="34" charset="0"/>
                <a:cs typeface="Tahoma" pitchFamily="34" charset="0"/>
              </a:rPr>
              <a:t>следва</a:t>
            </a:r>
            <a:r>
              <a:rPr lang="ru-RU" sz="1400" dirty="0">
                <a:ea typeface="Tahoma" pitchFamily="34" charset="0"/>
                <a:cs typeface="Tahoma" pitchFamily="34" charset="0"/>
              </a:rPr>
              <a:t> да </a:t>
            </a:r>
            <a:r>
              <a:rPr lang="ru-RU" sz="1400" dirty="0" err="1">
                <a:ea typeface="Tahoma" pitchFamily="34" charset="0"/>
                <a:cs typeface="Tahoma" pitchFamily="34" charset="0"/>
              </a:rPr>
              <a:t>поддържат</a:t>
            </a:r>
            <a:r>
              <a:rPr lang="ru-RU" sz="1400" dirty="0">
                <a:ea typeface="Tahoma" pitchFamily="34" charset="0"/>
                <a:cs typeface="Tahoma" pitchFamily="34" charset="0"/>
              </a:rPr>
              <a:t> и предоставят информация за размера на </a:t>
            </a:r>
            <a:r>
              <a:rPr lang="ru-RU" sz="1400" dirty="0" err="1">
                <a:ea typeface="Tahoma" pitchFamily="34" charset="0"/>
                <a:cs typeface="Tahoma" pitchFamily="34" charset="0"/>
              </a:rPr>
              <a:t>невъзстановимия</a:t>
            </a:r>
            <a:r>
              <a:rPr lang="ru-RU" sz="1400" dirty="0">
                <a:ea typeface="Tahoma" pitchFamily="34" charset="0"/>
                <a:cs typeface="Tahoma" pitchFamily="34" charset="0"/>
              </a:rPr>
              <a:t> </a:t>
            </a:r>
            <a:r>
              <a:rPr lang="ru-RU" sz="1400" dirty="0" err="1">
                <a:ea typeface="Tahoma" pitchFamily="34" charset="0"/>
                <a:cs typeface="Tahoma" pitchFamily="34" charset="0"/>
              </a:rPr>
              <a:t>данък</a:t>
            </a:r>
            <a:r>
              <a:rPr lang="ru-RU" sz="1400" dirty="0">
                <a:ea typeface="Tahoma" pitchFamily="34" charset="0"/>
                <a:cs typeface="Tahoma" pitchFamily="34" charset="0"/>
              </a:rPr>
              <a:t> </a:t>
            </a:r>
            <a:r>
              <a:rPr lang="ru-RU" sz="1400" dirty="0" err="1">
                <a:ea typeface="Tahoma" pitchFamily="34" charset="0"/>
                <a:cs typeface="Tahoma" pitchFamily="34" charset="0"/>
              </a:rPr>
              <a:t>върху</a:t>
            </a:r>
            <a:r>
              <a:rPr lang="ru-RU" sz="1400" dirty="0">
                <a:ea typeface="Tahoma" pitchFamily="34" charset="0"/>
                <a:cs typeface="Tahoma" pitchFamily="34" charset="0"/>
              </a:rPr>
              <a:t> </a:t>
            </a:r>
            <a:r>
              <a:rPr lang="ru-RU" sz="1400" dirty="0" err="1">
                <a:ea typeface="Tahoma" pitchFamily="34" charset="0"/>
                <a:cs typeface="Tahoma" pitchFamily="34" charset="0"/>
              </a:rPr>
              <a:t>добавена</a:t>
            </a:r>
            <a:r>
              <a:rPr lang="ru-RU" sz="1400" dirty="0">
                <a:ea typeface="Tahoma" pitchFamily="34" charset="0"/>
                <a:cs typeface="Tahoma" pitchFamily="34" charset="0"/>
              </a:rPr>
              <a:t> </a:t>
            </a:r>
            <a:r>
              <a:rPr lang="ru-RU" sz="1400" dirty="0" err="1">
                <a:ea typeface="Tahoma" pitchFamily="34" charset="0"/>
                <a:cs typeface="Tahoma" pitchFamily="34" charset="0"/>
              </a:rPr>
              <a:t>стойност</a:t>
            </a:r>
            <a:r>
              <a:rPr lang="ru-RU" sz="1400" dirty="0">
                <a:ea typeface="Tahoma" pitchFamily="34" charset="0"/>
                <a:cs typeface="Tahoma" pitchFamily="34" charset="0"/>
              </a:rPr>
              <a:t>, </a:t>
            </a:r>
            <a:r>
              <a:rPr lang="ru-RU" sz="1400" dirty="0" err="1">
                <a:ea typeface="Tahoma" pitchFamily="34" charset="0"/>
                <a:cs typeface="Tahoma" pitchFamily="34" charset="0"/>
              </a:rPr>
              <a:t>който</a:t>
            </a:r>
            <a:r>
              <a:rPr lang="ru-RU" sz="1400" dirty="0">
                <a:ea typeface="Tahoma" pitchFamily="34" charset="0"/>
                <a:cs typeface="Tahoma" pitchFamily="34" charset="0"/>
              </a:rPr>
              <a:t> се </a:t>
            </a:r>
            <a:r>
              <a:rPr lang="ru-RU" sz="1400" dirty="0" err="1">
                <a:ea typeface="Tahoma" pitchFamily="34" charset="0"/>
                <a:cs typeface="Tahoma" pitchFamily="34" charset="0"/>
              </a:rPr>
              <a:t>включва</a:t>
            </a:r>
            <a:r>
              <a:rPr lang="ru-RU" sz="1400" dirty="0">
                <a:ea typeface="Tahoma" pitchFamily="34" charset="0"/>
                <a:cs typeface="Tahoma" pitchFamily="34" charset="0"/>
              </a:rPr>
              <a:t> </a:t>
            </a:r>
            <a:r>
              <a:rPr lang="ru-RU" sz="1400" dirty="0" err="1">
                <a:ea typeface="Tahoma" pitchFamily="34" charset="0"/>
                <a:cs typeface="Tahoma" pitchFamily="34" charset="0"/>
              </a:rPr>
              <a:t>като</a:t>
            </a:r>
            <a:r>
              <a:rPr lang="ru-RU" sz="1400" dirty="0">
                <a:ea typeface="Tahoma" pitchFamily="34" charset="0"/>
                <a:cs typeface="Tahoma" pitchFamily="34" charset="0"/>
              </a:rPr>
              <a:t> допустим </a:t>
            </a:r>
            <a:r>
              <a:rPr lang="ru-RU" sz="1400" dirty="0" err="1">
                <a:ea typeface="Tahoma" pitchFamily="34" charset="0"/>
                <a:cs typeface="Tahoma" pitchFamily="34" charset="0"/>
              </a:rPr>
              <a:t>разход</a:t>
            </a:r>
            <a:r>
              <a:rPr lang="ru-RU" sz="1400" dirty="0">
                <a:ea typeface="Tahoma" pitchFamily="34" charset="0"/>
                <a:cs typeface="Tahoma" pitchFamily="34" charset="0"/>
              </a:rPr>
              <a:t> по </a:t>
            </a:r>
            <a:r>
              <a:rPr lang="ru-RU" sz="1400" dirty="0" err="1">
                <a:ea typeface="Tahoma" pitchFamily="34" charset="0"/>
                <a:cs typeface="Tahoma" pitchFamily="34" charset="0"/>
              </a:rPr>
              <a:t>одобрената</a:t>
            </a:r>
            <a:r>
              <a:rPr lang="ru-RU" sz="1400" dirty="0">
                <a:ea typeface="Tahoma" pitchFamily="34" charset="0"/>
                <a:cs typeface="Tahoma" pitchFamily="34" charset="0"/>
              </a:rPr>
              <a:t> инвестиция, </a:t>
            </a:r>
            <a:r>
              <a:rPr lang="ru-RU" sz="1400" dirty="0" err="1">
                <a:ea typeface="Tahoma" pitchFamily="34" charset="0"/>
                <a:cs typeface="Tahoma" pitchFamily="34" charset="0"/>
              </a:rPr>
              <a:t>посочвайки</a:t>
            </a:r>
            <a:r>
              <a:rPr lang="ru-RU" sz="1400" dirty="0">
                <a:ea typeface="Tahoma" pitchFamily="34" charset="0"/>
                <a:cs typeface="Tahoma" pitchFamily="34" charset="0"/>
              </a:rPr>
              <a:t> </a:t>
            </a:r>
            <a:r>
              <a:rPr lang="ru-RU" sz="1400" dirty="0" err="1">
                <a:ea typeface="Tahoma" pitchFamily="34" charset="0"/>
                <a:cs typeface="Tahoma" pitchFamily="34" charset="0"/>
              </a:rPr>
              <a:t>сумата</a:t>
            </a:r>
            <a:r>
              <a:rPr lang="ru-RU" sz="1400" dirty="0">
                <a:ea typeface="Tahoma" pitchFamily="34" charset="0"/>
                <a:cs typeface="Tahoma" pitchFamily="34" charset="0"/>
              </a:rPr>
              <a:t> при </a:t>
            </a:r>
            <a:r>
              <a:rPr lang="ru-RU" sz="1400" dirty="0" err="1">
                <a:ea typeface="Tahoma" pitchFamily="34" charset="0"/>
                <a:cs typeface="Tahoma" pitchFamily="34" charset="0"/>
              </a:rPr>
              <a:t>подаване</a:t>
            </a:r>
            <a:r>
              <a:rPr lang="ru-RU" sz="1400" dirty="0">
                <a:ea typeface="Tahoma" pitchFamily="34" charset="0"/>
                <a:cs typeface="Tahoma" pitchFamily="34" charset="0"/>
              </a:rPr>
              <a:t> на всяко </a:t>
            </a:r>
            <a:r>
              <a:rPr lang="ru-RU" sz="1400" dirty="0" err="1">
                <a:ea typeface="Tahoma" pitchFamily="34" charset="0"/>
                <a:cs typeface="Tahoma" pitchFamily="34" charset="0"/>
              </a:rPr>
              <a:t>искане</a:t>
            </a:r>
            <a:r>
              <a:rPr lang="ru-RU" sz="1400" dirty="0">
                <a:ea typeface="Tahoma" pitchFamily="34" charset="0"/>
                <a:cs typeface="Tahoma" pitchFamily="34" charset="0"/>
              </a:rPr>
              <a:t> за </a:t>
            </a:r>
            <a:r>
              <a:rPr lang="ru-RU" sz="1400" dirty="0" err="1">
                <a:ea typeface="Tahoma" pitchFamily="34" charset="0"/>
                <a:cs typeface="Tahoma" pitchFamily="34" charset="0"/>
              </a:rPr>
              <a:t>междинно</a:t>
            </a:r>
            <a:r>
              <a:rPr lang="ru-RU" sz="1400" dirty="0">
                <a:ea typeface="Tahoma" pitchFamily="34" charset="0"/>
                <a:cs typeface="Tahoma" pitchFamily="34" charset="0"/>
              </a:rPr>
              <a:t> или </a:t>
            </a:r>
            <a:r>
              <a:rPr lang="ru-RU" sz="1400" dirty="0" err="1">
                <a:ea typeface="Tahoma" pitchFamily="34" charset="0"/>
                <a:cs typeface="Tahoma" pitchFamily="34" charset="0"/>
              </a:rPr>
              <a:t>окончателно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 (Приложение </a:t>
            </a:r>
            <a:r>
              <a:rPr lang="ru-RU" sz="1400" dirty="0" err="1">
                <a:ea typeface="Tahoma" pitchFamily="34" charset="0"/>
                <a:cs typeface="Tahoma" pitchFamily="34" charset="0"/>
              </a:rPr>
              <a:t>Опис</a:t>
            </a:r>
            <a:r>
              <a:rPr lang="ru-RU" sz="1400" dirty="0">
                <a:ea typeface="Tahoma" pitchFamily="34" charset="0"/>
                <a:cs typeface="Tahoma" pitchFamily="34" charset="0"/>
              </a:rPr>
              <a:t> </a:t>
            </a:r>
            <a:r>
              <a:rPr lang="ru-RU" sz="1400" dirty="0" err="1">
                <a:ea typeface="Tahoma" pitchFamily="34" charset="0"/>
                <a:cs typeface="Tahoma" pitchFamily="34" charset="0"/>
              </a:rPr>
              <a:t>разходи</a:t>
            </a:r>
            <a:r>
              <a:rPr lang="ru-RU" sz="1400" dirty="0">
                <a:ea typeface="Tahoma" pitchFamily="34" charset="0"/>
                <a:cs typeface="Tahoma" pitchFamily="34" charset="0"/>
              </a:rPr>
              <a:t> ДДС).</a:t>
            </a:r>
          </a:p>
        </p:txBody>
      </p:sp>
      <p:sp>
        <p:nvSpPr>
          <p:cNvPr id="9" name="TextBox 8">
            <a:extLst>
              <a:ext uri="{FF2B5EF4-FFF2-40B4-BE49-F238E27FC236}">
                <a16:creationId xmlns:a16="http://schemas.microsoft.com/office/drawing/2014/main" id="{8ACF52B0-4BB4-4B1E-8C17-EC4C3DC75D86}"/>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757458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ПЛАЩАНИЯ ОТ СНД КЪМ КРАЙНИТЕ ПОЛУЧАТЕЛИ</a:t>
            </a:r>
          </a:p>
        </p:txBody>
      </p:sp>
      <p:sp>
        <p:nvSpPr>
          <p:cNvPr id="11" name="TextBox 10">
            <a:extLst>
              <a:ext uri="{FF2B5EF4-FFF2-40B4-BE49-F238E27FC236}">
                <a16:creationId xmlns:a16="http://schemas.microsoft.com/office/drawing/2014/main" id="{72F0A282-9C5A-4D17-B7ED-E9A3CBD7E576}"/>
              </a:ext>
            </a:extLst>
          </p:cNvPr>
          <p:cNvSpPr txBox="1"/>
          <p:nvPr/>
        </p:nvSpPr>
        <p:spPr>
          <a:xfrm>
            <a:off x="244098" y="808962"/>
            <a:ext cx="8637435" cy="5678478"/>
          </a:xfrm>
          <a:prstGeom prst="rect">
            <a:avLst/>
          </a:prstGeom>
          <a:noFill/>
        </p:spPr>
        <p:txBody>
          <a:bodyPr wrap="square">
            <a:spAutoFit/>
          </a:bodyPr>
          <a:lstStyle/>
          <a:p>
            <a:pPr marL="0" indent="0" algn="just" fontAlgn="base">
              <a:spcBef>
                <a:spcPts val="0"/>
              </a:spcBef>
              <a:spcAft>
                <a:spcPts val="600"/>
              </a:spcAft>
              <a:buClrTx/>
              <a:buSzTx/>
              <a:buNone/>
              <a:defRPr/>
            </a:pPr>
            <a:r>
              <a:rPr lang="ru-RU" sz="1400" dirty="0" err="1">
                <a:ea typeface="Tahoma" pitchFamily="34" charset="0"/>
                <a:cs typeface="Tahoma" pitchFamily="34" charset="0"/>
              </a:rPr>
              <a:t>Крайните</a:t>
            </a:r>
            <a:r>
              <a:rPr lang="ru-RU" sz="1400" dirty="0">
                <a:ea typeface="Tahoma" pitchFamily="34" charset="0"/>
                <a:cs typeface="Tahoma" pitchFamily="34" charset="0"/>
              </a:rPr>
              <a:t> получатели </a:t>
            </a:r>
            <a:r>
              <a:rPr lang="ru-RU" sz="1400" dirty="0" err="1">
                <a:ea typeface="Tahoma" pitchFamily="34" charset="0"/>
                <a:cs typeface="Tahoma" pitchFamily="34" charset="0"/>
              </a:rPr>
              <a:t>могат</a:t>
            </a:r>
            <a:r>
              <a:rPr lang="ru-RU" sz="1400" dirty="0">
                <a:ea typeface="Tahoma" pitchFamily="34" charset="0"/>
                <a:cs typeface="Tahoma" pitchFamily="34" charset="0"/>
              </a:rPr>
              <a:t> да </a:t>
            </a:r>
            <a:r>
              <a:rPr lang="ru-RU" sz="1400" dirty="0" err="1">
                <a:ea typeface="Tahoma" pitchFamily="34" charset="0"/>
                <a:cs typeface="Tahoma" pitchFamily="34" charset="0"/>
              </a:rPr>
              <a:t>заявяват</a:t>
            </a:r>
            <a:r>
              <a:rPr lang="ru-RU" sz="1400" dirty="0">
                <a:ea typeface="Tahoma" pitchFamily="34" charset="0"/>
                <a:cs typeface="Tahoma" pitchFamily="34" charset="0"/>
              </a:rPr>
              <a:t> </a:t>
            </a:r>
            <a:r>
              <a:rPr lang="ru-RU" sz="1400" dirty="0" err="1">
                <a:ea typeface="Tahoma" pitchFamily="34" charset="0"/>
                <a:cs typeface="Tahoma" pitchFamily="34" charset="0"/>
              </a:rPr>
              <a:t>авансови</a:t>
            </a:r>
            <a:r>
              <a:rPr lang="ru-RU" sz="1400" dirty="0">
                <a:ea typeface="Tahoma" pitchFamily="34" charset="0"/>
                <a:cs typeface="Tahoma" pitchFamily="34" charset="0"/>
              </a:rPr>
              <a:t>, </a:t>
            </a:r>
            <a:r>
              <a:rPr lang="ru-RU" sz="1400" dirty="0" err="1">
                <a:ea typeface="Tahoma" pitchFamily="34" charset="0"/>
                <a:cs typeface="Tahoma" pitchFamily="34" charset="0"/>
              </a:rPr>
              <a:t>междинни</a:t>
            </a:r>
            <a:r>
              <a:rPr lang="ru-RU" sz="1400" dirty="0">
                <a:ea typeface="Tahoma" pitchFamily="34" charset="0"/>
                <a:cs typeface="Tahoma" pitchFamily="34" charset="0"/>
              </a:rPr>
              <a:t> и </a:t>
            </a:r>
            <a:r>
              <a:rPr lang="ru-RU" sz="1400" dirty="0" err="1">
                <a:ea typeface="Tahoma" pitchFamily="34" charset="0"/>
                <a:cs typeface="Tahoma" pitchFamily="34" charset="0"/>
              </a:rPr>
              <a:t>окончателни</a:t>
            </a:r>
            <a:r>
              <a:rPr lang="ru-RU" sz="1400" dirty="0">
                <a:ea typeface="Tahoma" pitchFamily="34" charset="0"/>
                <a:cs typeface="Tahoma" pitchFamily="34" charset="0"/>
              </a:rPr>
              <a:t> </a:t>
            </a:r>
            <a:r>
              <a:rPr lang="ru-RU" sz="1400" dirty="0" err="1">
                <a:ea typeface="Tahoma" pitchFamily="34" charset="0"/>
                <a:cs typeface="Tahoma" pitchFamily="34" charset="0"/>
              </a:rPr>
              <a:t>плащания</a:t>
            </a:r>
            <a:r>
              <a:rPr lang="ru-RU" sz="1400" dirty="0">
                <a:ea typeface="Tahoma" pitchFamily="34" charset="0"/>
                <a:cs typeface="Tahoma" pitchFamily="34" charset="0"/>
              </a:rPr>
              <a:t> на </a:t>
            </a:r>
            <a:r>
              <a:rPr lang="ru-RU" sz="1400" dirty="0" err="1">
                <a:ea typeface="Tahoma" pitchFamily="34" charset="0"/>
                <a:cs typeface="Tahoma" pitchFamily="34" charset="0"/>
              </a:rPr>
              <a:t>договореното</a:t>
            </a:r>
            <a:r>
              <a:rPr lang="ru-RU" sz="1400" dirty="0">
                <a:ea typeface="Tahoma" pitchFamily="34" charset="0"/>
                <a:cs typeface="Tahoma" pitchFamily="34" charset="0"/>
              </a:rPr>
              <a:t> </a:t>
            </a:r>
            <a:r>
              <a:rPr lang="ru-RU" sz="1400" dirty="0" err="1">
                <a:ea typeface="Tahoma" pitchFamily="34" charset="0"/>
                <a:cs typeface="Tahoma" pitchFamily="34" charset="0"/>
              </a:rPr>
              <a:t>безвъзмездно</a:t>
            </a:r>
            <a:r>
              <a:rPr lang="ru-RU" sz="1400" dirty="0">
                <a:ea typeface="Tahoma" pitchFamily="34" charset="0"/>
                <a:cs typeface="Tahoma" pitchFamily="34" charset="0"/>
              </a:rPr>
              <a:t>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 в </a:t>
            </a:r>
            <a:r>
              <a:rPr lang="ru-RU" sz="1400" dirty="0" err="1">
                <a:ea typeface="Tahoma" pitchFamily="34" charset="0"/>
                <a:cs typeface="Tahoma" pitchFamily="34" charset="0"/>
              </a:rPr>
              <a:t>съответствие</a:t>
            </a:r>
            <a:r>
              <a:rPr lang="ru-RU" sz="1400" dirty="0">
                <a:ea typeface="Tahoma" pitchFamily="34" charset="0"/>
                <a:cs typeface="Tahoma" pitchFamily="34" charset="0"/>
              </a:rPr>
              <a:t> с </a:t>
            </a:r>
            <a:r>
              <a:rPr lang="ru-RU" sz="1400" dirty="0" err="1">
                <a:ea typeface="Tahoma" pitchFamily="34" charset="0"/>
                <a:cs typeface="Tahoma" pitchFamily="34" charset="0"/>
              </a:rPr>
              <a:t>условията</a:t>
            </a:r>
            <a:r>
              <a:rPr lang="ru-RU" sz="1400" dirty="0">
                <a:ea typeface="Tahoma" pitchFamily="34" charset="0"/>
                <a:cs typeface="Tahoma" pitchFamily="34" charset="0"/>
              </a:rPr>
              <a:t>, </a:t>
            </a:r>
            <a:r>
              <a:rPr lang="ru-RU" sz="1400" dirty="0" err="1">
                <a:ea typeface="Tahoma" pitchFamily="34" charset="0"/>
                <a:cs typeface="Tahoma" pitchFamily="34" charset="0"/>
              </a:rPr>
              <a:t>посочени</a:t>
            </a:r>
            <a:r>
              <a:rPr lang="ru-RU" sz="1400" dirty="0">
                <a:ea typeface="Tahoma" pitchFamily="34" charset="0"/>
                <a:cs typeface="Tahoma" pitchFamily="34" charset="0"/>
              </a:rPr>
              <a:t> в </a:t>
            </a:r>
            <a:r>
              <a:rPr lang="ru-RU" sz="1400" dirty="0" err="1">
                <a:ea typeface="Tahoma" pitchFamily="34" charset="0"/>
                <a:cs typeface="Tahoma" pitchFamily="34" charset="0"/>
              </a:rPr>
              <a:t>подписаните</a:t>
            </a:r>
            <a:r>
              <a:rPr lang="ru-RU" sz="1400" dirty="0">
                <a:ea typeface="Tahoma" pitchFamily="34" charset="0"/>
                <a:cs typeface="Tahoma" pitchFamily="34" charset="0"/>
              </a:rPr>
              <a:t> договори за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 а именно: </a:t>
            </a:r>
          </a:p>
          <a:p>
            <a:pPr marL="0" lvl="0" indent="0" algn="just" fontAlgn="base">
              <a:spcBef>
                <a:spcPts val="0"/>
              </a:spcBef>
              <a:spcAft>
                <a:spcPts val="600"/>
              </a:spcAft>
              <a:buClrTx/>
              <a:buSzTx/>
              <a:buNone/>
              <a:defRPr/>
            </a:pPr>
            <a:r>
              <a:rPr lang="ru-RU" sz="1400" b="1" dirty="0">
                <a:ea typeface="Tahoma" pitchFamily="34" charset="0"/>
                <a:cs typeface="Tahoma" pitchFamily="34" charset="0"/>
              </a:rPr>
              <a:t>Вариант 1 – с </a:t>
            </a:r>
            <a:r>
              <a:rPr lang="ru-RU" sz="1400" b="1" dirty="0" err="1">
                <a:ea typeface="Tahoma" pitchFamily="34" charset="0"/>
                <a:cs typeface="Tahoma" pitchFamily="34" charset="0"/>
              </a:rPr>
              <a:t>авансово</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плащане</a:t>
            </a:r>
            <a:r>
              <a:rPr lang="ru-RU" sz="1400" b="1" dirty="0">
                <a:ea typeface="Tahoma" pitchFamily="34" charset="0"/>
                <a:cs typeface="Tahoma" pitchFamily="34" charset="0"/>
              </a:rPr>
              <a:t> и </a:t>
            </a:r>
            <a:r>
              <a:rPr lang="ru-RU" sz="1400" b="1" dirty="0" err="1">
                <a:ea typeface="Tahoma" pitchFamily="34" charset="0"/>
                <a:cs typeface="Tahoma" pitchFamily="34" charset="0"/>
              </a:rPr>
              <a:t>окончателно</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плащане</a:t>
            </a:r>
            <a:r>
              <a:rPr lang="ru-RU" sz="1400" b="1" dirty="0">
                <a:ea typeface="Tahoma" pitchFamily="34" charset="0"/>
                <a:cs typeface="Tahoma" pitchFamily="34" charset="0"/>
              </a:rPr>
              <a:t>;</a:t>
            </a:r>
          </a:p>
          <a:p>
            <a:pPr marL="0" lvl="0" indent="0" algn="just" fontAlgn="base">
              <a:spcBef>
                <a:spcPts val="0"/>
              </a:spcBef>
              <a:spcAft>
                <a:spcPts val="600"/>
              </a:spcAft>
              <a:buClrTx/>
              <a:buSzTx/>
              <a:buNone/>
              <a:defRPr/>
            </a:pPr>
            <a:r>
              <a:rPr lang="ru-RU" sz="1400" b="1" dirty="0">
                <a:ea typeface="Tahoma" pitchFamily="34" charset="0"/>
                <a:cs typeface="Tahoma" pitchFamily="34" charset="0"/>
              </a:rPr>
              <a:t>Вариант 2 – с </a:t>
            </a:r>
            <a:r>
              <a:rPr lang="ru-RU" sz="1400" b="1" dirty="0" err="1">
                <a:ea typeface="Tahoma" pitchFamily="34" charset="0"/>
                <a:cs typeface="Tahoma" pitchFamily="34" charset="0"/>
              </a:rPr>
              <a:t>авансово</a:t>
            </a:r>
            <a:r>
              <a:rPr lang="ru-RU" sz="1400" b="1" dirty="0">
                <a:ea typeface="Tahoma" pitchFamily="34" charset="0"/>
                <a:cs typeface="Tahoma" pitchFamily="34" charset="0"/>
              </a:rPr>
              <a:t>, </a:t>
            </a:r>
            <a:r>
              <a:rPr lang="ru-RU" sz="1400" b="1" dirty="0" err="1">
                <a:ea typeface="Tahoma" pitchFamily="34" charset="0"/>
                <a:cs typeface="Tahoma" pitchFamily="34" charset="0"/>
              </a:rPr>
              <a:t>междинно</a:t>
            </a:r>
            <a:r>
              <a:rPr lang="ru-RU" sz="1400" b="1" dirty="0">
                <a:ea typeface="Tahoma" pitchFamily="34" charset="0"/>
                <a:cs typeface="Tahoma" pitchFamily="34" charset="0"/>
              </a:rPr>
              <a:t> и </a:t>
            </a:r>
            <a:r>
              <a:rPr lang="ru-RU" sz="1400" b="1" dirty="0" err="1">
                <a:ea typeface="Tahoma" pitchFamily="34" charset="0"/>
                <a:cs typeface="Tahoma" pitchFamily="34" charset="0"/>
              </a:rPr>
              <a:t>окончателно</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плащане</a:t>
            </a:r>
            <a:r>
              <a:rPr lang="ru-RU" sz="1400" b="1" dirty="0">
                <a:ea typeface="Tahoma" pitchFamily="34" charset="0"/>
                <a:cs typeface="Tahoma" pitchFamily="34" charset="0"/>
              </a:rPr>
              <a:t> и</a:t>
            </a:r>
          </a:p>
          <a:p>
            <a:pPr marL="0" lvl="0" indent="0" algn="just" fontAlgn="base">
              <a:spcBef>
                <a:spcPts val="0"/>
              </a:spcBef>
              <a:spcAft>
                <a:spcPts val="600"/>
              </a:spcAft>
              <a:buClrTx/>
              <a:buSzTx/>
              <a:buNone/>
              <a:defRPr/>
            </a:pPr>
            <a:r>
              <a:rPr lang="ru-RU" sz="1400" b="1" dirty="0">
                <a:ea typeface="Tahoma" pitchFamily="34" charset="0"/>
                <a:cs typeface="Tahoma" pitchFamily="34" charset="0"/>
              </a:rPr>
              <a:t>Вариант 3* – с </a:t>
            </a:r>
            <a:r>
              <a:rPr lang="ru-RU" sz="1400" b="1" dirty="0" err="1">
                <a:ea typeface="Tahoma" pitchFamily="34" charset="0"/>
                <a:cs typeface="Tahoma" pitchFamily="34" charset="0"/>
              </a:rPr>
              <a:t>междинно</a:t>
            </a:r>
            <a:r>
              <a:rPr lang="ru-RU" sz="1400" b="1" dirty="0">
                <a:ea typeface="Tahoma" pitchFamily="34" charset="0"/>
                <a:cs typeface="Tahoma" pitchFamily="34" charset="0"/>
              </a:rPr>
              <a:t> и </a:t>
            </a:r>
            <a:r>
              <a:rPr lang="ru-RU" sz="1400" b="1" dirty="0" err="1">
                <a:ea typeface="Tahoma" pitchFamily="34" charset="0"/>
                <a:cs typeface="Tahoma" pitchFamily="34" charset="0"/>
              </a:rPr>
              <a:t>окончателно</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плащане</a:t>
            </a:r>
            <a:r>
              <a:rPr lang="ru-RU" sz="1400" b="1" dirty="0">
                <a:ea typeface="Tahoma" pitchFamily="34" charset="0"/>
                <a:cs typeface="Tahoma" pitchFamily="34" charset="0"/>
              </a:rPr>
              <a:t>.</a:t>
            </a:r>
          </a:p>
          <a:p>
            <a:pPr marL="0" lvl="0" indent="0" algn="just" fontAlgn="base">
              <a:spcBef>
                <a:spcPts val="0"/>
              </a:spcBef>
              <a:spcAft>
                <a:spcPts val="600"/>
              </a:spcAft>
              <a:buClrTx/>
              <a:buSzTx/>
              <a:buNone/>
              <a:defRPr/>
            </a:pPr>
            <a:r>
              <a:rPr lang="ru-RU" sz="1400" b="1" dirty="0">
                <a:ea typeface="Tahoma" pitchFamily="34" charset="0"/>
                <a:cs typeface="Tahoma" pitchFamily="34" charset="0"/>
              </a:rPr>
              <a:t>* </a:t>
            </a:r>
            <a:r>
              <a:rPr lang="ru-RU" sz="1400" b="1" dirty="0" err="1">
                <a:ea typeface="Tahoma" pitchFamily="34" charset="0"/>
                <a:cs typeface="Tahoma" pitchFamily="34" charset="0"/>
              </a:rPr>
              <a:t>Предвид</a:t>
            </a:r>
            <a:r>
              <a:rPr lang="ru-RU" sz="1400" b="1" dirty="0">
                <a:ea typeface="Tahoma" pitchFamily="34" charset="0"/>
                <a:cs typeface="Tahoma" pitchFamily="34" charset="0"/>
              </a:rPr>
              <a:t> </a:t>
            </a:r>
            <a:r>
              <a:rPr lang="ru-RU" sz="1400" b="1" dirty="0" err="1">
                <a:ea typeface="Tahoma" pitchFamily="34" charset="0"/>
                <a:cs typeface="Tahoma" pitchFamily="34" charset="0"/>
              </a:rPr>
              <a:t>спецификата</a:t>
            </a:r>
            <a:r>
              <a:rPr lang="ru-RU" sz="1400" b="1" dirty="0">
                <a:ea typeface="Tahoma" pitchFamily="34" charset="0"/>
                <a:cs typeface="Tahoma" pitchFamily="34" charset="0"/>
              </a:rPr>
              <a:t> на </a:t>
            </a:r>
            <a:r>
              <a:rPr lang="ru-RU" sz="1400" b="1" dirty="0" err="1">
                <a:ea typeface="Tahoma" pitchFamily="34" charset="0"/>
                <a:cs typeface="Tahoma" pitchFamily="34" charset="0"/>
              </a:rPr>
              <a:t>процедурата</a:t>
            </a:r>
            <a:r>
              <a:rPr lang="ru-RU" sz="1400" b="1" dirty="0">
                <a:ea typeface="Tahoma" pitchFamily="34" charset="0"/>
                <a:cs typeface="Tahoma" pitchFamily="34" charset="0"/>
              </a:rPr>
              <a:t> </a:t>
            </a:r>
            <a:r>
              <a:rPr lang="ru-RU" sz="1400" b="1" dirty="0" err="1">
                <a:ea typeface="Tahoma" pitchFamily="34" charset="0"/>
                <a:cs typeface="Tahoma" pitchFamily="34" charset="0"/>
              </a:rPr>
              <a:t>относно</a:t>
            </a:r>
            <a:r>
              <a:rPr lang="ru-RU" sz="1400" b="1" dirty="0">
                <a:ea typeface="Tahoma" pitchFamily="34" charset="0"/>
                <a:cs typeface="Tahoma" pitchFamily="34" charset="0"/>
              </a:rPr>
              <a:t> периода на </a:t>
            </a:r>
            <a:r>
              <a:rPr lang="ru-RU" sz="1400" b="1" dirty="0" err="1">
                <a:ea typeface="Tahoma" pitchFamily="34" charset="0"/>
                <a:cs typeface="Tahoma" pitchFamily="34" charset="0"/>
              </a:rPr>
              <a:t>допустимост</a:t>
            </a:r>
            <a:r>
              <a:rPr lang="ru-RU" sz="1400" b="1" dirty="0">
                <a:ea typeface="Tahoma" pitchFamily="34" charset="0"/>
                <a:cs typeface="Tahoma" pitchFamily="34" charset="0"/>
              </a:rPr>
              <a:t> на </a:t>
            </a:r>
            <a:r>
              <a:rPr lang="ru-RU" sz="1400" b="1" dirty="0" err="1">
                <a:ea typeface="Tahoma" pitchFamily="34" charset="0"/>
                <a:cs typeface="Tahoma" pitchFamily="34" charset="0"/>
              </a:rPr>
              <a:t>разходите</a:t>
            </a:r>
            <a:r>
              <a:rPr lang="ru-RU" sz="1400" b="1" dirty="0">
                <a:ea typeface="Tahoma" pitchFamily="34" charset="0"/>
                <a:cs typeface="Tahoma" pitchFamily="34" charset="0"/>
              </a:rPr>
              <a:t>, считан от дата на </a:t>
            </a:r>
            <a:r>
              <a:rPr lang="ru-RU" sz="1400" b="1" dirty="0" err="1">
                <a:ea typeface="Tahoma" pitchFamily="34" charset="0"/>
                <a:cs typeface="Tahoma" pitchFamily="34" charset="0"/>
              </a:rPr>
              <a:t>подаване</a:t>
            </a:r>
            <a:r>
              <a:rPr lang="ru-RU" sz="1400" b="1" dirty="0">
                <a:ea typeface="Tahoma" pitchFamily="34" charset="0"/>
                <a:cs typeface="Tahoma" pitchFamily="34" charset="0"/>
              </a:rPr>
              <a:t> на </a:t>
            </a:r>
            <a:r>
              <a:rPr lang="ru-RU" sz="1400" b="1" dirty="0" err="1">
                <a:ea typeface="Tahoma" pitchFamily="34" charset="0"/>
                <a:cs typeface="Tahoma" pitchFamily="34" charset="0"/>
              </a:rPr>
              <a:t>проектното</a:t>
            </a:r>
            <a:r>
              <a:rPr lang="ru-RU" sz="1400" b="1" dirty="0">
                <a:ea typeface="Tahoma" pitchFamily="34" charset="0"/>
                <a:cs typeface="Tahoma" pitchFamily="34" charset="0"/>
              </a:rPr>
              <a:t> предложение, то </a:t>
            </a:r>
            <a:r>
              <a:rPr lang="ru-RU" sz="1400" b="1" dirty="0" err="1">
                <a:ea typeface="Tahoma" pitchFamily="34" charset="0"/>
                <a:cs typeface="Tahoma" pitchFamily="34" charset="0"/>
              </a:rPr>
              <a:t>представяне</a:t>
            </a:r>
            <a:r>
              <a:rPr lang="ru-RU" sz="1400" b="1" dirty="0">
                <a:ea typeface="Tahoma" pitchFamily="34" charset="0"/>
                <a:cs typeface="Tahoma" pitchFamily="34" charset="0"/>
              </a:rPr>
              <a:t> само на </a:t>
            </a:r>
            <a:r>
              <a:rPr lang="ru-RU" sz="1400" b="1" dirty="0" err="1">
                <a:ea typeface="Tahoma" pitchFamily="34" charset="0"/>
                <a:cs typeface="Tahoma" pitchFamily="34" charset="0"/>
              </a:rPr>
              <a:t>искане</a:t>
            </a:r>
            <a:r>
              <a:rPr lang="ru-RU" sz="1400" b="1" dirty="0">
                <a:ea typeface="Tahoma" pitchFamily="34" charset="0"/>
                <a:cs typeface="Tahoma" pitchFamily="34" charset="0"/>
              </a:rPr>
              <a:t> за </a:t>
            </a:r>
            <a:r>
              <a:rPr lang="ru-RU" sz="1400" b="1" dirty="0" err="1">
                <a:ea typeface="Tahoma" pitchFamily="34" charset="0"/>
                <a:cs typeface="Tahoma" pitchFamily="34" charset="0"/>
              </a:rPr>
              <a:t>окончателно</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плащане</a:t>
            </a:r>
            <a:r>
              <a:rPr lang="ru-RU" sz="1400" b="1" dirty="0">
                <a:ea typeface="Tahoma" pitchFamily="34" charset="0"/>
                <a:cs typeface="Tahoma" pitchFamily="34" charset="0"/>
              </a:rPr>
              <a:t> </a:t>
            </a:r>
            <a:r>
              <a:rPr lang="ru-RU" sz="1400" b="1" dirty="0" err="1">
                <a:ea typeface="Tahoma" pitchFamily="34" charset="0"/>
                <a:cs typeface="Tahoma" pitchFamily="34" charset="0"/>
              </a:rPr>
              <a:t>също</a:t>
            </a:r>
            <a:r>
              <a:rPr lang="ru-RU" sz="1400" b="1" dirty="0">
                <a:ea typeface="Tahoma" pitchFamily="34" charset="0"/>
                <a:cs typeface="Tahoma" pitchFamily="34" charset="0"/>
              </a:rPr>
              <a:t> е допустимо. </a:t>
            </a:r>
          </a:p>
          <a:p>
            <a:pPr marL="0" lvl="0" indent="0" algn="just" fontAlgn="base">
              <a:spcBef>
                <a:spcPts val="0"/>
              </a:spcBef>
              <a:spcAft>
                <a:spcPts val="600"/>
              </a:spcAft>
              <a:buClrTx/>
              <a:buSzTx/>
              <a:buNone/>
              <a:defRPr/>
            </a:pPr>
            <a:endParaRPr lang="ru-RU" sz="1400" dirty="0">
              <a:ea typeface="Tahoma" pitchFamily="34" charset="0"/>
              <a:cs typeface="Tahoma" pitchFamily="34" charset="0"/>
            </a:endParaRPr>
          </a:p>
          <a:p>
            <a:pPr marL="0" lvl="0" indent="0" algn="just" fontAlgn="base">
              <a:spcBef>
                <a:spcPts val="0"/>
              </a:spcBef>
              <a:spcAft>
                <a:spcPts val="600"/>
              </a:spcAft>
              <a:buClrTx/>
              <a:buSzTx/>
              <a:buNone/>
              <a:defRPr/>
            </a:pPr>
            <a:r>
              <a:rPr lang="ru-RU" sz="1400" dirty="0" err="1">
                <a:ea typeface="Tahoma" pitchFamily="34" charset="0"/>
                <a:cs typeface="Tahoma" pitchFamily="34" charset="0"/>
              </a:rPr>
              <a:t>Плащанията</a:t>
            </a:r>
            <a:r>
              <a:rPr lang="ru-RU" sz="1400" dirty="0">
                <a:ea typeface="Tahoma" pitchFamily="34" charset="0"/>
                <a:cs typeface="Tahoma" pitchFamily="34" charset="0"/>
              </a:rPr>
              <a:t> </a:t>
            </a:r>
            <a:r>
              <a:rPr lang="ru-RU" sz="1400" dirty="0" err="1">
                <a:ea typeface="Tahoma" pitchFamily="34" charset="0"/>
                <a:cs typeface="Tahoma" pitchFamily="34" charset="0"/>
              </a:rPr>
              <a:t>към</a:t>
            </a:r>
            <a:r>
              <a:rPr lang="ru-RU" sz="1400" dirty="0">
                <a:ea typeface="Tahoma" pitchFamily="34" charset="0"/>
                <a:cs typeface="Tahoma" pitchFamily="34" charset="0"/>
              </a:rPr>
              <a:t> </a:t>
            </a:r>
            <a:r>
              <a:rPr lang="ru-RU" sz="1400" dirty="0" err="1">
                <a:ea typeface="Tahoma" pitchFamily="34" charset="0"/>
                <a:cs typeface="Tahoma" pitchFamily="34" charset="0"/>
              </a:rPr>
              <a:t>крайните</a:t>
            </a:r>
            <a:r>
              <a:rPr lang="ru-RU" sz="1400" dirty="0">
                <a:ea typeface="Tahoma" pitchFamily="34" charset="0"/>
                <a:cs typeface="Tahoma" pitchFamily="34" charset="0"/>
              </a:rPr>
              <a:t> получатели се </a:t>
            </a:r>
            <a:r>
              <a:rPr lang="ru-RU" sz="1400" dirty="0" err="1">
                <a:ea typeface="Tahoma" pitchFamily="34" charset="0"/>
                <a:cs typeface="Tahoma" pitchFamily="34" charset="0"/>
              </a:rPr>
              <a:t>извършват</a:t>
            </a:r>
            <a:r>
              <a:rPr lang="ru-RU" sz="1400" dirty="0">
                <a:ea typeface="Tahoma" pitchFamily="34" charset="0"/>
                <a:cs typeface="Tahoma" pitchFamily="34" charset="0"/>
              </a:rPr>
              <a:t> в размер и срок, </a:t>
            </a:r>
            <a:r>
              <a:rPr lang="ru-RU" sz="1400" dirty="0" err="1">
                <a:ea typeface="Tahoma" pitchFamily="34" charset="0"/>
                <a:cs typeface="Tahoma" pitchFamily="34" charset="0"/>
              </a:rPr>
              <a:t>съгласно</a:t>
            </a:r>
            <a:r>
              <a:rPr lang="ru-RU" sz="1400" dirty="0">
                <a:ea typeface="Tahoma" pitchFamily="34" charset="0"/>
                <a:cs typeface="Tahoma" pitchFamily="34" charset="0"/>
              </a:rPr>
              <a:t> </a:t>
            </a:r>
            <a:r>
              <a:rPr lang="ru-RU" sz="1400" dirty="0" err="1">
                <a:ea typeface="Tahoma" pitchFamily="34" charset="0"/>
                <a:cs typeface="Tahoma" pitchFamily="34" charset="0"/>
              </a:rPr>
              <a:t>условията</a:t>
            </a:r>
            <a:r>
              <a:rPr lang="ru-RU" sz="1400" dirty="0">
                <a:ea typeface="Tahoma" pitchFamily="34" charset="0"/>
                <a:cs typeface="Tahoma" pitchFamily="34" charset="0"/>
              </a:rPr>
              <a:t> на договора за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 и </a:t>
            </a:r>
            <a:r>
              <a:rPr lang="ru-RU" sz="1400" dirty="0" err="1">
                <a:ea typeface="Tahoma" pitchFamily="34" charset="0"/>
                <a:cs typeface="Tahoma" pitchFamily="34" charset="0"/>
              </a:rPr>
              <a:t>срещу</a:t>
            </a:r>
            <a:r>
              <a:rPr lang="ru-RU" sz="1400" dirty="0">
                <a:ea typeface="Tahoma" pitchFamily="34" charset="0"/>
                <a:cs typeface="Tahoma" pitchFamily="34" charset="0"/>
              </a:rPr>
              <a:t> </a:t>
            </a:r>
            <a:r>
              <a:rPr lang="ru-RU" sz="1400" dirty="0" err="1">
                <a:ea typeface="Tahoma" pitchFamily="34" charset="0"/>
                <a:cs typeface="Tahoma" pitchFamily="34" charset="0"/>
              </a:rPr>
              <a:t>представяне</a:t>
            </a:r>
            <a:r>
              <a:rPr lang="ru-RU" sz="1400" dirty="0">
                <a:ea typeface="Tahoma" pitchFamily="34" charset="0"/>
                <a:cs typeface="Tahoma" pitchFamily="34" charset="0"/>
              </a:rPr>
              <a:t> на </a:t>
            </a:r>
            <a:r>
              <a:rPr lang="ru-RU" sz="1400" dirty="0" err="1">
                <a:ea typeface="Tahoma" pitchFamily="34" charset="0"/>
                <a:cs typeface="Tahoma" pitchFamily="34" charset="0"/>
              </a:rPr>
              <a:t>съответни</a:t>
            </a:r>
            <a:r>
              <a:rPr lang="ru-RU" sz="1400" dirty="0">
                <a:ea typeface="Tahoma" pitchFamily="34" charset="0"/>
                <a:cs typeface="Tahoma" pitchFamily="34" charset="0"/>
              </a:rPr>
              <a:t> </a:t>
            </a:r>
            <a:r>
              <a:rPr lang="ru-RU" sz="1400" dirty="0" err="1">
                <a:ea typeface="Tahoma" pitchFamily="34" charset="0"/>
                <a:cs typeface="Tahoma" pitchFamily="34" charset="0"/>
              </a:rPr>
              <a:t>документи</a:t>
            </a:r>
            <a:r>
              <a:rPr lang="ru-RU" sz="1400" dirty="0">
                <a:ea typeface="Tahoma" pitchFamily="34" charset="0"/>
                <a:cs typeface="Tahoma" pitchFamily="34" charset="0"/>
              </a:rPr>
              <a:t>:</a:t>
            </a:r>
            <a:endParaRPr lang="en-US" sz="1400" dirty="0">
              <a:ea typeface="Tahoma" pitchFamily="34" charset="0"/>
              <a:cs typeface="Tahoma" pitchFamily="34" charset="0"/>
            </a:endParaRPr>
          </a:p>
          <a:p>
            <a:pPr marL="0" lvl="0" indent="0" algn="just" fontAlgn="base">
              <a:spcBef>
                <a:spcPts val="0"/>
              </a:spcBef>
              <a:spcAft>
                <a:spcPts val="600"/>
              </a:spcAft>
              <a:buClrTx/>
              <a:buSzTx/>
              <a:buNone/>
              <a:defRPr/>
            </a:pPr>
            <a:endParaRPr lang="ru-RU" sz="1400" dirty="0">
              <a:ea typeface="Tahoma" pitchFamily="34" charset="0"/>
              <a:cs typeface="Tahoma" pitchFamily="34" charset="0"/>
            </a:endParaRPr>
          </a:p>
          <a:p>
            <a:pPr marL="0" lvl="0" indent="0" algn="just" fontAlgn="base">
              <a:spcBef>
                <a:spcPts val="0"/>
              </a:spcBef>
              <a:spcAft>
                <a:spcPts val="600"/>
              </a:spcAft>
              <a:buClrTx/>
              <a:buSzTx/>
              <a:buNone/>
              <a:defRPr/>
            </a:pPr>
            <a:r>
              <a:rPr lang="ru-RU" sz="1400" b="1" dirty="0" err="1">
                <a:ea typeface="Tahoma" pitchFamily="34" charset="0"/>
                <a:cs typeface="Tahoma" pitchFamily="34" charset="0"/>
              </a:rPr>
              <a:t>Авансови</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плащания</a:t>
            </a:r>
            <a:endParaRPr lang="ru-RU" sz="1400" b="1" dirty="0">
              <a:ea typeface="Tahoma" pitchFamily="34" charset="0"/>
              <a:cs typeface="Tahoma" pitchFamily="34" charset="0"/>
            </a:endParaRPr>
          </a:p>
          <a:p>
            <a:pPr marL="285750" lvl="0" indent="-285750" algn="just" fontAlgn="base">
              <a:spcBef>
                <a:spcPts val="0"/>
              </a:spcBef>
              <a:spcAft>
                <a:spcPts val="600"/>
              </a:spcAft>
              <a:buClrTx/>
              <a:buSzTx/>
              <a:buFont typeface="Wingdings" pitchFamily="2" charset="2"/>
              <a:buChar char="Ø"/>
              <a:defRPr/>
            </a:pPr>
            <a:r>
              <a:rPr lang="ru-RU" sz="1400" dirty="0">
                <a:ea typeface="Tahoma" pitchFamily="34" charset="0"/>
                <a:cs typeface="Tahoma" pitchFamily="34" charset="0"/>
              </a:rPr>
              <a:t>С цел </a:t>
            </a:r>
            <a:r>
              <a:rPr lang="ru-RU" sz="1400" dirty="0" err="1">
                <a:ea typeface="Tahoma" pitchFamily="34" charset="0"/>
                <a:cs typeface="Tahoma" pitchFamily="34" charset="0"/>
              </a:rPr>
              <a:t>осигуряване</a:t>
            </a:r>
            <a:r>
              <a:rPr lang="ru-RU" sz="1400" dirty="0">
                <a:ea typeface="Tahoma" pitchFamily="34" charset="0"/>
                <a:cs typeface="Tahoma" pitchFamily="34" charset="0"/>
              </a:rPr>
              <a:t> на оборотни средства за </a:t>
            </a:r>
            <a:r>
              <a:rPr lang="ru-RU" sz="1400" dirty="0" err="1">
                <a:ea typeface="Tahoma" pitchFamily="34" charset="0"/>
                <a:cs typeface="Tahoma" pitchFamily="34" charset="0"/>
              </a:rPr>
              <a:t>изпълнение</a:t>
            </a:r>
            <a:r>
              <a:rPr lang="ru-RU" sz="1400" dirty="0">
                <a:ea typeface="Tahoma" pitchFamily="34" charset="0"/>
                <a:cs typeface="Tahoma" pitchFamily="34" charset="0"/>
              </a:rPr>
              <a:t> на </a:t>
            </a:r>
            <a:r>
              <a:rPr lang="ru-RU" sz="1400" dirty="0" err="1">
                <a:ea typeface="Tahoma" pitchFamily="34" charset="0"/>
                <a:cs typeface="Tahoma" pitchFamily="34" charset="0"/>
              </a:rPr>
              <a:t>одобрената</a:t>
            </a:r>
            <a:r>
              <a:rPr lang="ru-RU" sz="1400" dirty="0">
                <a:ea typeface="Tahoma" pitchFamily="34" charset="0"/>
                <a:cs typeface="Tahoma" pitchFamily="34" charset="0"/>
              </a:rPr>
              <a:t> инвестиция, </a:t>
            </a:r>
            <a:r>
              <a:rPr lang="ru-RU" sz="1400" dirty="0" err="1">
                <a:ea typeface="Tahoma" pitchFamily="34" charset="0"/>
                <a:cs typeface="Tahoma" pitchFamily="34" charset="0"/>
              </a:rPr>
              <a:t>крайните</a:t>
            </a:r>
            <a:r>
              <a:rPr lang="ru-RU" sz="1400" dirty="0">
                <a:ea typeface="Tahoma" pitchFamily="34" charset="0"/>
                <a:cs typeface="Tahoma" pitchFamily="34" charset="0"/>
              </a:rPr>
              <a:t> получатели  </a:t>
            </a:r>
            <a:r>
              <a:rPr lang="ru-RU" sz="1400" dirty="0" err="1">
                <a:ea typeface="Tahoma" pitchFamily="34" charset="0"/>
                <a:cs typeface="Tahoma" pitchFamily="34" charset="0"/>
              </a:rPr>
              <a:t>имат</a:t>
            </a:r>
            <a:r>
              <a:rPr lang="ru-RU" sz="1400" dirty="0">
                <a:ea typeface="Tahoma" pitchFamily="34" charset="0"/>
                <a:cs typeface="Tahoma" pitchFamily="34" charset="0"/>
              </a:rPr>
              <a:t> право да получат </a:t>
            </a:r>
            <a:r>
              <a:rPr lang="ru-RU" sz="1400" dirty="0" err="1">
                <a:ea typeface="Tahoma" pitchFamily="34" charset="0"/>
                <a:cs typeface="Tahoma" pitchFamily="34" charset="0"/>
              </a:rPr>
              <a:t>авансово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 до 40% от </a:t>
            </a:r>
            <a:r>
              <a:rPr lang="ru-RU" sz="1400" dirty="0" err="1">
                <a:ea typeface="Tahoma" pitchFamily="34" charset="0"/>
                <a:cs typeface="Tahoma" pitchFamily="34" charset="0"/>
              </a:rPr>
              <a:t>общия</a:t>
            </a:r>
            <a:r>
              <a:rPr lang="ru-RU" sz="1400" dirty="0">
                <a:ea typeface="Tahoma" pitchFamily="34" charset="0"/>
                <a:cs typeface="Tahoma" pitchFamily="34" charset="0"/>
              </a:rPr>
              <a:t> размер на </a:t>
            </a:r>
            <a:r>
              <a:rPr lang="ru-RU" sz="1400" dirty="0" err="1">
                <a:ea typeface="Tahoma" pitchFamily="34" charset="0"/>
                <a:cs typeface="Tahoma" pitchFamily="34" charset="0"/>
              </a:rPr>
              <a:t>договореното</a:t>
            </a:r>
            <a:r>
              <a:rPr lang="ru-RU" sz="1400" dirty="0">
                <a:ea typeface="Tahoma" pitchFamily="34" charset="0"/>
                <a:cs typeface="Tahoma" pitchFamily="34" charset="0"/>
              </a:rPr>
              <a:t>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 при </a:t>
            </a:r>
            <a:r>
              <a:rPr lang="ru-RU" sz="1400" dirty="0" err="1">
                <a:ea typeface="Tahoma" pitchFamily="34" charset="0"/>
                <a:cs typeface="Tahoma" pitchFamily="34" charset="0"/>
              </a:rPr>
              <a:t>представяне</a:t>
            </a:r>
            <a:r>
              <a:rPr lang="ru-RU" sz="1400" dirty="0">
                <a:ea typeface="Tahoma" pitchFamily="34" charset="0"/>
                <a:cs typeface="Tahoma" pitchFamily="34" charset="0"/>
              </a:rPr>
              <a:t> на:</a:t>
            </a:r>
          </a:p>
          <a:p>
            <a:pPr marL="285750" indent="-285750" algn="just" fontAlgn="base">
              <a:spcBef>
                <a:spcPts val="0"/>
              </a:spcBef>
              <a:spcAft>
                <a:spcPts val="600"/>
              </a:spcAft>
              <a:buClrTx/>
              <a:buSzTx/>
              <a:buFont typeface="Arial" pitchFamily="34" charset="0"/>
              <a:buChar char="•"/>
              <a:defRPr/>
            </a:pPr>
            <a:r>
              <a:rPr lang="ru-RU" sz="1400" dirty="0" err="1">
                <a:ea typeface="Tahoma" pitchFamily="34" charset="0"/>
                <a:cs typeface="Tahoma" pitchFamily="34" charset="0"/>
              </a:rPr>
              <a:t>Искане</a:t>
            </a:r>
            <a:r>
              <a:rPr lang="ru-RU" sz="1400" dirty="0">
                <a:ea typeface="Tahoma" pitchFamily="34" charset="0"/>
                <a:cs typeface="Tahoma" pitchFamily="34" charset="0"/>
              </a:rPr>
              <a:t> за </a:t>
            </a:r>
            <a:r>
              <a:rPr lang="ru-RU" sz="1400" dirty="0" err="1">
                <a:ea typeface="Tahoma" pitchFamily="34" charset="0"/>
                <a:cs typeface="Tahoma" pitchFamily="34" charset="0"/>
              </a:rPr>
              <a:t>плащане</a:t>
            </a:r>
            <a:r>
              <a:rPr lang="bg-BG" sz="1400" dirty="0">
                <a:ea typeface="Tahoma" pitchFamily="34" charset="0"/>
                <a:cs typeface="Tahoma" pitchFamily="34" charset="0"/>
              </a:rPr>
              <a:t>, </a:t>
            </a:r>
            <a:r>
              <a:rPr lang="ru-RU" sz="1400" dirty="0" err="1">
                <a:ea typeface="Tahoma" pitchFamily="34" charset="0"/>
                <a:cs typeface="Tahoma" pitchFamily="34" charset="0"/>
              </a:rPr>
              <a:t>генерирано</a:t>
            </a:r>
            <a:r>
              <a:rPr lang="ru-RU" sz="1400" dirty="0">
                <a:ea typeface="Tahoma" pitchFamily="34" charset="0"/>
                <a:cs typeface="Tahoma" pitchFamily="34" charset="0"/>
              </a:rPr>
              <a:t> в ИС на МВУ;</a:t>
            </a:r>
          </a:p>
          <a:p>
            <a:pPr marL="285750" indent="-285750" algn="just" fontAlgn="base">
              <a:spcBef>
                <a:spcPts val="0"/>
              </a:spcBef>
              <a:spcAft>
                <a:spcPts val="600"/>
              </a:spcAft>
              <a:buClrTx/>
              <a:buSzTx/>
              <a:buFont typeface="Arial" pitchFamily="34" charset="0"/>
              <a:buChar char="•"/>
              <a:defRPr/>
            </a:pPr>
            <a:r>
              <a:rPr lang="ru-RU" sz="1400" b="1" dirty="0" err="1">
                <a:ea typeface="Tahoma" pitchFamily="34" charset="0"/>
                <a:cs typeface="Tahoma" pitchFamily="34" charset="0"/>
              </a:rPr>
              <a:t>Банкова</a:t>
            </a:r>
            <a:r>
              <a:rPr lang="ru-RU" sz="1400" b="1" dirty="0">
                <a:ea typeface="Tahoma" pitchFamily="34" charset="0"/>
                <a:cs typeface="Tahoma" pitchFamily="34" charset="0"/>
              </a:rPr>
              <a:t> </a:t>
            </a:r>
            <a:r>
              <a:rPr lang="ru-RU" sz="1400" dirty="0" err="1">
                <a:ea typeface="Tahoma" pitchFamily="34" charset="0"/>
                <a:cs typeface="Tahoma" pitchFamily="34" charset="0"/>
              </a:rPr>
              <a:t>гаранция</a:t>
            </a:r>
            <a:r>
              <a:rPr lang="ru-RU" sz="1400" dirty="0">
                <a:ea typeface="Tahoma" pitchFamily="34" charset="0"/>
                <a:cs typeface="Tahoma" pitchFamily="34" charset="0"/>
              </a:rPr>
              <a:t> (Приложение от </a:t>
            </a:r>
            <a:r>
              <a:rPr lang="ru-RU" sz="1400" dirty="0" err="1">
                <a:solidFill>
                  <a:srgbClr val="FF0000"/>
                </a:solidFill>
                <a:ea typeface="Tahoma" pitchFamily="34" charset="0"/>
                <a:cs typeface="Tahoma" pitchFamily="34" charset="0"/>
              </a:rPr>
              <a:t>Ръководството</a:t>
            </a:r>
            <a:r>
              <a:rPr lang="ru-RU" sz="1400" dirty="0">
                <a:solidFill>
                  <a:srgbClr val="FF0000"/>
                </a:solidFill>
                <a:ea typeface="Tahoma" pitchFamily="34" charset="0"/>
                <a:cs typeface="Tahoma" pitchFamily="34" charset="0"/>
              </a:rPr>
              <a:t> за </a:t>
            </a:r>
            <a:r>
              <a:rPr lang="ru-RU" sz="1400" dirty="0" err="1">
                <a:solidFill>
                  <a:srgbClr val="FF0000"/>
                </a:solidFill>
                <a:ea typeface="Tahoma" pitchFamily="34" charset="0"/>
                <a:cs typeface="Tahoma" pitchFamily="34" charset="0"/>
              </a:rPr>
              <a:t>изпълнение</a:t>
            </a:r>
            <a:r>
              <a:rPr lang="ru-RU" sz="1400" dirty="0">
                <a:solidFill>
                  <a:srgbClr val="FF0000"/>
                </a:solidFill>
                <a:ea typeface="Tahoma" pitchFamily="34" charset="0"/>
                <a:cs typeface="Tahoma" pitchFamily="34" charset="0"/>
              </a:rPr>
              <a:t> и </a:t>
            </a:r>
            <a:r>
              <a:rPr lang="ru-RU" sz="1400" dirty="0" err="1">
                <a:solidFill>
                  <a:srgbClr val="FF0000"/>
                </a:solidFill>
                <a:ea typeface="Tahoma" pitchFamily="34" charset="0"/>
                <a:cs typeface="Tahoma" pitchFamily="34" charset="0"/>
              </a:rPr>
              <a:t>отчитане</a:t>
            </a:r>
            <a:r>
              <a:rPr lang="ru-RU" sz="1400" dirty="0">
                <a:solidFill>
                  <a:srgbClr val="FF0000"/>
                </a:solidFill>
                <a:ea typeface="Tahoma" pitchFamily="34" charset="0"/>
                <a:cs typeface="Tahoma" pitchFamily="34" charset="0"/>
              </a:rPr>
              <a:t> на ПВУ</a:t>
            </a:r>
            <a:r>
              <a:rPr lang="ru-RU" sz="1400" dirty="0">
                <a:ea typeface="Tahoma" pitchFamily="34" charset="0"/>
                <a:cs typeface="Tahoma" pitchFamily="34" charset="0"/>
              </a:rPr>
              <a:t>), </a:t>
            </a:r>
            <a:r>
              <a:rPr lang="ru-RU" sz="1400" dirty="0" err="1">
                <a:ea typeface="Tahoma" pitchFamily="34" charset="0"/>
                <a:cs typeface="Tahoma" pitchFamily="34" charset="0"/>
              </a:rPr>
              <a:t>покриваща</a:t>
            </a:r>
            <a:r>
              <a:rPr lang="ru-RU" sz="1400" dirty="0">
                <a:ea typeface="Tahoma" pitchFamily="34" charset="0"/>
                <a:cs typeface="Tahoma" pitchFamily="34" charset="0"/>
              </a:rPr>
              <a:t> </a:t>
            </a:r>
            <a:r>
              <a:rPr lang="ru-RU" sz="1400" dirty="0" err="1">
                <a:ea typeface="Tahoma" pitchFamily="34" charset="0"/>
                <a:cs typeface="Tahoma" pitchFamily="34" charset="0"/>
              </a:rPr>
              <a:t>пълния</a:t>
            </a:r>
            <a:r>
              <a:rPr lang="ru-RU" sz="1400" dirty="0">
                <a:ea typeface="Tahoma" pitchFamily="34" charset="0"/>
                <a:cs typeface="Tahoma" pitchFamily="34" charset="0"/>
              </a:rPr>
              <a:t> размер на </a:t>
            </a:r>
            <a:r>
              <a:rPr lang="ru-RU" sz="1400" dirty="0" err="1">
                <a:ea typeface="Tahoma" pitchFamily="34" charset="0"/>
                <a:cs typeface="Tahoma" pitchFamily="34" charset="0"/>
              </a:rPr>
              <a:t>исканата</a:t>
            </a:r>
            <a:r>
              <a:rPr lang="ru-RU" sz="1400" dirty="0">
                <a:ea typeface="Tahoma" pitchFamily="34" charset="0"/>
                <a:cs typeface="Tahoma" pitchFamily="34" charset="0"/>
              </a:rPr>
              <a:t> </a:t>
            </a:r>
            <a:r>
              <a:rPr lang="ru-RU" sz="1400" dirty="0" err="1">
                <a:ea typeface="Tahoma" pitchFamily="34" charset="0"/>
                <a:cs typeface="Tahoma" pitchFamily="34" charset="0"/>
              </a:rPr>
              <a:t>авансова</a:t>
            </a:r>
            <a:r>
              <a:rPr lang="ru-RU" sz="1400" dirty="0">
                <a:ea typeface="Tahoma" pitchFamily="34" charset="0"/>
                <a:cs typeface="Tahoma" pitchFamily="34" charset="0"/>
              </a:rPr>
              <a:t> сума </a:t>
            </a:r>
            <a:r>
              <a:rPr lang="ru-RU" sz="1400" dirty="0" err="1">
                <a:ea typeface="Tahoma" pitchFamily="34" charset="0"/>
                <a:cs typeface="Tahoma" pitchFamily="34" charset="0"/>
              </a:rPr>
              <a:t>със</a:t>
            </a:r>
            <a:r>
              <a:rPr lang="ru-RU" sz="1400" dirty="0">
                <a:ea typeface="Tahoma" pitchFamily="34" charset="0"/>
                <a:cs typeface="Tahoma" pitchFamily="34" charset="0"/>
              </a:rPr>
              <a:t> срок </a:t>
            </a:r>
            <a:r>
              <a:rPr lang="ru-RU" sz="1400" b="1" dirty="0">
                <a:ea typeface="Tahoma" pitchFamily="34" charset="0"/>
                <a:cs typeface="Tahoma" pitchFamily="34" charset="0"/>
              </a:rPr>
              <a:t>не </a:t>
            </a:r>
            <a:r>
              <a:rPr lang="ru-RU" sz="1400" b="1" dirty="0" err="1">
                <a:ea typeface="Tahoma" pitchFamily="34" charset="0"/>
                <a:cs typeface="Tahoma" pitchFamily="34" charset="0"/>
              </a:rPr>
              <a:t>по-малък</a:t>
            </a:r>
            <a:r>
              <a:rPr lang="ru-RU" sz="1400" b="1" dirty="0">
                <a:ea typeface="Tahoma" pitchFamily="34" charset="0"/>
                <a:cs typeface="Tahoma" pitchFamily="34" charset="0"/>
              </a:rPr>
              <a:t> от 3 </a:t>
            </a:r>
            <a:r>
              <a:rPr lang="ru-RU" sz="1400" b="1" dirty="0" err="1">
                <a:ea typeface="Tahoma" pitchFamily="34" charset="0"/>
                <a:cs typeface="Tahoma" pitchFamily="34" charset="0"/>
              </a:rPr>
              <a:t>месеца</a:t>
            </a:r>
            <a:r>
              <a:rPr lang="ru-RU" sz="1400" b="1" dirty="0">
                <a:ea typeface="Tahoma" pitchFamily="34" charset="0"/>
                <a:cs typeface="Tahoma" pitchFamily="34" charset="0"/>
              </a:rPr>
              <a:t> след </a:t>
            </a:r>
            <a:r>
              <a:rPr lang="ru-RU" sz="1400" b="1" dirty="0" err="1">
                <a:ea typeface="Tahoma" pitchFamily="34" charset="0"/>
                <a:cs typeface="Tahoma" pitchFamily="34" charset="0"/>
              </a:rPr>
              <a:t>изтичане</a:t>
            </a:r>
            <a:r>
              <a:rPr lang="ru-RU" sz="1400" b="1" dirty="0">
                <a:ea typeface="Tahoma" pitchFamily="34" charset="0"/>
                <a:cs typeface="Tahoma" pitchFamily="34" charset="0"/>
              </a:rPr>
              <a:t> на </a:t>
            </a:r>
            <a:r>
              <a:rPr lang="ru-RU" sz="1400" b="1" dirty="0" err="1">
                <a:ea typeface="Tahoma" pitchFamily="34" charset="0"/>
                <a:cs typeface="Tahoma" pitchFamily="34" charset="0"/>
              </a:rPr>
              <a:t>крайния</a:t>
            </a:r>
            <a:r>
              <a:rPr lang="ru-RU" sz="1400" b="1" dirty="0">
                <a:ea typeface="Tahoma" pitchFamily="34" charset="0"/>
                <a:cs typeface="Tahoma" pitchFamily="34" charset="0"/>
              </a:rPr>
              <a:t> срок за </a:t>
            </a:r>
            <a:r>
              <a:rPr lang="ru-RU" sz="1400" b="1" dirty="0" err="1">
                <a:ea typeface="Tahoma" pitchFamily="34" charset="0"/>
                <a:cs typeface="Tahoma" pitchFamily="34" charset="0"/>
              </a:rPr>
              <a:t>изпълнение</a:t>
            </a:r>
            <a:r>
              <a:rPr lang="ru-RU" sz="1400" b="1" dirty="0">
                <a:ea typeface="Tahoma" pitchFamily="34" charset="0"/>
                <a:cs typeface="Tahoma" pitchFamily="34" charset="0"/>
              </a:rPr>
              <a:t> на </a:t>
            </a:r>
            <a:r>
              <a:rPr lang="ru-RU" sz="1400" b="1" dirty="0" err="1">
                <a:ea typeface="Tahoma" pitchFamily="34" charset="0"/>
                <a:cs typeface="Tahoma" pitchFamily="34" charset="0"/>
              </a:rPr>
              <a:t>инвестицията</a:t>
            </a:r>
            <a:r>
              <a:rPr lang="ru-RU" sz="1400" b="1" dirty="0">
                <a:ea typeface="Tahoma" pitchFamily="34" charset="0"/>
                <a:cs typeface="Tahoma" pitchFamily="34" charset="0"/>
              </a:rPr>
              <a:t>. </a:t>
            </a:r>
            <a:r>
              <a:rPr lang="ru-RU" sz="1400" dirty="0" err="1">
                <a:ea typeface="Tahoma" pitchFamily="34" charset="0"/>
                <a:cs typeface="Tahoma" pitchFamily="34" charset="0"/>
              </a:rPr>
              <a:t>Банковата</a:t>
            </a:r>
            <a:r>
              <a:rPr lang="ru-RU" sz="1400" dirty="0">
                <a:ea typeface="Tahoma" pitchFamily="34" charset="0"/>
                <a:cs typeface="Tahoma" pitchFamily="34" charset="0"/>
              </a:rPr>
              <a:t> </a:t>
            </a:r>
            <a:r>
              <a:rPr lang="ru-RU" sz="1400" dirty="0" err="1">
                <a:ea typeface="Tahoma" pitchFamily="34" charset="0"/>
                <a:cs typeface="Tahoma" pitchFamily="34" charset="0"/>
              </a:rPr>
              <a:t>гаранция</a:t>
            </a:r>
            <a:r>
              <a:rPr lang="ru-RU" sz="1400" dirty="0">
                <a:ea typeface="Tahoma" pitchFamily="34" charset="0"/>
                <a:cs typeface="Tahoma" pitchFamily="34" charset="0"/>
              </a:rPr>
              <a:t> се </a:t>
            </a:r>
            <a:r>
              <a:rPr lang="ru-RU" sz="1400" dirty="0" err="1">
                <a:ea typeface="Tahoma" pitchFamily="34" charset="0"/>
                <a:cs typeface="Tahoma" pitchFamily="34" charset="0"/>
              </a:rPr>
              <a:t>представя</a:t>
            </a:r>
            <a:r>
              <a:rPr lang="ru-RU" sz="1400" dirty="0">
                <a:ea typeface="Tahoma" pitchFamily="34" charset="0"/>
                <a:cs typeface="Tahoma" pitchFamily="34" charset="0"/>
              </a:rPr>
              <a:t> </a:t>
            </a:r>
            <a:r>
              <a:rPr lang="ru-RU" sz="1400" b="1" u="sng" dirty="0">
                <a:ea typeface="Tahoma" pitchFamily="34" charset="0"/>
                <a:cs typeface="Tahoma" pitchFamily="34" charset="0"/>
              </a:rPr>
              <a:t>и</a:t>
            </a:r>
            <a:r>
              <a:rPr lang="ru-RU" sz="1400" dirty="0">
                <a:ea typeface="Tahoma" pitchFamily="34" charset="0"/>
                <a:cs typeface="Tahoma" pitchFamily="34" charset="0"/>
              </a:rPr>
              <a:t> в оригинал,</a:t>
            </a:r>
            <a:r>
              <a:rPr lang="ru-RU" sz="1400" b="1" dirty="0">
                <a:ea typeface="Tahoma" pitchFamily="34" charset="0"/>
                <a:cs typeface="Tahoma" pitchFamily="34" charset="0"/>
              </a:rPr>
              <a:t> </a:t>
            </a:r>
            <a:r>
              <a:rPr lang="ru-RU" sz="1400" dirty="0">
                <a:ea typeface="Tahoma" pitchFamily="34" charset="0"/>
                <a:cs typeface="Tahoma" pitchFamily="34" charset="0"/>
              </a:rPr>
              <a:t>на </a:t>
            </a:r>
            <a:r>
              <a:rPr lang="ru-RU" sz="1400" dirty="0" err="1">
                <a:ea typeface="Tahoma" pitchFamily="34" charset="0"/>
                <a:cs typeface="Tahoma" pitchFamily="34" charset="0"/>
              </a:rPr>
              <a:t>хартиен</a:t>
            </a:r>
            <a:r>
              <a:rPr lang="ru-RU" sz="1400" dirty="0">
                <a:ea typeface="Tahoma" pitchFamily="34" charset="0"/>
                <a:cs typeface="Tahoma" pitchFamily="34" charset="0"/>
              </a:rPr>
              <a:t> </a:t>
            </a:r>
            <a:r>
              <a:rPr lang="ru-RU" sz="1400" dirty="0" err="1">
                <a:ea typeface="Tahoma" pitchFamily="34" charset="0"/>
                <a:cs typeface="Tahoma" pitchFamily="34" charset="0"/>
              </a:rPr>
              <a:t>носител</a:t>
            </a:r>
            <a:r>
              <a:rPr lang="ru-RU" sz="1400" dirty="0">
                <a:ea typeface="Tahoma" pitchFamily="34" charset="0"/>
                <a:cs typeface="Tahoma" pitchFamily="34" charset="0"/>
              </a:rPr>
              <a:t> в </a:t>
            </a:r>
            <a:r>
              <a:rPr lang="ru-RU" sz="1400" dirty="0" err="1">
                <a:ea typeface="Tahoma" pitchFamily="34" charset="0"/>
                <a:cs typeface="Tahoma" pitchFamily="34" charset="0"/>
              </a:rPr>
              <a:t>деловодството</a:t>
            </a:r>
            <a:r>
              <a:rPr lang="ru-RU" sz="1400" dirty="0">
                <a:ea typeface="Tahoma" pitchFamily="34" charset="0"/>
                <a:cs typeface="Tahoma" pitchFamily="34" charset="0"/>
              </a:rPr>
              <a:t> на </a:t>
            </a:r>
            <a:r>
              <a:rPr lang="ru-RU" sz="1400" dirty="0" err="1">
                <a:ea typeface="Tahoma" pitchFamily="34" charset="0"/>
                <a:cs typeface="Tahoma" pitchFamily="34" charset="0"/>
              </a:rPr>
              <a:t>министерството</a:t>
            </a:r>
            <a:r>
              <a:rPr lang="ru-RU" sz="1400" dirty="0">
                <a:ea typeface="Tahoma" pitchFamily="34" charset="0"/>
                <a:cs typeface="Tahoma" pitchFamily="34" charset="0"/>
              </a:rPr>
              <a:t>;</a:t>
            </a:r>
          </a:p>
        </p:txBody>
      </p:sp>
      <p:sp>
        <p:nvSpPr>
          <p:cNvPr id="9" name="TextBox 8">
            <a:extLst>
              <a:ext uri="{FF2B5EF4-FFF2-40B4-BE49-F238E27FC236}">
                <a16:creationId xmlns:a16="http://schemas.microsoft.com/office/drawing/2014/main" id="{D3A4DAB5-A0F9-41CF-A247-BCFB045D3760}"/>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7881007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ПЛАЩАНИЯ ОТ СНД КЪМ КРАЙНИТЕ ПОЛУЧАТЕЛИ</a:t>
            </a:r>
          </a:p>
        </p:txBody>
      </p:sp>
      <p:sp>
        <p:nvSpPr>
          <p:cNvPr id="11" name="TextBox 10">
            <a:extLst>
              <a:ext uri="{FF2B5EF4-FFF2-40B4-BE49-F238E27FC236}">
                <a16:creationId xmlns:a16="http://schemas.microsoft.com/office/drawing/2014/main" id="{72F0A282-9C5A-4D17-B7ED-E9A3CBD7E576}"/>
              </a:ext>
            </a:extLst>
          </p:cNvPr>
          <p:cNvSpPr txBox="1"/>
          <p:nvPr/>
        </p:nvSpPr>
        <p:spPr>
          <a:xfrm>
            <a:off x="244098" y="999110"/>
            <a:ext cx="8560505" cy="4801314"/>
          </a:xfrm>
          <a:prstGeom prst="rect">
            <a:avLst/>
          </a:prstGeom>
          <a:noFill/>
        </p:spPr>
        <p:txBody>
          <a:bodyPr wrap="square">
            <a:spAutoFit/>
          </a:bodyPr>
          <a:lstStyle/>
          <a:p>
            <a:pPr marL="285750" indent="-285750" algn="just" fontAlgn="base">
              <a:spcBef>
                <a:spcPts val="0"/>
              </a:spcBef>
              <a:spcAft>
                <a:spcPts val="600"/>
              </a:spcAft>
              <a:buClrTx/>
              <a:buSzTx/>
              <a:buFont typeface="Arial" panose="020B0604020202020204" pitchFamily="34" charset="0"/>
              <a:buChar char="•"/>
              <a:defRPr/>
            </a:pPr>
            <a:r>
              <a:rPr lang="ru-RU" sz="1400" dirty="0" err="1">
                <a:ea typeface="Tahoma" pitchFamily="34" charset="0"/>
                <a:cs typeface="Tahoma" pitchFamily="34" charset="0"/>
              </a:rPr>
              <a:t>Финансова</a:t>
            </a:r>
            <a:r>
              <a:rPr lang="ru-RU" sz="1400" dirty="0">
                <a:ea typeface="Tahoma" pitchFamily="34" charset="0"/>
                <a:cs typeface="Tahoma" pitchFamily="34" charset="0"/>
              </a:rPr>
              <a:t> </a:t>
            </a:r>
            <a:r>
              <a:rPr lang="ru-RU" sz="1400" dirty="0" err="1">
                <a:ea typeface="Tahoma" pitchFamily="34" charset="0"/>
                <a:cs typeface="Tahoma" pitchFamily="34" charset="0"/>
              </a:rPr>
              <a:t>идентификационна</a:t>
            </a:r>
            <a:r>
              <a:rPr lang="ru-RU" sz="1400" dirty="0">
                <a:ea typeface="Tahoma" pitchFamily="34" charset="0"/>
                <a:cs typeface="Tahoma" pitchFamily="34" charset="0"/>
              </a:rPr>
              <a:t> форма (Приложение от </a:t>
            </a:r>
            <a:r>
              <a:rPr lang="ru-RU" sz="1400" dirty="0" err="1">
                <a:solidFill>
                  <a:srgbClr val="FF0000"/>
                </a:solidFill>
                <a:ea typeface="Tahoma" pitchFamily="34" charset="0"/>
                <a:cs typeface="Tahoma" pitchFamily="34" charset="0"/>
              </a:rPr>
              <a:t>Ръководството</a:t>
            </a:r>
            <a:r>
              <a:rPr lang="ru-RU" sz="1400" dirty="0">
                <a:solidFill>
                  <a:srgbClr val="FF0000"/>
                </a:solidFill>
                <a:ea typeface="Tahoma" pitchFamily="34" charset="0"/>
                <a:cs typeface="Tahoma" pitchFamily="34" charset="0"/>
              </a:rPr>
              <a:t> за </a:t>
            </a:r>
            <a:r>
              <a:rPr lang="ru-RU" sz="1400" dirty="0" err="1">
                <a:solidFill>
                  <a:srgbClr val="FF0000"/>
                </a:solidFill>
                <a:ea typeface="Tahoma" pitchFamily="34" charset="0"/>
                <a:cs typeface="Tahoma" pitchFamily="34" charset="0"/>
              </a:rPr>
              <a:t>изпълнение</a:t>
            </a:r>
            <a:r>
              <a:rPr lang="ru-RU" sz="1400" dirty="0">
                <a:solidFill>
                  <a:srgbClr val="FF0000"/>
                </a:solidFill>
                <a:ea typeface="Tahoma" pitchFamily="34" charset="0"/>
                <a:cs typeface="Tahoma" pitchFamily="34" charset="0"/>
              </a:rPr>
              <a:t> и </a:t>
            </a:r>
            <a:r>
              <a:rPr lang="ru-RU" sz="1400" dirty="0" err="1">
                <a:solidFill>
                  <a:srgbClr val="FF0000"/>
                </a:solidFill>
                <a:ea typeface="Tahoma" pitchFamily="34" charset="0"/>
                <a:cs typeface="Tahoma" pitchFamily="34" charset="0"/>
              </a:rPr>
              <a:t>отчитане</a:t>
            </a:r>
            <a:r>
              <a:rPr lang="ru-RU" sz="1400" dirty="0">
                <a:solidFill>
                  <a:srgbClr val="FF0000"/>
                </a:solidFill>
                <a:ea typeface="Tahoma" pitchFamily="34" charset="0"/>
                <a:cs typeface="Tahoma" pitchFamily="34" charset="0"/>
              </a:rPr>
              <a:t> на ПВУ</a:t>
            </a:r>
            <a:r>
              <a:rPr lang="ru-RU" sz="1400" dirty="0">
                <a:ea typeface="Tahoma" pitchFamily="34" charset="0"/>
                <a:cs typeface="Tahoma" pitchFamily="34" charset="0"/>
              </a:rPr>
              <a:t>);</a:t>
            </a:r>
          </a:p>
          <a:p>
            <a:pPr marL="285750" indent="-285750" algn="just" fontAlgn="base">
              <a:spcBef>
                <a:spcPts val="0"/>
              </a:spcBef>
              <a:spcAft>
                <a:spcPts val="600"/>
              </a:spcAft>
              <a:buClrTx/>
              <a:buSzTx/>
              <a:buFont typeface="Arial" panose="020B0604020202020204" pitchFamily="34" charset="0"/>
              <a:buChar char="•"/>
              <a:defRPr/>
            </a:pPr>
            <a:r>
              <a:rPr lang="ru-RU" sz="1400" dirty="0">
                <a:ea typeface="Tahoma" pitchFamily="34" charset="0"/>
                <a:cs typeface="Tahoma" pitchFamily="34" charset="0"/>
              </a:rPr>
              <a:t>Декларация за </a:t>
            </a:r>
            <a:r>
              <a:rPr lang="ru-RU" sz="1400" dirty="0" err="1">
                <a:ea typeface="Tahoma" pitchFamily="34" charset="0"/>
                <a:cs typeface="Tahoma" pitchFamily="34" charset="0"/>
              </a:rPr>
              <a:t>банкова</a:t>
            </a:r>
            <a:r>
              <a:rPr lang="ru-RU" sz="1400" dirty="0">
                <a:ea typeface="Tahoma" pitchFamily="34" charset="0"/>
                <a:cs typeface="Tahoma" pitchFamily="34" charset="0"/>
              </a:rPr>
              <a:t> сметка за целите на </a:t>
            </a:r>
            <a:r>
              <a:rPr lang="ru-RU" sz="1400" dirty="0" err="1">
                <a:ea typeface="Tahoma" pitchFamily="34" charset="0"/>
                <a:cs typeface="Tahoma" pitchFamily="34" charset="0"/>
              </a:rPr>
              <a:t>изпълнение</a:t>
            </a:r>
            <a:r>
              <a:rPr lang="ru-RU" sz="1400" dirty="0">
                <a:ea typeface="Tahoma" pitchFamily="34" charset="0"/>
                <a:cs typeface="Tahoma" pitchFamily="34" charset="0"/>
              </a:rPr>
              <a:t> на </a:t>
            </a:r>
            <a:r>
              <a:rPr lang="ru-RU" sz="1400" dirty="0" err="1">
                <a:ea typeface="Tahoma" pitchFamily="34" charset="0"/>
                <a:cs typeface="Tahoma" pitchFamily="34" charset="0"/>
              </a:rPr>
              <a:t>инвестицията</a:t>
            </a:r>
            <a:r>
              <a:rPr lang="ru-RU" sz="1400" dirty="0">
                <a:ea typeface="Tahoma" pitchFamily="34" charset="0"/>
                <a:cs typeface="Tahoma" pitchFamily="34" charset="0"/>
              </a:rPr>
              <a:t> по образец на СНД (Приложение от </a:t>
            </a:r>
            <a:r>
              <a:rPr lang="ru-RU" sz="1400" dirty="0" err="1">
                <a:solidFill>
                  <a:srgbClr val="FF0000"/>
                </a:solidFill>
                <a:ea typeface="Tahoma" pitchFamily="34" charset="0"/>
                <a:cs typeface="Tahoma" pitchFamily="34" charset="0"/>
              </a:rPr>
              <a:t>Ръководството</a:t>
            </a:r>
            <a:r>
              <a:rPr lang="ru-RU" sz="1400" dirty="0">
                <a:solidFill>
                  <a:srgbClr val="FF0000"/>
                </a:solidFill>
                <a:ea typeface="Tahoma" pitchFamily="34" charset="0"/>
                <a:cs typeface="Tahoma" pitchFamily="34" charset="0"/>
              </a:rPr>
              <a:t> за </a:t>
            </a:r>
            <a:r>
              <a:rPr lang="ru-RU" sz="1400" dirty="0" err="1">
                <a:solidFill>
                  <a:srgbClr val="FF0000"/>
                </a:solidFill>
                <a:ea typeface="Tahoma" pitchFamily="34" charset="0"/>
                <a:cs typeface="Tahoma" pitchFamily="34" charset="0"/>
              </a:rPr>
              <a:t>изпълнение</a:t>
            </a:r>
            <a:r>
              <a:rPr lang="ru-RU" sz="1400" dirty="0">
                <a:solidFill>
                  <a:srgbClr val="FF0000"/>
                </a:solidFill>
                <a:ea typeface="Tahoma" pitchFamily="34" charset="0"/>
                <a:cs typeface="Tahoma" pitchFamily="34" charset="0"/>
              </a:rPr>
              <a:t> и </a:t>
            </a:r>
            <a:r>
              <a:rPr lang="ru-RU" sz="1400" dirty="0" err="1">
                <a:solidFill>
                  <a:srgbClr val="FF0000"/>
                </a:solidFill>
                <a:ea typeface="Tahoma" pitchFamily="34" charset="0"/>
                <a:cs typeface="Tahoma" pitchFamily="34" charset="0"/>
              </a:rPr>
              <a:t>отчитане</a:t>
            </a:r>
            <a:r>
              <a:rPr lang="ru-RU" sz="1400" dirty="0">
                <a:solidFill>
                  <a:srgbClr val="FF0000"/>
                </a:solidFill>
                <a:ea typeface="Tahoma" pitchFamily="34" charset="0"/>
                <a:cs typeface="Tahoma" pitchFamily="34" charset="0"/>
              </a:rPr>
              <a:t> на ПВУ</a:t>
            </a:r>
            <a:r>
              <a:rPr lang="ru-RU" sz="1400" dirty="0">
                <a:ea typeface="Tahoma" pitchFamily="34" charset="0"/>
                <a:cs typeface="Tahoma" pitchFamily="34" charset="0"/>
              </a:rPr>
              <a:t>).</a:t>
            </a:r>
          </a:p>
          <a:p>
            <a:pPr marL="0" indent="0" algn="just" fontAlgn="base">
              <a:spcBef>
                <a:spcPts val="0"/>
              </a:spcBef>
              <a:spcAft>
                <a:spcPts val="600"/>
              </a:spcAft>
              <a:buClrTx/>
              <a:buSzTx/>
              <a:buNone/>
              <a:defRPr/>
            </a:pPr>
            <a:r>
              <a:rPr lang="ru-RU" sz="1400" dirty="0" err="1">
                <a:ea typeface="Tahoma" pitchFamily="34" charset="0"/>
                <a:cs typeface="Tahoma" pitchFamily="34" charset="0"/>
              </a:rPr>
              <a:t>Заявяването</a:t>
            </a:r>
            <a:r>
              <a:rPr lang="ru-RU" sz="1400" dirty="0">
                <a:ea typeface="Tahoma" pitchFamily="34" charset="0"/>
                <a:cs typeface="Tahoma" pitchFamily="34" charset="0"/>
              </a:rPr>
              <a:t> на </a:t>
            </a:r>
            <a:r>
              <a:rPr lang="ru-RU" sz="1400" dirty="0" err="1">
                <a:ea typeface="Tahoma" pitchFamily="34" charset="0"/>
                <a:cs typeface="Tahoma" pitchFamily="34" charset="0"/>
              </a:rPr>
              <a:t>авансово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 от страна на </a:t>
            </a:r>
            <a:r>
              <a:rPr lang="ru-RU" sz="1400" dirty="0" err="1">
                <a:ea typeface="Tahoma" pitchFamily="34" charset="0"/>
                <a:cs typeface="Tahoma" pitchFamily="34" charset="0"/>
              </a:rPr>
              <a:t>крайните</a:t>
            </a:r>
            <a:r>
              <a:rPr lang="ru-RU" sz="1400" dirty="0">
                <a:ea typeface="Tahoma" pitchFamily="34" charset="0"/>
                <a:cs typeface="Tahoma" pitchFamily="34" charset="0"/>
              </a:rPr>
              <a:t> получатели не е </a:t>
            </a:r>
            <a:r>
              <a:rPr lang="ru-RU" sz="1400" dirty="0" err="1">
                <a:ea typeface="Tahoma" pitchFamily="34" charset="0"/>
                <a:cs typeface="Tahoma" pitchFamily="34" charset="0"/>
              </a:rPr>
              <a:t>задължително</a:t>
            </a:r>
            <a:r>
              <a:rPr lang="ru-RU" sz="1400" dirty="0">
                <a:ea typeface="Tahoma" pitchFamily="34" charset="0"/>
                <a:cs typeface="Tahoma" pitchFamily="34" charset="0"/>
              </a:rPr>
              <a:t> и </a:t>
            </a:r>
            <a:r>
              <a:rPr lang="ru-RU" sz="1400" dirty="0" err="1">
                <a:ea typeface="Tahoma" pitchFamily="34" charset="0"/>
                <a:cs typeface="Tahoma" pitchFamily="34" charset="0"/>
              </a:rPr>
              <a:t>може</a:t>
            </a:r>
            <a:r>
              <a:rPr lang="ru-RU" sz="1400" dirty="0">
                <a:ea typeface="Tahoma" pitchFamily="34" charset="0"/>
                <a:cs typeface="Tahoma" pitchFamily="34" charset="0"/>
              </a:rPr>
              <a:t> да се </a:t>
            </a:r>
            <a:r>
              <a:rPr lang="ru-RU" sz="1400" dirty="0" err="1">
                <a:ea typeface="Tahoma" pitchFamily="34" charset="0"/>
                <a:cs typeface="Tahoma" pitchFamily="34" charset="0"/>
              </a:rPr>
              <a:t>извърши</a:t>
            </a:r>
            <a:r>
              <a:rPr lang="ru-RU" sz="1400" dirty="0">
                <a:ea typeface="Tahoma" pitchFamily="34" charset="0"/>
                <a:cs typeface="Tahoma" pitchFamily="34" charset="0"/>
              </a:rPr>
              <a:t> в произволен момент от </a:t>
            </a:r>
            <a:r>
              <a:rPr lang="ru-RU" sz="1400" dirty="0" err="1">
                <a:ea typeface="Tahoma" pitchFamily="34" charset="0"/>
                <a:cs typeface="Tahoma" pitchFamily="34" charset="0"/>
              </a:rPr>
              <a:t>изпълнение</a:t>
            </a:r>
            <a:r>
              <a:rPr lang="ru-RU" sz="1400" dirty="0">
                <a:ea typeface="Tahoma" pitchFamily="34" charset="0"/>
                <a:cs typeface="Tahoma" pitchFamily="34" charset="0"/>
              </a:rPr>
              <a:t> на </a:t>
            </a:r>
            <a:r>
              <a:rPr lang="ru-RU" sz="1400" dirty="0" err="1">
                <a:ea typeface="Tahoma" pitchFamily="34" charset="0"/>
                <a:cs typeface="Tahoma" pitchFamily="34" charset="0"/>
              </a:rPr>
              <a:t>инвестицията</a:t>
            </a:r>
            <a:r>
              <a:rPr lang="ru-RU" sz="1400" dirty="0">
                <a:ea typeface="Tahoma" pitchFamily="34" charset="0"/>
                <a:cs typeface="Tahoma" pitchFamily="34" charset="0"/>
              </a:rPr>
              <a:t>. </a:t>
            </a:r>
          </a:p>
          <a:p>
            <a:pPr marL="0" indent="0" algn="just" fontAlgn="base">
              <a:spcBef>
                <a:spcPts val="0"/>
              </a:spcBef>
              <a:spcAft>
                <a:spcPts val="600"/>
              </a:spcAft>
              <a:buClrTx/>
              <a:buSzTx/>
              <a:buNone/>
              <a:defRPr/>
            </a:pPr>
            <a:r>
              <a:rPr lang="ru-RU" sz="1400" b="1" dirty="0" err="1">
                <a:ea typeface="Tahoma" pitchFamily="34" charset="0"/>
                <a:cs typeface="Tahoma" pitchFamily="34" charset="0"/>
              </a:rPr>
              <a:t>Средствата</a:t>
            </a:r>
            <a:r>
              <a:rPr lang="ru-RU" sz="1400" b="1" dirty="0">
                <a:ea typeface="Tahoma" pitchFamily="34" charset="0"/>
                <a:cs typeface="Tahoma" pitchFamily="34" charset="0"/>
              </a:rPr>
              <a:t> от </a:t>
            </a:r>
            <a:r>
              <a:rPr lang="ru-RU" sz="1400" b="1" dirty="0" err="1">
                <a:ea typeface="Tahoma" pitchFamily="34" charset="0"/>
                <a:cs typeface="Tahoma" pitchFamily="34" charset="0"/>
              </a:rPr>
              <a:t>изплатения</a:t>
            </a:r>
            <a:r>
              <a:rPr lang="ru-RU" sz="1400" b="1" dirty="0">
                <a:ea typeface="Tahoma" pitchFamily="34" charset="0"/>
                <a:cs typeface="Tahoma" pitchFamily="34" charset="0"/>
              </a:rPr>
              <a:t> аванс </a:t>
            </a:r>
            <a:r>
              <a:rPr lang="ru-RU" sz="1400" b="1" dirty="0" err="1">
                <a:ea typeface="Tahoma" pitchFamily="34" charset="0"/>
                <a:cs typeface="Tahoma" pitchFamily="34" charset="0"/>
              </a:rPr>
              <a:t>следва</a:t>
            </a:r>
            <a:r>
              <a:rPr lang="ru-RU" sz="1400" b="1" dirty="0">
                <a:ea typeface="Tahoma" pitchFamily="34" charset="0"/>
                <a:cs typeface="Tahoma" pitchFamily="34" charset="0"/>
              </a:rPr>
              <a:t> </a:t>
            </a:r>
            <a:r>
              <a:rPr lang="ru-RU" sz="1400" b="1" dirty="0" err="1">
                <a:ea typeface="Tahoma" pitchFamily="34" charset="0"/>
                <a:cs typeface="Tahoma" pitchFamily="34" charset="0"/>
              </a:rPr>
              <a:t>задължително</a:t>
            </a:r>
            <a:r>
              <a:rPr lang="ru-RU" sz="1400" b="1" dirty="0">
                <a:ea typeface="Tahoma" pitchFamily="34" charset="0"/>
                <a:cs typeface="Tahoma" pitchFamily="34" charset="0"/>
              </a:rPr>
              <a:t> да се </a:t>
            </a:r>
            <a:r>
              <a:rPr lang="ru-RU" sz="1400" b="1" dirty="0" err="1">
                <a:ea typeface="Tahoma" pitchFamily="34" charset="0"/>
                <a:cs typeface="Tahoma" pitchFamily="34" charset="0"/>
              </a:rPr>
              <a:t>използват</a:t>
            </a:r>
            <a:r>
              <a:rPr lang="ru-RU" sz="1400" b="1" dirty="0">
                <a:ea typeface="Tahoma" pitchFamily="34" charset="0"/>
                <a:cs typeface="Tahoma" pitchFamily="34" charset="0"/>
              </a:rPr>
              <a:t> само и </a:t>
            </a:r>
            <a:r>
              <a:rPr lang="ru-RU" sz="1400" b="1" dirty="0" err="1">
                <a:ea typeface="Tahoma" pitchFamily="34" charset="0"/>
                <a:cs typeface="Tahoma" pitchFamily="34" charset="0"/>
              </a:rPr>
              <a:t>единствено</a:t>
            </a:r>
            <a:r>
              <a:rPr lang="ru-RU" sz="1400" b="1" dirty="0">
                <a:ea typeface="Tahoma" pitchFamily="34" charset="0"/>
                <a:cs typeface="Tahoma" pitchFamily="34" charset="0"/>
              </a:rPr>
              <a:t> за </a:t>
            </a:r>
            <a:r>
              <a:rPr lang="ru-RU" sz="1400" b="1" dirty="0" err="1">
                <a:ea typeface="Tahoma" pitchFamily="34" charset="0"/>
                <a:cs typeface="Tahoma" pitchFamily="34" charset="0"/>
              </a:rPr>
              <a:t>извършване</a:t>
            </a:r>
            <a:r>
              <a:rPr lang="ru-RU" sz="1400" b="1" dirty="0">
                <a:ea typeface="Tahoma" pitchFamily="34" charset="0"/>
                <a:cs typeface="Tahoma" pitchFamily="34" charset="0"/>
              </a:rPr>
              <a:t> на </a:t>
            </a:r>
            <a:r>
              <a:rPr lang="ru-RU" sz="1400" b="1" dirty="0" err="1">
                <a:ea typeface="Tahoma" pitchFamily="34" charset="0"/>
                <a:cs typeface="Tahoma" pitchFamily="34" charset="0"/>
              </a:rPr>
              <a:t>плащания</a:t>
            </a:r>
            <a:r>
              <a:rPr lang="ru-RU" sz="1400" b="1" dirty="0">
                <a:ea typeface="Tahoma" pitchFamily="34" charset="0"/>
                <a:cs typeface="Tahoma" pitchFamily="34" charset="0"/>
              </a:rPr>
              <a:t> за </a:t>
            </a:r>
            <a:r>
              <a:rPr lang="ru-RU" sz="1400" b="1" dirty="0" err="1">
                <a:ea typeface="Tahoma" pitchFamily="34" charset="0"/>
                <a:cs typeface="Tahoma" pitchFamily="34" charset="0"/>
              </a:rPr>
              <a:t>изпълнение</a:t>
            </a:r>
            <a:r>
              <a:rPr lang="ru-RU" sz="1400" b="1" dirty="0">
                <a:ea typeface="Tahoma" pitchFamily="34" charset="0"/>
                <a:cs typeface="Tahoma" pitchFamily="34" charset="0"/>
              </a:rPr>
              <a:t> на </a:t>
            </a:r>
            <a:r>
              <a:rPr lang="ru-RU" sz="1400" b="1" dirty="0" err="1">
                <a:ea typeface="Tahoma" pitchFamily="34" charset="0"/>
                <a:cs typeface="Tahoma" pitchFamily="34" charset="0"/>
              </a:rPr>
              <a:t>одобрената</a:t>
            </a:r>
            <a:r>
              <a:rPr lang="ru-RU" sz="1400" b="1" dirty="0">
                <a:ea typeface="Tahoma" pitchFamily="34" charset="0"/>
                <a:cs typeface="Tahoma" pitchFamily="34" charset="0"/>
              </a:rPr>
              <a:t> инвестиция. </a:t>
            </a:r>
            <a:r>
              <a:rPr lang="ru-RU" sz="1400" dirty="0">
                <a:ea typeface="Tahoma" pitchFamily="34" charset="0"/>
                <a:cs typeface="Tahoma" pitchFamily="34" charset="0"/>
              </a:rPr>
              <a:t>(</a:t>
            </a:r>
            <a:r>
              <a:rPr lang="ru-RU" sz="1400" dirty="0" err="1">
                <a:ea typeface="Tahoma" pitchFamily="34" charset="0"/>
                <a:cs typeface="Tahoma" pitchFamily="34" charset="0"/>
              </a:rPr>
              <a:t>Виж</a:t>
            </a:r>
            <a:r>
              <a:rPr lang="ru-RU" sz="1400" dirty="0">
                <a:ea typeface="Tahoma" pitchFamily="34" charset="0"/>
                <a:cs typeface="Tahoma" pitchFamily="34" charset="0"/>
              </a:rPr>
              <a:t> чл. 14.3. от </a:t>
            </a:r>
            <a:r>
              <a:rPr lang="ru-RU" sz="1400" dirty="0" err="1">
                <a:ea typeface="Tahoma" pitchFamily="34" charset="0"/>
                <a:cs typeface="Tahoma" pitchFamily="34" charset="0"/>
              </a:rPr>
              <a:t>Общите</a:t>
            </a:r>
            <a:r>
              <a:rPr lang="ru-RU" sz="1400" dirty="0">
                <a:ea typeface="Tahoma" pitchFamily="34" charset="0"/>
                <a:cs typeface="Tahoma" pitchFamily="34" charset="0"/>
              </a:rPr>
              <a:t> условия </a:t>
            </a:r>
            <a:r>
              <a:rPr lang="ru-RU" sz="1400" dirty="0" err="1">
                <a:ea typeface="Tahoma" pitchFamily="34" charset="0"/>
                <a:cs typeface="Tahoma" pitchFamily="34" charset="0"/>
              </a:rPr>
              <a:t>към</a:t>
            </a:r>
            <a:r>
              <a:rPr lang="ru-RU" sz="1400" dirty="0">
                <a:ea typeface="Tahoma" pitchFamily="34" charset="0"/>
                <a:cs typeface="Tahoma" pitchFamily="34" charset="0"/>
              </a:rPr>
              <a:t> договора за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a:t>
            </a:r>
          </a:p>
          <a:p>
            <a:pPr marL="0" lvl="0" indent="0" algn="just" fontAlgn="base">
              <a:spcBef>
                <a:spcPts val="0"/>
              </a:spcBef>
              <a:spcAft>
                <a:spcPts val="600"/>
              </a:spcAft>
              <a:buClrTx/>
              <a:buSzTx/>
              <a:buNone/>
              <a:defRPr/>
            </a:pPr>
            <a:r>
              <a:rPr lang="ru-RU" sz="1400" dirty="0" err="1">
                <a:cs typeface="Tahoma" pitchFamily="34" charset="0"/>
              </a:rPr>
              <a:t>Авансовото</a:t>
            </a:r>
            <a:r>
              <a:rPr lang="ru-RU" sz="1400" dirty="0">
                <a:cs typeface="Tahoma" pitchFamily="34" charset="0"/>
              </a:rPr>
              <a:t> </a:t>
            </a:r>
            <a:r>
              <a:rPr lang="ru-RU" sz="1400" dirty="0" err="1">
                <a:cs typeface="Tahoma" pitchFamily="34" charset="0"/>
              </a:rPr>
              <a:t>плащане</a:t>
            </a:r>
            <a:r>
              <a:rPr lang="ru-RU" sz="1400" dirty="0">
                <a:cs typeface="Tahoma" pitchFamily="34" charset="0"/>
              </a:rPr>
              <a:t> се </a:t>
            </a:r>
            <a:r>
              <a:rPr lang="ru-RU" sz="1400" dirty="0" err="1">
                <a:cs typeface="Tahoma" pitchFamily="34" charset="0"/>
              </a:rPr>
              <a:t>извършва</a:t>
            </a:r>
            <a:r>
              <a:rPr lang="ru-RU" sz="1400" dirty="0">
                <a:cs typeface="Tahoma" pitchFamily="34" charset="0"/>
              </a:rPr>
              <a:t> в срок от 10 (</a:t>
            </a:r>
            <a:r>
              <a:rPr lang="ru-RU" sz="1400" dirty="0" err="1">
                <a:cs typeface="Tahoma" pitchFamily="34" charset="0"/>
              </a:rPr>
              <a:t>десет</a:t>
            </a:r>
            <a:r>
              <a:rPr lang="ru-RU" sz="1400" dirty="0">
                <a:cs typeface="Tahoma" pitchFamily="34" charset="0"/>
              </a:rPr>
              <a:t>) работни дни от </a:t>
            </a:r>
            <a:r>
              <a:rPr lang="ru-RU" sz="1400" dirty="0" err="1">
                <a:cs typeface="Tahoma" pitchFamily="34" charset="0"/>
              </a:rPr>
              <a:t>датата</a:t>
            </a:r>
            <a:r>
              <a:rPr lang="ru-RU" sz="1400" dirty="0">
                <a:cs typeface="Tahoma" pitchFamily="34" charset="0"/>
              </a:rPr>
              <a:t> на </a:t>
            </a:r>
            <a:r>
              <a:rPr lang="ru-RU" sz="1400" dirty="0" err="1">
                <a:cs typeface="Tahoma" pitchFamily="34" charset="0"/>
              </a:rPr>
              <a:t>постъпване</a:t>
            </a:r>
            <a:r>
              <a:rPr lang="ru-RU" sz="1400" dirty="0">
                <a:cs typeface="Tahoma" pitchFamily="34" charset="0"/>
              </a:rPr>
              <a:t> на </a:t>
            </a:r>
            <a:r>
              <a:rPr lang="ru-RU" sz="1400" dirty="0" err="1">
                <a:cs typeface="Tahoma" pitchFamily="34" charset="0"/>
              </a:rPr>
              <a:t>искането</a:t>
            </a:r>
            <a:r>
              <a:rPr lang="ru-RU" sz="1400" dirty="0">
                <a:cs typeface="Tahoma" pitchFamily="34" charset="0"/>
              </a:rPr>
              <a:t> от </a:t>
            </a:r>
            <a:r>
              <a:rPr lang="ru-RU" sz="1400" dirty="0" err="1">
                <a:cs typeface="Tahoma" pitchFamily="34" charset="0"/>
              </a:rPr>
              <a:t>крайния</a:t>
            </a:r>
            <a:r>
              <a:rPr lang="ru-RU" sz="1400" dirty="0">
                <a:cs typeface="Tahoma" pitchFamily="34" charset="0"/>
              </a:rPr>
              <a:t> </a:t>
            </a:r>
            <a:r>
              <a:rPr lang="ru-RU" sz="1400" dirty="0" err="1">
                <a:cs typeface="Tahoma" pitchFamily="34" charset="0"/>
              </a:rPr>
              <a:t>получател</a:t>
            </a:r>
            <a:r>
              <a:rPr lang="ru-RU" sz="1400" dirty="0">
                <a:cs typeface="Tahoma" pitchFamily="34" charset="0"/>
              </a:rPr>
              <a:t>, </a:t>
            </a:r>
            <a:r>
              <a:rPr lang="ru-RU" sz="1400" dirty="0" err="1">
                <a:cs typeface="Tahoma" pitchFamily="34" charset="0"/>
              </a:rPr>
              <a:t>като</a:t>
            </a:r>
            <a:r>
              <a:rPr lang="ru-RU" sz="1400" dirty="0">
                <a:cs typeface="Tahoma" pitchFamily="34" charset="0"/>
              </a:rPr>
              <a:t> </a:t>
            </a:r>
            <a:r>
              <a:rPr lang="ru-RU" sz="1400" dirty="0" err="1">
                <a:cs typeface="Tahoma" pitchFamily="34" charset="0"/>
              </a:rPr>
              <a:t>този</a:t>
            </a:r>
            <a:r>
              <a:rPr lang="ru-RU" sz="1400" dirty="0">
                <a:cs typeface="Tahoma" pitchFamily="34" charset="0"/>
              </a:rPr>
              <a:t> срок се </a:t>
            </a:r>
            <a:r>
              <a:rPr lang="ru-RU" sz="1400" dirty="0" err="1">
                <a:cs typeface="Tahoma" pitchFamily="34" charset="0"/>
              </a:rPr>
              <a:t>спира</a:t>
            </a:r>
            <a:r>
              <a:rPr lang="ru-RU" sz="1400" dirty="0">
                <a:cs typeface="Tahoma" pitchFamily="34" charset="0"/>
              </a:rPr>
              <a:t>, в случай на </a:t>
            </a:r>
            <a:r>
              <a:rPr lang="ru-RU" sz="1400" dirty="0" err="1">
                <a:cs typeface="Tahoma" pitchFamily="34" charset="0"/>
              </a:rPr>
              <a:t>изпращане</a:t>
            </a:r>
            <a:r>
              <a:rPr lang="ru-RU" sz="1400" dirty="0">
                <a:cs typeface="Tahoma" pitchFamily="34" charset="0"/>
              </a:rPr>
              <a:t> на </a:t>
            </a:r>
            <a:r>
              <a:rPr lang="ru-RU" sz="1400" dirty="0" err="1">
                <a:cs typeface="Tahoma" pitchFamily="34" charset="0"/>
              </a:rPr>
              <a:t>искане</a:t>
            </a:r>
            <a:r>
              <a:rPr lang="ru-RU" sz="1400" dirty="0">
                <a:cs typeface="Tahoma" pitchFamily="34" charset="0"/>
              </a:rPr>
              <a:t> за пояснения и/или </a:t>
            </a:r>
            <a:r>
              <a:rPr lang="ru-RU" sz="1400" dirty="0" err="1">
                <a:cs typeface="Tahoma" pitchFamily="34" charset="0"/>
              </a:rPr>
              <a:t>липсващи</a:t>
            </a:r>
            <a:r>
              <a:rPr lang="ru-RU" sz="1400" dirty="0">
                <a:cs typeface="Tahoma" pitchFamily="34" charset="0"/>
              </a:rPr>
              <a:t> </a:t>
            </a:r>
            <a:r>
              <a:rPr lang="ru-RU" sz="1400" dirty="0" err="1">
                <a:cs typeface="Tahoma" pitchFamily="34" charset="0"/>
              </a:rPr>
              <a:t>документи</a:t>
            </a:r>
            <a:r>
              <a:rPr lang="ru-RU" sz="1400" dirty="0">
                <a:cs typeface="Tahoma" pitchFamily="34" charset="0"/>
              </a:rPr>
              <a:t> при </a:t>
            </a:r>
            <a:r>
              <a:rPr lang="ru-RU" sz="1400" dirty="0" err="1">
                <a:cs typeface="Tahoma" pitchFamily="34" charset="0"/>
              </a:rPr>
              <a:t>констатирани</a:t>
            </a:r>
            <a:r>
              <a:rPr lang="ru-RU" sz="1400" dirty="0">
                <a:cs typeface="Tahoma" pitchFamily="34" charset="0"/>
              </a:rPr>
              <a:t> </a:t>
            </a:r>
            <a:r>
              <a:rPr lang="ru-RU" sz="1400" dirty="0" err="1">
                <a:cs typeface="Tahoma" pitchFamily="34" charset="0"/>
              </a:rPr>
              <a:t>несъответствия</a:t>
            </a:r>
            <a:r>
              <a:rPr lang="ru-RU" sz="1400" dirty="0">
                <a:cs typeface="Tahoma" pitchFamily="34" charset="0"/>
              </a:rPr>
              <a:t>.</a:t>
            </a:r>
          </a:p>
          <a:p>
            <a:pPr marL="0" lvl="0" indent="0" algn="just" fontAlgn="base">
              <a:spcBef>
                <a:spcPts val="0"/>
              </a:spcBef>
              <a:spcAft>
                <a:spcPts val="600"/>
              </a:spcAft>
              <a:buClrTx/>
              <a:buSzTx/>
              <a:buNone/>
              <a:defRPr/>
            </a:pPr>
            <a:r>
              <a:rPr lang="ru-RU" sz="1400" b="1" dirty="0" err="1">
                <a:ea typeface="Tahoma" pitchFamily="34" charset="0"/>
                <a:cs typeface="Tahoma" pitchFamily="34" charset="0"/>
              </a:rPr>
              <a:t>Стойността</a:t>
            </a:r>
            <a:r>
              <a:rPr lang="ru-RU" sz="1400" b="1" dirty="0">
                <a:ea typeface="Tahoma" pitchFamily="34" charset="0"/>
                <a:cs typeface="Tahoma" pitchFamily="34" charset="0"/>
              </a:rPr>
              <a:t> на </a:t>
            </a:r>
            <a:r>
              <a:rPr lang="ru-RU" sz="1400" b="1" dirty="0" err="1">
                <a:ea typeface="Tahoma" pitchFamily="34" charset="0"/>
                <a:cs typeface="Tahoma" pitchFamily="34" charset="0"/>
              </a:rPr>
              <a:t>авансовото</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плащане</a:t>
            </a:r>
            <a:r>
              <a:rPr lang="ru-RU" sz="1400" b="1" dirty="0">
                <a:ea typeface="Tahoma" pitchFamily="34" charset="0"/>
                <a:cs typeface="Tahoma" pitchFamily="34" charset="0"/>
              </a:rPr>
              <a:t> се </a:t>
            </a:r>
            <a:r>
              <a:rPr lang="ru-RU" sz="1400" b="1" dirty="0" err="1">
                <a:ea typeface="Tahoma" pitchFamily="34" charset="0"/>
                <a:cs typeface="Tahoma" pitchFamily="34" charset="0"/>
              </a:rPr>
              <a:t>покрива</a:t>
            </a:r>
            <a:r>
              <a:rPr lang="ru-RU" sz="1400" b="1" dirty="0">
                <a:ea typeface="Tahoma" pitchFamily="34" charset="0"/>
                <a:cs typeface="Tahoma" pitchFamily="34" charset="0"/>
              </a:rPr>
              <a:t> от </a:t>
            </a:r>
            <a:r>
              <a:rPr lang="ru-RU" sz="1400" b="1" dirty="0" err="1">
                <a:ea typeface="Tahoma" pitchFamily="34" charset="0"/>
                <a:cs typeface="Tahoma" pitchFamily="34" charset="0"/>
              </a:rPr>
              <a:t>одобрените</a:t>
            </a:r>
            <a:r>
              <a:rPr lang="ru-RU" sz="1400" b="1" dirty="0">
                <a:ea typeface="Tahoma" pitchFamily="34" charset="0"/>
                <a:cs typeface="Tahoma" pitchFamily="34" charset="0"/>
              </a:rPr>
              <a:t> </a:t>
            </a:r>
            <a:r>
              <a:rPr lang="ru-RU" sz="1400" b="1" dirty="0" err="1">
                <a:ea typeface="Tahoma" pitchFamily="34" charset="0"/>
                <a:cs typeface="Tahoma" pitchFamily="34" charset="0"/>
              </a:rPr>
              <a:t>разходи</a:t>
            </a:r>
            <a:r>
              <a:rPr lang="ru-RU" sz="1400" b="1" dirty="0">
                <a:ea typeface="Tahoma" pitchFamily="34" charset="0"/>
                <a:cs typeface="Tahoma" pitchFamily="34" charset="0"/>
              </a:rPr>
              <a:t>, </a:t>
            </a:r>
            <a:r>
              <a:rPr lang="ru-RU" sz="1400" b="1" dirty="0" err="1">
                <a:ea typeface="Tahoma" pitchFamily="34" charset="0"/>
                <a:cs typeface="Tahoma" pitchFamily="34" charset="0"/>
              </a:rPr>
              <a:t>направени</a:t>
            </a:r>
            <a:r>
              <a:rPr lang="ru-RU" sz="1400" b="1" dirty="0">
                <a:ea typeface="Tahoma" pitchFamily="34" charset="0"/>
                <a:cs typeface="Tahoma" pitchFamily="34" charset="0"/>
              </a:rPr>
              <a:t> от </a:t>
            </a:r>
            <a:r>
              <a:rPr lang="ru-RU" sz="1400" b="1" dirty="0" err="1">
                <a:ea typeface="Tahoma" pitchFamily="34" charset="0"/>
                <a:cs typeface="Tahoma" pitchFamily="34" charset="0"/>
              </a:rPr>
              <a:t>крайният</a:t>
            </a:r>
            <a:r>
              <a:rPr lang="ru-RU" sz="1400" b="1" dirty="0">
                <a:ea typeface="Tahoma" pitchFamily="34" charset="0"/>
                <a:cs typeface="Tahoma" pitchFamily="34" charset="0"/>
              </a:rPr>
              <a:t> </a:t>
            </a:r>
            <a:r>
              <a:rPr lang="ru-RU" sz="1400" b="1" dirty="0" err="1">
                <a:ea typeface="Tahoma" pitchFamily="34" charset="0"/>
                <a:cs typeface="Tahoma" pitchFamily="34" charset="0"/>
              </a:rPr>
              <a:t>получател</a:t>
            </a:r>
            <a:r>
              <a:rPr lang="ru-RU" sz="1400" b="1" dirty="0">
                <a:ea typeface="Tahoma" pitchFamily="34" charset="0"/>
                <a:cs typeface="Tahoma" pitchFamily="34" charset="0"/>
              </a:rPr>
              <a:t> на </a:t>
            </a:r>
            <a:r>
              <a:rPr lang="ru-RU" sz="1400" b="1" dirty="0" err="1">
                <a:ea typeface="Tahoma" pitchFamily="34" charset="0"/>
                <a:cs typeface="Tahoma" pitchFamily="34" charset="0"/>
              </a:rPr>
              <a:t>помощта</a:t>
            </a:r>
            <a:r>
              <a:rPr lang="ru-RU" sz="1400" b="1" dirty="0">
                <a:ea typeface="Tahoma" pitchFamily="34" charset="0"/>
                <a:cs typeface="Tahoma" pitchFamily="34" charset="0"/>
              </a:rPr>
              <a:t> за </a:t>
            </a:r>
            <a:r>
              <a:rPr lang="ru-RU" sz="1400" b="1" dirty="0" err="1">
                <a:ea typeface="Tahoma" pitchFamily="34" charset="0"/>
                <a:cs typeface="Tahoma" pitchFamily="34" charset="0"/>
              </a:rPr>
              <a:t>изпълнение</a:t>
            </a:r>
            <a:r>
              <a:rPr lang="ru-RU" sz="1400" b="1" dirty="0">
                <a:ea typeface="Tahoma" pitchFamily="34" charset="0"/>
                <a:cs typeface="Tahoma" pitchFamily="34" charset="0"/>
              </a:rPr>
              <a:t> на </a:t>
            </a:r>
            <a:r>
              <a:rPr lang="ru-RU" sz="1400" b="1" dirty="0" err="1">
                <a:ea typeface="Tahoma" pitchFamily="34" charset="0"/>
                <a:cs typeface="Tahoma" pitchFamily="34" charset="0"/>
              </a:rPr>
              <a:t>инвестицията</a:t>
            </a:r>
            <a:r>
              <a:rPr lang="ru-RU" sz="1400" b="1" dirty="0">
                <a:ea typeface="Tahoma" pitchFamily="34" charset="0"/>
                <a:cs typeface="Tahoma" pitchFamily="34" charset="0"/>
              </a:rPr>
              <a:t> и се </a:t>
            </a:r>
            <a:r>
              <a:rPr lang="ru-RU" sz="1400" b="1" dirty="0" err="1">
                <a:ea typeface="Tahoma" pitchFamily="34" charset="0"/>
                <a:cs typeface="Tahoma" pitchFamily="34" charset="0"/>
              </a:rPr>
              <a:t>отчита</a:t>
            </a:r>
            <a:r>
              <a:rPr lang="ru-RU" sz="1400" b="1" dirty="0">
                <a:ea typeface="Tahoma" pitchFamily="34" charset="0"/>
                <a:cs typeface="Tahoma" pitchFamily="34" charset="0"/>
              </a:rPr>
              <a:t> (</a:t>
            </a:r>
            <a:r>
              <a:rPr lang="ru-RU" sz="1400" b="1" dirty="0" err="1">
                <a:ea typeface="Tahoma" pitchFamily="34" charset="0"/>
                <a:cs typeface="Tahoma" pitchFamily="34" charset="0"/>
              </a:rPr>
              <a:t>доказва</a:t>
            </a:r>
            <a:r>
              <a:rPr lang="ru-RU" sz="1400" b="1" dirty="0">
                <a:ea typeface="Tahoma" pitchFamily="34" charset="0"/>
                <a:cs typeface="Tahoma" pitchFamily="34" charset="0"/>
              </a:rPr>
              <a:t>) с </a:t>
            </a:r>
            <a:r>
              <a:rPr lang="ru-RU" sz="1400" b="1" dirty="0" err="1">
                <a:ea typeface="Tahoma" pitchFamily="34" charset="0"/>
                <a:cs typeface="Tahoma" pitchFamily="34" charset="0"/>
              </a:rPr>
              <a:t>първични</a:t>
            </a:r>
            <a:r>
              <a:rPr lang="ru-RU" sz="1400" b="1" dirty="0">
                <a:ea typeface="Tahoma" pitchFamily="34" charset="0"/>
                <a:cs typeface="Tahoma" pitchFamily="34" charset="0"/>
              </a:rPr>
              <a:t> </a:t>
            </a:r>
            <a:r>
              <a:rPr lang="ru-RU" sz="1400" b="1" dirty="0" err="1">
                <a:ea typeface="Tahoma" pitchFamily="34" charset="0"/>
                <a:cs typeface="Tahoma" pitchFamily="34" charset="0"/>
              </a:rPr>
              <a:t>счетоводни</a:t>
            </a:r>
            <a:r>
              <a:rPr lang="ru-RU" sz="1400" b="1" dirty="0">
                <a:ea typeface="Tahoma" pitchFamily="34" charset="0"/>
                <a:cs typeface="Tahoma" pitchFamily="34" charset="0"/>
              </a:rPr>
              <a:t> и </a:t>
            </a:r>
            <a:r>
              <a:rPr lang="ru-RU" sz="1400" b="1" dirty="0" err="1">
                <a:ea typeface="Tahoma" pitchFamily="34" charset="0"/>
                <a:cs typeface="Tahoma" pitchFamily="34" charset="0"/>
              </a:rPr>
              <a:t>разходооправдателни</a:t>
            </a:r>
            <a:r>
              <a:rPr lang="ru-RU" sz="1400" b="1" dirty="0">
                <a:ea typeface="Tahoma" pitchFamily="34" charset="0"/>
                <a:cs typeface="Tahoma" pitchFamily="34" charset="0"/>
              </a:rPr>
              <a:t> </a:t>
            </a:r>
            <a:r>
              <a:rPr lang="ru-RU" sz="1400" b="1" dirty="0" err="1">
                <a:ea typeface="Tahoma" pitchFamily="34" charset="0"/>
                <a:cs typeface="Tahoma" pitchFamily="34" charset="0"/>
              </a:rPr>
              <a:t>документи</a:t>
            </a:r>
            <a:r>
              <a:rPr lang="ru-RU" sz="1400" b="1" dirty="0">
                <a:ea typeface="Tahoma" pitchFamily="34" charset="0"/>
                <a:cs typeface="Tahoma" pitchFamily="34" charset="0"/>
              </a:rPr>
              <a:t>, </a:t>
            </a:r>
            <a:r>
              <a:rPr lang="ru-RU" sz="1400" b="1" dirty="0" err="1">
                <a:ea typeface="Tahoma" pitchFamily="34" charset="0"/>
                <a:cs typeface="Tahoma" pitchFamily="34" charset="0"/>
              </a:rPr>
              <a:t>които</a:t>
            </a:r>
            <a:r>
              <a:rPr lang="ru-RU" sz="1400" b="1" dirty="0">
                <a:ea typeface="Tahoma" pitchFamily="34" charset="0"/>
                <a:cs typeface="Tahoma" pitchFamily="34" charset="0"/>
              </a:rPr>
              <a:t> </a:t>
            </a:r>
            <a:r>
              <a:rPr lang="ru-RU" sz="1400" b="1" dirty="0" err="1">
                <a:ea typeface="Tahoma" pitchFamily="34" charset="0"/>
                <a:cs typeface="Tahoma" pitchFamily="34" charset="0"/>
              </a:rPr>
              <a:t>са</a:t>
            </a:r>
            <a:r>
              <a:rPr lang="ru-RU" sz="1400" b="1" dirty="0">
                <a:ea typeface="Tahoma" pitchFamily="34" charset="0"/>
                <a:cs typeface="Tahoma" pitchFamily="34" charset="0"/>
              </a:rPr>
              <a:t> </a:t>
            </a:r>
            <a:r>
              <a:rPr lang="ru-RU" sz="1400" b="1" dirty="0" err="1">
                <a:ea typeface="Tahoma" pitchFamily="34" charset="0"/>
                <a:cs typeface="Tahoma" pitchFamily="34" charset="0"/>
              </a:rPr>
              <a:t>издадени</a:t>
            </a:r>
            <a:r>
              <a:rPr lang="ru-RU" sz="1400" b="1" dirty="0">
                <a:ea typeface="Tahoma" pitchFamily="34" charset="0"/>
                <a:cs typeface="Tahoma" pitchFamily="34" charset="0"/>
              </a:rPr>
              <a:t> на </a:t>
            </a:r>
            <a:r>
              <a:rPr lang="ru-RU" sz="1400" b="1" dirty="0" err="1">
                <a:ea typeface="Tahoma" pitchFamily="34" charset="0"/>
                <a:cs typeface="Tahoma" pitchFamily="34" charset="0"/>
              </a:rPr>
              <a:t>крайният</a:t>
            </a:r>
            <a:r>
              <a:rPr lang="ru-RU" sz="1400" b="1" dirty="0">
                <a:ea typeface="Tahoma" pitchFamily="34" charset="0"/>
                <a:cs typeface="Tahoma" pitchFamily="34" charset="0"/>
              </a:rPr>
              <a:t> </a:t>
            </a:r>
            <a:r>
              <a:rPr lang="ru-RU" sz="1400" b="1" dirty="0" err="1">
                <a:ea typeface="Tahoma" pitchFamily="34" charset="0"/>
                <a:cs typeface="Tahoma" pitchFamily="34" charset="0"/>
              </a:rPr>
              <a:t>получател</a:t>
            </a:r>
            <a:r>
              <a:rPr lang="ru-RU" sz="1400" b="1" dirty="0">
                <a:ea typeface="Tahoma" pitchFamily="34" charset="0"/>
                <a:cs typeface="Tahoma" pitchFamily="34" charset="0"/>
              </a:rPr>
              <a:t>.</a:t>
            </a:r>
          </a:p>
          <a:p>
            <a:pPr marL="0" lvl="0" indent="0" algn="just" fontAlgn="base">
              <a:spcBef>
                <a:spcPts val="0"/>
              </a:spcBef>
              <a:spcAft>
                <a:spcPts val="600"/>
              </a:spcAft>
              <a:buClrTx/>
              <a:buSzTx/>
              <a:buNone/>
              <a:defRPr/>
            </a:pPr>
            <a:endParaRPr lang="ru-RU" sz="1400" b="1" dirty="0">
              <a:ea typeface="Tahoma" pitchFamily="34" charset="0"/>
              <a:cs typeface="Tahoma" pitchFamily="34" charset="0"/>
            </a:endParaRPr>
          </a:p>
          <a:p>
            <a:pPr marL="0" lvl="0" indent="0" algn="just" fontAlgn="base">
              <a:spcBef>
                <a:spcPts val="0"/>
              </a:spcBef>
              <a:spcAft>
                <a:spcPts val="600"/>
              </a:spcAft>
              <a:buClrTx/>
              <a:buSzTx/>
              <a:buNone/>
              <a:defRPr/>
            </a:pPr>
            <a:r>
              <a:rPr lang="ru-RU" sz="1400" b="1" dirty="0" err="1">
                <a:ea typeface="Tahoma" pitchFamily="34" charset="0"/>
                <a:cs typeface="Tahoma" pitchFamily="34" charset="0"/>
              </a:rPr>
              <a:t>Междинни</a:t>
            </a:r>
            <a:r>
              <a:rPr lang="ru-RU" sz="1400" b="1" dirty="0">
                <a:ea typeface="Tahoma" pitchFamily="34" charset="0"/>
                <a:cs typeface="Tahoma" pitchFamily="34" charset="0"/>
              </a:rPr>
              <a:t> и </a:t>
            </a:r>
            <a:r>
              <a:rPr lang="ru-RU" sz="1400" b="1" dirty="0" err="1">
                <a:ea typeface="Tahoma" pitchFamily="34" charset="0"/>
                <a:cs typeface="Tahoma" pitchFamily="34" charset="0"/>
              </a:rPr>
              <a:t>окончателни</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плащания</a:t>
            </a:r>
            <a:r>
              <a:rPr lang="ru-RU" sz="1400" b="1" dirty="0">
                <a:ea typeface="Tahoma" pitchFamily="34" charset="0"/>
                <a:cs typeface="Tahoma" pitchFamily="34" charset="0"/>
              </a:rPr>
              <a:t>: </a:t>
            </a:r>
          </a:p>
          <a:p>
            <a:pPr marL="285750" indent="-285750" algn="just" fontAlgn="base">
              <a:spcBef>
                <a:spcPts val="0"/>
              </a:spcBef>
              <a:spcAft>
                <a:spcPts val="600"/>
              </a:spcAft>
              <a:buClrTx/>
              <a:buSzTx/>
              <a:buFont typeface="Wingdings" pitchFamily="2" charset="2"/>
              <a:buChar char="Ø"/>
              <a:defRPr/>
            </a:pPr>
            <a:r>
              <a:rPr lang="bg-BG" sz="1400" dirty="0">
                <a:ea typeface="Tahoma" pitchFamily="34" charset="0"/>
                <a:cs typeface="Tahoma" pitchFamily="34" charset="0"/>
              </a:rPr>
              <a:t>Крайният получател </a:t>
            </a:r>
            <a:r>
              <a:rPr lang="ru-RU" sz="1400" dirty="0" err="1">
                <a:ea typeface="Tahoma" pitchFamily="34" charset="0"/>
                <a:cs typeface="Tahoma" pitchFamily="34" charset="0"/>
              </a:rPr>
              <a:t>има</a:t>
            </a:r>
            <a:r>
              <a:rPr lang="ru-RU" sz="1400" dirty="0">
                <a:ea typeface="Tahoma" pitchFamily="34" charset="0"/>
                <a:cs typeface="Tahoma" pitchFamily="34" charset="0"/>
              </a:rPr>
              <a:t> право на </a:t>
            </a:r>
            <a:r>
              <a:rPr lang="ru-RU" sz="1400" dirty="0" err="1">
                <a:ea typeface="Tahoma" pitchFamily="34" charset="0"/>
                <a:cs typeface="Tahoma" pitchFamily="34" charset="0"/>
              </a:rPr>
              <a:t>междинни</a:t>
            </a:r>
            <a:r>
              <a:rPr lang="ru-RU" sz="1400" dirty="0">
                <a:ea typeface="Tahoma" pitchFamily="34" charset="0"/>
                <a:cs typeface="Tahoma" pitchFamily="34" charset="0"/>
              </a:rPr>
              <a:t> </a:t>
            </a:r>
            <a:r>
              <a:rPr lang="ru-RU" sz="1400" dirty="0" err="1">
                <a:ea typeface="Tahoma" pitchFamily="34" charset="0"/>
                <a:cs typeface="Tahoma" pitchFamily="34" charset="0"/>
              </a:rPr>
              <a:t>плащания</a:t>
            </a:r>
            <a:r>
              <a:rPr lang="ru-RU" sz="1400" dirty="0">
                <a:ea typeface="Tahoma" pitchFamily="34" charset="0"/>
                <a:cs typeface="Tahoma" pitchFamily="34" charset="0"/>
              </a:rPr>
              <a:t> при наличие на </a:t>
            </a:r>
            <a:r>
              <a:rPr lang="ru-RU" sz="1400" dirty="0" err="1">
                <a:ea typeface="Tahoma" pitchFamily="34" charset="0"/>
                <a:cs typeface="Tahoma" pitchFamily="34" charset="0"/>
              </a:rPr>
              <a:t>цялостно</a:t>
            </a:r>
            <a:r>
              <a:rPr lang="ru-RU" sz="1400" dirty="0">
                <a:ea typeface="Tahoma" pitchFamily="34" charset="0"/>
                <a:cs typeface="Tahoma" pitchFamily="34" charset="0"/>
              </a:rPr>
              <a:t> </a:t>
            </a:r>
            <a:r>
              <a:rPr lang="ru-RU" sz="1400" dirty="0" err="1">
                <a:ea typeface="Tahoma" pitchFamily="34" charset="0"/>
                <a:cs typeface="Tahoma" pitchFamily="34" charset="0"/>
              </a:rPr>
              <a:t>изпълнение</a:t>
            </a:r>
            <a:r>
              <a:rPr lang="ru-RU" sz="1400" dirty="0">
                <a:ea typeface="Tahoma" pitchFamily="34" charset="0"/>
                <a:cs typeface="Tahoma" pitchFamily="34" charset="0"/>
              </a:rPr>
              <a:t> на доставка/услуга, </a:t>
            </a:r>
            <a:r>
              <a:rPr lang="ru-RU" sz="1400" dirty="0" err="1">
                <a:ea typeface="Tahoma" pitchFamily="34" charset="0"/>
                <a:cs typeface="Tahoma" pitchFamily="34" charset="0"/>
              </a:rPr>
              <a:t>като</a:t>
            </a:r>
            <a:r>
              <a:rPr lang="ru-RU" sz="1400" dirty="0">
                <a:ea typeface="Tahoma" pitchFamily="34" charset="0"/>
                <a:cs typeface="Tahoma" pitchFamily="34" charset="0"/>
              </a:rPr>
              <a:t> например </a:t>
            </a:r>
            <a:r>
              <a:rPr lang="ru-RU" sz="1400" dirty="0" err="1">
                <a:ea typeface="Tahoma" pitchFamily="34" charset="0"/>
                <a:cs typeface="Tahoma" pitchFamily="34" charset="0"/>
              </a:rPr>
              <a:t>доставен</a:t>
            </a:r>
            <a:r>
              <a:rPr lang="ru-RU" sz="1400" dirty="0">
                <a:ea typeface="Tahoma" pitchFamily="34" charset="0"/>
                <a:cs typeface="Tahoma" pitchFamily="34" charset="0"/>
              </a:rPr>
              <a:t> и </a:t>
            </a:r>
            <a:r>
              <a:rPr lang="ru-RU" sz="1400" dirty="0" err="1">
                <a:ea typeface="Tahoma" pitchFamily="34" charset="0"/>
                <a:cs typeface="Tahoma" pitchFamily="34" charset="0"/>
              </a:rPr>
              <a:t>въведен</a:t>
            </a:r>
            <a:r>
              <a:rPr lang="ru-RU" sz="1400" dirty="0">
                <a:ea typeface="Tahoma" pitchFamily="34" charset="0"/>
                <a:cs typeface="Tahoma" pitchFamily="34" charset="0"/>
              </a:rPr>
              <a:t> в </a:t>
            </a:r>
            <a:r>
              <a:rPr lang="ru-RU" sz="1400" dirty="0" err="1">
                <a:ea typeface="Tahoma" pitchFamily="34" charset="0"/>
                <a:cs typeface="Tahoma" pitchFamily="34" charset="0"/>
              </a:rPr>
              <a:t>експлоатация</a:t>
            </a:r>
            <a:r>
              <a:rPr lang="ru-RU" sz="1400" dirty="0">
                <a:ea typeface="Tahoma" pitchFamily="34" charset="0"/>
                <a:cs typeface="Tahoma" pitchFamily="34" charset="0"/>
              </a:rPr>
              <a:t> ДМА/ДНА, </a:t>
            </a:r>
            <a:r>
              <a:rPr lang="ru-RU" sz="1400" dirty="0" err="1">
                <a:ea typeface="Tahoma" pitchFamily="34" charset="0"/>
                <a:cs typeface="Tahoma" pitchFamily="34" charset="0"/>
              </a:rPr>
              <a:t>удостоверени</a:t>
            </a:r>
            <a:r>
              <a:rPr lang="ru-RU" sz="1400" dirty="0">
                <a:ea typeface="Tahoma" pitchFamily="34" charset="0"/>
                <a:cs typeface="Tahoma" pitchFamily="34" charset="0"/>
              </a:rPr>
              <a:t> по </a:t>
            </a:r>
            <a:r>
              <a:rPr lang="ru-RU" sz="1400" dirty="0" err="1">
                <a:ea typeface="Tahoma" pitchFamily="34" charset="0"/>
                <a:cs typeface="Tahoma" pitchFamily="34" charset="0"/>
              </a:rPr>
              <a:t>надлежния</a:t>
            </a:r>
            <a:r>
              <a:rPr lang="ru-RU" sz="1400" dirty="0">
                <a:ea typeface="Tahoma" pitchFamily="34" charset="0"/>
                <a:cs typeface="Tahoma" pitchFamily="34" charset="0"/>
              </a:rPr>
              <a:t> </a:t>
            </a:r>
            <a:r>
              <a:rPr lang="ru-RU" sz="1400" dirty="0" err="1">
                <a:ea typeface="Tahoma" pitchFamily="34" charset="0"/>
                <a:cs typeface="Tahoma" pitchFamily="34" charset="0"/>
              </a:rPr>
              <a:t>ред</a:t>
            </a:r>
            <a:r>
              <a:rPr lang="ru-RU" sz="1400" dirty="0">
                <a:ea typeface="Tahoma" pitchFamily="34" charset="0"/>
                <a:cs typeface="Tahoma" pitchFamily="34" charset="0"/>
              </a:rPr>
              <a:t> с </a:t>
            </a:r>
            <a:r>
              <a:rPr lang="ru-RU" sz="1400" dirty="0" err="1">
                <a:ea typeface="Tahoma" pitchFamily="34" charset="0"/>
                <a:cs typeface="Tahoma" pitchFamily="34" charset="0"/>
              </a:rPr>
              <a:t>приемо-предавателен</a:t>
            </a:r>
            <a:r>
              <a:rPr lang="ru-RU" sz="1400" dirty="0">
                <a:ea typeface="Tahoma" pitchFamily="34" charset="0"/>
                <a:cs typeface="Tahoma" pitchFamily="34" charset="0"/>
              </a:rPr>
              <a:t> протокол или друг </a:t>
            </a:r>
            <a:r>
              <a:rPr lang="ru-RU" sz="1400" dirty="0" err="1">
                <a:ea typeface="Tahoma" pitchFamily="34" charset="0"/>
                <a:cs typeface="Tahoma" pitchFamily="34" charset="0"/>
              </a:rPr>
              <a:t>релевантен</a:t>
            </a:r>
            <a:r>
              <a:rPr lang="ru-RU" sz="1400" dirty="0">
                <a:ea typeface="Tahoma" pitchFamily="34" charset="0"/>
                <a:cs typeface="Tahoma" pitchFamily="34" charset="0"/>
              </a:rPr>
              <a:t> документ.</a:t>
            </a:r>
          </a:p>
        </p:txBody>
      </p:sp>
      <p:sp>
        <p:nvSpPr>
          <p:cNvPr id="9" name="TextBox 8">
            <a:extLst>
              <a:ext uri="{FF2B5EF4-FFF2-40B4-BE49-F238E27FC236}">
                <a16:creationId xmlns:a16="http://schemas.microsoft.com/office/drawing/2014/main" id="{6D827664-4C5F-4952-A2D2-3B6204F459C2}"/>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6978256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34</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b="1" dirty="0">
                <a:solidFill>
                  <a:schemeClr val="accent1">
                    <a:lumMod val="50000"/>
                  </a:schemeClr>
                </a:solidFill>
              </a:rPr>
              <a:t>ПЛАЩАНИЯ ОТ СНД КЪМ КРАЙНИТЕ ПОЛУЧАТЕЛИ</a:t>
            </a:r>
          </a:p>
        </p:txBody>
      </p:sp>
      <p:sp>
        <p:nvSpPr>
          <p:cNvPr id="11" name="TextBox 10">
            <a:extLst>
              <a:ext uri="{FF2B5EF4-FFF2-40B4-BE49-F238E27FC236}">
                <a16:creationId xmlns:a16="http://schemas.microsoft.com/office/drawing/2014/main" id="{72F0A282-9C5A-4D17-B7ED-E9A3CBD7E576}"/>
              </a:ext>
            </a:extLst>
          </p:cNvPr>
          <p:cNvSpPr txBox="1"/>
          <p:nvPr/>
        </p:nvSpPr>
        <p:spPr>
          <a:xfrm>
            <a:off x="244098" y="1425076"/>
            <a:ext cx="8316407" cy="4001095"/>
          </a:xfrm>
          <a:prstGeom prst="rect">
            <a:avLst/>
          </a:prstGeom>
          <a:noFill/>
        </p:spPr>
        <p:txBody>
          <a:bodyPr wrap="square">
            <a:spAutoFit/>
          </a:bodyPr>
          <a:lstStyle/>
          <a:p>
            <a:pPr marL="285750" indent="-285750" algn="just" fontAlgn="base">
              <a:spcBef>
                <a:spcPts val="0"/>
              </a:spcBef>
              <a:spcAft>
                <a:spcPts val="600"/>
              </a:spcAft>
              <a:buClrTx/>
              <a:buSzTx/>
              <a:buFont typeface="Wingdings" panose="05000000000000000000" pitchFamily="2" charset="2"/>
              <a:buChar char="Ø"/>
              <a:defRPr/>
            </a:pPr>
            <a:r>
              <a:rPr lang="ru-RU" sz="1400" dirty="0" err="1">
                <a:ea typeface="Tahoma" pitchFamily="34" charset="0"/>
                <a:cs typeface="Tahoma" pitchFamily="34" charset="0"/>
              </a:rPr>
              <a:t>Междинни</a:t>
            </a:r>
            <a:r>
              <a:rPr lang="ru-RU" sz="1400" dirty="0">
                <a:ea typeface="Tahoma" pitchFamily="34" charset="0"/>
                <a:cs typeface="Tahoma" pitchFamily="34" charset="0"/>
              </a:rPr>
              <a:t> и </a:t>
            </a:r>
            <a:r>
              <a:rPr lang="ru-RU" sz="1400" dirty="0" err="1">
                <a:ea typeface="Tahoma" pitchFamily="34" charset="0"/>
                <a:cs typeface="Tahoma" pitchFamily="34" charset="0"/>
              </a:rPr>
              <a:t>окончателни</a:t>
            </a:r>
            <a:r>
              <a:rPr lang="ru-RU" sz="1400" dirty="0">
                <a:ea typeface="Tahoma" pitchFamily="34" charset="0"/>
                <a:cs typeface="Tahoma" pitchFamily="34" charset="0"/>
              </a:rPr>
              <a:t> </a:t>
            </a:r>
            <a:r>
              <a:rPr lang="ru-RU" sz="1400" dirty="0" err="1">
                <a:ea typeface="Tahoma" pitchFamily="34" charset="0"/>
                <a:cs typeface="Tahoma" pitchFamily="34" charset="0"/>
              </a:rPr>
              <a:t>плащания</a:t>
            </a:r>
            <a:r>
              <a:rPr lang="ru-RU" sz="1400" dirty="0">
                <a:ea typeface="Tahoma" pitchFamily="34" charset="0"/>
                <a:cs typeface="Tahoma" pitchFamily="34" charset="0"/>
              </a:rPr>
              <a:t> се </a:t>
            </a:r>
            <a:r>
              <a:rPr lang="ru-RU" sz="1400" dirty="0" err="1">
                <a:ea typeface="Tahoma" pitchFamily="34" charset="0"/>
                <a:cs typeface="Tahoma" pitchFamily="34" charset="0"/>
              </a:rPr>
              <a:t>извършват</a:t>
            </a:r>
            <a:r>
              <a:rPr lang="ru-RU" sz="1400" dirty="0">
                <a:ea typeface="Tahoma" pitchFamily="34" charset="0"/>
                <a:cs typeface="Tahoma" pitchFamily="34" charset="0"/>
              </a:rPr>
              <a:t> в срок от 60 (</a:t>
            </a:r>
            <a:r>
              <a:rPr lang="ru-RU" sz="1400" dirty="0" err="1">
                <a:ea typeface="Tahoma" pitchFamily="34" charset="0"/>
                <a:cs typeface="Tahoma" pitchFamily="34" charset="0"/>
              </a:rPr>
              <a:t>шестдесет</a:t>
            </a:r>
            <a:r>
              <a:rPr lang="ru-RU" sz="1400" dirty="0">
                <a:ea typeface="Tahoma" pitchFamily="34" charset="0"/>
                <a:cs typeface="Tahoma" pitchFamily="34" charset="0"/>
              </a:rPr>
              <a:t>) </a:t>
            </a:r>
            <a:r>
              <a:rPr lang="ru-RU" sz="1400" dirty="0" err="1">
                <a:ea typeface="Tahoma" pitchFamily="34" charset="0"/>
                <a:cs typeface="Tahoma" pitchFamily="34" charset="0"/>
              </a:rPr>
              <a:t>календарни</a:t>
            </a:r>
            <a:r>
              <a:rPr lang="ru-RU" sz="1400" dirty="0">
                <a:ea typeface="Tahoma" pitchFamily="34" charset="0"/>
                <a:cs typeface="Tahoma" pitchFamily="34" charset="0"/>
              </a:rPr>
              <a:t> дни от </a:t>
            </a:r>
            <a:r>
              <a:rPr lang="ru-RU" sz="1400" dirty="0" err="1">
                <a:ea typeface="Tahoma" pitchFamily="34" charset="0"/>
                <a:cs typeface="Tahoma" pitchFamily="34" charset="0"/>
              </a:rPr>
              <a:t>датата</a:t>
            </a:r>
            <a:r>
              <a:rPr lang="ru-RU" sz="1400" dirty="0">
                <a:ea typeface="Tahoma" pitchFamily="34" charset="0"/>
                <a:cs typeface="Tahoma" pitchFamily="34" charset="0"/>
              </a:rPr>
              <a:t> на </a:t>
            </a:r>
            <a:r>
              <a:rPr lang="ru-RU" sz="1400" dirty="0" err="1">
                <a:ea typeface="Tahoma" pitchFamily="34" charset="0"/>
                <a:cs typeface="Tahoma" pitchFamily="34" charset="0"/>
              </a:rPr>
              <a:t>постъпване</a:t>
            </a:r>
            <a:r>
              <a:rPr lang="ru-RU" sz="1400" dirty="0">
                <a:ea typeface="Tahoma" pitchFamily="34" charset="0"/>
                <a:cs typeface="Tahoma" pitchFamily="34" charset="0"/>
              </a:rPr>
              <a:t> на </a:t>
            </a:r>
            <a:r>
              <a:rPr lang="ru-RU" sz="1400" dirty="0" err="1">
                <a:ea typeface="Tahoma" pitchFamily="34" charset="0"/>
                <a:cs typeface="Tahoma" pitchFamily="34" charset="0"/>
              </a:rPr>
              <a:t>искането</a:t>
            </a:r>
            <a:r>
              <a:rPr lang="ru-RU" sz="1400" dirty="0">
                <a:ea typeface="Tahoma" pitchFamily="34" charset="0"/>
                <a:cs typeface="Tahoma" pitchFamily="34" charset="0"/>
              </a:rPr>
              <a:t> за </a:t>
            </a:r>
            <a:r>
              <a:rPr lang="ru-RU" sz="1400" dirty="0" err="1">
                <a:ea typeface="Tahoma" pitchFamily="34" charset="0"/>
                <a:cs typeface="Tahoma" pitchFamily="34" charset="0"/>
              </a:rPr>
              <a:t>плащане</a:t>
            </a:r>
            <a:r>
              <a:rPr lang="ru-RU" sz="1400" dirty="0">
                <a:ea typeface="Tahoma" pitchFamily="34" charset="0"/>
                <a:cs typeface="Tahoma" pitchFamily="34" charset="0"/>
              </a:rPr>
              <a:t> в ИСМ-ИСУН 2020, раздел НПВУ.</a:t>
            </a:r>
            <a:endParaRPr lang="en-US" sz="1400" dirty="0">
              <a:ea typeface="Tahoma" pitchFamily="34" charset="0"/>
              <a:cs typeface="Tahoma" pitchFamily="34" charset="0"/>
            </a:endParaRPr>
          </a:p>
          <a:p>
            <a:pPr marL="285750" indent="-285750" algn="just" fontAlgn="base">
              <a:spcBef>
                <a:spcPts val="0"/>
              </a:spcBef>
              <a:spcAft>
                <a:spcPts val="600"/>
              </a:spcAft>
              <a:buClrTx/>
              <a:buSzTx/>
              <a:buFont typeface="Wingdings" panose="05000000000000000000" pitchFamily="2" charset="2"/>
              <a:buChar char="Ø"/>
              <a:defRPr/>
            </a:pPr>
            <a:endParaRPr lang="ru-RU" sz="1400" dirty="0">
              <a:ea typeface="Tahoma" pitchFamily="34" charset="0"/>
              <a:cs typeface="Tahoma" pitchFamily="34" charset="0"/>
            </a:endParaRPr>
          </a:p>
          <a:p>
            <a:pPr marL="285750" indent="-285750" algn="just" fontAlgn="base">
              <a:spcBef>
                <a:spcPts val="0"/>
              </a:spcBef>
              <a:spcAft>
                <a:spcPts val="600"/>
              </a:spcAft>
              <a:buClrTx/>
              <a:buSzTx/>
              <a:buFont typeface="Wingdings" panose="05000000000000000000" pitchFamily="2" charset="2"/>
              <a:buChar char="Ø"/>
              <a:defRPr/>
            </a:pPr>
            <a:r>
              <a:rPr lang="ru-RU" sz="1400" dirty="0">
                <a:ea typeface="Tahoma" pitchFamily="34" charset="0"/>
                <a:cs typeface="Tahoma" pitchFamily="34" charset="0"/>
              </a:rPr>
              <a:t>За </a:t>
            </a:r>
            <a:r>
              <a:rPr lang="ru-RU" sz="1400" dirty="0" err="1">
                <a:ea typeface="Tahoma" pitchFamily="34" charset="0"/>
                <a:cs typeface="Tahoma" pitchFamily="34" charset="0"/>
              </a:rPr>
              <a:t>окончателно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 </a:t>
            </a:r>
            <a:r>
              <a:rPr lang="ru-RU" sz="1400" dirty="0" err="1">
                <a:ea typeface="Tahoma" pitchFamily="34" charset="0"/>
                <a:cs typeface="Tahoma" pitchFamily="34" charset="0"/>
              </a:rPr>
              <a:t>крайният</a:t>
            </a:r>
            <a:r>
              <a:rPr lang="ru-RU" sz="1400" dirty="0">
                <a:ea typeface="Tahoma" pitchFamily="34" charset="0"/>
                <a:cs typeface="Tahoma" pitchFamily="34" charset="0"/>
              </a:rPr>
              <a:t>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 </a:t>
            </a:r>
            <a:r>
              <a:rPr lang="ru-RU" sz="1400" dirty="0" err="1">
                <a:ea typeface="Tahoma" pitchFamily="34" charset="0"/>
                <a:cs typeface="Tahoma" pitchFamily="34" charset="0"/>
              </a:rPr>
              <a:t>следва</a:t>
            </a:r>
            <a:r>
              <a:rPr lang="ru-RU" sz="1400" dirty="0">
                <a:ea typeface="Tahoma" pitchFamily="34" charset="0"/>
                <a:cs typeface="Tahoma" pitchFamily="34" charset="0"/>
              </a:rPr>
              <a:t> да е </a:t>
            </a:r>
            <a:r>
              <a:rPr lang="ru-RU" sz="1400" dirty="0" err="1">
                <a:ea typeface="Tahoma" pitchFamily="34" charset="0"/>
                <a:cs typeface="Tahoma" pitchFamily="34" charset="0"/>
              </a:rPr>
              <a:t>реализирал</a:t>
            </a:r>
            <a:r>
              <a:rPr lang="ru-RU" sz="1400" dirty="0">
                <a:ea typeface="Tahoma" pitchFamily="34" charset="0"/>
                <a:cs typeface="Tahoma" pitchFamily="34" charset="0"/>
              </a:rPr>
              <a:t> успешно </a:t>
            </a:r>
            <a:r>
              <a:rPr lang="ru-RU" sz="1400" dirty="0" err="1">
                <a:ea typeface="Tahoma" pitchFamily="34" charset="0"/>
                <a:cs typeface="Tahoma" pitchFamily="34" charset="0"/>
              </a:rPr>
              <a:t>изпълнението</a:t>
            </a:r>
            <a:r>
              <a:rPr lang="ru-RU" sz="1400" dirty="0">
                <a:ea typeface="Tahoma" pitchFamily="34" charset="0"/>
                <a:cs typeface="Tahoma" pitchFamily="34" charset="0"/>
              </a:rPr>
              <a:t> на </a:t>
            </a:r>
            <a:r>
              <a:rPr lang="ru-RU" sz="1400" dirty="0" err="1">
                <a:ea typeface="Tahoma" pitchFamily="34" charset="0"/>
                <a:cs typeface="Tahoma" pitchFamily="34" charset="0"/>
              </a:rPr>
              <a:t>одобрената</a:t>
            </a:r>
            <a:r>
              <a:rPr lang="ru-RU" sz="1400" dirty="0">
                <a:ea typeface="Tahoma" pitchFamily="34" charset="0"/>
                <a:cs typeface="Tahoma" pitchFamily="34" charset="0"/>
              </a:rPr>
              <a:t> инвестиция, за </a:t>
            </a:r>
            <a:r>
              <a:rPr lang="ru-RU" sz="1400" dirty="0" err="1">
                <a:ea typeface="Tahoma" pitchFamily="34" charset="0"/>
                <a:cs typeface="Tahoma" pitchFamily="34" charset="0"/>
              </a:rPr>
              <a:t>което</a:t>
            </a:r>
            <a:r>
              <a:rPr lang="ru-RU" sz="1400" dirty="0">
                <a:ea typeface="Tahoma" pitchFamily="34" charset="0"/>
                <a:cs typeface="Tahoma" pitchFamily="34" charset="0"/>
              </a:rPr>
              <a:t> </a:t>
            </a:r>
            <a:r>
              <a:rPr lang="ru-RU" sz="1400" dirty="0" err="1">
                <a:ea typeface="Tahoma" pitchFamily="34" charset="0"/>
                <a:cs typeface="Tahoma" pitchFamily="34" charset="0"/>
              </a:rPr>
              <a:t>трябва</a:t>
            </a:r>
            <a:r>
              <a:rPr lang="ru-RU" sz="1400" dirty="0">
                <a:ea typeface="Tahoma" pitchFamily="34" charset="0"/>
                <a:cs typeface="Tahoma" pitchFamily="34" charset="0"/>
              </a:rPr>
              <a:t> да </a:t>
            </a:r>
            <a:r>
              <a:rPr lang="ru-RU" sz="1400" dirty="0" err="1">
                <a:ea typeface="Tahoma" pitchFamily="34" charset="0"/>
                <a:cs typeface="Tahoma" pitchFamily="34" charset="0"/>
              </a:rPr>
              <a:t>представи</a:t>
            </a:r>
            <a:r>
              <a:rPr lang="ru-RU" sz="1400" dirty="0">
                <a:ea typeface="Tahoma" pitchFamily="34" charset="0"/>
                <a:cs typeface="Tahoma" pitchFamily="34" charset="0"/>
              </a:rPr>
              <a:t> </a:t>
            </a:r>
            <a:r>
              <a:rPr lang="ru-RU" sz="1400" dirty="0" err="1">
                <a:ea typeface="Tahoma" pitchFamily="34" charset="0"/>
                <a:cs typeface="Tahoma" pitchFamily="34" charset="0"/>
              </a:rPr>
              <a:t>доказателствени</a:t>
            </a:r>
            <a:r>
              <a:rPr lang="ru-RU" sz="1400" dirty="0">
                <a:ea typeface="Tahoma" pitchFamily="34" charset="0"/>
                <a:cs typeface="Tahoma" pitchFamily="34" charset="0"/>
              </a:rPr>
              <a:t> </a:t>
            </a:r>
            <a:r>
              <a:rPr lang="ru-RU" sz="1400" dirty="0" err="1">
                <a:ea typeface="Tahoma" pitchFamily="34" charset="0"/>
                <a:cs typeface="Tahoma" pitchFamily="34" charset="0"/>
              </a:rPr>
              <a:t>документи</a:t>
            </a:r>
            <a:r>
              <a:rPr lang="ru-RU" sz="1400" dirty="0">
                <a:ea typeface="Tahoma" pitchFamily="34" charset="0"/>
                <a:cs typeface="Tahoma" pitchFamily="34" charset="0"/>
              </a:rPr>
              <a:t>, </a:t>
            </a:r>
            <a:r>
              <a:rPr lang="ru-RU" sz="1400" dirty="0" err="1">
                <a:ea typeface="Tahoma" pitchFamily="34" charset="0"/>
                <a:cs typeface="Tahoma" pitchFamily="34" charset="0"/>
              </a:rPr>
              <a:t>които</a:t>
            </a:r>
            <a:r>
              <a:rPr lang="ru-RU" sz="1400" dirty="0">
                <a:ea typeface="Tahoma" pitchFamily="34" charset="0"/>
                <a:cs typeface="Tahoma" pitchFamily="34" charset="0"/>
              </a:rPr>
              <a:t> </a:t>
            </a:r>
            <a:r>
              <a:rPr lang="ru-RU" sz="1400" dirty="0" err="1">
                <a:ea typeface="Tahoma" pitchFamily="34" charset="0"/>
                <a:cs typeface="Tahoma" pitchFamily="34" charset="0"/>
              </a:rPr>
              <a:t>удостоверяват</a:t>
            </a:r>
            <a:r>
              <a:rPr lang="ru-RU" sz="1400" dirty="0">
                <a:ea typeface="Tahoma" pitchFamily="34" charset="0"/>
                <a:cs typeface="Tahoma" pitchFamily="34" charset="0"/>
              </a:rPr>
              <a:t> </a:t>
            </a:r>
            <a:r>
              <a:rPr lang="ru-RU" sz="1400" dirty="0" err="1">
                <a:ea typeface="Tahoma" pitchFamily="34" charset="0"/>
                <a:cs typeface="Tahoma" pitchFamily="34" charset="0"/>
              </a:rPr>
              <a:t>изпълнението</a:t>
            </a:r>
            <a:r>
              <a:rPr lang="ru-RU" sz="1400" dirty="0">
                <a:ea typeface="Tahoma" pitchFamily="34" charset="0"/>
                <a:cs typeface="Tahoma" pitchFamily="34" charset="0"/>
              </a:rPr>
              <a:t> на </a:t>
            </a:r>
            <a:r>
              <a:rPr lang="ru-RU" sz="1400" dirty="0" err="1">
                <a:ea typeface="Tahoma" pitchFamily="34" charset="0"/>
                <a:cs typeface="Tahoma" pitchFamily="34" charset="0"/>
              </a:rPr>
              <a:t>заложените</a:t>
            </a:r>
            <a:r>
              <a:rPr lang="ru-RU" sz="1400" dirty="0">
                <a:ea typeface="Tahoma" pitchFamily="34" charset="0"/>
                <a:cs typeface="Tahoma" pitchFamily="34" charset="0"/>
              </a:rPr>
              <a:t> в договора за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 </a:t>
            </a:r>
            <a:r>
              <a:rPr lang="ru-RU" sz="1400" dirty="0" err="1">
                <a:ea typeface="Tahoma" pitchFamily="34" charset="0"/>
                <a:cs typeface="Tahoma" pitchFamily="34" charset="0"/>
              </a:rPr>
              <a:t>дейности</a:t>
            </a:r>
            <a:r>
              <a:rPr lang="ru-RU" sz="1400" dirty="0">
                <a:ea typeface="Tahoma" pitchFamily="34" charset="0"/>
                <a:cs typeface="Tahoma" pitchFamily="34" charset="0"/>
              </a:rPr>
              <a:t>. След </a:t>
            </a:r>
            <a:r>
              <a:rPr lang="ru-RU" sz="1400" dirty="0" err="1">
                <a:ea typeface="Tahoma" pitchFamily="34" charset="0"/>
                <a:cs typeface="Tahoma" pitchFamily="34" charset="0"/>
              </a:rPr>
              <a:t>извършване</a:t>
            </a:r>
            <a:r>
              <a:rPr lang="ru-RU" sz="1400" dirty="0">
                <a:ea typeface="Tahoma" pitchFamily="34" charset="0"/>
                <a:cs typeface="Tahoma" pitchFamily="34" charset="0"/>
              </a:rPr>
              <a:t> на проверка от страна на СНД на </a:t>
            </a:r>
            <a:r>
              <a:rPr lang="ru-RU" sz="1400" dirty="0" err="1">
                <a:ea typeface="Tahoma" pitchFamily="34" charset="0"/>
                <a:cs typeface="Tahoma" pitchFamily="34" charset="0"/>
              </a:rPr>
              <a:t>документите</a:t>
            </a:r>
            <a:r>
              <a:rPr lang="ru-RU" sz="1400" dirty="0">
                <a:ea typeface="Tahoma" pitchFamily="34" charset="0"/>
                <a:cs typeface="Tahoma" pitchFamily="34" charset="0"/>
              </a:rPr>
              <a:t>, </a:t>
            </a:r>
            <a:r>
              <a:rPr lang="ru-RU" sz="1400" dirty="0" err="1">
                <a:ea typeface="Tahoma" pitchFamily="34" charset="0"/>
                <a:cs typeface="Tahoma" pitchFamily="34" charset="0"/>
              </a:rPr>
              <a:t>представени</a:t>
            </a:r>
            <a:r>
              <a:rPr lang="ru-RU" sz="1400" dirty="0">
                <a:ea typeface="Tahoma" pitchFamily="34" charset="0"/>
                <a:cs typeface="Tahoma" pitchFamily="34" charset="0"/>
              </a:rPr>
              <a:t> </a:t>
            </a:r>
            <a:r>
              <a:rPr lang="ru-RU" sz="1400" dirty="0" err="1">
                <a:ea typeface="Tahoma" pitchFamily="34" charset="0"/>
                <a:cs typeface="Tahoma" pitchFamily="34" charset="0"/>
              </a:rPr>
              <a:t>към</a:t>
            </a:r>
            <a:r>
              <a:rPr lang="ru-RU" sz="1400" dirty="0">
                <a:ea typeface="Tahoma" pitchFamily="34" charset="0"/>
                <a:cs typeface="Tahoma" pitchFamily="34" charset="0"/>
              </a:rPr>
              <a:t> </a:t>
            </a:r>
            <a:r>
              <a:rPr lang="ru-RU" sz="1400" dirty="0" err="1">
                <a:ea typeface="Tahoma" pitchFamily="34" charset="0"/>
                <a:cs typeface="Tahoma" pitchFamily="34" charset="0"/>
              </a:rPr>
              <a:t>искането</a:t>
            </a:r>
            <a:r>
              <a:rPr lang="ru-RU" sz="1400" dirty="0">
                <a:ea typeface="Tahoma" pitchFamily="34" charset="0"/>
                <a:cs typeface="Tahoma" pitchFamily="34" charset="0"/>
              </a:rPr>
              <a:t> за </a:t>
            </a:r>
            <a:r>
              <a:rPr lang="ru-RU" sz="1400" dirty="0" err="1">
                <a:ea typeface="Tahoma" pitchFamily="34" charset="0"/>
                <a:cs typeface="Tahoma" pitchFamily="34" charset="0"/>
              </a:rPr>
              <a:t>плащане</a:t>
            </a:r>
            <a:r>
              <a:rPr lang="ru-RU" sz="1400" dirty="0">
                <a:ea typeface="Tahoma" pitchFamily="34" charset="0"/>
                <a:cs typeface="Tahoma" pitchFamily="34" charset="0"/>
              </a:rPr>
              <a:t> и на </a:t>
            </a:r>
            <a:r>
              <a:rPr lang="ru-RU" sz="1400" dirty="0" err="1">
                <a:ea typeface="Tahoma" pitchFamily="34" charset="0"/>
                <a:cs typeface="Tahoma" pitchFamily="34" charset="0"/>
              </a:rPr>
              <a:t>извършена</a:t>
            </a:r>
            <a:r>
              <a:rPr lang="ru-RU" sz="1400" dirty="0">
                <a:ea typeface="Tahoma" pitchFamily="34" charset="0"/>
                <a:cs typeface="Tahoma" pitchFamily="34" charset="0"/>
              </a:rPr>
              <a:t> проверка на </a:t>
            </a:r>
            <a:r>
              <a:rPr lang="ru-RU" sz="1400" dirty="0" err="1">
                <a:ea typeface="Tahoma" pitchFamily="34" charset="0"/>
                <a:cs typeface="Tahoma" pitchFamily="34" charset="0"/>
              </a:rPr>
              <a:t>място</a:t>
            </a:r>
            <a:r>
              <a:rPr lang="ru-RU" sz="1400" dirty="0">
                <a:ea typeface="Tahoma" pitchFamily="34" charset="0"/>
                <a:cs typeface="Tahoma" pitchFamily="34" charset="0"/>
              </a:rPr>
              <a:t>,  на  </a:t>
            </a:r>
            <a:r>
              <a:rPr lang="ru-RU" sz="1400" dirty="0" err="1">
                <a:ea typeface="Tahoma" pitchFamily="34" charset="0"/>
                <a:cs typeface="Tahoma" pitchFamily="34" charset="0"/>
              </a:rPr>
              <a:t>крайния</a:t>
            </a:r>
            <a:r>
              <a:rPr lang="ru-RU" sz="1400" dirty="0">
                <a:ea typeface="Tahoma" pitchFamily="34" charset="0"/>
                <a:cs typeface="Tahoma" pitchFamily="34" charset="0"/>
              </a:rPr>
              <a:t>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 се </a:t>
            </a:r>
            <a:r>
              <a:rPr lang="ru-RU" sz="1400" dirty="0" err="1">
                <a:ea typeface="Tahoma" pitchFamily="34" charset="0"/>
                <a:cs typeface="Tahoma" pitchFamily="34" charset="0"/>
              </a:rPr>
              <a:t>изплаща</a:t>
            </a:r>
            <a:r>
              <a:rPr lang="ru-RU" sz="1400" dirty="0">
                <a:ea typeface="Tahoma" pitchFamily="34" charset="0"/>
                <a:cs typeface="Tahoma" pitchFamily="34" charset="0"/>
              </a:rPr>
              <a:t> </a:t>
            </a:r>
            <a:r>
              <a:rPr lang="ru-RU" sz="1400" dirty="0" err="1">
                <a:ea typeface="Tahoma" pitchFamily="34" charset="0"/>
                <a:cs typeface="Tahoma" pitchFamily="34" charset="0"/>
              </a:rPr>
              <a:t>тази</a:t>
            </a:r>
            <a:r>
              <a:rPr lang="ru-RU" sz="1400" dirty="0">
                <a:ea typeface="Tahoma" pitchFamily="34" charset="0"/>
                <a:cs typeface="Tahoma" pitchFamily="34" charset="0"/>
              </a:rPr>
              <a:t> част от </a:t>
            </a:r>
            <a:r>
              <a:rPr lang="ru-RU" sz="1400" dirty="0" err="1">
                <a:ea typeface="Tahoma" pitchFamily="34" charset="0"/>
                <a:cs typeface="Tahoma" pitchFamily="34" charset="0"/>
              </a:rPr>
              <a:t>одобрените</a:t>
            </a:r>
            <a:r>
              <a:rPr lang="ru-RU" sz="1400" dirty="0">
                <a:ea typeface="Tahoma" pitchFamily="34" charset="0"/>
                <a:cs typeface="Tahoma" pitchFamily="34" charset="0"/>
              </a:rPr>
              <a:t> </a:t>
            </a:r>
            <a:r>
              <a:rPr lang="ru-RU" sz="1400" dirty="0" err="1">
                <a:ea typeface="Tahoma" pitchFamily="34" charset="0"/>
                <a:cs typeface="Tahoma" pitchFamily="34" charset="0"/>
              </a:rPr>
              <a:t>разходи</a:t>
            </a:r>
            <a:r>
              <a:rPr lang="ru-RU" sz="1400" dirty="0">
                <a:ea typeface="Tahoma" pitchFamily="34" charset="0"/>
                <a:cs typeface="Tahoma" pitchFamily="34" charset="0"/>
              </a:rPr>
              <a:t>, </a:t>
            </a:r>
            <a:r>
              <a:rPr lang="ru-RU" sz="1400" dirty="0" err="1">
                <a:ea typeface="Tahoma" pitchFamily="34" charset="0"/>
                <a:cs typeface="Tahoma" pitchFamily="34" charset="0"/>
              </a:rPr>
              <a:t>съответстваща</a:t>
            </a:r>
            <a:r>
              <a:rPr lang="ru-RU" sz="1400" dirty="0">
                <a:ea typeface="Tahoma" pitchFamily="34" charset="0"/>
                <a:cs typeface="Tahoma" pitchFamily="34" charset="0"/>
              </a:rPr>
              <a:t> на процента на </a:t>
            </a:r>
            <a:r>
              <a:rPr lang="ru-RU" sz="1400" dirty="0" err="1">
                <a:ea typeface="Tahoma" pitchFamily="34" charset="0"/>
                <a:cs typeface="Tahoma" pitchFamily="34" charset="0"/>
              </a:rPr>
              <a:t>безвъзмездното</a:t>
            </a:r>
            <a:r>
              <a:rPr lang="ru-RU" sz="1400" dirty="0">
                <a:ea typeface="Tahoma" pitchFamily="34" charset="0"/>
                <a:cs typeface="Tahoma" pitchFamily="34" charset="0"/>
              </a:rPr>
              <a:t>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 </a:t>
            </a:r>
            <a:r>
              <a:rPr lang="ru-RU" sz="1400" dirty="0" err="1">
                <a:ea typeface="Tahoma" pitchFamily="34" charset="0"/>
                <a:cs typeface="Tahoma" pitchFamily="34" charset="0"/>
              </a:rPr>
              <a:t>посочено</a:t>
            </a:r>
            <a:r>
              <a:rPr lang="ru-RU" sz="1400" dirty="0">
                <a:ea typeface="Tahoma" pitchFamily="34" charset="0"/>
                <a:cs typeface="Tahoma" pitchFamily="34" charset="0"/>
              </a:rPr>
              <a:t> в договора за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a:t>
            </a:r>
            <a:endParaRPr lang="en-US" sz="1400" dirty="0">
              <a:ea typeface="Tahoma" pitchFamily="34" charset="0"/>
              <a:cs typeface="Tahoma" pitchFamily="34" charset="0"/>
            </a:endParaRPr>
          </a:p>
          <a:p>
            <a:pPr marL="285750" indent="-285750" algn="just" fontAlgn="base">
              <a:spcBef>
                <a:spcPts val="0"/>
              </a:spcBef>
              <a:spcAft>
                <a:spcPts val="600"/>
              </a:spcAft>
              <a:buClrTx/>
              <a:buSzTx/>
              <a:buFont typeface="Wingdings" panose="05000000000000000000" pitchFamily="2" charset="2"/>
              <a:buChar char="Ø"/>
              <a:defRPr/>
            </a:pPr>
            <a:endParaRPr lang="ru-RU" sz="1400" dirty="0">
              <a:ea typeface="Tahoma" pitchFamily="34" charset="0"/>
              <a:cs typeface="Tahoma" pitchFamily="34" charset="0"/>
            </a:endParaRPr>
          </a:p>
          <a:p>
            <a:pPr marL="285750" indent="-285750" algn="just" fontAlgn="base">
              <a:spcBef>
                <a:spcPts val="0"/>
              </a:spcBef>
              <a:spcAft>
                <a:spcPts val="600"/>
              </a:spcAft>
              <a:buClrTx/>
              <a:buSzTx/>
              <a:buFont typeface="Wingdings" panose="05000000000000000000" pitchFamily="2" charset="2"/>
              <a:buChar char="Ø"/>
              <a:defRPr/>
            </a:pPr>
            <a:r>
              <a:rPr lang="ru-RU" sz="1400" dirty="0" err="1">
                <a:ea typeface="Tahoma" pitchFamily="34" charset="0"/>
                <a:cs typeface="Tahoma" pitchFamily="34" charset="0"/>
              </a:rPr>
              <a:t>Размерът</a:t>
            </a:r>
            <a:r>
              <a:rPr lang="ru-RU" sz="1400" dirty="0">
                <a:ea typeface="Tahoma" pitchFamily="34" charset="0"/>
                <a:cs typeface="Tahoma" pitchFamily="34" charset="0"/>
              </a:rPr>
              <a:t> на </a:t>
            </a:r>
            <a:r>
              <a:rPr lang="ru-RU" sz="1400" dirty="0" err="1">
                <a:ea typeface="Tahoma" pitchFamily="34" charset="0"/>
                <a:cs typeface="Tahoma" pitchFamily="34" charset="0"/>
              </a:rPr>
              <a:t>окончателното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 се </a:t>
            </a:r>
            <a:r>
              <a:rPr lang="ru-RU" sz="1400" dirty="0" err="1">
                <a:ea typeface="Tahoma" pitchFamily="34" charset="0"/>
                <a:cs typeface="Tahoma" pitchFamily="34" charset="0"/>
              </a:rPr>
              <a:t>изчислява</a:t>
            </a:r>
            <a:r>
              <a:rPr lang="ru-RU" sz="1400" dirty="0">
                <a:ea typeface="Tahoma" pitchFamily="34" charset="0"/>
                <a:cs typeface="Tahoma" pitchFamily="34" charset="0"/>
              </a:rPr>
              <a:t> след </a:t>
            </a:r>
            <a:r>
              <a:rPr lang="ru-RU" sz="1400" dirty="0" err="1">
                <a:ea typeface="Tahoma" pitchFamily="34" charset="0"/>
                <a:cs typeface="Tahoma" pitchFamily="34" charset="0"/>
              </a:rPr>
              <a:t>приключване</a:t>
            </a:r>
            <a:r>
              <a:rPr lang="ru-RU" sz="1400" dirty="0">
                <a:ea typeface="Tahoma" pitchFamily="34" charset="0"/>
                <a:cs typeface="Tahoma" pitchFamily="34" charset="0"/>
              </a:rPr>
              <a:t> на договора за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 </a:t>
            </a:r>
            <a:r>
              <a:rPr lang="ru-RU" sz="1400" dirty="0" err="1">
                <a:ea typeface="Tahoma" pitchFamily="34" charset="0"/>
                <a:cs typeface="Tahoma" pitchFamily="34" charset="0"/>
              </a:rPr>
              <a:t>одобряване</a:t>
            </a:r>
            <a:r>
              <a:rPr lang="ru-RU" sz="1400" dirty="0">
                <a:ea typeface="Tahoma" pitchFamily="34" charset="0"/>
                <a:cs typeface="Tahoma" pitchFamily="34" charset="0"/>
              </a:rPr>
              <a:t> на </a:t>
            </a:r>
            <a:r>
              <a:rPr lang="ru-RU" sz="1400" dirty="0" err="1">
                <a:ea typeface="Tahoma" pitchFamily="34" charset="0"/>
                <a:cs typeface="Tahoma" pitchFamily="34" charset="0"/>
              </a:rPr>
              <a:t>финалния</a:t>
            </a:r>
            <a:r>
              <a:rPr lang="ru-RU" sz="1400" dirty="0">
                <a:ea typeface="Tahoma" pitchFamily="34" charset="0"/>
                <a:cs typeface="Tahoma" pitchFamily="34" charset="0"/>
              </a:rPr>
              <a:t> технически и финансов отчет и след </a:t>
            </a:r>
            <a:r>
              <a:rPr lang="ru-RU" sz="1400" dirty="0" err="1">
                <a:ea typeface="Tahoma" pitchFamily="34" charset="0"/>
                <a:cs typeface="Tahoma" pitchFamily="34" charset="0"/>
              </a:rPr>
              <a:t>приспадане</a:t>
            </a:r>
            <a:r>
              <a:rPr lang="ru-RU" sz="1400" dirty="0">
                <a:ea typeface="Tahoma" pitchFamily="34" charset="0"/>
                <a:cs typeface="Tahoma" pitchFamily="34" charset="0"/>
              </a:rPr>
              <a:t> на </a:t>
            </a:r>
            <a:r>
              <a:rPr lang="ru-RU" sz="1400" dirty="0" err="1">
                <a:ea typeface="Tahoma" pitchFamily="34" charset="0"/>
                <a:cs typeface="Tahoma" pitchFamily="34" charset="0"/>
              </a:rPr>
              <a:t>сумата</a:t>
            </a:r>
            <a:r>
              <a:rPr lang="ru-RU" sz="1400" dirty="0">
                <a:ea typeface="Tahoma" pitchFamily="34" charset="0"/>
                <a:cs typeface="Tahoma" pitchFamily="34" charset="0"/>
              </a:rPr>
              <a:t> по </a:t>
            </a:r>
            <a:r>
              <a:rPr lang="ru-RU" sz="1400" dirty="0" err="1">
                <a:ea typeface="Tahoma" pitchFamily="34" charset="0"/>
                <a:cs typeface="Tahoma" pitchFamily="34" charset="0"/>
              </a:rPr>
              <a:t>отпуснатото</a:t>
            </a:r>
            <a:r>
              <a:rPr lang="ru-RU" sz="1400" dirty="0">
                <a:ea typeface="Tahoma" pitchFamily="34" charset="0"/>
                <a:cs typeface="Tahoma" pitchFamily="34" charset="0"/>
              </a:rPr>
              <a:t> </a:t>
            </a:r>
            <a:r>
              <a:rPr lang="ru-RU" sz="1400" dirty="0" err="1">
                <a:ea typeface="Tahoma" pitchFamily="34" charset="0"/>
                <a:cs typeface="Tahoma" pitchFamily="34" charset="0"/>
              </a:rPr>
              <a:t>авансово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 и </a:t>
            </a:r>
            <a:r>
              <a:rPr lang="ru-RU" sz="1400" dirty="0" err="1">
                <a:ea typeface="Tahoma" pitchFamily="34" charset="0"/>
                <a:cs typeface="Tahoma" pitchFamily="34" charset="0"/>
              </a:rPr>
              <a:t>натрупаната</a:t>
            </a:r>
            <a:r>
              <a:rPr lang="ru-RU" sz="1400" dirty="0">
                <a:ea typeface="Tahoma" pitchFamily="34" charset="0"/>
                <a:cs typeface="Tahoma" pitchFamily="34" charset="0"/>
              </a:rPr>
              <a:t> лихва </a:t>
            </a:r>
            <a:r>
              <a:rPr lang="ru-RU" sz="1400" dirty="0" err="1">
                <a:ea typeface="Tahoma" pitchFamily="34" charset="0"/>
                <a:cs typeface="Tahoma" pitchFamily="34" charset="0"/>
              </a:rPr>
              <a:t>във</a:t>
            </a:r>
            <a:r>
              <a:rPr lang="ru-RU" sz="1400" dirty="0">
                <a:ea typeface="Tahoma" pitchFamily="34" charset="0"/>
                <a:cs typeface="Tahoma" pitchFamily="34" charset="0"/>
              </a:rPr>
              <a:t> </a:t>
            </a:r>
            <a:r>
              <a:rPr lang="ru-RU" sz="1400" dirty="0" err="1">
                <a:ea typeface="Tahoma" pitchFamily="34" charset="0"/>
                <a:cs typeface="Tahoma" pitchFamily="34" charset="0"/>
              </a:rPr>
              <a:t>връзка</a:t>
            </a:r>
            <a:r>
              <a:rPr lang="ru-RU" sz="1400" dirty="0">
                <a:ea typeface="Tahoma" pitchFamily="34" charset="0"/>
                <a:cs typeface="Tahoma" pitchFamily="34" charset="0"/>
              </a:rPr>
              <a:t> с него. (</a:t>
            </a:r>
            <a:r>
              <a:rPr lang="ru-RU" sz="1400" dirty="0" err="1">
                <a:ea typeface="Tahoma" pitchFamily="34" charset="0"/>
                <a:cs typeface="Tahoma" pitchFamily="34" charset="0"/>
              </a:rPr>
              <a:t>Виж</a:t>
            </a:r>
            <a:r>
              <a:rPr lang="ru-RU" sz="1400" dirty="0">
                <a:ea typeface="Tahoma" pitchFamily="34" charset="0"/>
                <a:cs typeface="Tahoma" pitchFamily="34" charset="0"/>
              </a:rPr>
              <a:t> чл. 15.3. от </a:t>
            </a:r>
            <a:r>
              <a:rPr lang="ru-RU" sz="1400" dirty="0" err="1">
                <a:ea typeface="Tahoma" pitchFamily="34" charset="0"/>
                <a:cs typeface="Tahoma" pitchFamily="34" charset="0"/>
              </a:rPr>
              <a:t>Общите</a:t>
            </a:r>
            <a:r>
              <a:rPr lang="ru-RU" sz="1400" dirty="0">
                <a:ea typeface="Tahoma" pitchFamily="34" charset="0"/>
                <a:cs typeface="Tahoma" pitchFamily="34" charset="0"/>
              </a:rPr>
              <a:t> условия </a:t>
            </a:r>
            <a:r>
              <a:rPr lang="ru-RU" sz="1400" dirty="0" err="1">
                <a:ea typeface="Tahoma" pitchFamily="34" charset="0"/>
                <a:cs typeface="Tahoma" pitchFamily="34" charset="0"/>
              </a:rPr>
              <a:t>към</a:t>
            </a:r>
            <a:r>
              <a:rPr lang="ru-RU" sz="1400" dirty="0">
                <a:ea typeface="Tahoma" pitchFamily="34" charset="0"/>
                <a:cs typeface="Tahoma" pitchFamily="34" charset="0"/>
              </a:rPr>
              <a:t> договора за </a:t>
            </a:r>
            <a:r>
              <a:rPr lang="ru-RU" sz="1400" dirty="0" err="1">
                <a:ea typeface="Tahoma" pitchFamily="34" charset="0"/>
                <a:cs typeface="Tahoma" pitchFamily="34" charset="0"/>
              </a:rPr>
              <a:t>финансиране</a:t>
            </a:r>
            <a:r>
              <a:rPr lang="ru-RU" sz="1400" dirty="0" smtClean="0">
                <a:ea typeface="Tahoma" pitchFamily="34" charset="0"/>
                <a:cs typeface="Tahoma" pitchFamily="34" charset="0"/>
              </a:rPr>
              <a:t>)</a:t>
            </a:r>
          </a:p>
          <a:p>
            <a:pPr algn="just" fontAlgn="base">
              <a:spcBef>
                <a:spcPts val="0"/>
              </a:spcBef>
              <a:spcAft>
                <a:spcPts val="600"/>
              </a:spcAft>
              <a:buClrTx/>
              <a:buSzTx/>
              <a:defRPr/>
            </a:pPr>
            <a:endParaRPr lang="ru-RU" sz="1400" dirty="0" smtClean="0">
              <a:ea typeface="Tahoma" pitchFamily="34" charset="0"/>
              <a:cs typeface="Tahoma" pitchFamily="34" charset="0"/>
            </a:endParaRPr>
          </a:p>
          <a:p>
            <a:pPr algn="just" fontAlgn="base">
              <a:spcBef>
                <a:spcPts val="0"/>
              </a:spcBef>
              <a:spcAft>
                <a:spcPts val="600"/>
              </a:spcAft>
              <a:buClrTx/>
              <a:buSzTx/>
              <a:defRPr/>
            </a:pPr>
            <a:endParaRPr lang="ru-RU" sz="1400" dirty="0">
              <a:ea typeface="Tahoma" pitchFamily="34" charset="0"/>
              <a:cs typeface="Tahoma" pitchFamily="34" charset="0"/>
            </a:endParaRPr>
          </a:p>
        </p:txBody>
      </p:sp>
      <p:sp>
        <p:nvSpPr>
          <p:cNvPr id="9" name="TextBox 8">
            <a:extLst>
              <a:ext uri="{FF2B5EF4-FFF2-40B4-BE49-F238E27FC236}">
                <a16:creationId xmlns:a16="http://schemas.microsoft.com/office/drawing/2014/main" id="{4BBB4CB6-1C16-4EF0-9270-7D6D6D060EC7}"/>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5493469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35</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РАЗХОДООПРАВДАТЕЛНИ И ДРУГИ ДОКУМЕНТИ КЪМ МЕЖДИНЕН/ФИНАЛЕН ОТЧЕТ ЗА ОТЧИТАНЕ РАЗХОДИ ПО ИНВЕСТИЦИИТА И ИСКАНЕ ЗА ПЛАЩАНЕ</a:t>
            </a:r>
          </a:p>
        </p:txBody>
      </p:sp>
      <p:sp>
        <p:nvSpPr>
          <p:cNvPr id="11" name="TextBox 10">
            <a:extLst>
              <a:ext uri="{FF2B5EF4-FFF2-40B4-BE49-F238E27FC236}">
                <a16:creationId xmlns:a16="http://schemas.microsoft.com/office/drawing/2014/main" id="{72F0A282-9C5A-4D17-B7ED-E9A3CBD7E576}"/>
              </a:ext>
            </a:extLst>
          </p:cNvPr>
          <p:cNvSpPr txBox="1"/>
          <p:nvPr/>
        </p:nvSpPr>
        <p:spPr>
          <a:xfrm>
            <a:off x="244098" y="1250152"/>
            <a:ext cx="8560505" cy="4447371"/>
          </a:xfrm>
          <a:prstGeom prst="rect">
            <a:avLst/>
          </a:prstGeom>
          <a:noFill/>
        </p:spPr>
        <p:txBody>
          <a:bodyPr wrap="square">
            <a:spAutoFit/>
          </a:bodyPr>
          <a:lstStyle/>
          <a:p>
            <a:pPr marL="285750" indent="-285750" algn="just" fontAlgn="base">
              <a:spcBef>
                <a:spcPts val="0"/>
              </a:spcBef>
              <a:spcAft>
                <a:spcPts val="600"/>
              </a:spcAft>
              <a:buClrTx/>
              <a:buSzTx/>
              <a:buFont typeface="Wingdings" panose="05000000000000000000" pitchFamily="2" charset="2"/>
              <a:buChar char="Ø"/>
              <a:defRPr/>
            </a:pPr>
            <a:r>
              <a:rPr lang="ru-RU" sz="1400" b="1" dirty="0" err="1">
                <a:ea typeface="Tahoma" pitchFamily="34" charset="0"/>
                <a:cs typeface="Tahoma" pitchFamily="34" charset="0"/>
              </a:rPr>
              <a:t>Междинното</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плащане</a:t>
            </a:r>
            <a:r>
              <a:rPr lang="ru-RU" sz="1400" b="1" dirty="0">
                <a:ea typeface="Tahoma" pitchFamily="34" charset="0"/>
                <a:cs typeface="Tahoma" pitchFamily="34" charset="0"/>
              </a:rPr>
              <a:t> се </a:t>
            </a:r>
            <a:r>
              <a:rPr lang="ru-RU" sz="1400" b="1" dirty="0" err="1">
                <a:ea typeface="Tahoma" pitchFamily="34" charset="0"/>
                <a:cs typeface="Tahoma" pitchFamily="34" charset="0"/>
              </a:rPr>
              <a:t>извършва</a:t>
            </a:r>
            <a:r>
              <a:rPr lang="ru-RU" sz="1400" b="1" dirty="0">
                <a:ea typeface="Tahoma" pitchFamily="34" charset="0"/>
                <a:cs typeface="Tahoma" pitchFamily="34" charset="0"/>
              </a:rPr>
              <a:t> при </a:t>
            </a:r>
            <a:r>
              <a:rPr lang="ru-RU" sz="1400" b="1" dirty="0" err="1">
                <a:ea typeface="Tahoma" pitchFamily="34" charset="0"/>
                <a:cs typeface="Tahoma" pitchFamily="34" charset="0"/>
              </a:rPr>
              <a:t>представяне</a:t>
            </a:r>
            <a:r>
              <a:rPr lang="ru-RU" sz="1400" b="1" dirty="0">
                <a:ea typeface="Tahoma" pitchFamily="34" charset="0"/>
                <a:cs typeface="Tahoma" pitchFamily="34" charset="0"/>
              </a:rPr>
              <a:t> чрез ИС на МВУ на:</a:t>
            </a:r>
          </a:p>
          <a:p>
            <a:pPr marL="0" indent="0" algn="just" fontAlgn="base">
              <a:spcBef>
                <a:spcPts val="0"/>
              </a:spcBef>
              <a:spcAft>
                <a:spcPts val="600"/>
              </a:spcAft>
              <a:buClrTx/>
              <a:buSzTx/>
              <a:buNone/>
              <a:defRPr/>
            </a:pPr>
            <a:endParaRPr lang="ru-RU" sz="1400" b="1" dirty="0">
              <a:ea typeface="Tahoma" pitchFamily="34" charset="0"/>
              <a:cs typeface="Tahoma" pitchFamily="34" charset="0"/>
            </a:endParaRPr>
          </a:p>
          <a:p>
            <a:pPr marL="342900" indent="-342900" algn="just" fontAlgn="base">
              <a:spcBef>
                <a:spcPts val="0"/>
              </a:spcBef>
              <a:spcAft>
                <a:spcPts val="600"/>
              </a:spcAft>
              <a:buClrTx/>
              <a:buSzTx/>
              <a:buFont typeface="+mj-lt"/>
              <a:buAutoNum type="arabicPeriod"/>
              <a:defRPr/>
            </a:pPr>
            <a:r>
              <a:rPr lang="ru-RU" sz="1400" dirty="0" err="1">
                <a:ea typeface="Tahoma" pitchFamily="34" charset="0"/>
                <a:cs typeface="Tahoma" pitchFamily="34" charset="0"/>
              </a:rPr>
              <a:t>Искане</a:t>
            </a:r>
            <a:r>
              <a:rPr lang="ru-RU" sz="1400" dirty="0">
                <a:ea typeface="Tahoma" pitchFamily="34" charset="0"/>
                <a:cs typeface="Tahoma" pitchFamily="34" charset="0"/>
              </a:rPr>
              <a:t> за </a:t>
            </a:r>
            <a:r>
              <a:rPr lang="ru-RU" sz="1400" dirty="0" err="1">
                <a:ea typeface="Tahoma" pitchFamily="34" charset="0"/>
                <a:cs typeface="Tahoma" pitchFamily="34" charset="0"/>
              </a:rPr>
              <a:t>междинно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a:t>
            </a:r>
            <a:endParaRPr lang="en-US" sz="1400" dirty="0">
              <a:ea typeface="Tahoma" pitchFamily="34" charset="0"/>
              <a:cs typeface="Tahoma" pitchFamily="34" charset="0"/>
            </a:endParaRPr>
          </a:p>
          <a:p>
            <a:pPr marL="342900" indent="-342900" algn="just" fontAlgn="base">
              <a:spcBef>
                <a:spcPts val="0"/>
              </a:spcBef>
              <a:spcAft>
                <a:spcPts val="600"/>
              </a:spcAft>
              <a:buClrTx/>
              <a:buSzTx/>
              <a:buAutoNum type="arabicPeriod" startAt="2"/>
              <a:defRPr/>
            </a:pPr>
            <a:r>
              <a:rPr lang="ru-RU" sz="1400" dirty="0" err="1">
                <a:ea typeface="Tahoma" pitchFamily="34" charset="0"/>
                <a:cs typeface="Tahoma" pitchFamily="34" charset="0"/>
              </a:rPr>
              <a:t>Междинен</a:t>
            </a:r>
            <a:r>
              <a:rPr lang="ru-RU" sz="1400" dirty="0">
                <a:ea typeface="Tahoma" pitchFamily="34" charset="0"/>
                <a:cs typeface="Tahoma" pitchFamily="34" charset="0"/>
              </a:rPr>
              <a:t> Финансово-технически отчет (ФТО);</a:t>
            </a:r>
          </a:p>
          <a:p>
            <a:pPr marL="342900" indent="-342900" algn="just" fontAlgn="base">
              <a:spcBef>
                <a:spcPts val="0"/>
              </a:spcBef>
              <a:spcAft>
                <a:spcPts val="600"/>
              </a:spcAft>
              <a:buClrTx/>
              <a:buSzTx/>
              <a:buAutoNum type="arabicPeriod" startAt="2"/>
              <a:defRPr/>
            </a:pPr>
            <a:r>
              <a:rPr lang="ru-RU" sz="1400" dirty="0" err="1">
                <a:ea typeface="Tahoma" pitchFamily="34" charset="0"/>
                <a:cs typeface="Tahoma" pitchFamily="34" charset="0"/>
              </a:rPr>
              <a:t>Сканирани</a:t>
            </a:r>
            <a:r>
              <a:rPr lang="ru-RU" sz="1400" dirty="0">
                <a:ea typeface="Tahoma" pitchFamily="34" charset="0"/>
                <a:cs typeface="Tahoma" pitchFamily="34" charset="0"/>
              </a:rPr>
              <a:t> </a:t>
            </a:r>
            <a:r>
              <a:rPr lang="ru-RU" sz="1400" dirty="0" err="1">
                <a:ea typeface="Tahoma" pitchFamily="34" charset="0"/>
                <a:cs typeface="Tahoma" pitchFamily="34" charset="0"/>
              </a:rPr>
              <a:t>оригинали</a:t>
            </a:r>
            <a:r>
              <a:rPr lang="ru-RU" sz="1400" dirty="0">
                <a:ea typeface="Tahoma" pitchFamily="34" charset="0"/>
                <a:cs typeface="Tahoma" pitchFamily="34" charset="0"/>
              </a:rPr>
              <a:t> на </a:t>
            </a:r>
            <a:r>
              <a:rPr lang="ru-RU" sz="1400" dirty="0" err="1">
                <a:ea typeface="Tahoma" pitchFamily="34" charset="0"/>
                <a:cs typeface="Tahoma" pitchFamily="34" charset="0"/>
              </a:rPr>
              <a:t>документи</a:t>
            </a:r>
            <a:r>
              <a:rPr lang="ru-RU" sz="1400" dirty="0">
                <a:ea typeface="Tahoma" pitchFamily="34" charset="0"/>
                <a:cs typeface="Tahoma" pitchFamily="34" charset="0"/>
              </a:rPr>
              <a:t>, </a:t>
            </a:r>
            <a:r>
              <a:rPr lang="ru-RU" sz="1400" dirty="0" err="1">
                <a:ea typeface="Tahoma" pitchFamily="34" charset="0"/>
                <a:cs typeface="Tahoma" pitchFamily="34" charset="0"/>
              </a:rPr>
              <a:t>потвърждаващи</a:t>
            </a:r>
            <a:r>
              <a:rPr lang="ru-RU" sz="1400" dirty="0">
                <a:ea typeface="Tahoma" pitchFamily="34" charset="0"/>
                <a:cs typeface="Tahoma" pitchFamily="34" charset="0"/>
              </a:rPr>
              <a:t>/</a:t>
            </a:r>
            <a:r>
              <a:rPr lang="ru-RU" sz="1400" dirty="0" err="1">
                <a:ea typeface="Tahoma" pitchFamily="34" charset="0"/>
                <a:cs typeface="Tahoma" pitchFamily="34" charset="0"/>
              </a:rPr>
              <a:t>удостоверяващи</a:t>
            </a:r>
            <a:r>
              <a:rPr lang="ru-RU" sz="1400" dirty="0">
                <a:ea typeface="Tahoma" pitchFamily="34" charset="0"/>
                <a:cs typeface="Tahoma" pitchFamily="34" charset="0"/>
              </a:rPr>
              <a:t> </a:t>
            </a:r>
            <a:r>
              <a:rPr lang="ru-RU" sz="1400" dirty="0" err="1">
                <a:ea typeface="Tahoma" pitchFamily="34" charset="0"/>
                <a:cs typeface="Tahoma" pitchFamily="34" charset="0"/>
              </a:rPr>
              <a:t>изпълнението</a:t>
            </a:r>
            <a:r>
              <a:rPr lang="ru-RU" sz="1400" dirty="0">
                <a:ea typeface="Tahoma" pitchFamily="34" charset="0"/>
                <a:cs typeface="Tahoma" pitchFamily="34" charset="0"/>
              </a:rPr>
              <a:t> на </a:t>
            </a:r>
            <a:r>
              <a:rPr lang="ru-RU" sz="1400" dirty="0" err="1">
                <a:ea typeface="Tahoma" pitchFamily="34" charset="0"/>
                <a:cs typeface="Tahoma" pitchFamily="34" charset="0"/>
              </a:rPr>
              <a:t>дейностите</a:t>
            </a:r>
            <a:r>
              <a:rPr lang="ru-RU" sz="1400" dirty="0">
                <a:ea typeface="Tahoma" pitchFamily="34" charset="0"/>
                <a:cs typeface="Tahoma" pitchFamily="34" charset="0"/>
              </a:rPr>
              <a:t> и </a:t>
            </a:r>
            <a:r>
              <a:rPr lang="ru-RU" sz="1400" dirty="0" err="1">
                <a:ea typeface="Tahoma" pitchFamily="34" charset="0"/>
                <a:cs typeface="Tahoma" pitchFamily="34" charset="0"/>
              </a:rPr>
              <a:t>изпълнените</a:t>
            </a:r>
            <a:r>
              <a:rPr lang="ru-RU" sz="1400" dirty="0">
                <a:ea typeface="Tahoma" pitchFamily="34" charset="0"/>
                <a:cs typeface="Tahoma" pitchFamily="34" charset="0"/>
              </a:rPr>
              <a:t> </a:t>
            </a:r>
            <a:r>
              <a:rPr lang="ru-RU" sz="1400" dirty="0" err="1">
                <a:ea typeface="Tahoma" pitchFamily="34" charset="0"/>
                <a:cs typeface="Tahoma" pitchFamily="34" charset="0"/>
              </a:rPr>
              <a:t>етапи</a:t>
            </a:r>
            <a:r>
              <a:rPr lang="ru-RU" sz="1400" dirty="0">
                <a:ea typeface="Tahoma" pitchFamily="34" charset="0"/>
                <a:cs typeface="Tahoma" pitchFamily="34" charset="0"/>
              </a:rPr>
              <a:t> и цели по </a:t>
            </a:r>
            <a:r>
              <a:rPr lang="ru-RU" sz="1400" dirty="0" err="1">
                <a:ea typeface="Tahoma" pitchFamily="34" charset="0"/>
                <a:cs typeface="Tahoma" pitchFamily="34" charset="0"/>
              </a:rPr>
              <a:t>одобрената</a:t>
            </a:r>
            <a:r>
              <a:rPr lang="ru-RU" sz="1400" dirty="0">
                <a:ea typeface="Tahoma" pitchFamily="34" charset="0"/>
                <a:cs typeface="Tahoma" pitchFamily="34" charset="0"/>
              </a:rPr>
              <a:t> инвестиция;</a:t>
            </a:r>
          </a:p>
          <a:p>
            <a:pPr marL="361950" indent="-361950" algn="just" fontAlgn="base">
              <a:spcBef>
                <a:spcPts val="0"/>
              </a:spcBef>
              <a:spcAft>
                <a:spcPts val="600"/>
              </a:spcAft>
              <a:buClrTx/>
              <a:buSzTx/>
              <a:buAutoNum type="arabicPeriod" startAt="4"/>
              <a:tabLst>
                <a:tab pos="361950" algn="l"/>
              </a:tabLst>
              <a:defRPr/>
            </a:pPr>
            <a:r>
              <a:rPr lang="ru-RU" sz="1400" dirty="0" err="1">
                <a:ea typeface="Tahoma" pitchFamily="34" charset="0"/>
                <a:cs typeface="Tahoma" pitchFamily="34" charset="0"/>
              </a:rPr>
              <a:t>Сканирани</a:t>
            </a:r>
            <a:r>
              <a:rPr lang="ru-RU" sz="1400" dirty="0">
                <a:ea typeface="Tahoma" pitchFamily="34" charset="0"/>
                <a:cs typeface="Tahoma" pitchFamily="34" charset="0"/>
              </a:rPr>
              <a:t> </a:t>
            </a:r>
            <a:r>
              <a:rPr lang="ru-RU" sz="1400" dirty="0" err="1">
                <a:ea typeface="Tahoma" pitchFamily="34" charset="0"/>
                <a:cs typeface="Tahoma" pitchFamily="34" charset="0"/>
              </a:rPr>
              <a:t>оригинали</a:t>
            </a:r>
            <a:r>
              <a:rPr lang="ru-RU" sz="1400" dirty="0">
                <a:ea typeface="Tahoma" pitchFamily="34" charset="0"/>
                <a:cs typeface="Tahoma" pitchFamily="34" charset="0"/>
              </a:rPr>
              <a:t> на </a:t>
            </a:r>
            <a:r>
              <a:rPr lang="ru-RU" sz="1400" dirty="0" err="1">
                <a:ea typeface="Tahoma" pitchFamily="34" charset="0"/>
                <a:cs typeface="Tahoma" pitchFamily="34" charset="0"/>
              </a:rPr>
              <a:t>разходооправдателни</a:t>
            </a:r>
            <a:r>
              <a:rPr lang="ru-RU" sz="1400" dirty="0">
                <a:ea typeface="Tahoma" pitchFamily="34" charset="0"/>
                <a:cs typeface="Tahoma" pitchFamily="34" charset="0"/>
              </a:rPr>
              <a:t> </a:t>
            </a:r>
            <a:r>
              <a:rPr lang="ru-RU" sz="1400" dirty="0" err="1">
                <a:ea typeface="Tahoma" pitchFamily="34" charset="0"/>
                <a:cs typeface="Tahoma" pitchFamily="34" charset="0"/>
              </a:rPr>
              <a:t>документи</a:t>
            </a:r>
            <a:r>
              <a:rPr lang="ru-RU" sz="1400" dirty="0">
                <a:ea typeface="Tahoma" pitchFamily="34" charset="0"/>
                <a:cs typeface="Tahoma" pitchFamily="34" charset="0"/>
              </a:rPr>
              <a:t>;</a:t>
            </a:r>
          </a:p>
          <a:p>
            <a:pPr marL="361950" indent="-361950" algn="just" fontAlgn="base">
              <a:spcBef>
                <a:spcPts val="0"/>
              </a:spcBef>
              <a:spcAft>
                <a:spcPts val="600"/>
              </a:spcAft>
              <a:buClrTx/>
              <a:buSzTx/>
              <a:buAutoNum type="arabicPeriod" startAt="4"/>
              <a:tabLst>
                <a:tab pos="361950" algn="l"/>
              </a:tabLst>
              <a:defRPr/>
            </a:pPr>
            <a:r>
              <a:rPr lang="ru-RU" sz="1400" dirty="0" err="1">
                <a:ea typeface="Tahoma" pitchFamily="34" charset="0"/>
                <a:cs typeface="Tahoma" pitchFamily="34" charset="0"/>
              </a:rPr>
              <a:t>Сканирани</a:t>
            </a:r>
            <a:r>
              <a:rPr lang="ru-RU" sz="1400" dirty="0">
                <a:ea typeface="Tahoma" pitchFamily="34" charset="0"/>
                <a:cs typeface="Tahoma" pitchFamily="34" charset="0"/>
              </a:rPr>
              <a:t> </a:t>
            </a:r>
            <a:r>
              <a:rPr lang="ru-RU" sz="1400" dirty="0" err="1">
                <a:ea typeface="Tahoma" pitchFamily="34" charset="0"/>
                <a:cs typeface="Tahoma" pitchFamily="34" charset="0"/>
              </a:rPr>
              <a:t>оригинали</a:t>
            </a:r>
            <a:r>
              <a:rPr lang="ru-RU" sz="1400" dirty="0">
                <a:ea typeface="Tahoma" pitchFamily="34" charset="0"/>
                <a:cs typeface="Tahoma" pitchFamily="34" charset="0"/>
              </a:rPr>
              <a:t> на </a:t>
            </a:r>
            <a:r>
              <a:rPr lang="ru-RU" sz="1400" dirty="0" err="1">
                <a:ea typeface="Tahoma" pitchFamily="34" charset="0"/>
                <a:cs typeface="Tahoma" pitchFamily="34" charset="0"/>
              </a:rPr>
              <a:t>платежни</a:t>
            </a:r>
            <a:r>
              <a:rPr lang="ru-RU" sz="1400" dirty="0">
                <a:ea typeface="Tahoma" pitchFamily="34" charset="0"/>
                <a:cs typeface="Tahoma" pitchFamily="34" charset="0"/>
              </a:rPr>
              <a:t> </a:t>
            </a:r>
            <a:r>
              <a:rPr lang="ru-RU" sz="1400" dirty="0" err="1">
                <a:ea typeface="Tahoma" pitchFamily="34" charset="0"/>
                <a:cs typeface="Tahoma" pitchFamily="34" charset="0"/>
              </a:rPr>
              <a:t>документи</a:t>
            </a:r>
            <a:r>
              <a:rPr lang="ru-RU" sz="1400" dirty="0">
                <a:ea typeface="Tahoma" pitchFamily="34" charset="0"/>
                <a:cs typeface="Tahoma" pitchFamily="34" charset="0"/>
              </a:rPr>
              <a:t> (</a:t>
            </a:r>
            <a:r>
              <a:rPr lang="ru-RU" sz="1400" dirty="0" err="1">
                <a:ea typeface="Tahoma" pitchFamily="34" charset="0"/>
                <a:cs typeface="Tahoma" pitchFamily="34" charset="0"/>
              </a:rPr>
              <a:t>фискални</a:t>
            </a:r>
            <a:r>
              <a:rPr lang="ru-RU" sz="1400" dirty="0">
                <a:ea typeface="Tahoma" pitchFamily="34" charset="0"/>
                <a:cs typeface="Tahoma" pitchFamily="34" charset="0"/>
              </a:rPr>
              <a:t> </a:t>
            </a:r>
            <a:r>
              <a:rPr lang="ru-RU" sz="1400" dirty="0" err="1">
                <a:ea typeface="Tahoma" pitchFamily="34" charset="0"/>
                <a:cs typeface="Tahoma" pitchFamily="34" charset="0"/>
              </a:rPr>
              <a:t>бонове</a:t>
            </a:r>
            <a:r>
              <a:rPr lang="ru-RU" sz="1400" dirty="0">
                <a:ea typeface="Tahoma" pitchFamily="34" charset="0"/>
                <a:cs typeface="Tahoma" pitchFamily="34" charset="0"/>
              </a:rPr>
              <a:t>, </a:t>
            </a:r>
            <a:r>
              <a:rPr lang="ru-RU" sz="1400" dirty="0" err="1">
                <a:ea typeface="Tahoma" pitchFamily="34" charset="0"/>
                <a:cs typeface="Tahoma" pitchFamily="34" charset="0"/>
              </a:rPr>
              <a:t>платежни</a:t>
            </a:r>
            <a:r>
              <a:rPr lang="ru-RU" sz="1400" dirty="0">
                <a:ea typeface="Tahoma" pitchFamily="34" charset="0"/>
                <a:cs typeface="Tahoma" pitchFamily="34" charset="0"/>
              </a:rPr>
              <a:t> </a:t>
            </a:r>
            <a:r>
              <a:rPr lang="ru-RU" sz="1400" dirty="0" err="1">
                <a:ea typeface="Tahoma" pitchFamily="34" charset="0"/>
                <a:cs typeface="Tahoma" pitchFamily="34" charset="0"/>
              </a:rPr>
              <a:t>нареждания</a:t>
            </a:r>
            <a:r>
              <a:rPr lang="ru-RU" sz="1400" dirty="0">
                <a:ea typeface="Tahoma" pitchFamily="34" charset="0"/>
                <a:cs typeface="Tahoma" pitchFamily="34" charset="0"/>
              </a:rPr>
              <a:t> с референция/</a:t>
            </a:r>
            <a:r>
              <a:rPr lang="ru-RU" sz="1400" dirty="0" err="1">
                <a:ea typeface="Tahoma" pitchFamily="34" charset="0"/>
                <a:cs typeface="Tahoma" pitchFamily="34" charset="0"/>
              </a:rPr>
              <a:t>банкови</a:t>
            </a:r>
            <a:r>
              <a:rPr lang="ru-RU" sz="1400" dirty="0">
                <a:ea typeface="Tahoma" pitchFamily="34" charset="0"/>
                <a:cs typeface="Tahoma" pitchFamily="34" charset="0"/>
              </a:rPr>
              <a:t> извлечения, </a:t>
            </a:r>
            <a:r>
              <a:rPr lang="ru-RU" sz="1400" dirty="0" err="1">
                <a:ea typeface="Tahoma" pitchFamily="34" charset="0"/>
                <a:cs typeface="Tahoma" pitchFamily="34" charset="0"/>
              </a:rPr>
              <a:t>разходни</a:t>
            </a:r>
            <a:r>
              <a:rPr lang="ru-RU" sz="1400" dirty="0">
                <a:ea typeface="Tahoma" pitchFamily="34" charset="0"/>
                <a:cs typeface="Tahoma" pitchFamily="34" charset="0"/>
              </a:rPr>
              <a:t> </a:t>
            </a:r>
            <a:r>
              <a:rPr lang="ru-RU" sz="1400" dirty="0" err="1">
                <a:ea typeface="Tahoma" pitchFamily="34" charset="0"/>
                <a:cs typeface="Tahoma" pitchFamily="34" charset="0"/>
              </a:rPr>
              <a:t>касови</a:t>
            </a:r>
            <a:r>
              <a:rPr lang="ru-RU" sz="1400" dirty="0">
                <a:ea typeface="Tahoma" pitchFamily="34" charset="0"/>
                <a:cs typeface="Tahoma" pitchFamily="34" charset="0"/>
              </a:rPr>
              <a:t> </a:t>
            </a:r>
            <a:r>
              <a:rPr lang="ru-RU" sz="1400" dirty="0" err="1">
                <a:ea typeface="Tahoma" pitchFamily="34" charset="0"/>
                <a:cs typeface="Tahoma" pitchFamily="34" charset="0"/>
              </a:rPr>
              <a:t>ордери</a:t>
            </a:r>
            <a:r>
              <a:rPr lang="ru-RU" sz="1400" dirty="0">
                <a:ea typeface="Tahoma" pitchFamily="34" charset="0"/>
                <a:cs typeface="Tahoma" pitchFamily="34" charset="0"/>
              </a:rPr>
              <a:t> и др.), </a:t>
            </a:r>
            <a:r>
              <a:rPr lang="ru-RU" sz="1400" dirty="0" err="1">
                <a:ea typeface="Tahoma" pitchFamily="34" charset="0"/>
                <a:cs typeface="Tahoma" pitchFamily="34" charset="0"/>
              </a:rPr>
              <a:t>доказващи</a:t>
            </a:r>
            <a:r>
              <a:rPr lang="ru-RU" sz="1400" dirty="0">
                <a:ea typeface="Tahoma" pitchFamily="34" charset="0"/>
                <a:cs typeface="Tahoma" pitchFamily="34" charset="0"/>
              </a:rPr>
              <a:t> </a:t>
            </a:r>
            <a:r>
              <a:rPr lang="ru-RU" sz="1400" dirty="0" err="1">
                <a:ea typeface="Tahoma" pitchFamily="34" charset="0"/>
                <a:cs typeface="Tahoma" pitchFamily="34" charset="0"/>
              </a:rPr>
              <a:t>извършените</a:t>
            </a:r>
            <a:r>
              <a:rPr lang="ru-RU" sz="1400" dirty="0">
                <a:ea typeface="Tahoma" pitchFamily="34" charset="0"/>
                <a:cs typeface="Tahoma" pitchFamily="34" charset="0"/>
              </a:rPr>
              <a:t> </a:t>
            </a:r>
            <a:r>
              <a:rPr lang="ru-RU" sz="1400" dirty="0" err="1">
                <a:ea typeface="Tahoma" pitchFamily="34" charset="0"/>
                <a:cs typeface="Tahoma" pitchFamily="34" charset="0"/>
              </a:rPr>
              <a:t>плащания</a:t>
            </a:r>
            <a:r>
              <a:rPr lang="ru-RU" sz="1400" dirty="0">
                <a:ea typeface="Tahoma" pitchFamily="34" charset="0"/>
                <a:cs typeface="Tahoma" pitchFamily="34" charset="0"/>
              </a:rPr>
              <a:t>;</a:t>
            </a:r>
          </a:p>
          <a:p>
            <a:pPr marL="361950" indent="-361950" algn="just" fontAlgn="base">
              <a:spcBef>
                <a:spcPts val="0"/>
              </a:spcBef>
              <a:spcAft>
                <a:spcPts val="600"/>
              </a:spcAft>
              <a:buClrTx/>
              <a:buSzTx/>
              <a:buAutoNum type="arabicPeriod" startAt="4"/>
              <a:tabLst>
                <a:tab pos="361950" algn="l"/>
              </a:tabLst>
              <a:defRPr/>
            </a:pPr>
            <a:r>
              <a:rPr lang="ru-RU" sz="1400" dirty="0" err="1">
                <a:ea typeface="Tahoma" pitchFamily="34" charset="0"/>
                <a:cs typeface="Tahoma" pitchFamily="34" charset="0"/>
              </a:rPr>
              <a:t>Финансова</a:t>
            </a:r>
            <a:r>
              <a:rPr lang="ru-RU" sz="1400" dirty="0">
                <a:ea typeface="Tahoma" pitchFamily="34" charset="0"/>
                <a:cs typeface="Tahoma" pitchFamily="34" charset="0"/>
              </a:rPr>
              <a:t> </a:t>
            </a:r>
            <a:r>
              <a:rPr lang="ru-RU" sz="1400" dirty="0" err="1">
                <a:ea typeface="Tahoma" pitchFamily="34" charset="0"/>
                <a:cs typeface="Tahoma" pitchFamily="34" charset="0"/>
              </a:rPr>
              <a:t>идентификационна</a:t>
            </a:r>
            <a:r>
              <a:rPr lang="ru-RU" sz="1400" dirty="0">
                <a:ea typeface="Tahoma" pitchFamily="34" charset="0"/>
                <a:cs typeface="Tahoma" pitchFamily="34" charset="0"/>
              </a:rPr>
              <a:t> форма по образец (Приложение Финансово </a:t>
            </a:r>
            <a:r>
              <a:rPr lang="ru-RU" sz="1400" dirty="0" err="1">
                <a:ea typeface="Tahoma" pitchFamily="34" charset="0"/>
                <a:cs typeface="Tahoma" pitchFamily="34" charset="0"/>
              </a:rPr>
              <a:t>идентификационна</a:t>
            </a:r>
            <a:r>
              <a:rPr lang="ru-RU" sz="1400" dirty="0">
                <a:ea typeface="Tahoma" pitchFamily="34" charset="0"/>
                <a:cs typeface="Tahoma" pitchFamily="34" charset="0"/>
              </a:rPr>
              <a:t> форма); </a:t>
            </a:r>
          </a:p>
          <a:p>
            <a:pPr marL="361950" indent="-361950" algn="just" fontAlgn="base">
              <a:spcBef>
                <a:spcPts val="0"/>
              </a:spcBef>
              <a:spcAft>
                <a:spcPts val="600"/>
              </a:spcAft>
              <a:buClrTx/>
              <a:buSzTx/>
              <a:buAutoNum type="arabicPeriod" startAt="4"/>
              <a:tabLst>
                <a:tab pos="361950" algn="l"/>
              </a:tabLst>
              <a:defRPr/>
            </a:pPr>
            <a:r>
              <a:rPr lang="ru-RU" sz="1400" dirty="0">
                <a:ea typeface="Tahoma" pitchFamily="34" charset="0"/>
                <a:cs typeface="Tahoma" pitchFamily="34" charset="0"/>
              </a:rPr>
              <a:t>Декларация [</a:t>
            </a:r>
            <a:r>
              <a:rPr lang="ru-RU" sz="1400" dirty="0" err="1">
                <a:ea typeface="Tahoma" pitchFamily="34" charset="0"/>
                <a:cs typeface="Tahoma" pitchFamily="34" charset="0"/>
              </a:rPr>
              <a:t>попълвана</a:t>
            </a:r>
            <a:r>
              <a:rPr lang="ru-RU" sz="1400" dirty="0">
                <a:ea typeface="Tahoma" pitchFamily="34" charset="0"/>
                <a:cs typeface="Tahoma" pitchFamily="34" charset="0"/>
              </a:rPr>
              <a:t> в ИС на МВУ] за </a:t>
            </a:r>
            <a:r>
              <a:rPr lang="ru-RU" sz="1400" dirty="0" err="1">
                <a:ea typeface="Tahoma" pitchFamily="34" charset="0"/>
                <a:cs typeface="Tahoma" pitchFamily="34" charset="0"/>
              </a:rPr>
              <a:t>спазване</a:t>
            </a:r>
            <a:r>
              <a:rPr lang="ru-RU" sz="1400" dirty="0">
                <a:ea typeface="Tahoma" pitchFamily="34" charset="0"/>
                <a:cs typeface="Tahoma" pitchFamily="34" charset="0"/>
              </a:rPr>
              <a:t> на </a:t>
            </a:r>
            <a:r>
              <a:rPr lang="ru-RU" sz="1400" dirty="0" err="1">
                <a:ea typeface="Tahoma" pitchFamily="34" charset="0"/>
                <a:cs typeface="Tahoma" pitchFamily="34" charset="0"/>
              </a:rPr>
              <a:t>принципите</a:t>
            </a:r>
            <a:r>
              <a:rPr lang="ru-RU" sz="1400" dirty="0">
                <a:ea typeface="Tahoma" pitchFamily="34" charset="0"/>
                <a:cs typeface="Tahoma" pitchFamily="34" charset="0"/>
              </a:rPr>
              <a:t> и </a:t>
            </a:r>
            <a:r>
              <a:rPr lang="ru-RU" sz="1400" dirty="0" err="1">
                <a:ea typeface="Tahoma" pitchFamily="34" charset="0"/>
                <a:cs typeface="Tahoma" pitchFamily="34" charset="0"/>
              </a:rPr>
              <a:t>основните</a:t>
            </a:r>
            <a:r>
              <a:rPr lang="ru-RU" sz="1400" dirty="0">
                <a:ea typeface="Tahoma" pitchFamily="34" charset="0"/>
                <a:cs typeface="Tahoma" pitchFamily="34" charset="0"/>
              </a:rPr>
              <a:t> </a:t>
            </a:r>
            <a:r>
              <a:rPr lang="ru-RU" sz="1400" dirty="0" err="1">
                <a:ea typeface="Tahoma" pitchFamily="34" charset="0"/>
                <a:cs typeface="Tahoma" pitchFamily="34" charset="0"/>
              </a:rPr>
              <a:t>изисквания</a:t>
            </a:r>
            <a:r>
              <a:rPr lang="ru-RU" sz="1400" dirty="0">
                <a:ea typeface="Tahoma" pitchFamily="34" charset="0"/>
                <a:cs typeface="Tahoma" pitchFamily="34" charset="0"/>
              </a:rPr>
              <a:t> </a:t>
            </a:r>
            <a:r>
              <a:rPr lang="ru-RU" sz="1400" dirty="0" err="1">
                <a:ea typeface="Tahoma" pitchFamily="34" charset="0"/>
                <a:cs typeface="Tahoma" pitchFamily="34" charset="0"/>
              </a:rPr>
              <a:t>към</a:t>
            </a:r>
            <a:r>
              <a:rPr lang="ru-RU" sz="1400" dirty="0">
                <a:ea typeface="Tahoma" pitchFamily="34" charset="0"/>
                <a:cs typeface="Tahoma" pitchFamily="34" charset="0"/>
              </a:rPr>
              <a:t> </a:t>
            </a:r>
            <a:r>
              <a:rPr lang="ru-RU" sz="1400" dirty="0" err="1">
                <a:ea typeface="Tahoma" pitchFamily="34" charset="0"/>
                <a:cs typeface="Tahoma" pitchFamily="34" charset="0"/>
              </a:rPr>
              <a:t>изпълнението</a:t>
            </a:r>
            <a:r>
              <a:rPr lang="ru-RU" sz="1400" dirty="0">
                <a:ea typeface="Tahoma" pitchFamily="34" charset="0"/>
                <a:cs typeface="Tahoma" pitchFamily="34" charset="0"/>
              </a:rPr>
              <a:t> на МВУ </a:t>
            </a:r>
            <a:r>
              <a:rPr lang="ru-RU" sz="1400" dirty="0" err="1">
                <a:ea typeface="Tahoma" pitchFamily="34" charset="0"/>
                <a:cs typeface="Tahoma" pitchFamily="34" charset="0"/>
              </a:rPr>
              <a:t>съгласно</a:t>
            </a:r>
            <a:r>
              <a:rPr lang="ru-RU" sz="1400" dirty="0">
                <a:ea typeface="Tahoma" pitchFamily="34" charset="0"/>
                <a:cs typeface="Tahoma" pitchFamily="34" charset="0"/>
              </a:rPr>
              <a:t> Регламент (ЕС) 2021/241 (</a:t>
            </a:r>
            <a:r>
              <a:rPr lang="ru-RU" sz="1400" dirty="0" err="1">
                <a:ea typeface="Tahoma" pitchFamily="34" charset="0"/>
                <a:cs typeface="Tahoma" pitchFamily="34" charset="0"/>
              </a:rPr>
              <a:t>принципите</a:t>
            </a:r>
            <a:r>
              <a:rPr lang="ru-RU" sz="1400" dirty="0">
                <a:ea typeface="Tahoma" pitchFamily="34" charset="0"/>
                <a:cs typeface="Tahoma" pitchFamily="34" charset="0"/>
              </a:rPr>
              <a:t> на </a:t>
            </a:r>
            <a:r>
              <a:rPr lang="ru-RU" sz="1400" dirty="0" err="1">
                <a:ea typeface="Tahoma" pitchFamily="34" charset="0"/>
                <a:cs typeface="Tahoma" pitchFamily="34" charset="0"/>
              </a:rPr>
              <a:t>равнопоставеност</a:t>
            </a:r>
            <a:r>
              <a:rPr lang="ru-RU" sz="1400" dirty="0">
                <a:ea typeface="Tahoma" pitchFamily="34" charset="0"/>
                <a:cs typeface="Tahoma" pitchFamily="34" charset="0"/>
              </a:rPr>
              <a:t> на жените и </a:t>
            </a:r>
            <a:r>
              <a:rPr lang="ru-RU" sz="1400" dirty="0" err="1">
                <a:ea typeface="Tahoma" pitchFamily="34" charset="0"/>
                <a:cs typeface="Tahoma" pitchFamily="34" charset="0"/>
              </a:rPr>
              <a:t>мъжете</a:t>
            </a:r>
            <a:r>
              <a:rPr lang="ru-RU" sz="1400" dirty="0">
                <a:ea typeface="Tahoma" pitchFamily="34" charset="0"/>
                <a:cs typeface="Tahoma" pitchFamily="34" charset="0"/>
              </a:rPr>
              <a:t> и </a:t>
            </a:r>
            <a:r>
              <a:rPr lang="ru-RU" sz="1400" dirty="0" err="1">
                <a:ea typeface="Tahoma" pitchFamily="34" charset="0"/>
                <a:cs typeface="Tahoma" pitchFamily="34" charset="0"/>
              </a:rPr>
              <a:t>осигуряване</a:t>
            </a:r>
            <a:r>
              <a:rPr lang="ru-RU" sz="1400" dirty="0">
                <a:ea typeface="Tahoma" pitchFamily="34" charset="0"/>
                <a:cs typeface="Tahoma" pitchFamily="34" charset="0"/>
              </a:rPr>
              <a:t> на </a:t>
            </a:r>
            <a:r>
              <a:rPr lang="ru-RU" sz="1400" dirty="0" err="1">
                <a:ea typeface="Tahoma" pitchFamily="34" charset="0"/>
                <a:cs typeface="Tahoma" pitchFamily="34" charset="0"/>
              </a:rPr>
              <a:t>равни</a:t>
            </a:r>
            <a:r>
              <a:rPr lang="ru-RU" sz="1400" dirty="0">
                <a:ea typeface="Tahoma" pitchFamily="34" charset="0"/>
                <a:cs typeface="Tahoma" pitchFamily="34" charset="0"/>
              </a:rPr>
              <a:t> </a:t>
            </a:r>
            <a:r>
              <a:rPr lang="ru-RU" sz="1400" dirty="0" err="1">
                <a:ea typeface="Tahoma" pitchFamily="34" charset="0"/>
                <a:cs typeface="Tahoma" pitchFamily="34" charset="0"/>
              </a:rPr>
              <a:t>възможности</a:t>
            </a:r>
            <a:r>
              <a:rPr lang="ru-RU" sz="1400" dirty="0">
                <a:ea typeface="Tahoma" pitchFamily="34" charset="0"/>
                <a:cs typeface="Tahoma" pitchFamily="34" charset="0"/>
              </a:rPr>
              <a:t> за </a:t>
            </a:r>
            <a:r>
              <a:rPr lang="ru-RU" sz="1400" dirty="0" err="1">
                <a:ea typeface="Tahoma" pitchFamily="34" charset="0"/>
                <a:cs typeface="Tahoma" pitchFamily="34" charset="0"/>
              </a:rPr>
              <a:t>всички</a:t>
            </a:r>
            <a:r>
              <a:rPr lang="ru-RU" sz="1400" dirty="0">
                <a:ea typeface="Tahoma" pitchFamily="34" charset="0"/>
                <a:cs typeface="Tahoma" pitchFamily="34" charset="0"/>
              </a:rPr>
              <a:t>, принципа за </a:t>
            </a:r>
            <a:r>
              <a:rPr lang="ru-RU" sz="1400" dirty="0" err="1">
                <a:ea typeface="Tahoma" pitchFamily="34" charset="0"/>
                <a:cs typeface="Tahoma" pitchFamily="34" charset="0"/>
              </a:rPr>
              <a:t>ненанасяне</a:t>
            </a:r>
            <a:r>
              <a:rPr lang="ru-RU" sz="1400" dirty="0">
                <a:ea typeface="Tahoma" pitchFamily="34" charset="0"/>
                <a:cs typeface="Tahoma" pitchFamily="34" charset="0"/>
              </a:rPr>
              <a:t> на </a:t>
            </a:r>
            <a:r>
              <a:rPr lang="ru-RU" sz="1400" dirty="0" err="1">
                <a:ea typeface="Tahoma" pitchFamily="34" charset="0"/>
                <a:cs typeface="Tahoma" pitchFamily="34" charset="0"/>
              </a:rPr>
              <a:t>значителна</a:t>
            </a:r>
            <a:r>
              <a:rPr lang="ru-RU" sz="1400" dirty="0">
                <a:ea typeface="Tahoma" pitchFamily="34" charset="0"/>
                <a:cs typeface="Tahoma" pitchFamily="34" charset="0"/>
              </a:rPr>
              <a:t> вреда, забрана за </a:t>
            </a:r>
            <a:r>
              <a:rPr lang="ru-RU" sz="1400" dirty="0" err="1">
                <a:ea typeface="Tahoma" pitchFamily="34" charset="0"/>
                <a:cs typeface="Tahoma" pitchFamily="34" charset="0"/>
              </a:rPr>
              <a:t>двойно</a:t>
            </a:r>
            <a:r>
              <a:rPr lang="ru-RU" sz="1400" dirty="0">
                <a:ea typeface="Tahoma" pitchFamily="34" charset="0"/>
                <a:cs typeface="Tahoma" pitchFamily="34" charset="0"/>
              </a:rPr>
              <a:t>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 </a:t>
            </a:r>
            <a:r>
              <a:rPr lang="ru-RU" sz="1400" dirty="0" err="1">
                <a:ea typeface="Tahoma" pitchFamily="34" charset="0"/>
                <a:cs typeface="Tahoma" pitchFamily="34" charset="0"/>
              </a:rPr>
              <a:t>забраната</a:t>
            </a:r>
            <a:r>
              <a:rPr lang="ru-RU" sz="1400" dirty="0">
                <a:ea typeface="Tahoma" pitchFamily="34" charset="0"/>
                <a:cs typeface="Tahoma" pitchFamily="34" charset="0"/>
              </a:rPr>
              <a:t> за </a:t>
            </a:r>
            <a:r>
              <a:rPr lang="ru-RU" sz="1400" dirty="0" err="1">
                <a:ea typeface="Tahoma" pitchFamily="34" charset="0"/>
                <a:cs typeface="Tahoma" pitchFamily="34" charset="0"/>
              </a:rPr>
              <a:t>измама</a:t>
            </a:r>
            <a:r>
              <a:rPr lang="ru-RU" sz="1400" dirty="0">
                <a:ea typeface="Tahoma" pitchFamily="34" charset="0"/>
                <a:cs typeface="Tahoma" pitchFamily="34" charset="0"/>
              </a:rPr>
              <a:t>, </a:t>
            </a:r>
            <a:r>
              <a:rPr lang="ru-RU" sz="1400" dirty="0" err="1">
                <a:ea typeface="Tahoma" pitchFamily="34" charset="0"/>
                <a:cs typeface="Tahoma" pitchFamily="34" charset="0"/>
              </a:rPr>
              <a:t>корупция</a:t>
            </a:r>
            <a:r>
              <a:rPr lang="ru-RU" sz="1400" dirty="0">
                <a:ea typeface="Tahoma" pitchFamily="34" charset="0"/>
                <a:cs typeface="Tahoma" pitchFamily="34" charset="0"/>
              </a:rPr>
              <a:t> и конфликт на </a:t>
            </a:r>
            <a:r>
              <a:rPr lang="ru-RU" sz="1400" dirty="0" err="1">
                <a:ea typeface="Tahoma" pitchFamily="34" charset="0"/>
                <a:cs typeface="Tahoma" pitchFamily="34" charset="0"/>
              </a:rPr>
              <a:t>интереси</a:t>
            </a:r>
            <a:r>
              <a:rPr lang="ru-RU" sz="1400" dirty="0">
                <a:ea typeface="Tahoma" pitchFamily="34" charset="0"/>
                <a:cs typeface="Tahoma" pitchFamily="34" charset="0"/>
              </a:rPr>
              <a:t>);</a:t>
            </a:r>
          </a:p>
          <a:p>
            <a:pPr marL="361950" indent="-361950" algn="just" fontAlgn="base">
              <a:spcBef>
                <a:spcPts val="0"/>
              </a:spcBef>
              <a:spcAft>
                <a:spcPts val="600"/>
              </a:spcAft>
              <a:buClrTx/>
              <a:buSzTx/>
              <a:buAutoNum type="arabicPeriod" startAt="4"/>
              <a:tabLst>
                <a:tab pos="361950" algn="l"/>
              </a:tabLst>
              <a:defRPr/>
            </a:pPr>
            <a:r>
              <a:rPr lang="ru-RU" sz="1400" dirty="0">
                <a:ea typeface="Tahoma" pitchFamily="34" charset="0"/>
                <a:cs typeface="Tahoma" pitchFamily="34" charset="0"/>
              </a:rPr>
              <a:t>Справка за размера на </a:t>
            </a:r>
            <a:r>
              <a:rPr lang="ru-RU" sz="1400" dirty="0" err="1">
                <a:ea typeface="Tahoma" pitchFamily="34" charset="0"/>
                <a:cs typeface="Tahoma" pitchFamily="34" charset="0"/>
              </a:rPr>
              <a:t>невъзстановим</a:t>
            </a:r>
            <a:r>
              <a:rPr lang="ru-RU" sz="1400" dirty="0">
                <a:ea typeface="Tahoma" pitchFamily="34" charset="0"/>
                <a:cs typeface="Tahoma" pitchFamily="34" charset="0"/>
              </a:rPr>
              <a:t> ДДС, включен в </a:t>
            </a:r>
            <a:r>
              <a:rPr lang="ru-RU" sz="1400" dirty="0" err="1">
                <a:ea typeface="Tahoma" pitchFamily="34" charset="0"/>
                <a:cs typeface="Tahoma" pitchFamily="34" charset="0"/>
              </a:rPr>
              <a:t>допустимите</a:t>
            </a:r>
            <a:r>
              <a:rPr lang="ru-RU" sz="1400" dirty="0">
                <a:ea typeface="Tahoma" pitchFamily="34" charset="0"/>
                <a:cs typeface="Tahoma" pitchFamily="34" charset="0"/>
              </a:rPr>
              <a:t> </a:t>
            </a:r>
            <a:r>
              <a:rPr lang="ru-RU" sz="1400" dirty="0" err="1">
                <a:ea typeface="Tahoma" pitchFamily="34" charset="0"/>
                <a:cs typeface="Tahoma" pitchFamily="34" charset="0"/>
              </a:rPr>
              <a:t>разходи</a:t>
            </a:r>
            <a:r>
              <a:rPr lang="ru-RU" sz="1400" dirty="0">
                <a:ea typeface="Tahoma" pitchFamily="34" charset="0"/>
                <a:cs typeface="Tahoma" pitchFamily="34" charset="0"/>
              </a:rPr>
              <a:t> в </a:t>
            </a:r>
            <a:r>
              <a:rPr lang="ru-RU" sz="1400" dirty="0" err="1">
                <a:ea typeface="Tahoma" pitchFamily="34" charset="0"/>
                <a:cs typeface="Tahoma" pitchFamily="34" charset="0"/>
              </a:rPr>
              <a:t>рамките</a:t>
            </a:r>
            <a:r>
              <a:rPr lang="ru-RU" sz="1400" dirty="0">
                <a:ea typeface="Tahoma" pitchFamily="34" charset="0"/>
                <a:cs typeface="Tahoma" pitchFamily="34" charset="0"/>
              </a:rPr>
              <a:t> на </a:t>
            </a:r>
            <a:r>
              <a:rPr lang="ru-RU" sz="1400" dirty="0" err="1">
                <a:ea typeface="Tahoma" pitchFamily="34" charset="0"/>
                <a:cs typeface="Tahoma" pitchFamily="34" charset="0"/>
              </a:rPr>
              <a:t>предложението</a:t>
            </a:r>
            <a:r>
              <a:rPr lang="ru-RU" sz="1400" dirty="0">
                <a:ea typeface="Tahoma" pitchFamily="34" charset="0"/>
                <a:cs typeface="Tahoma" pitchFamily="34" charset="0"/>
              </a:rPr>
              <a:t> за </a:t>
            </a:r>
            <a:r>
              <a:rPr lang="ru-RU" sz="1400" dirty="0" err="1">
                <a:ea typeface="Tahoma" pitchFamily="34" charset="0"/>
                <a:cs typeface="Tahoma" pitchFamily="34" charset="0"/>
              </a:rPr>
              <a:t>изпълнение</a:t>
            </a:r>
            <a:r>
              <a:rPr lang="ru-RU" sz="1400" dirty="0">
                <a:ea typeface="Tahoma" pitchFamily="34" charset="0"/>
                <a:cs typeface="Tahoma" pitchFamily="34" charset="0"/>
              </a:rPr>
              <a:t> на инвестиция в случай, че  е приложимо (Приложение </a:t>
            </a:r>
            <a:r>
              <a:rPr lang="ru-RU" sz="1400" dirty="0" err="1">
                <a:ea typeface="Tahoma" pitchFamily="34" charset="0"/>
                <a:cs typeface="Tahoma" pitchFamily="34" charset="0"/>
              </a:rPr>
              <a:t>Опис</a:t>
            </a:r>
            <a:r>
              <a:rPr lang="ru-RU" sz="1400" dirty="0">
                <a:ea typeface="Tahoma" pitchFamily="34" charset="0"/>
                <a:cs typeface="Tahoma" pitchFamily="34" charset="0"/>
              </a:rPr>
              <a:t> </a:t>
            </a:r>
            <a:r>
              <a:rPr lang="ru-RU" sz="1400" dirty="0" err="1">
                <a:ea typeface="Tahoma" pitchFamily="34" charset="0"/>
                <a:cs typeface="Tahoma" pitchFamily="34" charset="0"/>
              </a:rPr>
              <a:t>разходи</a:t>
            </a:r>
            <a:r>
              <a:rPr lang="ru-RU" sz="1400" dirty="0">
                <a:ea typeface="Tahoma" pitchFamily="34" charset="0"/>
                <a:cs typeface="Tahoma" pitchFamily="34" charset="0"/>
              </a:rPr>
              <a:t> ДДС);</a:t>
            </a:r>
          </a:p>
        </p:txBody>
      </p:sp>
      <p:sp>
        <p:nvSpPr>
          <p:cNvPr id="9" name="TextBox 8">
            <a:extLst>
              <a:ext uri="{FF2B5EF4-FFF2-40B4-BE49-F238E27FC236}">
                <a16:creationId xmlns:a16="http://schemas.microsoft.com/office/drawing/2014/main" id="{A6130085-B3C3-4C81-ADDE-61504C8E0291}"/>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714978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36</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РАЗХОДООПРАВДАТЕЛНИ И ДРУГИ ДОКУМЕНТИ КЪМ МЕЖДИНЕН/ФИНАЛЕН ОТЧЕТ ЗА ОТЧИТАНЕ РАЗХОДИ ПО ИНВЕСТИЦИИТА И ИСКАНЕ ЗА ПЛАЩАНЕ</a:t>
            </a:r>
          </a:p>
        </p:txBody>
      </p:sp>
      <p:sp>
        <p:nvSpPr>
          <p:cNvPr id="11" name="TextBox 10">
            <a:extLst>
              <a:ext uri="{FF2B5EF4-FFF2-40B4-BE49-F238E27FC236}">
                <a16:creationId xmlns:a16="http://schemas.microsoft.com/office/drawing/2014/main" id="{72F0A282-9C5A-4D17-B7ED-E9A3CBD7E576}"/>
              </a:ext>
            </a:extLst>
          </p:cNvPr>
          <p:cNvSpPr txBox="1"/>
          <p:nvPr/>
        </p:nvSpPr>
        <p:spPr>
          <a:xfrm>
            <a:off x="244098" y="1133462"/>
            <a:ext cx="8560505" cy="4857740"/>
          </a:xfrm>
          <a:prstGeom prst="rect">
            <a:avLst/>
          </a:prstGeom>
          <a:noFill/>
        </p:spPr>
        <p:txBody>
          <a:bodyPr wrap="square">
            <a:spAutoFit/>
          </a:bodyPr>
          <a:lstStyle/>
          <a:p>
            <a:pPr lvl="0" algn="just">
              <a:lnSpc>
                <a:spcPct val="107000"/>
              </a:lnSpc>
              <a:spcAft>
                <a:spcPts val="0"/>
              </a:spcAft>
            </a:pPr>
            <a:r>
              <a:rPr lang="bg-BG" sz="1400" dirty="0">
                <a:ea typeface="Tahoma" pitchFamily="34" charset="0"/>
                <a:cs typeface="Tahoma" pitchFamily="34" charset="0"/>
              </a:rPr>
              <a:t>9. Декларация за </a:t>
            </a:r>
            <a:r>
              <a:rPr lang="bg-BG" sz="1400" dirty="0" err="1">
                <a:ea typeface="Tahoma" pitchFamily="34" charset="0"/>
                <a:cs typeface="Tahoma" pitchFamily="34" charset="0"/>
              </a:rPr>
              <a:t>неупражняване</a:t>
            </a:r>
            <a:r>
              <a:rPr lang="bg-BG" sz="1400" dirty="0">
                <a:ea typeface="Tahoma" pitchFamily="34" charset="0"/>
                <a:cs typeface="Tahoma" pitchFamily="34" charset="0"/>
              </a:rPr>
              <a:t> правото на данъчен кредит по чл. 74 или чл. 76 от ЗДДС по образец (приложимо само в случай, че е отчетен ДДС като допустим разход) - Приложение Декларация за невъзстановим ДДС;</a:t>
            </a:r>
          </a:p>
          <a:p>
            <a:pPr lvl="0" algn="just">
              <a:lnSpc>
                <a:spcPct val="107000"/>
              </a:lnSpc>
              <a:spcAft>
                <a:spcPts val="0"/>
              </a:spcAft>
            </a:pPr>
            <a:r>
              <a:rPr lang="bg-BG" sz="1400" dirty="0">
                <a:ea typeface="Tahoma" pitchFamily="34" charset="0"/>
                <a:cs typeface="Tahoma" pitchFamily="34" charset="0"/>
              </a:rPr>
              <a:t>10. </a:t>
            </a:r>
            <a:r>
              <a:rPr lang="ru-RU" sz="1400" dirty="0" err="1">
                <a:ea typeface="Tahoma" pitchFamily="34" charset="0"/>
                <a:cs typeface="Tahoma" pitchFamily="34" charset="0"/>
              </a:rPr>
              <a:t>Копие</a:t>
            </a:r>
            <a:r>
              <a:rPr lang="ru-RU" sz="1400" dirty="0">
                <a:ea typeface="Tahoma" pitchFamily="34" charset="0"/>
                <a:cs typeface="Tahoma" pitchFamily="34" charset="0"/>
              </a:rPr>
              <a:t> от дневника за покупки за </a:t>
            </a:r>
            <a:r>
              <a:rPr lang="ru-RU" sz="1400" dirty="0" err="1">
                <a:ea typeface="Tahoma" pitchFamily="34" charset="0"/>
                <a:cs typeface="Tahoma" pitchFamily="34" charset="0"/>
              </a:rPr>
              <a:t>съответните</a:t>
            </a:r>
            <a:r>
              <a:rPr lang="ru-RU" sz="1400" dirty="0">
                <a:ea typeface="Tahoma" pitchFamily="34" charset="0"/>
                <a:cs typeface="Tahoma" pitchFamily="34" charset="0"/>
              </a:rPr>
              <a:t> </a:t>
            </a:r>
            <a:r>
              <a:rPr lang="ru-RU" sz="1400" dirty="0" err="1">
                <a:ea typeface="Tahoma" pitchFamily="34" charset="0"/>
                <a:cs typeface="Tahoma" pitchFamily="34" charset="0"/>
              </a:rPr>
              <a:t>данъчни</a:t>
            </a:r>
            <a:r>
              <a:rPr lang="ru-RU" sz="1400" dirty="0">
                <a:ea typeface="Tahoma" pitchFamily="34" charset="0"/>
                <a:cs typeface="Tahoma" pitchFamily="34" charset="0"/>
              </a:rPr>
              <a:t> </a:t>
            </a:r>
            <a:r>
              <a:rPr lang="ru-RU" sz="1400" dirty="0" err="1">
                <a:ea typeface="Tahoma" pitchFamily="34" charset="0"/>
                <a:cs typeface="Tahoma" pitchFamily="34" charset="0"/>
              </a:rPr>
              <a:t>периоди</a:t>
            </a:r>
            <a:r>
              <a:rPr lang="ru-RU" sz="1400" dirty="0">
                <a:ea typeface="Tahoma" pitchFamily="34" charset="0"/>
                <a:cs typeface="Tahoma" pitchFamily="34" charset="0"/>
              </a:rPr>
              <a:t> по чл. 72, ал. 1 от ЗДДС, от </a:t>
            </a:r>
            <a:r>
              <a:rPr lang="ru-RU" sz="1400" dirty="0" err="1">
                <a:ea typeface="Tahoma" pitchFamily="34" charset="0"/>
                <a:cs typeface="Tahoma" pitchFamily="34" charset="0"/>
              </a:rPr>
              <a:t>което</a:t>
            </a:r>
            <a:r>
              <a:rPr lang="ru-RU" sz="1400" dirty="0">
                <a:ea typeface="Tahoma" pitchFamily="34" charset="0"/>
                <a:cs typeface="Tahoma" pitchFamily="34" charset="0"/>
              </a:rPr>
              <a:t> е видно, че не е </a:t>
            </a:r>
            <a:r>
              <a:rPr lang="ru-RU" sz="1400" dirty="0" err="1">
                <a:ea typeface="Tahoma" pitchFamily="34" charset="0"/>
                <a:cs typeface="Tahoma" pitchFamily="34" charset="0"/>
              </a:rPr>
              <a:t>ползван</a:t>
            </a:r>
            <a:r>
              <a:rPr lang="ru-RU" sz="1400" dirty="0">
                <a:ea typeface="Tahoma" pitchFamily="34" charset="0"/>
                <a:cs typeface="Tahoma" pitchFamily="34" charset="0"/>
              </a:rPr>
              <a:t> </a:t>
            </a:r>
            <a:r>
              <a:rPr lang="ru-RU" sz="1400" dirty="0" err="1">
                <a:ea typeface="Tahoma" pitchFamily="34" charset="0"/>
                <a:cs typeface="Tahoma" pitchFamily="34" charset="0"/>
              </a:rPr>
              <a:t>данъчен</a:t>
            </a:r>
            <a:r>
              <a:rPr lang="ru-RU" sz="1400" dirty="0">
                <a:ea typeface="Tahoma" pitchFamily="34" charset="0"/>
                <a:cs typeface="Tahoma" pitchFamily="34" charset="0"/>
              </a:rPr>
              <a:t> кредит;</a:t>
            </a:r>
          </a:p>
          <a:p>
            <a:pPr lvl="0" algn="just">
              <a:lnSpc>
                <a:spcPct val="107000"/>
              </a:lnSpc>
              <a:spcAft>
                <a:spcPts val="0"/>
              </a:spcAft>
            </a:pPr>
            <a:r>
              <a:rPr lang="ru-RU" sz="1400" dirty="0">
                <a:ea typeface="Tahoma" pitchFamily="34" charset="0"/>
                <a:cs typeface="Tahoma" pitchFamily="34" charset="0"/>
              </a:rPr>
              <a:t>11. Индивидуален </a:t>
            </a:r>
            <a:r>
              <a:rPr lang="ru-RU" sz="1400" dirty="0" err="1">
                <a:ea typeface="Tahoma" pitchFamily="34" charset="0"/>
                <a:cs typeface="Tahoma" pitchFamily="34" charset="0"/>
              </a:rPr>
              <a:t>сметкоплан</a:t>
            </a:r>
            <a:r>
              <a:rPr lang="ru-RU" sz="1400" dirty="0">
                <a:ea typeface="Tahoma" pitchFamily="34" charset="0"/>
                <a:cs typeface="Tahoma" pitchFamily="34" charset="0"/>
              </a:rPr>
              <a:t>, </a:t>
            </a:r>
            <a:r>
              <a:rPr lang="ru-RU" sz="1400" dirty="0" err="1">
                <a:ea typeface="Tahoma" pitchFamily="34" charset="0"/>
                <a:cs typeface="Tahoma" pitchFamily="34" charset="0"/>
              </a:rPr>
              <a:t>утвърден</a:t>
            </a:r>
            <a:r>
              <a:rPr lang="ru-RU" sz="1400" dirty="0">
                <a:ea typeface="Tahoma" pitchFamily="34" charset="0"/>
                <a:cs typeface="Tahoma" pitchFamily="34" charset="0"/>
              </a:rPr>
              <a:t> от </a:t>
            </a:r>
            <a:r>
              <a:rPr lang="ru-RU" sz="1400" dirty="0" err="1">
                <a:ea typeface="Tahoma" pitchFamily="34" charset="0"/>
                <a:cs typeface="Tahoma" pitchFamily="34" charset="0"/>
              </a:rPr>
              <a:t>ръководството</a:t>
            </a:r>
            <a:r>
              <a:rPr lang="ru-RU" sz="1400" dirty="0">
                <a:ea typeface="Tahoma" pitchFamily="34" charset="0"/>
                <a:cs typeface="Tahoma" pitchFamily="34" charset="0"/>
              </a:rPr>
              <a:t> на </a:t>
            </a:r>
            <a:r>
              <a:rPr lang="ru-RU" sz="1400" dirty="0" err="1">
                <a:ea typeface="Tahoma" pitchFamily="34" charset="0"/>
                <a:cs typeface="Tahoma" pitchFamily="34" charset="0"/>
              </a:rPr>
              <a:t>предприятието-краен</a:t>
            </a:r>
            <a:r>
              <a:rPr lang="ru-RU" sz="1400" dirty="0">
                <a:ea typeface="Tahoma" pitchFamily="34" charset="0"/>
                <a:cs typeface="Tahoma" pitchFamily="34" charset="0"/>
              </a:rPr>
              <a:t>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 с </a:t>
            </a:r>
            <a:r>
              <a:rPr lang="ru-RU" sz="1400" dirty="0" err="1">
                <a:ea typeface="Tahoma" pitchFamily="34" charset="0"/>
                <a:cs typeface="Tahoma" pitchFamily="34" charset="0"/>
              </a:rPr>
              <a:t>включени</a:t>
            </a:r>
            <a:r>
              <a:rPr lang="ru-RU" sz="1400" dirty="0">
                <a:ea typeface="Tahoma" pitchFamily="34" charset="0"/>
                <a:cs typeface="Tahoma" pitchFamily="34" charset="0"/>
              </a:rPr>
              <a:t> в него </a:t>
            </a:r>
            <a:r>
              <a:rPr lang="ru-RU" sz="1400" dirty="0" err="1">
                <a:ea typeface="Tahoma" pitchFamily="34" charset="0"/>
                <a:cs typeface="Tahoma" pitchFamily="34" charset="0"/>
              </a:rPr>
              <a:t>обособени</a:t>
            </a:r>
            <a:r>
              <a:rPr lang="ru-RU" sz="1400" dirty="0">
                <a:ea typeface="Tahoma" pitchFamily="34" charset="0"/>
                <a:cs typeface="Tahoma" pitchFamily="34" charset="0"/>
              </a:rPr>
              <a:t> </a:t>
            </a:r>
            <a:r>
              <a:rPr lang="ru-RU" sz="1400" dirty="0" err="1">
                <a:ea typeface="Tahoma" pitchFamily="34" charset="0"/>
                <a:cs typeface="Tahoma" pitchFamily="34" charset="0"/>
              </a:rPr>
              <a:t>счетоводни</a:t>
            </a:r>
            <a:r>
              <a:rPr lang="ru-RU" sz="1400" dirty="0">
                <a:ea typeface="Tahoma" pitchFamily="34" charset="0"/>
                <a:cs typeface="Tahoma" pitchFamily="34" charset="0"/>
              </a:rPr>
              <a:t> сметки (</a:t>
            </a:r>
            <a:r>
              <a:rPr lang="ru-RU" sz="1400" dirty="0" err="1">
                <a:ea typeface="Tahoma" pitchFamily="34" charset="0"/>
                <a:cs typeface="Tahoma" pitchFamily="34" charset="0"/>
              </a:rPr>
              <a:t>подсметки</a:t>
            </a:r>
            <a:r>
              <a:rPr lang="ru-RU" sz="1400" dirty="0">
                <a:ea typeface="Tahoma" pitchFamily="34" charset="0"/>
                <a:cs typeface="Tahoma" pitchFamily="34" charset="0"/>
              </a:rPr>
              <a:t>), </a:t>
            </a:r>
            <a:r>
              <a:rPr lang="ru-RU" sz="1400" dirty="0" err="1">
                <a:ea typeface="Tahoma" pitchFamily="34" charset="0"/>
                <a:cs typeface="Tahoma" pitchFamily="34" charset="0"/>
              </a:rPr>
              <a:t>специално</a:t>
            </a:r>
            <a:r>
              <a:rPr lang="ru-RU" sz="1400" dirty="0">
                <a:ea typeface="Tahoma" pitchFamily="34" charset="0"/>
                <a:cs typeface="Tahoma" pitchFamily="34" charset="0"/>
              </a:rPr>
              <a:t> </a:t>
            </a:r>
            <a:r>
              <a:rPr lang="ru-RU" sz="1400" dirty="0" err="1">
                <a:ea typeface="Tahoma" pitchFamily="34" charset="0"/>
                <a:cs typeface="Tahoma" pitchFamily="34" charset="0"/>
              </a:rPr>
              <a:t>открити</a:t>
            </a:r>
            <a:r>
              <a:rPr lang="ru-RU" sz="1400" dirty="0">
                <a:ea typeface="Tahoma" pitchFamily="34" charset="0"/>
                <a:cs typeface="Tahoma" pitchFamily="34" charset="0"/>
              </a:rPr>
              <a:t> за </a:t>
            </a:r>
            <a:r>
              <a:rPr lang="ru-RU" sz="1400" dirty="0" err="1">
                <a:ea typeface="Tahoma" pitchFamily="34" charset="0"/>
                <a:cs typeface="Tahoma" pitchFamily="34" charset="0"/>
              </a:rPr>
              <a:t>предложението</a:t>
            </a:r>
            <a:r>
              <a:rPr lang="ru-RU" sz="1400" dirty="0">
                <a:ea typeface="Tahoma" pitchFamily="34" charset="0"/>
                <a:cs typeface="Tahoma" pitchFamily="34" charset="0"/>
              </a:rPr>
              <a:t> за </a:t>
            </a:r>
            <a:r>
              <a:rPr lang="ru-RU" sz="1400" dirty="0" err="1">
                <a:ea typeface="Tahoma" pitchFamily="34" charset="0"/>
                <a:cs typeface="Tahoma" pitchFamily="34" charset="0"/>
              </a:rPr>
              <a:t>изпълнение</a:t>
            </a:r>
            <a:r>
              <a:rPr lang="ru-RU" sz="1400" dirty="0">
                <a:ea typeface="Tahoma" pitchFamily="34" charset="0"/>
                <a:cs typeface="Tahoma" pitchFamily="34" charset="0"/>
              </a:rPr>
              <a:t> на инвестиция и </a:t>
            </a:r>
            <a:r>
              <a:rPr lang="ru-RU" sz="1400" dirty="0" err="1">
                <a:ea typeface="Tahoma" pitchFamily="34" charset="0"/>
                <a:cs typeface="Tahoma" pitchFamily="34" charset="0"/>
              </a:rPr>
              <a:t>съдържащи</a:t>
            </a:r>
            <a:r>
              <a:rPr lang="ru-RU" sz="1400" dirty="0">
                <a:ea typeface="Tahoma" pitchFamily="34" charset="0"/>
                <a:cs typeface="Tahoma" pitchFamily="34" charset="0"/>
              </a:rPr>
              <a:t> номера на договора за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 от МВУ;</a:t>
            </a:r>
          </a:p>
          <a:p>
            <a:pPr lvl="0" algn="just">
              <a:lnSpc>
                <a:spcPct val="107000"/>
              </a:lnSpc>
              <a:spcAft>
                <a:spcPts val="0"/>
              </a:spcAft>
            </a:pPr>
            <a:r>
              <a:rPr lang="ru-RU" sz="1400" dirty="0">
                <a:ea typeface="Tahoma" pitchFamily="34" charset="0"/>
                <a:cs typeface="Tahoma" pitchFamily="34" charset="0"/>
              </a:rPr>
              <a:t>12. Извлечения/</a:t>
            </a:r>
            <a:r>
              <a:rPr lang="ru-RU" sz="1400" dirty="0" err="1">
                <a:ea typeface="Tahoma" pitchFamily="34" charset="0"/>
                <a:cs typeface="Tahoma" pitchFamily="34" charset="0"/>
              </a:rPr>
              <a:t>счетоводни</a:t>
            </a:r>
            <a:r>
              <a:rPr lang="ru-RU" sz="1400" dirty="0">
                <a:ea typeface="Tahoma" pitchFamily="34" charset="0"/>
                <a:cs typeface="Tahoma" pitchFamily="34" charset="0"/>
              </a:rPr>
              <a:t> записи от </a:t>
            </a:r>
            <a:r>
              <a:rPr lang="ru-RU" sz="1400" dirty="0" err="1">
                <a:ea typeface="Tahoma" pitchFamily="34" charset="0"/>
                <a:cs typeface="Tahoma" pitchFamily="34" charset="0"/>
              </a:rPr>
              <a:t>обособените</a:t>
            </a:r>
            <a:r>
              <a:rPr lang="ru-RU" sz="1400" dirty="0">
                <a:ea typeface="Tahoma" pitchFamily="34" charset="0"/>
                <a:cs typeface="Tahoma" pitchFamily="34" charset="0"/>
              </a:rPr>
              <a:t> в </a:t>
            </a:r>
            <a:r>
              <a:rPr lang="ru-RU" sz="1400" dirty="0" err="1">
                <a:ea typeface="Tahoma" pitchFamily="34" charset="0"/>
                <a:cs typeface="Tahoma" pitchFamily="34" charset="0"/>
              </a:rPr>
              <a:t>индивидуалния</a:t>
            </a:r>
            <a:r>
              <a:rPr lang="ru-RU" sz="1400" dirty="0">
                <a:ea typeface="Tahoma" pitchFamily="34" charset="0"/>
                <a:cs typeface="Tahoma" pitchFamily="34" charset="0"/>
              </a:rPr>
              <a:t> </a:t>
            </a:r>
            <a:r>
              <a:rPr lang="ru-RU" sz="1400" dirty="0" err="1">
                <a:ea typeface="Tahoma" pitchFamily="34" charset="0"/>
                <a:cs typeface="Tahoma" pitchFamily="34" charset="0"/>
              </a:rPr>
              <a:t>сметкоплан</a:t>
            </a:r>
            <a:r>
              <a:rPr lang="ru-RU" sz="1400" dirty="0">
                <a:ea typeface="Tahoma" pitchFamily="34" charset="0"/>
                <a:cs typeface="Tahoma" pitchFamily="34" charset="0"/>
              </a:rPr>
              <a:t> сметки за </a:t>
            </a:r>
            <a:r>
              <a:rPr lang="ru-RU" sz="1400" dirty="0" err="1">
                <a:ea typeface="Tahoma" pitchFamily="34" charset="0"/>
                <a:cs typeface="Tahoma" pitchFamily="34" charset="0"/>
              </a:rPr>
              <a:t>отчитане</a:t>
            </a:r>
            <a:r>
              <a:rPr lang="ru-RU" sz="1400" dirty="0">
                <a:ea typeface="Tahoma" pitchFamily="34" charset="0"/>
                <a:cs typeface="Tahoma" pitchFamily="34" charset="0"/>
              </a:rPr>
              <a:t> на </a:t>
            </a:r>
            <a:r>
              <a:rPr lang="ru-RU" sz="1400" dirty="0" err="1">
                <a:ea typeface="Tahoma" pitchFamily="34" charset="0"/>
                <a:cs typeface="Tahoma" pitchFamily="34" charset="0"/>
              </a:rPr>
              <a:t>извършените</a:t>
            </a:r>
            <a:r>
              <a:rPr lang="ru-RU" sz="1400" dirty="0">
                <a:ea typeface="Tahoma" pitchFamily="34" charset="0"/>
                <a:cs typeface="Tahoma" pitchFamily="34" charset="0"/>
              </a:rPr>
              <a:t> </a:t>
            </a:r>
            <a:r>
              <a:rPr lang="ru-RU" sz="1400" dirty="0" err="1">
                <a:ea typeface="Tahoma" pitchFamily="34" charset="0"/>
                <a:cs typeface="Tahoma" pitchFamily="34" charset="0"/>
              </a:rPr>
              <a:t>разходи</a:t>
            </a:r>
            <a:r>
              <a:rPr lang="ru-RU" sz="1400" dirty="0">
                <a:ea typeface="Tahoma" pitchFamily="34" charset="0"/>
                <a:cs typeface="Tahoma" pitchFamily="34" charset="0"/>
              </a:rPr>
              <a:t> за инвестиции по договора за </a:t>
            </a:r>
            <a:r>
              <a:rPr lang="ru-RU" sz="1400" dirty="0" err="1">
                <a:ea typeface="Tahoma" pitchFamily="34" charset="0"/>
                <a:cs typeface="Tahoma" pitchFamily="34" charset="0"/>
              </a:rPr>
              <a:t>финансиране</a:t>
            </a:r>
            <a:r>
              <a:rPr lang="ru-RU" sz="1400" dirty="0">
                <a:ea typeface="Tahoma" pitchFamily="34" charset="0"/>
                <a:cs typeface="Tahoma" pitchFamily="34" charset="0"/>
              </a:rPr>
              <a:t>;</a:t>
            </a:r>
            <a:endParaRPr lang="en-US" sz="1400" dirty="0">
              <a:ea typeface="Tahoma" pitchFamily="34" charset="0"/>
              <a:cs typeface="Tahoma" pitchFamily="34" charset="0"/>
            </a:endParaRPr>
          </a:p>
          <a:p>
            <a:pPr lvl="0" algn="just">
              <a:lnSpc>
                <a:spcPct val="107000"/>
              </a:lnSpc>
              <a:spcAft>
                <a:spcPts val="0"/>
              </a:spcAft>
            </a:pPr>
            <a:r>
              <a:rPr lang="en-US" sz="1400" dirty="0">
                <a:ea typeface="Tahoma" pitchFamily="34" charset="0"/>
                <a:cs typeface="Tahoma" pitchFamily="34" charset="0"/>
              </a:rPr>
              <a:t>13. </a:t>
            </a:r>
            <a:r>
              <a:rPr lang="ru-RU" sz="1400" dirty="0" err="1">
                <a:ea typeface="Tahoma" pitchFamily="34" charset="0"/>
                <a:cs typeface="Tahoma" pitchFamily="34" charset="0"/>
              </a:rPr>
              <a:t>Сканиран</a:t>
            </a:r>
            <a:r>
              <a:rPr lang="ru-RU" sz="1400" dirty="0">
                <a:ea typeface="Tahoma" pitchFamily="34" charset="0"/>
                <a:cs typeface="Tahoma" pitchFamily="34" charset="0"/>
              </a:rPr>
              <a:t> оригинал на </a:t>
            </a:r>
            <a:r>
              <a:rPr lang="ru-RU" sz="1400" dirty="0" err="1">
                <a:ea typeface="Tahoma" pitchFamily="34" charset="0"/>
                <a:cs typeface="Tahoma" pitchFamily="34" charset="0"/>
              </a:rPr>
              <a:t>амортизационен</a:t>
            </a:r>
            <a:r>
              <a:rPr lang="ru-RU" sz="1400" dirty="0">
                <a:ea typeface="Tahoma" pitchFamily="34" charset="0"/>
                <a:cs typeface="Tahoma" pitchFamily="34" charset="0"/>
              </a:rPr>
              <a:t> план/</a:t>
            </a:r>
            <a:r>
              <a:rPr lang="ru-RU" sz="1400" dirty="0" err="1">
                <a:ea typeface="Tahoma" pitchFamily="34" charset="0"/>
                <a:cs typeface="Tahoma" pitchFamily="34" charset="0"/>
              </a:rPr>
              <a:t>инвентарна</a:t>
            </a:r>
            <a:r>
              <a:rPr lang="ru-RU" sz="1400" dirty="0">
                <a:ea typeface="Tahoma" pitchFamily="34" charset="0"/>
                <a:cs typeface="Tahoma" pitchFamily="34" charset="0"/>
              </a:rPr>
              <a:t> книга;</a:t>
            </a:r>
          </a:p>
          <a:p>
            <a:pPr lvl="0" algn="just">
              <a:lnSpc>
                <a:spcPct val="107000"/>
              </a:lnSpc>
              <a:spcAft>
                <a:spcPts val="0"/>
              </a:spcAft>
            </a:pPr>
            <a:endParaRPr lang="en-US" sz="1400" dirty="0">
              <a:ea typeface="Tahoma" pitchFamily="34" charset="0"/>
              <a:cs typeface="Tahoma" pitchFamily="34" charset="0"/>
            </a:endParaRPr>
          </a:p>
          <a:p>
            <a:pPr lvl="0" algn="just">
              <a:lnSpc>
                <a:spcPct val="107000"/>
              </a:lnSpc>
              <a:spcAft>
                <a:spcPts val="0"/>
              </a:spcAft>
            </a:pPr>
            <a:endParaRPr lang="bg-BG" sz="1400" dirty="0">
              <a:ea typeface="Tahoma" pitchFamily="34" charset="0"/>
              <a:cs typeface="Tahoma" pitchFamily="34" charset="0"/>
            </a:endParaRPr>
          </a:p>
          <a:p>
            <a:pPr lvl="0" algn="just">
              <a:lnSpc>
                <a:spcPct val="107000"/>
              </a:lnSpc>
              <a:spcAft>
                <a:spcPts val="0"/>
              </a:spcAft>
            </a:pPr>
            <a:r>
              <a:rPr lang="ru-RU" sz="1400" b="1" dirty="0" err="1">
                <a:ea typeface="Tahoma" pitchFamily="34" charset="0"/>
                <a:cs typeface="Tahoma" pitchFamily="34" charset="0"/>
              </a:rPr>
              <a:t>Окончателното</a:t>
            </a:r>
            <a:r>
              <a:rPr lang="ru-RU" sz="1400" b="1" dirty="0">
                <a:ea typeface="Tahoma" pitchFamily="34" charset="0"/>
                <a:cs typeface="Tahoma" pitchFamily="34" charset="0"/>
              </a:rPr>
              <a:t> </a:t>
            </a:r>
            <a:r>
              <a:rPr lang="ru-RU" sz="1400" b="1" dirty="0" err="1">
                <a:ea typeface="Tahoma" pitchFamily="34" charset="0"/>
                <a:cs typeface="Tahoma" pitchFamily="34" charset="0"/>
              </a:rPr>
              <a:t>плащане</a:t>
            </a:r>
            <a:r>
              <a:rPr lang="ru-RU" sz="1400" b="1" dirty="0">
                <a:ea typeface="Tahoma" pitchFamily="34" charset="0"/>
                <a:cs typeface="Tahoma" pitchFamily="34" charset="0"/>
              </a:rPr>
              <a:t> се </a:t>
            </a:r>
            <a:r>
              <a:rPr lang="ru-RU" sz="1400" b="1" dirty="0" err="1">
                <a:ea typeface="Tahoma" pitchFamily="34" charset="0"/>
                <a:cs typeface="Tahoma" pitchFamily="34" charset="0"/>
              </a:rPr>
              <a:t>извършва</a:t>
            </a:r>
            <a:r>
              <a:rPr lang="ru-RU" sz="1400" b="1" dirty="0">
                <a:ea typeface="Tahoma" pitchFamily="34" charset="0"/>
                <a:cs typeface="Tahoma" pitchFamily="34" charset="0"/>
              </a:rPr>
              <a:t> при </a:t>
            </a:r>
            <a:r>
              <a:rPr lang="ru-RU" sz="1400" b="1" dirty="0" err="1">
                <a:ea typeface="Tahoma" pitchFamily="34" charset="0"/>
                <a:cs typeface="Tahoma" pitchFamily="34" charset="0"/>
              </a:rPr>
              <a:t>представяне</a:t>
            </a:r>
            <a:r>
              <a:rPr lang="ru-RU" sz="1400" b="1" dirty="0">
                <a:ea typeface="Tahoma" pitchFamily="34" charset="0"/>
                <a:cs typeface="Tahoma" pitchFamily="34" charset="0"/>
              </a:rPr>
              <a:t> чрез ИС на МВУ на </a:t>
            </a:r>
            <a:r>
              <a:rPr lang="ru-RU" sz="1400" b="1" dirty="0" err="1">
                <a:ea typeface="Tahoma" pitchFamily="34" charset="0"/>
                <a:cs typeface="Tahoma" pitchFamily="34" charset="0"/>
              </a:rPr>
              <a:t>всички</a:t>
            </a:r>
            <a:r>
              <a:rPr lang="ru-RU" sz="1400" b="1" dirty="0">
                <a:ea typeface="Tahoma" pitchFamily="34" charset="0"/>
                <a:cs typeface="Tahoma" pitchFamily="34" charset="0"/>
              </a:rPr>
              <a:t> </a:t>
            </a:r>
            <a:r>
              <a:rPr lang="ru-RU" sz="1400" b="1" dirty="0" err="1">
                <a:ea typeface="Tahoma" pitchFamily="34" charset="0"/>
                <a:cs typeface="Tahoma" pitchFamily="34" charset="0"/>
              </a:rPr>
              <a:t>изброени</a:t>
            </a:r>
            <a:r>
              <a:rPr lang="ru-RU" sz="1400" b="1" dirty="0">
                <a:ea typeface="Tahoma" pitchFamily="34" charset="0"/>
                <a:cs typeface="Tahoma" pitchFamily="34" charset="0"/>
              </a:rPr>
              <a:t> </a:t>
            </a:r>
            <a:r>
              <a:rPr lang="ru-RU" sz="1400" b="1" dirty="0" err="1">
                <a:ea typeface="Tahoma" pitchFamily="34" charset="0"/>
                <a:cs typeface="Tahoma" pitchFamily="34" charset="0"/>
              </a:rPr>
              <a:t>по-горе</a:t>
            </a:r>
            <a:r>
              <a:rPr lang="ru-RU" sz="1400" b="1" dirty="0">
                <a:ea typeface="Tahoma" pitchFamily="34" charset="0"/>
                <a:cs typeface="Tahoma" pitchFamily="34" charset="0"/>
              </a:rPr>
              <a:t> </a:t>
            </a:r>
            <a:r>
              <a:rPr lang="ru-RU" sz="1400" b="1" dirty="0" err="1">
                <a:ea typeface="Tahoma" pitchFamily="34" charset="0"/>
                <a:cs typeface="Tahoma" pitchFamily="34" charset="0"/>
              </a:rPr>
              <a:t>документи</a:t>
            </a:r>
            <a:r>
              <a:rPr lang="ru-RU" sz="1400" b="1" dirty="0">
                <a:ea typeface="Tahoma" pitchFamily="34" charset="0"/>
                <a:cs typeface="Tahoma" pitchFamily="34" charset="0"/>
              </a:rPr>
              <a:t>, </a:t>
            </a:r>
            <a:r>
              <a:rPr lang="ru-RU" sz="1400" b="1" dirty="0" err="1">
                <a:ea typeface="Tahoma" pitchFamily="34" charset="0"/>
                <a:cs typeface="Tahoma" pitchFamily="34" charset="0"/>
              </a:rPr>
              <a:t>като</a:t>
            </a:r>
            <a:r>
              <a:rPr lang="ru-RU" sz="1400" b="1" dirty="0">
                <a:ea typeface="Tahoma" pitchFamily="34" charset="0"/>
                <a:cs typeface="Tahoma" pitchFamily="34" charset="0"/>
              </a:rPr>
              <a:t> в </a:t>
            </a:r>
            <a:r>
              <a:rPr lang="ru-RU" sz="1400" b="1" dirty="0" err="1">
                <a:ea typeface="Tahoma" pitchFamily="34" charset="0"/>
                <a:cs typeface="Tahoma" pitchFamily="34" charset="0"/>
              </a:rPr>
              <a:t>допълнение</a:t>
            </a:r>
            <a:r>
              <a:rPr lang="ru-RU" sz="1400" b="1" dirty="0">
                <a:ea typeface="Tahoma" pitchFamily="34" charset="0"/>
                <a:cs typeface="Tahoma" pitchFamily="34" charset="0"/>
              </a:rPr>
              <a:t> се представят и:</a:t>
            </a:r>
            <a:endParaRPr lang="en-US" sz="1400" b="1" dirty="0">
              <a:ea typeface="Tahoma" pitchFamily="34" charset="0"/>
              <a:cs typeface="Tahoma" pitchFamily="34" charset="0"/>
            </a:endParaRPr>
          </a:p>
          <a:p>
            <a:pPr lvl="0" algn="just">
              <a:lnSpc>
                <a:spcPct val="107000"/>
              </a:lnSpc>
              <a:spcAft>
                <a:spcPts val="0"/>
              </a:spcAft>
            </a:pPr>
            <a:endParaRPr lang="ru-RU" sz="1400" b="1" dirty="0">
              <a:ea typeface="Tahoma" pitchFamily="34" charset="0"/>
              <a:cs typeface="Tahoma" pitchFamily="34" charset="0"/>
            </a:endParaRPr>
          </a:p>
          <a:p>
            <a:r>
              <a:rPr lang="ru-RU" sz="1400" dirty="0">
                <a:ea typeface="Tahoma" pitchFamily="34" charset="0"/>
                <a:cs typeface="Tahoma" pitchFamily="34" charset="0"/>
              </a:rPr>
              <a:t>1. Удостоверение от </a:t>
            </a:r>
            <a:r>
              <a:rPr lang="ru-RU" sz="1400" dirty="0" err="1">
                <a:ea typeface="Tahoma" pitchFamily="34" charset="0"/>
                <a:cs typeface="Tahoma" pitchFamily="34" charset="0"/>
              </a:rPr>
              <a:t>обслужващата</a:t>
            </a:r>
            <a:r>
              <a:rPr lang="ru-RU" sz="1400" dirty="0">
                <a:ea typeface="Tahoma" pitchFamily="34" charset="0"/>
                <a:cs typeface="Tahoma" pitchFamily="34" charset="0"/>
              </a:rPr>
              <a:t> банка и/или </a:t>
            </a:r>
            <a:r>
              <a:rPr lang="ru-RU" sz="1400" dirty="0" err="1">
                <a:ea typeface="Tahoma" pitchFamily="34" charset="0"/>
                <a:cs typeface="Tahoma" pitchFamily="34" charset="0"/>
              </a:rPr>
              <a:t>банкови</a:t>
            </a:r>
            <a:r>
              <a:rPr lang="ru-RU" sz="1400" dirty="0">
                <a:ea typeface="Tahoma" pitchFamily="34" charset="0"/>
                <a:cs typeface="Tahoma" pitchFamily="34" charset="0"/>
              </a:rPr>
              <a:t> извлечения за периода от </a:t>
            </a:r>
            <a:r>
              <a:rPr lang="ru-RU" sz="1400" dirty="0" err="1">
                <a:ea typeface="Tahoma" pitchFamily="34" charset="0"/>
                <a:cs typeface="Tahoma" pitchFamily="34" charset="0"/>
              </a:rPr>
              <a:t>постъпване</a:t>
            </a:r>
            <a:r>
              <a:rPr lang="ru-RU" sz="1400" dirty="0">
                <a:ea typeface="Tahoma" pitchFamily="34" charset="0"/>
                <a:cs typeface="Tahoma" pitchFamily="34" charset="0"/>
              </a:rPr>
              <a:t> на </a:t>
            </a:r>
            <a:r>
              <a:rPr lang="ru-RU" sz="1400" dirty="0" err="1">
                <a:ea typeface="Tahoma" pitchFamily="34" charset="0"/>
                <a:cs typeface="Tahoma" pitchFamily="34" charset="0"/>
              </a:rPr>
              <a:t>авансово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 до </a:t>
            </a:r>
            <a:r>
              <a:rPr lang="ru-RU" sz="1400" dirty="0" err="1">
                <a:ea typeface="Tahoma" pitchFamily="34" charset="0"/>
                <a:cs typeface="Tahoma" pitchFamily="34" charset="0"/>
              </a:rPr>
              <a:t>неговото</a:t>
            </a:r>
            <a:r>
              <a:rPr lang="ru-RU" sz="1400" dirty="0">
                <a:ea typeface="Tahoma" pitchFamily="34" charset="0"/>
                <a:cs typeface="Tahoma" pitchFamily="34" charset="0"/>
              </a:rPr>
              <a:t> </a:t>
            </a:r>
            <a:r>
              <a:rPr lang="ru-RU" sz="1400" dirty="0" err="1">
                <a:ea typeface="Tahoma" pitchFamily="34" charset="0"/>
                <a:cs typeface="Tahoma" pitchFamily="34" charset="0"/>
              </a:rPr>
              <a:t>пълно</a:t>
            </a:r>
            <a:r>
              <a:rPr lang="ru-RU" sz="1400" dirty="0">
                <a:ea typeface="Tahoma" pitchFamily="34" charset="0"/>
                <a:cs typeface="Tahoma" pitchFamily="34" charset="0"/>
              </a:rPr>
              <a:t> </a:t>
            </a:r>
            <a:r>
              <a:rPr lang="ru-RU" sz="1400" dirty="0" err="1">
                <a:ea typeface="Tahoma" pitchFamily="34" charset="0"/>
                <a:cs typeface="Tahoma" pitchFamily="34" charset="0"/>
              </a:rPr>
              <a:t>разходване</a:t>
            </a:r>
            <a:r>
              <a:rPr lang="ru-RU" sz="1400" dirty="0">
                <a:ea typeface="Tahoma" pitchFamily="34" charset="0"/>
                <a:cs typeface="Tahoma" pitchFamily="34" charset="0"/>
              </a:rPr>
              <a:t> с цел </a:t>
            </a:r>
            <a:r>
              <a:rPr lang="ru-RU" sz="1400" dirty="0" err="1">
                <a:ea typeface="Tahoma" pitchFamily="34" charset="0"/>
                <a:cs typeface="Tahoma" pitchFamily="34" charset="0"/>
              </a:rPr>
              <a:t>удостоверяване</a:t>
            </a:r>
            <a:r>
              <a:rPr lang="ru-RU" sz="1400" dirty="0">
                <a:ea typeface="Tahoma" pitchFamily="34" charset="0"/>
                <a:cs typeface="Tahoma" pitchFamily="34" charset="0"/>
              </a:rPr>
              <a:t> на наличие/</a:t>
            </a:r>
            <a:r>
              <a:rPr lang="ru-RU" sz="1400" dirty="0" err="1">
                <a:ea typeface="Tahoma" pitchFamily="34" charset="0"/>
                <a:cs typeface="Tahoma" pitchFamily="34" charset="0"/>
              </a:rPr>
              <a:t>неналичие</a:t>
            </a:r>
            <a:r>
              <a:rPr lang="ru-RU" sz="1400" dirty="0">
                <a:ea typeface="Tahoma" pitchFamily="34" charset="0"/>
                <a:cs typeface="Tahoma" pitchFamily="34" charset="0"/>
              </a:rPr>
              <a:t> на начислена лихва </a:t>
            </a:r>
            <a:r>
              <a:rPr lang="ru-RU" sz="1400" dirty="0" err="1">
                <a:ea typeface="Tahoma" pitchFamily="34" charset="0"/>
                <a:cs typeface="Tahoma" pitchFamily="34" charset="0"/>
              </a:rPr>
              <a:t>във</a:t>
            </a:r>
            <a:r>
              <a:rPr lang="ru-RU" sz="1400" dirty="0">
                <a:ea typeface="Tahoma" pitchFamily="34" charset="0"/>
                <a:cs typeface="Tahoma" pitchFamily="34" charset="0"/>
              </a:rPr>
              <a:t> </a:t>
            </a:r>
            <a:r>
              <a:rPr lang="ru-RU" sz="1400" dirty="0" err="1">
                <a:ea typeface="Tahoma" pitchFamily="34" charset="0"/>
                <a:cs typeface="Tahoma" pitchFamily="34" charset="0"/>
              </a:rPr>
              <a:t>връзка</a:t>
            </a:r>
            <a:r>
              <a:rPr lang="ru-RU" sz="1400" dirty="0">
                <a:ea typeface="Tahoma" pitchFamily="34" charset="0"/>
                <a:cs typeface="Tahoma" pitchFamily="34" charset="0"/>
              </a:rPr>
              <a:t> с </a:t>
            </a:r>
            <a:r>
              <a:rPr lang="ru-RU" sz="1400" dirty="0" err="1">
                <a:ea typeface="Tahoma" pitchFamily="34" charset="0"/>
                <a:cs typeface="Tahoma" pitchFamily="34" charset="0"/>
              </a:rPr>
              <a:t>авансовото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a:t>
            </a:r>
          </a:p>
          <a:p>
            <a:r>
              <a:rPr lang="en-US" sz="1400" dirty="0">
                <a:ea typeface="Tahoma" pitchFamily="34" charset="0"/>
                <a:cs typeface="Tahoma" pitchFamily="34" charset="0"/>
              </a:rPr>
              <a:t>2</a:t>
            </a:r>
            <a:r>
              <a:rPr lang="ru-RU" sz="1400" dirty="0">
                <a:ea typeface="Tahoma" pitchFamily="34" charset="0"/>
                <a:cs typeface="Tahoma" pitchFamily="34" charset="0"/>
              </a:rPr>
              <a:t>. </a:t>
            </a:r>
            <a:r>
              <a:rPr lang="ru-RU" sz="1400" dirty="0" err="1">
                <a:ea typeface="Tahoma" pitchFamily="34" charset="0"/>
                <a:cs typeface="Tahoma" pitchFamily="34" charset="0"/>
              </a:rPr>
              <a:t>Счетоводна</a:t>
            </a:r>
            <a:r>
              <a:rPr lang="ru-RU" sz="1400" dirty="0">
                <a:ea typeface="Tahoma" pitchFamily="34" charset="0"/>
                <a:cs typeface="Tahoma" pitchFamily="34" charset="0"/>
              </a:rPr>
              <a:t> справка от </a:t>
            </a:r>
            <a:r>
              <a:rPr lang="ru-RU" sz="1400" dirty="0" err="1">
                <a:ea typeface="Tahoma" pitchFamily="34" charset="0"/>
                <a:cs typeface="Tahoma" pitchFamily="34" charset="0"/>
              </a:rPr>
              <a:t>крайния</a:t>
            </a:r>
            <a:r>
              <a:rPr lang="ru-RU" sz="1400" dirty="0">
                <a:ea typeface="Tahoma" pitchFamily="34" charset="0"/>
                <a:cs typeface="Tahoma" pitchFamily="34" charset="0"/>
              </a:rPr>
              <a:t>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 </a:t>
            </a:r>
            <a:r>
              <a:rPr lang="ru-RU" sz="1400" dirty="0" err="1">
                <a:ea typeface="Tahoma" pitchFamily="34" charset="0"/>
                <a:cs typeface="Tahoma" pitchFamily="34" charset="0"/>
              </a:rPr>
              <a:t>подкрепена</a:t>
            </a:r>
            <a:r>
              <a:rPr lang="ru-RU" sz="1400" dirty="0">
                <a:ea typeface="Tahoma" pitchFamily="34" charset="0"/>
                <a:cs typeface="Tahoma" pitchFamily="34" charset="0"/>
              </a:rPr>
              <a:t> </a:t>
            </a:r>
            <a:r>
              <a:rPr lang="ru-RU" sz="1400" dirty="0" err="1">
                <a:ea typeface="Tahoma" pitchFamily="34" charset="0"/>
                <a:cs typeface="Tahoma" pitchFamily="34" charset="0"/>
              </a:rPr>
              <a:t>със</a:t>
            </a:r>
            <a:r>
              <a:rPr lang="ru-RU" sz="1400" dirty="0">
                <a:ea typeface="Tahoma" pitchFamily="34" charset="0"/>
                <a:cs typeface="Tahoma" pitchFamily="34" charset="0"/>
              </a:rPr>
              <a:t> </a:t>
            </a:r>
            <a:r>
              <a:rPr lang="ru-RU" sz="1400" dirty="0" err="1">
                <a:ea typeface="Tahoma" pitchFamily="34" charset="0"/>
                <a:cs typeface="Tahoma" pitchFamily="34" charset="0"/>
              </a:rPr>
              <a:t>съответните</a:t>
            </a:r>
            <a:r>
              <a:rPr lang="ru-RU" sz="1400" dirty="0">
                <a:ea typeface="Tahoma" pitchFamily="34" charset="0"/>
                <a:cs typeface="Tahoma" pitchFamily="34" charset="0"/>
              </a:rPr>
              <a:t> </a:t>
            </a:r>
            <a:r>
              <a:rPr lang="ru-RU" sz="1400" dirty="0" err="1">
                <a:ea typeface="Tahoma" pitchFamily="34" charset="0"/>
                <a:cs typeface="Tahoma" pitchFamily="34" charset="0"/>
              </a:rPr>
              <a:t>доказателства</a:t>
            </a:r>
            <a:r>
              <a:rPr lang="ru-RU" sz="1400" dirty="0">
                <a:ea typeface="Tahoma" pitchFamily="34" charset="0"/>
                <a:cs typeface="Tahoma" pitchFamily="34" charset="0"/>
              </a:rPr>
              <a:t>, </a:t>
            </a:r>
            <a:r>
              <a:rPr lang="ru-RU" sz="1400" dirty="0" err="1">
                <a:ea typeface="Tahoma" pitchFamily="34" charset="0"/>
                <a:cs typeface="Tahoma" pitchFamily="34" charset="0"/>
              </a:rPr>
              <a:t>относно</a:t>
            </a:r>
            <a:r>
              <a:rPr lang="ru-RU" sz="1400" dirty="0">
                <a:ea typeface="Tahoma" pitchFamily="34" charset="0"/>
                <a:cs typeface="Tahoma" pitchFamily="34" charset="0"/>
              </a:rPr>
              <a:t> </a:t>
            </a:r>
            <a:r>
              <a:rPr lang="ru-RU" sz="1400" dirty="0" err="1">
                <a:ea typeface="Tahoma" pitchFamily="34" charset="0"/>
                <a:cs typeface="Tahoma" pitchFamily="34" charset="0"/>
              </a:rPr>
              <a:t>генерираните</a:t>
            </a:r>
            <a:r>
              <a:rPr lang="ru-RU" sz="1400" dirty="0">
                <a:ea typeface="Tahoma" pitchFamily="34" charset="0"/>
                <a:cs typeface="Tahoma" pitchFamily="34" charset="0"/>
              </a:rPr>
              <a:t> при </a:t>
            </a:r>
            <a:r>
              <a:rPr lang="ru-RU" sz="1400" dirty="0" err="1">
                <a:ea typeface="Tahoma" pitchFamily="34" charset="0"/>
                <a:cs typeface="Tahoma" pitchFamily="34" charset="0"/>
              </a:rPr>
              <a:t>изпълнението</a:t>
            </a:r>
            <a:r>
              <a:rPr lang="ru-RU" sz="1400" dirty="0">
                <a:ea typeface="Tahoma" pitchFamily="34" charset="0"/>
                <a:cs typeface="Tahoma" pitchFamily="34" charset="0"/>
              </a:rPr>
              <a:t> на </a:t>
            </a:r>
            <a:r>
              <a:rPr lang="ru-RU" sz="1400" dirty="0" err="1">
                <a:ea typeface="Tahoma" pitchFamily="34" charset="0"/>
                <a:cs typeface="Tahoma" pitchFamily="34" charset="0"/>
              </a:rPr>
              <a:t>инвестицията</a:t>
            </a:r>
            <a:r>
              <a:rPr lang="ru-RU" sz="1400" dirty="0">
                <a:ea typeface="Tahoma" pitchFamily="34" charset="0"/>
                <a:cs typeface="Tahoma" pitchFamily="34" charset="0"/>
              </a:rPr>
              <a:t> </a:t>
            </a:r>
            <a:r>
              <a:rPr lang="ru-RU" sz="1400" dirty="0" err="1">
                <a:ea typeface="Tahoma" pitchFamily="34" charset="0"/>
                <a:cs typeface="Tahoma" pitchFamily="34" charset="0"/>
              </a:rPr>
              <a:t>печалби</a:t>
            </a:r>
            <a:r>
              <a:rPr lang="ru-RU" sz="1400" dirty="0">
                <a:ea typeface="Tahoma" pitchFamily="34" charset="0"/>
                <a:cs typeface="Tahoma" pitchFamily="34" charset="0"/>
              </a:rPr>
              <a:t>, </a:t>
            </a:r>
            <a:r>
              <a:rPr lang="ru-RU" sz="1400" dirty="0" err="1">
                <a:ea typeface="Tahoma" pitchFamily="34" charset="0"/>
                <a:cs typeface="Tahoma" pitchFamily="34" charset="0"/>
              </a:rPr>
              <a:t>ако</a:t>
            </a:r>
            <a:r>
              <a:rPr lang="ru-RU" sz="1400" dirty="0">
                <a:ea typeface="Tahoma" pitchFamily="34" charset="0"/>
                <a:cs typeface="Tahoma" pitchFamily="34" charset="0"/>
              </a:rPr>
              <a:t> е приложимо.</a:t>
            </a:r>
          </a:p>
        </p:txBody>
      </p:sp>
      <p:sp>
        <p:nvSpPr>
          <p:cNvPr id="9" name="TextBox 8">
            <a:extLst>
              <a:ext uri="{FF2B5EF4-FFF2-40B4-BE49-F238E27FC236}">
                <a16:creationId xmlns:a16="http://schemas.microsoft.com/office/drawing/2014/main" id="{A8C84B3C-424B-4CD6-A7C7-89EB4E5D4A85}"/>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9544004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37</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ИЗИСКВАНИЯ КЪМ РАЗХОДООПРАВДАТЕЛНИТЕ ДОКУМЕНТИ</a:t>
            </a:r>
          </a:p>
        </p:txBody>
      </p:sp>
      <p:sp>
        <p:nvSpPr>
          <p:cNvPr id="11" name="TextBox 10">
            <a:extLst>
              <a:ext uri="{FF2B5EF4-FFF2-40B4-BE49-F238E27FC236}">
                <a16:creationId xmlns:a16="http://schemas.microsoft.com/office/drawing/2014/main" id="{72F0A282-9C5A-4D17-B7ED-E9A3CBD7E576}"/>
              </a:ext>
            </a:extLst>
          </p:cNvPr>
          <p:cNvSpPr txBox="1"/>
          <p:nvPr/>
        </p:nvSpPr>
        <p:spPr>
          <a:xfrm>
            <a:off x="244098" y="1245256"/>
            <a:ext cx="8560505" cy="4939814"/>
          </a:xfrm>
          <a:prstGeom prst="rect">
            <a:avLst/>
          </a:prstGeom>
          <a:noFill/>
        </p:spPr>
        <p:txBody>
          <a:bodyPr wrap="square">
            <a:spAutoFit/>
          </a:bodyPr>
          <a:lstStyle/>
          <a:p>
            <a:pPr marL="331470" indent="-285750" algn="just" fontAlgn="base">
              <a:spcBef>
                <a:spcPts val="0"/>
              </a:spcBef>
              <a:spcAft>
                <a:spcPts val="600"/>
              </a:spcAft>
              <a:buClrTx/>
              <a:buSzTx/>
              <a:buFont typeface="Wingdings" panose="05000000000000000000" pitchFamily="2" charset="2"/>
              <a:buChar char="Ø"/>
              <a:defRPr/>
            </a:pPr>
            <a:r>
              <a:rPr lang="ru-RU" sz="1400" dirty="0" err="1">
                <a:ea typeface="Tahoma" pitchFamily="34" charset="0"/>
                <a:cs typeface="Tahoma" pitchFamily="34" charset="0"/>
              </a:rPr>
              <a:t>Разходооправдателните</a:t>
            </a:r>
            <a:r>
              <a:rPr lang="ru-RU" sz="1400" dirty="0">
                <a:ea typeface="Tahoma" pitchFamily="34" charset="0"/>
                <a:cs typeface="Tahoma" pitchFamily="34" charset="0"/>
              </a:rPr>
              <a:t> </a:t>
            </a:r>
            <a:r>
              <a:rPr lang="ru-RU" sz="1400" dirty="0" err="1">
                <a:ea typeface="Tahoma" pitchFamily="34" charset="0"/>
                <a:cs typeface="Tahoma" pitchFamily="34" charset="0"/>
              </a:rPr>
              <a:t>документи</a:t>
            </a:r>
            <a:r>
              <a:rPr lang="ru-RU" sz="1400" dirty="0">
                <a:ea typeface="Tahoma" pitchFamily="34" charset="0"/>
                <a:cs typeface="Tahoma" pitchFamily="34" charset="0"/>
              </a:rPr>
              <a:t> </a:t>
            </a:r>
            <a:r>
              <a:rPr lang="ru-RU" sz="1400" dirty="0" err="1">
                <a:ea typeface="Tahoma" pitchFamily="34" charset="0"/>
                <a:cs typeface="Tahoma" pitchFamily="34" charset="0"/>
              </a:rPr>
              <a:t>трябва</a:t>
            </a:r>
            <a:r>
              <a:rPr lang="ru-RU" sz="1400" dirty="0">
                <a:ea typeface="Tahoma" pitchFamily="34" charset="0"/>
                <a:cs typeface="Tahoma" pitchFamily="34" charset="0"/>
              </a:rPr>
              <a:t> да </a:t>
            </a:r>
            <a:r>
              <a:rPr lang="ru-RU" sz="1400" dirty="0" err="1">
                <a:ea typeface="Tahoma" pitchFamily="34" charset="0"/>
                <a:cs typeface="Tahoma" pitchFamily="34" charset="0"/>
              </a:rPr>
              <a:t>са</a:t>
            </a:r>
            <a:r>
              <a:rPr lang="ru-RU" sz="1400" dirty="0">
                <a:ea typeface="Tahoma" pitchFamily="34" charset="0"/>
                <a:cs typeface="Tahoma" pitchFamily="34" charset="0"/>
              </a:rPr>
              <a:t> </a:t>
            </a:r>
            <a:r>
              <a:rPr lang="ru-RU" sz="1400" dirty="0" err="1">
                <a:ea typeface="Tahoma" pitchFamily="34" charset="0"/>
                <a:cs typeface="Tahoma" pitchFamily="34" charset="0"/>
              </a:rPr>
              <a:t>издадени</a:t>
            </a:r>
            <a:r>
              <a:rPr lang="ru-RU" sz="1400" dirty="0">
                <a:ea typeface="Tahoma" pitchFamily="34" charset="0"/>
                <a:cs typeface="Tahoma" pitchFamily="34" charset="0"/>
              </a:rPr>
              <a:t> на </a:t>
            </a:r>
            <a:r>
              <a:rPr lang="ru-RU" sz="1400" dirty="0" err="1">
                <a:ea typeface="Tahoma" pitchFamily="34" charset="0"/>
                <a:cs typeface="Tahoma" pitchFamily="34" charset="0"/>
              </a:rPr>
              <a:t>името</a:t>
            </a:r>
            <a:r>
              <a:rPr lang="ru-RU" sz="1400" dirty="0">
                <a:ea typeface="Tahoma" pitchFamily="34" charset="0"/>
                <a:cs typeface="Tahoma" pitchFamily="34" charset="0"/>
              </a:rPr>
              <a:t> на </a:t>
            </a:r>
            <a:r>
              <a:rPr lang="ru-RU" sz="1400" dirty="0" err="1">
                <a:ea typeface="Tahoma" pitchFamily="34" charset="0"/>
                <a:cs typeface="Tahoma" pitchFamily="34" charset="0"/>
              </a:rPr>
              <a:t>крайния</a:t>
            </a:r>
            <a:r>
              <a:rPr lang="ru-RU" sz="1400" dirty="0">
                <a:ea typeface="Tahoma" pitchFamily="34" charset="0"/>
                <a:cs typeface="Tahoma" pitchFamily="34" charset="0"/>
              </a:rPr>
              <a:t>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 и да </a:t>
            </a:r>
            <a:r>
              <a:rPr lang="ru-RU" sz="1400" dirty="0" err="1">
                <a:ea typeface="Tahoma" pitchFamily="34" charset="0"/>
                <a:cs typeface="Tahoma" pitchFamily="34" charset="0"/>
              </a:rPr>
              <a:t>съдържат</a:t>
            </a:r>
            <a:r>
              <a:rPr lang="ru-RU" sz="1400" dirty="0">
                <a:ea typeface="Tahoma" pitchFamily="34" charset="0"/>
                <a:cs typeface="Tahoma" pitchFamily="34" charset="0"/>
              </a:rPr>
              <a:t> </a:t>
            </a:r>
            <a:r>
              <a:rPr lang="ru-RU" sz="1400" dirty="0" err="1">
                <a:ea typeface="Tahoma" pitchFamily="34" charset="0"/>
                <a:cs typeface="Tahoma" pitchFamily="34" charset="0"/>
              </a:rPr>
              <a:t>необходимите</a:t>
            </a:r>
            <a:r>
              <a:rPr lang="ru-RU" sz="1400" dirty="0">
                <a:ea typeface="Tahoma" pitchFamily="34" charset="0"/>
                <a:cs typeface="Tahoma" pitchFamily="34" charset="0"/>
              </a:rPr>
              <a:t> </a:t>
            </a:r>
            <a:r>
              <a:rPr lang="ru-RU" sz="1400" dirty="0" err="1">
                <a:ea typeface="Tahoma" pitchFamily="34" charset="0"/>
                <a:cs typeface="Tahoma" pitchFamily="34" charset="0"/>
              </a:rPr>
              <a:t>реквизити</a:t>
            </a:r>
            <a:r>
              <a:rPr lang="ru-RU" sz="1400" dirty="0">
                <a:ea typeface="Tahoma" pitchFamily="34" charset="0"/>
                <a:cs typeface="Tahoma" pitchFamily="34" charset="0"/>
              </a:rPr>
              <a:t>, </a:t>
            </a:r>
            <a:r>
              <a:rPr lang="ru-RU" sz="1400" dirty="0" err="1">
                <a:ea typeface="Tahoma" pitchFamily="34" charset="0"/>
                <a:cs typeface="Tahoma" pitchFamily="34" charset="0"/>
              </a:rPr>
              <a:t>съгласно</a:t>
            </a:r>
            <a:r>
              <a:rPr lang="ru-RU" sz="1400" dirty="0">
                <a:ea typeface="Tahoma" pitchFamily="34" charset="0"/>
                <a:cs typeface="Tahoma" pitchFamily="34" charset="0"/>
              </a:rPr>
              <a:t> </a:t>
            </a:r>
            <a:r>
              <a:rPr lang="ru-RU" sz="1400" dirty="0" err="1">
                <a:ea typeface="Tahoma" pitchFamily="34" charset="0"/>
                <a:cs typeface="Tahoma" pitchFamily="34" charset="0"/>
              </a:rPr>
              <a:t>националното</a:t>
            </a:r>
            <a:r>
              <a:rPr lang="ru-RU" sz="1400" dirty="0">
                <a:ea typeface="Tahoma" pitchFamily="34" charset="0"/>
                <a:cs typeface="Tahoma" pitchFamily="34" charset="0"/>
              </a:rPr>
              <a:t> </a:t>
            </a:r>
            <a:r>
              <a:rPr lang="ru-RU" sz="1400" dirty="0" err="1">
                <a:ea typeface="Tahoma" pitchFamily="34" charset="0"/>
                <a:cs typeface="Tahoma" pitchFamily="34" charset="0"/>
              </a:rPr>
              <a:t>законодателство</a:t>
            </a:r>
            <a:r>
              <a:rPr lang="ru-RU" sz="1400" dirty="0">
                <a:ea typeface="Tahoma" pitchFamily="34" charset="0"/>
                <a:cs typeface="Tahoma" pitchFamily="34" charset="0"/>
              </a:rPr>
              <a:t>. </a:t>
            </a:r>
            <a:r>
              <a:rPr lang="ru-RU" sz="1400" dirty="0" err="1">
                <a:ea typeface="Tahoma" pitchFamily="34" charset="0"/>
                <a:cs typeface="Tahoma" pitchFamily="34" charset="0"/>
              </a:rPr>
              <a:t>Документите</a:t>
            </a:r>
            <a:r>
              <a:rPr lang="ru-RU" sz="1400" dirty="0">
                <a:ea typeface="Tahoma" pitchFamily="34" charset="0"/>
                <a:cs typeface="Tahoma" pitchFamily="34" charset="0"/>
              </a:rPr>
              <a:t> </a:t>
            </a:r>
            <a:r>
              <a:rPr lang="ru-RU" sz="1400" dirty="0" err="1">
                <a:ea typeface="Tahoma" pitchFamily="34" charset="0"/>
                <a:cs typeface="Tahoma" pitchFamily="34" charset="0"/>
              </a:rPr>
              <a:t>следва</a:t>
            </a:r>
            <a:r>
              <a:rPr lang="ru-RU" sz="1400" dirty="0">
                <a:ea typeface="Tahoma" pitchFamily="34" charset="0"/>
                <a:cs typeface="Tahoma" pitchFamily="34" charset="0"/>
              </a:rPr>
              <a:t> </a:t>
            </a:r>
            <a:r>
              <a:rPr lang="ru-RU" sz="1400" dirty="0" err="1">
                <a:ea typeface="Tahoma" pitchFamily="34" charset="0"/>
                <a:cs typeface="Tahoma" pitchFamily="34" charset="0"/>
              </a:rPr>
              <a:t>задължително</a:t>
            </a:r>
            <a:r>
              <a:rPr lang="ru-RU" sz="1400" dirty="0">
                <a:ea typeface="Tahoma" pitchFamily="34" charset="0"/>
                <a:cs typeface="Tahoma" pitchFamily="34" charset="0"/>
              </a:rPr>
              <a:t> да </a:t>
            </a:r>
            <a:r>
              <a:rPr lang="ru-RU" sz="1400" dirty="0" err="1">
                <a:ea typeface="Tahoma" pitchFamily="34" charset="0"/>
                <a:cs typeface="Tahoma" pitchFamily="34" charset="0"/>
              </a:rPr>
              <a:t>съдържат</a:t>
            </a:r>
            <a:r>
              <a:rPr lang="ru-RU" sz="1400" dirty="0">
                <a:ea typeface="Tahoma" pitchFamily="34" charset="0"/>
                <a:cs typeface="Tahoma" pitchFamily="34" charset="0"/>
              </a:rPr>
              <a:t> и номера на договора за </a:t>
            </a:r>
            <a:r>
              <a:rPr lang="ru-RU" sz="1400" dirty="0" err="1">
                <a:ea typeface="Tahoma" pitchFamily="34" charset="0"/>
                <a:cs typeface="Tahoma" pitchFamily="34" charset="0"/>
              </a:rPr>
              <a:t>предоставяне</a:t>
            </a:r>
            <a:r>
              <a:rPr lang="ru-RU" sz="1400" dirty="0">
                <a:ea typeface="Tahoma" pitchFamily="34" charset="0"/>
                <a:cs typeface="Tahoma" pitchFamily="34" charset="0"/>
              </a:rPr>
              <a:t> на </a:t>
            </a:r>
            <a:r>
              <a:rPr lang="ru-RU" sz="1400" dirty="0" err="1">
                <a:ea typeface="Tahoma" pitchFamily="34" charset="0"/>
                <a:cs typeface="Tahoma" pitchFamily="34" charset="0"/>
              </a:rPr>
              <a:t>финансирането</a:t>
            </a:r>
            <a:r>
              <a:rPr lang="ru-RU" sz="1400" dirty="0">
                <a:ea typeface="Tahoma" pitchFamily="34" charset="0"/>
                <a:cs typeface="Tahoma" pitchFamily="34" charset="0"/>
              </a:rPr>
              <a:t> от МВУ. </a:t>
            </a:r>
            <a:r>
              <a:rPr lang="ru-RU" sz="1400" dirty="0" err="1">
                <a:ea typeface="Tahoma" pitchFamily="34" charset="0"/>
                <a:cs typeface="Tahoma" pitchFamily="34" charset="0"/>
              </a:rPr>
              <a:t>Документи</a:t>
            </a:r>
            <a:r>
              <a:rPr lang="ru-RU" sz="1400" dirty="0">
                <a:ea typeface="Tahoma" pitchFamily="34" charset="0"/>
                <a:cs typeface="Tahoma" pitchFamily="34" charset="0"/>
              </a:rPr>
              <a:t>, </a:t>
            </a:r>
            <a:r>
              <a:rPr lang="ru-RU" sz="1400" dirty="0" err="1">
                <a:ea typeface="Tahoma" pitchFamily="34" charset="0"/>
                <a:cs typeface="Tahoma" pitchFamily="34" charset="0"/>
              </a:rPr>
              <a:t>издадени</a:t>
            </a:r>
            <a:r>
              <a:rPr lang="ru-RU" sz="1400" dirty="0">
                <a:ea typeface="Tahoma" pitchFamily="34" charset="0"/>
                <a:cs typeface="Tahoma" pitchFamily="34" charset="0"/>
              </a:rPr>
              <a:t> от </a:t>
            </a:r>
            <a:r>
              <a:rPr lang="ru-RU" sz="1400" dirty="0" err="1">
                <a:ea typeface="Tahoma" pitchFamily="34" charset="0"/>
                <a:cs typeface="Tahoma" pitchFamily="34" charset="0"/>
              </a:rPr>
              <a:t>чуждестранни</a:t>
            </a:r>
            <a:r>
              <a:rPr lang="ru-RU" sz="1400" dirty="0">
                <a:ea typeface="Tahoma" pitchFamily="34" charset="0"/>
                <a:cs typeface="Tahoma" pitchFamily="34" charset="0"/>
              </a:rPr>
              <a:t> </a:t>
            </a:r>
            <a:r>
              <a:rPr lang="ru-RU" sz="1400" dirty="0" err="1">
                <a:ea typeface="Tahoma" pitchFamily="34" charset="0"/>
                <a:cs typeface="Tahoma" pitchFamily="34" charset="0"/>
              </a:rPr>
              <a:t>доставчици</a:t>
            </a:r>
            <a:r>
              <a:rPr lang="ru-RU" sz="1400" dirty="0">
                <a:ea typeface="Tahoma" pitchFamily="34" charset="0"/>
                <a:cs typeface="Tahoma" pitchFamily="34" charset="0"/>
              </a:rPr>
              <a:t> се представят </a:t>
            </a:r>
            <a:r>
              <a:rPr lang="ru-RU" sz="1400" u="sng" dirty="0">
                <a:ea typeface="Tahoma" pitchFamily="34" charset="0"/>
                <a:cs typeface="Tahoma" pitchFamily="34" charset="0"/>
              </a:rPr>
              <a:t>И</a:t>
            </a:r>
            <a:r>
              <a:rPr lang="ru-RU" sz="1400" dirty="0">
                <a:ea typeface="Tahoma" pitchFamily="34" charset="0"/>
                <a:cs typeface="Tahoma" pitchFamily="34" charset="0"/>
              </a:rPr>
              <a:t> с </a:t>
            </a:r>
            <a:r>
              <a:rPr lang="ru-RU" sz="1400" dirty="0" err="1">
                <a:ea typeface="Tahoma" pitchFamily="34" charset="0"/>
                <a:cs typeface="Tahoma" pitchFamily="34" charset="0"/>
              </a:rPr>
              <a:t>превод</a:t>
            </a:r>
            <a:r>
              <a:rPr lang="ru-RU" sz="1400" dirty="0">
                <a:ea typeface="Tahoma" pitchFamily="34" charset="0"/>
                <a:cs typeface="Tahoma" pitchFamily="34" charset="0"/>
              </a:rPr>
              <a:t> на </a:t>
            </a:r>
            <a:r>
              <a:rPr lang="ru-RU" sz="1400" dirty="0" err="1">
                <a:ea typeface="Tahoma" pitchFamily="34" charset="0"/>
                <a:cs typeface="Tahoma" pitchFamily="34" charset="0"/>
              </a:rPr>
              <a:t>български</a:t>
            </a:r>
            <a:r>
              <a:rPr lang="ru-RU" sz="1400" dirty="0">
                <a:ea typeface="Tahoma" pitchFamily="34" charset="0"/>
                <a:cs typeface="Tahoma" pitchFamily="34" charset="0"/>
              </a:rPr>
              <a:t> </a:t>
            </a:r>
            <a:r>
              <a:rPr lang="ru-RU" sz="1400" dirty="0" err="1">
                <a:ea typeface="Tahoma" pitchFamily="34" charset="0"/>
                <a:cs typeface="Tahoma" pitchFamily="34" charset="0"/>
              </a:rPr>
              <a:t>език</a:t>
            </a:r>
            <a:r>
              <a:rPr lang="ru-RU" sz="1400" dirty="0">
                <a:ea typeface="Tahoma" pitchFamily="34" charset="0"/>
                <a:cs typeface="Tahoma" pitchFamily="34" charset="0"/>
              </a:rPr>
              <a:t>;</a:t>
            </a:r>
            <a:endParaRPr lang="en-US" sz="1400" dirty="0">
              <a:ea typeface="Tahoma" pitchFamily="34" charset="0"/>
              <a:cs typeface="Tahoma" pitchFamily="34" charset="0"/>
            </a:endParaRPr>
          </a:p>
          <a:p>
            <a:pPr marL="331470" indent="-285750" algn="just" fontAlgn="base">
              <a:spcBef>
                <a:spcPts val="0"/>
              </a:spcBef>
              <a:spcAft>
                <a:spcPts val="600"/>
              </a:spcAft>
              <a:buClrTx/>
              <a:buSzTx/>
              <a:buFont typeface="Wingdings" panose="05000000000000000000" pitchFamily="2" charset="2"/>
              <a:buChar char="Ø"/>
              <a:defRPr/>
            </a:pPr>
            <a:endParaRPr lang="ru-RU" sz="1400" dirty="0">
              <a:ea typeface="Tahoma" pitchFamily="34" charset="0"/>
              <a:cs typeface="Tahoma" pitchFamily="34" charset="0"/>
            </a:endParaRPr>
          </a:p>
          <a:p>
            <a:pPr marL="331470" indent="-285750" algn="just" fontAlgn="base">
              <a:spcBef>
                <a:spcPts val="0"/>
              </a:spcBef>
              <a:spcAft>
                <a:spcPts val="600"/>
              </a:spcAft>
              <a:buClrTx/>
              <a:buSzTx/>
              <a:buFont typeface="Wingdings" panose="05000000000000000000" pitchFamily="2" charset="2"/>
              <a:buChar char="Ø"/>
              <a:defRPr/>
            </a:pPr>
            <a:r>
              <a:rPr lang="ru-RU" sz="1400" dirty="0" err="1">
                <a:ea typeface="Tahoma" pitchFamily="34" charset="0"/>
                <a:cs typeface="Tahoma" pitchFamily="34" charset="0"/>
              </a:rPr>
              <a:t>Всеки</a:t>
            </a:r>
            <a:r>
              <a:rPr lang="ru-RU" sz="1400" dirty="0">
                <a:ea typeface="Tahoma" pitchFamily="34" charset="0"/>
                <a:cs typeface="Tahoma" pitchFamily="34" charset="0"/>
              </a:rPr>
              <a:t> един </a:t>
            </a:r>
            <a:r>
              <a:rPr lang="ru-RU" sz="1400" dirty="0" err="1">
                <a:ea typeface="Tahoma" pitchFamily="34" charset="0"/>
                <a:cs typeface="Tahoma" pitchFamily="34" charset="0"/>
              </a:rPr>
              <a:t>първичен</a:t>
            </a:r>
            <a:r>
              <a:rPr lang="ru-RU" sz="1400" dirty="0">
                <a:ea typeface="Tahoma" pitchFamily="34" charset="0"/>
                <a:cs typeface="Tahoma" pitchFamily="34" charset="0"/>
              </a:rPr>
              <a:t> </a:t>
            </a:r>
            <a:r>
              <a:rPr lang="ru-RU" sz="1400" dirty="0" err="1">
                <a:ea typeface="Tahoma" pitchFamily="34" charset="0"/>
                <a:cs typeface="Tahoma" pitchFamily="34" charset="0"/>
              </a:rPr>
              <a:t>счетоводен</a:t>
            </a:r>
            <a:r>
              <a:rPr lang="ru-RU" sz="1400" dirty="0">
                <a:ea typeface="Tahoma" pitchFamily="34" charset="0"/>
                <a:cs typeface="Tahoma" pitchFamily="34" charset="0"/>
              </a:rPr>
              <a:t> документ </a:t>
            </a:r>
            <a:r>
              <a:rPr lang="ru-RU" sz="1400" dirty="0" err="1">
                <a:ea typeface="Tahoma" pitchFamily="34" charset="0"/>
                <a:cs typeface="Tahoma" pitchFamily="34" charset="0"/>
              </a:rPr>
              <a:t>трябва</a:t>
            </a:r>
            <a:r>
              <a:rPr lang="ru-RU" sz="1400" dirty="0">
                <a:ea typeface="Tahoma" pitchFamily="34" charset="0"/>
                <a:cs typeface="Tahoma" pitchFamily="34" charset="0"/>
              </a:rPr>
              <a:t> да </a:t>
            </a:r>
            <a:r>
              <a:rPr lang="ru-RU" sz="1400" dirty="0" err="1">
                <a:ea typeface="Tahoma" pitchFamily="34" charset="0"/>
                <a:cs typeface="Tahoma" pitchFamily="34" charset="0"/>
              </a:rPr>
              <a:t>бъде</a:t>
            </a:r>
            <a:r>
              <a:rPr lang="ru-RU" sz="1400" dirty="0">
                <a:ea typeface="Tahoma" pitchFamily="34" charset="0"/>
                <a:cs typeface="Tahoma" pitchFamily="34" charset="0"/>
              </a:rPr>
              <a:t> </a:t>
            </a:r>
            <a:r>
              <a:rPr lang="ru-RU" sz="1400" dirty="0" err="1">
                <a:ea typeface="Tahoma" pitchFamily="34" charset="0"/>
                <a:cs typeface="Tahoma" pitchFamily="34" charset="0"/>
              </a:rPr>
              <a:t>придружен</a:t>
            </a:r>
            <a:r>
              <a:rPr lang="ru-RU" sz="1400" dirty="0">
                <a:ea typeface="Tahoma" pitchFamily="34" charset="0"/>
                <a:cs typeface="Tahoma" pitchFamily="34" charset="0"/>
              </a:rPr>
              <a:t> и от </a:t>
            </a:r>
            <a:r>
              <a:rPr lang="ru-RU" sz="1400" dirty="0" err="1">
                <a:ea typeface="Tahoma" pitchFamily="34" charset="0"/>
                <a:cs typeface="Tahoma" pitchFamily="34" charset="0"/>
              </a:rPr>
              <a:t>документи</a:t>
            </a:r>
            <a:r>
              <a:rPr lang="ru-RU" sz="1400" dirty="0">
                <a:ea typeface="Tahoma" pitchFamily="34" charset="0"/>
                <a:cs typeface="Tahoma" pitchFamily="34" charset="0"/>
              </a:rPr>
              <a:t>, </a:t>
            </a:r>
            <a:r>
              <a:rPr lang="ru-RU" sz="1400" dirty="0" err="1">
                <a:ea typeface="Tahoma" pitchFamily="34" charset="0"/>
                <a:cs typeface="Tahoma" pitchFamily="34" charset="0"/>
              </a:rPr>
              <a:t>доказващи</a:t>
            </a:r>
            <a:r>
              <a:rPr lang="ru-RU" sz="1400" dirty="0">
                <a:ea typeface="Tahoma" pitchFamily="34" charset="0"/>
                <a:cs typeface="Tahoma" pitchFamily="34" charset="0"/>
              </a:rPr>
              <a:t> </a:t>
            </a:r>
            <a:r>
              <a:rPr lang="ru-RU" sz="1400" dirty="0" err="1">
                <a:ea typeface="Tahoma" pitchFamily="34" charset="0"/>
                <a:cs typeface="Tahoma" pitchFamily="34" charset="0"/>
              </a:rPr>
              <a:t>извършените</a:t>
            </a:r>
            <a:r>
              <a:rPr lang="ru-RU" sz="1400" dirty="0">
                <a:ea typeface="Tahoma" pitchFamily="34" charset="0"/>
                <a:cs typeface="Tahoma" pitchFamily="34" charset="0"/>
              </a:rPr>
              <a:t> </a:t>
            </a:r>
            <a:r>
              <a:rPr lang="ru-RU" sz="1400" dirty="0" err="1">
                <a:ea typeface="Tahoma" pitchFamily="34" charset="0"/>
                <a:cs typeface="Tahoma" pitchFamily="34" charset="0"/>
              </a:rPr>
              <a:t>плащания</a:t>
            </a:r>
            <a:r>
              <a:rPr lang="ru-RU" sz="1400" dirty="0">
                <a:ea typeface="Tahoma" pitchFamily="34" charset="0"/>
                <a:cs typeface="Tahoma" pitchFamily="34" charset="0"/>
              </a:rPr>
              <a:t> – </a:t>
            </a:r>
            <a:r>
              <a:rPr lang="ru-RU" sz="1400" dirty="0" err="1">
                <a:ea typeface="Tahoma" pitchFamily="34" charset="0"/>
                <a:cs typeface="Tahoma" pitchFamily="34" charset="0"/>
              </a:rPr>
              <a:t>платежно</a:t>
            </a:r>
            <a:r>
              <a:rPr lang="ru-RU" sz="1400" dirty="0">
                <a:ea typeface="Tahoma" pitchFamily="34" charset="0"/>
                <a:cs typeface="Tahoma" pitchFamily="34" charset="0"/>
              </a:rPr>
              <a:t> </a:t>
            </a:r>
            <a:r>
              <a:rPr lang="ru-RU" sz="1400" dirty="0" err="1">
                <a:ea typeface="Tahoma" pitchFamily="34" charset="0"/>
                <a:cs typeface="Tahoma" pitchFamily="34" charset="0"/>
              </a:rPr>
              <a:t>нареждане</a:t>
            </a:r>
            <a:r>
              <a:rPr lang="ru-RU" sz="1400" dirty="0">
                <a:ea typeface="Tahoma" pitchFamily="34" charset="0"/>
                <a:cs typeface="Tahoma" pitchFamily="34" charset="0"/>
              </a:rPr>
              <a:t> с референция или </a:t>
            </a:r>
            <a:r>
              <a:rPr lang="ru-RU" sz="1400" dirty="0" err="1">
                <a:ea typeface="Tahoma" pitchFamily="34" charset="0"/>
                <a:cs typeface="Tahoma" pitchFamily="34" charset="0"/>
              </a:rPr>
              <a:t>банково</a:t>
            </a:r>
            <a:r>
              <a:rPr lang="ru-RU" sz="1400" dirty="0">
                <a:ea typeface="Tahoma" pitchFamily="34" charset="0"/>
                <a:cs typeface="Tahoma" pitchFamily="34" charset="0"/>
              </a:rPr>
              <a:t> извлечение от </a:t>
            </a:r>
            <a:r>
              <a:rPr lang="ru-RU" sz="1400" dirty="0" err="1">
                <a:ea typeface="Tahoma" pitchFamily="34" charset="0"/>
                <a:cs typeface="Tahoma" pitchFamily="34" charset="0"/>
              </a:rPr>
              <a:t>сметката</a:t>
            </a:r>
            <a:r>
              <a:rPr lang="ru-RU" sz="1400" dirty="0">
                <a:ea typeface="Tahoma" pitchFamily="34" charset="0"/>
                <a:cs typeface="Tahoma" pitchFamily="34" charset="0"/>
              </a:rPr>
              <a:t> на </a:t>
            </a:r>
            <a:r>
              <a:rPr lang="ru-RU" sz="1400" dirty="0" err="1">
                <a:ea typeface="Tahoma" pitchFamily="34" charset="0"/>
                <a:cs typeface="Tahoma" pitchFamily="34" charset="0"/>
              </a:rPr>
              <a:t>крайния</a:t>
            </a:r>
            <a:r>
              <a:rPr lang="ru-RU" sz="1400" dirty="0">
                <a:ea typeface="Tahoma" pitchFamily="34" charset="0"/>
                <a:cs typeface="Tahoma" pitchFamily="34" charset="0"/>
              </a:rPr>
              <a:t>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a:t>
            </a:r>
            <a:endParaRPr lang="en-US" sz="1400" dirty="0">
              <a:ea typeface="Tahoma" pitchFamily="34" charset="0"/>
              <a:cs typeface="Tahoma" pitchFamily="34" charset="0"/>
            </a:endParaRPr>
          </a:p>
          <a:p>
            <a:pPr marL="331470" indent="-285750" algn="just" fontAlgn="base">
              <a:spcBef>
                <a:spcPts val="0"/>
              </a:spcBef>
              <a:spcAft>
                <a:spcPts val="600"/>
              </a:spcAft>
              <a:buClrTx/>
              <a:buSzTx/>
              <a:buFont typeface="Wingdings" panose="05000000000000000000" pitchFamily="2" charset="2"/>
              <a:buChar char="Ø"/>
              <a:defRPr/>
            </a:pPr>
            <a:endParaRPr lang="ru-RU" sz="1400" dirty="0">
              <a:ea typeface="Tahoma" pitchFamily="34" charset="0"/>
              <a:cs typeface="Tahoma" pitchFamily="34" charset="0"/>
            </a:endParaRPr>
          </a:p>
          <a:p>
            <a:pPr marL="331470" indent="-285750" algn="just" fontAlgn="base">
              <a:spcBef>
                <a:spcPts val="0"/>
              </a:spcBef>
              <a:spcAft>
                <a:spcPts val="600"/>
              </a:spcAft>
              <a:buClrTx/>
              <a:buSzTx/>
              <a:buFont typeface="Wingdings" panose="05000000000000000000" pitchFamily="2" charset="2"/>
              <a:buChar char="Ø"/>
              <a:defRPr/>
            </a:pPr>
            <a:r>
              <a:rPr lang="ru-RU" sz="1400" dirty="0">
                <a:ea typeface="Tahoma" pitchFamily="34" charset="0"/>
                <a:cs typeface="Tahoma" pitchFamily="34" charset="0"/>
              </a:rPr>
              <a:t>В </a:t>
            </a:r>
            <a:r>
              <a:rPr lang="ru-RU" sz="1400" dirty="0" err="1">
                <a:ea typeface="Tahoma" pitchFamily="34" charset="0"/>
                <a:cs typeface="Tahoma" pitchFamily="34" charset="0"/>
              </a:rPr>
              <a:t>платежните</a:t>
            </a:r>
            <a:r>
              <a:rPr lang="ru-RU" sz="1400" dirty="0">
                <a:ea typeface="Tahoma" pitchFamily="34" charset="0"/>
                <a:cs typeface="Tahoma" pitchFamily="34" charset="0"/>
              </a:rPr>
              <a:t> </a:t>
            </a:r>
            <a:r>
              <a:rPr lang="ru-RU" sz="1400" dirty="0" err="1">
                <a:ea typeface="Tahoma" pitchFamily="34" charset="0"/>
                <a:cs typeface="Tahoma" pitchFamily="34" charset="0"/>
              </a:rPr>
              <a:t>нареждания</a:t>
            </a:r>
            <a:r>
              <a:rPr lang="ru-RU" sz="1400" dirty="0">
                <a:ea typeface="Tahoma" pitchFamily="34" charset="0"/>
                <a:cs typeface="Tahoma" pitchFamily="34" charset="0"/>
              </a:rPr>
              <a:t> </a:t>
            </a:r>
            <a:r>
              <a:rPr lang="ru-RU" sz="1400" dirty="0" err="1">
                <a:ea typeface="Tahoma" pitchFamily="34" charset="0"/>
                <a:cs typeface="Tahoma" pitchFamily="34" charset="0"/>
              </a:rPr>
              <a:t>следва</a:t>
            </a:r>
            <a:r>
              <a:rPr lang="ru-RU" sz="1400" dirty="0">
                <a:ea typeface="Tahoma" pitchFamily="34" charset="0"/>
                <a:cs typeface="Tahoma" pitchFamily="34" charset="0"/>
              </a:rPr>
              <a:t> да е вписано точно основание за </a:t>
            </a:r>
            <a:r>
              <a:rPr lang="ru-RU" sz="1400" dirty="0" err="1">
                <a:ea typeface="Tahoma" pitchFamily="34" charset="0"/>
                <a:cs typeface="Tahoma" pitchFamily="34" charset="0"/>
              </a:rPr>
              <a:t>плащане</a:t>
            </a:r>
            <a:r>
              <a:rPr lang="ru-RU" sz="1400" dirty="0">
                <a:ea typeface="Tahoma" pitchFamily="34" charset="0"/>
                <a:cs typeface="Tahoma" pitchFamily="34" charset="0"/>
              </a:rPr>
              <a:t> – номер и дата на </a:t>
            </a:r>
            <a:r>
              <a:rPr lang="ru-RU" sz="1400" dirty="0" err="1">
                <a:ea typeface="Tahoma" pitchFamily="34" charset="0"/>
                <a:cs typeface="Tahoma" pitchFamily="34" charset="0"/>
              </a:rPr>
              <a:t>фактурата</a:t>
            </a:r>
            <a:r>
              <a:rPr lang="ru-RU" sz="1400" dirty="0">
                <a:ea typeface="Tahoma" pitchFamily="34" charset="0"/>
                <a:cs typeface="Tahoma" pitchFamily="34" charset="0"/>
              </a:rPr>
              <a:t>. В </a:t>
            </a:r>
            <a:r>
              <a:rPr lang="ru-RU" sz="1400" dirty="0" err="1">
                <a:ea typeface="Tahoma" pitchFamily="34" charset="0"/>
                <a:cs typeface="Tahoma" pitchFamily="34" charset="0"/>
              </a:rPr>
              <a:t>случаите</a:t>
            </a:r>
            <a:r>
              <a:rPr lang="ru-RU" sz="1400" dirty="0">
                <a:ea typeface="Tahoma" pitchFamily="34" charset="0"/>
                <a:cs typeface="Tahoma" pitchFamily="34" charset="0"/>
              </a:rPr>
              <a:t>, в </a:t>
            </a:r>
            <a:r>
              <a:rPr lang="ru-RU" sz="1400" dirty="0" err="1">
                <a:ea typeface="Tahoma" pitchFamily="34" charset="0"/>
                <a:cs typeface="Tahoma" pitchFamily="34" charset="0"/>
              </a:rPr>
              <a:t>които</a:t>
            </a:r>
            <a:r>
              <a:rPr lang="ru-RU" sz="1400" dirty="0">
                <a:ea typeface="Tahoma" pitchFamily="34" charset="0"/>
                <a:cs typeface="Tahoma" pitchFamily="34" charset="0"/>
              </a:rPr>
              <a:t> </a:t>
            </a:r>
            <a:r>
              <a:rPr lang="ru-RU" sz="1400" dirty="0" err="1">
                <a:ea typeface="Tahoma" pitchFamily="34" charset="0"/>
                <a:cs typeface="Tahoma" pitchFamily="34" charset="0"/>
              </a:rPr>
              <a:t>плащанията</a:t>
            </a:r>
            <a:r>
              <a:rPr lang="ru-RU" sz="1400" dirty="0">
                <a:ea typeface="Tahoma" pitchFamily="34" charset="0"/>
                <a:cs typeface="Tahoma" pitchFamily="34" charset="0"/>
              </a:rPr>
              <a:t> </a:t>
            </a:r>
            <a:r>
              <a:rPr lang="ru-RU" sz="1400" dirty="0" err="1">
                <a:ea typeface="Tahoma" pitchFamily="34" charset="0"/>
                <a:cs typeface="Tahoma" pitchFamily="34" charset="0"/>
              </a:rPr>
              <a:t>са</a:t>
            </a:r>
            <a:r>
              <a:rPr lang="ru-RU" sz="1400" dirty="0">
                <a:ea typeface="Tahoma" pitchFamily="34" charset="0"/>
                <a:cs typeface="Tahoma" pitchFamily="34" charset="0"/>
              </a:rPr>
              <a:t> </a:t>
            </a:r>
            <a:r>
              <a:rPr lang="ru-RU" sz="1400" dirty="0" err="1">
                <a:ea typeface="Tahoma" pitchFamily="34" charset="0"/>
                <a:cs typeface="Tahoma" pitchFamily="34" charset="0"/>
              </a:rPr>
              <a:t>извършени</a:t>
            </a:r>
            <a:r>
              <a:rPr lang="ru-RU" sz="1400" dirty="0">
                <a:ea typeface="Tahoma" pitchFamily="34" charset="0"/>
                <a:cs typeface="Tahoma" pitchFamily="34" charset="0"/>
              </a:rPr>
              <a:t> на база на проформа </a:t>
            </a:r>
            <a:r>
              <a:rPr lang="ru-RU" sz="1400" dirty="0" err="1">
                <a:ea typeface="Tahoma" pitchFamily="34" charset="0"/>
                <a:cs typeface="Tahoma" pitchFamily="34" charset="0"/>
              </a:rPr>
              <a:t>фактури</a:t>
            </a:r>
            <a:r>
              <a:rPr lang="ru-RU" sz="1400" dirty="0">
                <a:ea typeface="Tahoma" pitchFamily="34" charset="0"/>
                <a:cs typeface="Tahoma" pitchFamily="34" charset="0"/>
              </a:rPr>
              <a:t>, </a:t>
            </a:r>
            <a:r>
              <a:rPr lang="ru-RU" sz="1400" dirty="0" err="1">
                <a:ea typeface="Tahoma" pitchFamily="34" charset="0"/>
                <a:cs typeface="Tahoma" pitchFamily="34" charset="0"/>
              </a:rPr>
              <a:t>същите</a:t>
            </a:r>
            <a:r>
              <a:rPr lang="ru-RU" sz="1400" dirty="0">
                <a:ea typeface="Tahoma" pitchFamily="34" charset="0"/>
                <a:cs typeface="Tahoma" pitchFamily="34" charset="0"/>
              </a:rPr>
              <a:t> </a:t>
            </a:r>
            <a:r>
              <a:rPr lang="ru-RU" sz="1400" dirty="0" err="1">
                <a:ea typeface="Tahoma" pitchFamily="34" charset="0"/>
                <a:cs typeface="Tahoma" pitchFamily="34" charset="0"/>
              </a:rPr>
              <a:t>следва</a:t>
            </a:r>
            <a:r>
              <a:rPr lang="ru-RU" sz="1400" dirty="0">
                <a:ea typeface="Tahoma" pitchFamily="34" charset="0"/>
                <a:cs typeface="Tahoma" pitchFamily="34" charset="0"/>
              </a:rPr>
              <a:t> да </a:t>
            </a:r>
            <a:r>
              <a:rPr lang="ru-RU" sz="1400" dirty="0" err="1">
                <a:ea typeface="Tahoma" pitchFamily="34" charset="0"/>
                <a:cs typeface="Tahoma" pitchFamily="34" charset="0"/>
              </a:rPr>
              <a:t>бъдат</a:t>
            </a:r>
            <a:r>
              <a:rPr lang="ru-RU" sz="1400" dirty="0">
                <a:ea typeface="Tahoma" pitchFamily="34" charset="0"/>
                <a:cs typeface="Tahoma" pitchFamily="34" charset="0"/>
              </a:rPr>
              <a:t> </a:t>
            </a:r>
            <a:r>
              <a:rPr lang="ru-RU" sz="1400" dirty="0" err="1">
                <a:ea typeface="Tahoma" pitchFamily="34" charset="0"/>
                <a:cs typeface="Tahoma" pitchFamily="34" charset="0"/>
              </a:rPr>
              <a:t>приложени</a:t>
            </a:r>
            <a:r>
              <a:rPr lang="ru-RU" sz="1400" dirty="0">
                <a:ea typeface="Tahoma" pitchFamily="34" charset="0"/>
                <a:cs typeface="Tahoma" pitchFamily="34" charset="0"/>
              </a:rPr>
              <a:t> </a:t>
            </a:r>
            <a:r>
              <a:rPr lang="ru-RU" sz="1400" dirty="0" err="1">
                <a:ea typeface="Tahoma" pitchFamily="34" charset="0"/>
                <a:cs typeface="Tahoma" pitchFamily="34" charset="0"/>
              </a:rPr>
              <a:t>към</a:t>
            </a:r>
            <a:r>
              <a:rPr lang="ru-RU" sz="1400" dirty="0">
                <a:ea typeface="Tahoma" pitchFamily="34" charset="0"/>
                <a:cs typeface="Tahoma" pitchFamily="34" charset="0"/>
              </a:rPr>
              <a:t> отчета</a:t>
            </a:r>
            <a:r>
              <a:rPr lang="en-US" sz="1400" dirty="0">
                <a:ea typeface="Tahoma" pitchFamily="34" charset="0"/>
                <a:cs typeface="Tahoma" pitchFamily="34" charset="0"/>
              </a:rPr>
              <a:t>. </a:t>
            </a:r>
            <a:r>
              <a:rPr lang="bg-BG" sz="1400" dirty="0">
                <a:ea typeface="Tahoma" pitchFamily="34" charset="0"/>
                <a:cs typeface="Tahoma" pitchFamily="34" charset="0"/>
              </a:rPr>
              <a:t>Плащания през </a:t>
            </a:r>
            <a:r>
              <a:rPr lang="en-US" sz="1400" dirty="0" err="1">
                <a:ea typeface="Tahoma" pitchFamily="34" charset="0"/>
                <a:cs typeface="Tahoma" pitchFamily="34" charset="0"/>
              </a:rPr>
              <a:t>Revolut</a:t>
            </a:r>
            <a:r>
              <a:rPr lang="bg-BG" sz="1400" dirty="0">
                <a:ea typeface="Tahoma" pitchFamily="34" charset="0"/>
                <a:cs typeface="Tahoma" pitchFamily="34" charset="0"/>
              </a:rPr>
              <a:t> ще бъдат приемани</a:t>
            </a:r>
            <a:r>
              <a:rPr lang="en-US" sz="1400" dirty="0">
                <a:ea typeface="Tahoma" pitchFamily="34" charset="0"/>
                <a:cs typeface="Tahoma" pitchFamily="34" charset="0"/>
              </a:rPr>
              <a:t>, </a:t>
            </a:r>
            <a:r>
              <a:rPr lang="bg-BG" sz="1400" dirty="0">
                <a:ea typeface="Tahoma" pitchFamily="34" charset="0"/>
                <a:cs typeface="Tahoma" pitchFamily="34" charset="0"/>
              </a:rPr>
              <a:t>в</a:t>
            </a:r>
            <a:r>
              <a:rPr lang="ru-RU" sz="1400" dirty="0">
                <a:ea typeface="Tahoma" pitchFamily="34" charset="0"/>
                <a:cs typeface="Tahoma" pitchFamily="34" charset="0"/>
              </a:rPr>
              <a:t> случай, че </a:t>
            </a:r>
            <a:r>
              <a:rPr lang="ru-RU" sz="1400" dirty="0" err="1">
                <a:ea typeface="Tahoma" pitchFamily="34" charset="0"/>
                <a:cs typeface="Tahoma" pitchFamily="34" charset="0"/>
              </a:rPr>
              <a:t>представеният</a:t>
            </a:r>
            <a:r>
              <a:rPr lang="ru-RU" sz="1400" dirty="0">
                <a:ea typeface="Tahoma" pitchFamily="34" charset="0"/>
                <a:cs typeface="Tahoma" pitchFamily="34" charset="0"/>
              </a:rPr>
              <a:t> </a:t>
            </a:r>
            <a:r>
              <a:rPr lang="ru-RU" sz="1400" dirty="0" err="1">
                <a:ea typeface="Tahoma" pitchFamily="34" charset="0"/>
                <a:cs typeface="Tahoma" pitchFamily="34" charset="0"/>
              </a:rPr>
              <a:t>платежен</a:t>
            </a:r>
            <a:r>
              <a:rPr lang="ru-RU" sz="1400" dirty="0">
                <a:ea typeface="Tahoma" pitchFamily="34" charset="0"/>
                <a:cs typeface="Tahoma" pitchFamily="34" charset="0"/>
              </a:rPr>
              <a:t> документ </a:t>
            </a:r>
            <a:r>
              <a:rPr lang="ru-RU" sz="1400" dirty="0" err="1">
                <a:ea typeface="Tahoma" pitchFamily="34" charset="0"/>
                <a:cs typeface="Tahoma" pitchFamily="34" charset="0"/>
              </a:rPr>
              <a:t>съдържа</a:t>
            </a:r>
            <a:r>
              <a:rPr lang="ru-RU" sz="1400" dirty="0">
                <a:ea typeface="Tahoma" pitchFamily="34" charset="0"/>
                <a:cs typeface="Tahoma" pitchFamily="34" charset="0"/>
              </a:rPr>
              <a:t> </a:t>
            </a:r>
            <a:r>
              <a:rPr lang="ru-RU" sz="1400" dirty="0" err="1">
                <a:ea typeface="Tahoma" pitchFamily="34" charset="0"/>
                <a:cs typeface="Tahoma" pitchFamily="34" charset="0"/>
              </a:rPr>
              <a:t>всички</a:t>
            </a:r>
            <a:r>
              <a:rPr lang="ru-RU" sz="1400" dirty="0">
                <a:ea typeface="Tahoma" pitchFamily="34" charset="0"/>
                <a:cs typeface="Tahoma" pitchFamily="34" charset="0"/>
              </a:rPr>
              <a:t> </a:t>
            </a:r>
            <a:r>
              <a:rPr lang="ru-RU" sz="1400" dirty="0" err="1">
                <a:ea typeface="Tahoma" pitchFamily="34" charset="0"/>
                <a:cs typeface="Tahoma" pitchFamily="34" charset="0"/>
              </a:rPr>
              <a:t>реквизити</a:t>
            </a:r>
            <a:r>
              <a:rPr lang="ru-RU" sz="1400" dirty="0">
                <a:ea typeface="Tahoma" pitchFamily="34" charset="0"/>
                <a:cs typeface="Tahoma" pitchFamily="34" charset="0"/>
              </a:rPr>
              <a:t> – </a:t>
            </a:r>
            <a:r>
              <a:rPr lang="ru-RU" sz="1400" dirty="0" err="1">
                <a:ea typeface="Tahoma" pitchFamily="34" charset="0"/>
                <a:cs typeface="Tahoma" pitchFamily="34" charset="0"/>
              </a:rPr>
              <a:t>референтен</a:t>
            </a:r>
            <a:r>
              <a:rPr lang="ru-RU" sz="1400" dirty="0">
                <a:ea typeface="Tahoma" pitchFamily="34" charset="0"/>
                <a:cs typeface="Tahoma" pitchFamily="34" charset="0"/>
              </a:rPr>
              <a:t> номер, дата,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 IBAN на получателя, сума, основание, </a:t>
            </a:r>
            <a:r>
              <a:rPr lang="ru-RU" sz="1400" dirty="0" err="1">
                <a:ea typeface="Tahoma" pitchFamily="34" charset="0"/>
                <a:cs typeface="Tahoma" pitchFamily="34" charset="0"/>
              </a:rPr>
              <a:t>наредител</a:t>
            </a:r>
            <a:r>
              <a:rPr lang="ru-RU" sz="1400" dirty="0">
                <a:ea typeface="Tahoma" pitchFamily="34" charset="0"/>
                <a:cs typeface="Tahoma" pitchFamily="34" charset="0"/>
              </a:rPr>
              <a:t> и IBAN на </a:t>
            </a:r>
            <a:r>
              <a:rPr lang="ru-RU" sz="1400" dirty="0" err="1">
                <a:ea typeface="Tahoma" pitchFamily="34" charset="0"/>
                <a:cs typeface="Tahoma" pitchFamily="34" charset="0"/>
              </a:rPr>
              <a:t>наредителя</a:t>
            </a:r>
            <a:r>
              <a:rPr lang="en-US" sz="1400" dirty="0">
                <a:ea typeface="Tahoma" pitchFamily="34" charset="0"/>
                <a:cs typeface="Tahoma" pitchFamily="34" charset="0"/>
              </a:rPr>
              <a:t>;</a:t>
            </a:r>
          </a:p>
          <a:p>
            <a:pPr marL="331470" indent="-285750" algn="just" fontAlgn="base">
              <a:spcBef>
                <a:spcPts val="0"/>
              </a:spcBef>
              <a:spcAft>
                <a:spcPts val="600"/>
              </a:spcAft>
              <a:buClrTx/>
              <a:buSzTx/>
              <a:buFont typeface="Wingdings" panose="05000000000000000000" pitchFamily="2" charset="2"/>
              <a:buChar char="Ø"/>
              <a:defRPr/>
            </a:pPr>
            <a:endParaRPr lang="ru-RU" sz="1400" dirty="0">
              <a:ea typeface="Tahoma" pitchFamily="34" charset="0"/>
              <a:cs typeface="Tahoma" pitchFamily="34" charset="0"/>
            </a:endParaRPr>
          </a:p>
          <a:p>
            <a:pPr marL="331470" indent="-285750" algn="just" fontAlgn="base">
              <a:spcBef>
                <a:spcPts val="0"/>
              </a:spcBef>
              <a:spcAft>
                <a:spcPts val="600"/>
              </a:spcAft>
              <a:buClrTx/>
              <a:buSzTx/>
              <a:buFont typeface="Wingdings" panose="05000000000000000000" pitchFamily="2" charset="2"/>
              <a:buChar char="Ø"/>
              <a:defRPr/>
            </a:pPr>
            <a:r>
              <a:rPr lang="ru-RU" sz="1400" dirty="0" err="1">
                <a:ea typeface="Tahoma" pitchFamily="34" charset="0"/>
                <a:cs typeface="Tahoma" pitchFamily="34" charset="0"/>
              </a:rPr>
              <a:t>Индивидуалният</a:t>
            </a:r>
            <a:r>
              <a:rPr lang="ru-RU" sz="1400" dirty="0">
                <a:ea typeface="Tahoma" pitchFamily="34" charset="0"/>
                <a:cs typeface="Tahoma" pitchFamily="34" charset="0"/>
              </a:rPr>
              <a:t> </a:t>
            </a:r>
            <a:r>
              <a:rPr lang="ru-RU" sz="1400" dirty="0" err="1">
                <a:ea typeface="Tahoma" pitchFamily="34" charset="0"/>
                <a:cs typeface="Tahoma" pitchFamily="34" charset="0"/>
              </a:rPr>
              <a:t>сметкоплан</a:t>
            </a:r>
            <a:r>
              <a:rPr lang="ru-RU" sz="1400" dirty="0">
                <a:ea typeface="Tahoma" pitchFamily="34" charset="0"/>
                <a:cs typeface="Tahoma" pitchFamily="34" charset="0"/>
              </a:rPr>
              <a:t>, </a:t>
            </a:r>
            <a:r>
              <a:rPr lang="ru-RU" sz="1400" dirty="0" err="1">
                <a:ea typeface="Tahoma" pitchFamily="34" charset="0"/>
                <a:cs typeface="Tahoma" pitchFamily="34" charset="0"/>
              </a:rPr>
              <a:t>утвърден</a:t>
            </a:r>
            <a:r>
              <a:rPr lang="ru-RU" sz="1400" dirty="0">
                <a:ea typeface="Tahoma" pitchFamily="34" charset="0"/>
                <a:cs typeface="Tahoma" pitchFamily="34" charset="0"/>
              </a:rPr>
              <a:t> от </a:t>
            </a:r>
            <a:r>
              <a:rPr lang="ru-RU" sz="1400" dirty="0" err="1">
                <a:ea typeface="Tahoma" pitchFamily="34" charset="0"/>
                <a:cs typeface="Tahoma" pitchFamily="34" charset="0"/>
              </a:rPr>
              <a:t>ръководството</a:t>
            </a:r>
            <a:r>
              <a:rPr lang="ru-RU" sz="1400" dirty="0">
                <a:ea typeface="Tahoma" pitchFamily="34" charset="0"/>
                <a:cs typeface="Tahoma" pitchFamily="34" charset="0"/>
              </a:rPr>
              <a:t> на </a:t>
            </a:r>
            <a:r>
              <a:rPr lang="ru-RU" sz="1400" dirty="0" err="1">
                <a:ea typeface="Tahoma" pitchFamily="34" charset="0"/>
                <a:cs typeface="Tahoma" pitchFamily="34" charset="0"/>
              </a:rPr>
              <a:t>предприятието</a:t>
            </a:r>
            <a:r>
              <a:rPr lang="ru-RU" sz="1400" dirty="0">
                <a:ea typeface="Tahoma" pitchFamily="34" charset="0"/>
                <a:cs typeface="Tahoma" pitchFamily="34" charset="0"/>
              </a:rPr>
              <a:t>, с </a:t>
            </a:r>
            <a:r>
              <a:rPr lang="ru-RU" sz="1400" dirty="0" err="1">
                <a:ea typeface="Tahoma" pitchFamily="34" charset="0"/>
                <a:cs typeface="Tahoma" pitchFamily="34" charset="0"/>
              </a:rPr>
              <a:t>включени</a:t>
            </a:r>
            <a:r>
              <a:rPr lang="ru-RU" sz="1400" dirty="0">
                <a:ea typeface="Tahoma" pitchFamily="34" charset="0"/>
                <a:cs typeface="Tahoma" pitchFamily="34" charset="0"/>
              </a:rPr>
              <a:t> в него </a:t>
            </a:r>
            <a:r>
              <a:rPr lang="ru-RU" sz="1400" b="1" dirty="0" err="1">
                <a:ea typeface="Tahoma" pitchFamily="34" charset="0"/>
                <a:cs typeface="Tahoma" pitchFamily="34" charset="0"/>
              </a:rPr>
              <a:t>обособени</a:t>
            </a:r>
            <a:r>
              <a:rPr lang="ru-RU" sz="1400" dirty="0">
                <a:ea typeface="Tahoma" pitchFamily="34" charset="0"/>
                <a:cs typeface="Tahoma" pitchFamily="34" charset="0"/>
              </a:rPr>
              <a:t> </a:t>
            </a:r>
            <a:r>
              <a:rPr lang="ru-RU" sz="1400" dirty="0" err="1">
                <a:ea typeface="Tahoma" pitchFamily="34" charset="0"/>
                <a:cs typeface="Tahoma" pitchFamily="34" charset="0"/>
              </a:rPr>
              <a:t>счетоводни</a:t>
            </a:r>
            <a:r>
              <a:rPr lang="ru-RU" sz="1400" dirty="0">
                <a:ea typeface="Tahoma" pitchFamily="34" charset="0"/>
                <a:cs typeface="Tahoma" pitchFamily="34" charset="0"/>
              </a:rPr>
              <a:t> сметки, </a:t>
            </a:r>
            <a:r>
              <a:rPr lang="ru-RU" sz="1400" dirty="0" err="1">
                <a:ea typeface="Tahoma" pitchFamily="34" charset="0"/>
                <a:cs typeface="Tahoma" pitchFamily="34" charset="0"/>
              </a:rPr>
              <a:t>специално</a:t>
            </a:r>
            <a:r>
              <a:rPr lang="ru-RU" sz="1400" dirty="0">
                <a:ea typeface="Tahoma" pitchFamily="34" charset="0"/>
                <a:cs typeface="Tahoma" pitchFamily="34" charset="0"/>
              </a:rPr>
              <a:t> </a:t>
            </a:r>
            <a:r>
              <a:rPr lang="ru-RU" sz="1400" dirty="0" err="1">
                <a:ea typeface="Tahoma" pitchFamily="34" charset="0"/>
                <a:cs typeface="Tahoma" pitchFamily="34" charset="0"/>
              </a:rPr>
              <a:t>открити</a:t>
            </a:r>
            <a:r>
              <a:rPr lang="ru-RU" sz="1400" dirty="0">
                <a:ea typeface="Tahoma" pitchFamily="34" charset="0"/>
                <a:cs typeface="Tahoma" pitchFamily="34" charset="0"/>
              </a:rPr>
              <a:t> за </a:t>
            </a:r>
            <a:r>
              <a:rPr lang="ru-RU" sz="1400" dirty="0" err="1">
                <a:ea typeface="Tahoma" pitchFamily="34" charset="0"/>
                <a:cs typeface="Tahoma" pitchFamily="34" charset="0"/>
              </a:rPr>
              <a:t>изпълнение</a:t>
            </a:r>
            <a:r>
              <a:rPr lang="ru-RU" sz="1400" dirty="0">
                <a:ea typeface="Tahoma" pitchFamily="34" charset="0"/>
                <a:cs typeface="Tahoma" pitchFamily="34" charset="0"/>
              </a:rPr>
              <a:t> на </a:t>
            </a:r>
            <a:r>
              <a:rPr lang="ru-RU" sz="1400" dirty="0" err="1">
                <a:ea typeface="Tahoma" pitchFamily="34" charset="0"/>
                <a:cs typeface="Tahoma" pitchFamily="34" charset="0"/>
              </a:rPr>
              <a:t>инвестицията</a:t>
            </a:r>
            <a:r>
              <a:rPr lang="ru-RU" sz="1400" dirty="0">
                <a:ea typeface="Tahoma" pitchFamily="34" charset="0"/>
                <a:cs typeface="Tahoma" pitchFamily="34" charset="0"/>
              </a:rPr>
              <a:t> и </a:t>
            </a:r>
            <a:r>
              <a:rPr lang="ru-RU" sz="1400" b="1" dirty="0" err="1">
                <a:ea typeface="Tahoma" pitchFamily="34" charset="0"/>
                <a:cs typeface="Tahoma" pitchFamily="34" charset="0"/>
              </a:rPr>
              <a:t>съдържащи</a:t>
            </a:r>
            <a:r>
              <a:rPr lang="ru-RU" sz="1400" b="1" dirty="0">
                <a:ea typeface="Tahoma" pitchFamily="34" charset="0"/>
                <a:cs typeface="Tahoma" pitchFamily="34" charset="0"/>
              </a:rPr>
              <a:t> номера на договора за </a:t>
            </a:r>
            <a:r>
              <a:rPr lang="ru-RU" sz="1400" b="1" dirty="0" err="1">
                <a:ea typeface="Tahoma" pitchFamily="34" charset="0"/>
                <a:cs typeface="Tahoma" pitchFamily="34" charset="0"/>
              </a:rPr>
              <a:t>финансиране</a:t>
            </a:r>
            <a:r>
              <a:rPr lang="ru-RU" sz="1400" b="1" dirty="0">
                <a:ea typeface="Tahoma" pitchFamily="34" charset="0"/>
                <a:cs typeface="Tahoma" pitchFamily="34" charset="0"/>
              </a:rPr>
              <a:t> </a:t>
            </a:r>
            <a:r>
              <a:rPr lang="ru-RU" sz="1400" dirty="0">
                <a:ea typeface="Tahoma" pitchFamily="34" charset="0"/>
                <a:cs typeface="Tahoma" pitchFamily="34" charset="0"/>
              </a:rPr>
              <a:t>с </a:t>
            </a:r>
            <a:r>
              <a:rPr lang="ru-RU" sz="1400" dirty="0" err="1">
                <a:ea typeface="Tahoma" pitchFamily="34" charset="0"/>
                <a:cs typeface="Tahoma" pitchFamily="34" charset="0"/>
              </a:rPr>
              <a:t>крайния</a:t>
            </a:r>
            <a:r>
              <a:rPr lang="ru-RU" sz="1400" dirty="0">
                <a:ea typeface="Tahoma" pitchFamily="34" charset="0"/>
                <a:cs typeface="Tahoma" pitchFamily="34" charset="0"/>
              </a:rPr>
              <a:t> </a:t>
            </a:r>
            <a:r>
              <a:rPr lang="ru-RU" sz="1400" dirty="0" err="1">
                <a:ea typeface="Tahoma" pitchFamily="34" charset="0"/>
                <a:cs typeface="Tahoma" pitchFamily="34" charset="0"/>
              </a:rPr>
              <a:t>получател</a:t>
            </a:r>
            <a:r>
              <a:rPr lang="ru-RU" sz="1400" dirty="0">
                <a:ea typeface="Tahoma" pitchFamily="34" charset="0"/>
                <a:cs typeface="Tahoma" pitchFamily="34" charset="0"/>
              </a:rPr>
              <a:t>, се </a:t>
            </a:r>
            <a:r>
              <a:rPr lang="ru-RU" sz="1400" dirty="0" err="1">
                <a:ea typeface="Tahoma" pitchFamily="34" charset="0"/>
                <a:cs typeface="Tahoma" pitchFamily="34" charset="0"/>
              </a:rPr>
              <a:t>представя</a:t>
            </a:r>
            <a:r>
              <a:rPr lang="ru-RU" sz="1400" dirty="0">
                <a:ea typeface="Tahoma" pitchFamily="34" charset="0"/>
                <a:cs typeface="Tahoma" pitchFamily="34" charset="0"/>
              </a:rPr>
              <a:t> при </a:t>
            </a:r>
            <a:r>
              <a:rPr lang="ru-RU" sz="1400" dirty="0" err="1">
                <a:ea typeface="Tahoma" pitchFamily="34" charset="0"/>
                <a:cs typeface="Tahoma" pitchFamily="34" charset="0"/>
              </a:rPr>
              <a:t>първото</a:t>
            </a:r>
            <a:r>
              <a:rPr lang="ru-RU" sz="1400" dirty="0">
                <a:ea typeface="Tahoma" pitchFamily="34" charset="0"/>
                <a:cs typeface="Tahoma" pitchFamily="34" charset="0"/>
              </a:rPr>
              <a:t> </a:t>
            </a:r>
            <a:r>
              <a:rPr lang="ru-RU" sz="1400" dirty="0" err="1">
                <a:ea typeface="Tahoma" pitchFamily="34" charset="0"/>
                <a:cs typeface="Tahoma" pitchFamily="34" charset="0"/>
              </a:rPr>
              <a:t>междинно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 при </a:t>
            </a:r>
            <a:r>
              <a:rPr lang="ru-RU" sz="1400" dirty="0" err="1">
                <a:ea typeface="Tahoma" pitchFamily="34" charset="0"/>
                <a:cs typeface="Tahoma" pitchFamily="34" charset="0"/>
              </a:rPr>
              <a:t>промяна</a:t>
            </a:r>
            <a:r>
              <a:rPr lang="ru-RU" sz="1400" dirty="0">
                <a:ea typeface="Tahoma" pitchFamily="34" charset="0"/>
                <a:cs typeface="Tahoma" pitchFamily="34" charset="0"/>
              </a:rPr>
              <a:t> или, </a:t>
            </a:r>
            <a:r>
              <a:rPr lang="ru-RU" sz="1400" dirty="0" err="1">
                <a:ea typeface="Tahoma" pitchFamily="34" charset="0"/>
                <a:cs typeface="Tahoma" pitchFamily="34" charset="0"/>
              </a:rPr>
              <a:t>ако</a:t>
            </a:r>
            <a:r>
              <a:rPr lang="ru-RU" sz="1400" dirty="0">
                <a:ea typeface="Tahoma" pitchFamily="34" charset="0"/>
                <a:cs typeface="Tahoma" pitchFamily="34" charset="0"/>
              </a:rPr>
              <a:t> </a:t>
            </a:r>
            <a:r>
              <a:rPr lang="ru-RU" sz="1400" dirty="0" err="1">
                <a:ea typeface="Tahoma" pitchFamily="34" charset="0"/>
                <a:cs typeface="Tahoma" pitchFamily="34" charset="0"/>
              </a:rPr>
              <a:t>няма</a:t>
            </a:r>
            <a:r>
              <a:rPr lang="ru-RU" sz="1400" dirty="0">
                <a:ea typeface="Tahoma" pitchFamily="34" charset="0"/>
                <a:cs typeface="Tahoma" pitchFamily="34" charset="0"/>
              </a:rPr>
              <a:t> </a:t>
            </a:r>
            <a:r>
              <a:rPr lang="ru-RU" sz="1400" dirty="0" err="1">
                <a:ea typeface="Tahoma" pitchFamily="34" charset="0"/>
                <a:cs typeface="Tahoma" pitchFamily="34" charset="0"/>
              </a:rPr>
              <a:t>междинни</a:t>
            </a:r>
            <a:r>
              <a:rPr lang="ru-RU" sz="1400" dirty="0">
                <a:ea typeface="Tahoma" pitchFamily="34" charset="0"/>
                <a:cs typeface="Tahoma" pitchFamily="34" charset="0"/>
              </a:rPr>
              <a:t> </a:t>
            </a:r>
            <a:r>
              <a:rPr lang="ru-RU" sz="1400" dirty="0" err="1">
                <a:ea typeface="Tahoma" pitchFamily="34" charset="0"/>
                <a:cs typeface="Tahoma" pitchFamily="34" charset="0"/>
              </a:rPr>
              <a:t>плащания</a:t>
            </a:r>
            <a:r>
              <a:rPr lang="ru-RU" sz="1400" dirty="0">
                <a:ea typeface="Tahoma" pitchFamily="34" charset="0"/>
                <a:cs typeface="Tahoma" pitchFamily="34" charset="0"/>
              </a:rPr>
              <a:t>, при </a:t>
            </a:r>
            <a:r>
              <a:rPr lang="ru-RU" sz="1400" dirty="0" err="1">
                <a:ea typeface="Tahoma" pitchFamily="34" charset="0"/>
                <a:cs typeface="Tahoma" pitchFamily="34" charset="0"/>
              </a:rPr>
              <a:t>окончателно</a:t>
            </a:r>
            <a:r>
              <a:rPr lang="ru-RU" sz="1400" dirty="0">
                <a:ea typeface="Tahoma" pitchFamily="34" charset="0"/>
                <a:cs typeface="Tahoma" pitchFamily="34" charset="0"/>
              </a:rPr>
              <a:t> </a:t>
            </a:r>
            <a:r>
              <a:rPr lang="ru-RU" sz="1400" dirty="0" err="1">
                <a:ea typeface="Tahoma" pitchFamily="34" charset="0"/>
                <a:cs typeface="Tahoma" pitchFamily="34" charset="0"/>
              </a:rPr>
              <a:t>плащане</a:t>
            </a:r>
            <a:r>
              <a:rPr lang="ru-RU" sz="1400" dirty="0">
                <a:ea typeface="Tahoma" pitchFamily="34" charset="0"/>
                <a:cs typeface="Tahoma" pitchFamily="34" charset="0"/>
              </a:rPr>
              <a:t>.</a:t>
            </a:r>
            <a:endParaRPr lang="en-US" sz="1400" dirty="0">
              <a:ea typeface="Tahoma" pitchFamily="34" charset="0"/>
              <a:cs typeface="Tahoma" pitchFamily="34" charset="0"/>
            </a:endParaRPr>
          </a:p>
          <a:p>
            <a:pPr marL="331470" indent="-285750" algn="just" fontAlgn="base">
              <a:spcBef>
                <a:spcPts val="0"/>
              </a:spcBef>
              <a:spcAft>
                <a:spcPts val="600"/>
              </a:spcAft>
              <a:buClrTx/>
              <a:buSzTx/>
              <a:buFontTx/>
              <a:buChar char="-"/>
              <a:defRPr/>
            </a:pPr>
            <a:endParaRPr lang="ru-RU" sz="1400" dirty="0">
              <a:ea typeface="Tahoma" pitchFamily="34" charset="0"/>
              <a:cs typeface="Tahoma" pitchFamily="34" charset="0"/>
            </a:endParaRPr>
          </a:p>
        </p:txBody>
      </p:sp>
      <p:sp>
        <p:nvSpPr>
          <p:cNvPr id="9" name="TextBox 8">
            <a:extLst>
              <a:ext uri="{FF2B5EF4-FFF2-40B4-BE49-F238E27FC236}">
                <a16:creationId xmlns:a16="http://schemas.microsoft.com/office/drawing/2014/main" id="{1D07E185-CEE3-472A-B9F6-3E9DF1F7BF67}"/>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1639371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38</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ИЗИСКВАНИЯ КЪМ РАЗХОДООПРАВДАТЕЛНИТЕ ДОКУМЕНТИ</a:t>
            </a:r>
          </a:p>
        </p:txBody>
      </p:sp>
      <p:sp>
        <p:nvSpPr>
          <p:cNvPr id="11" name="TextBox 10">
            <a:extLst>
              <a:ext uri="{FF2B5EF4-FFF2-40B4-BE49-F238E27FC236}">
                <a16:creationId xmlns:a16="http://schemas.microsoft.com/office/drawing/2014/main" id="{72F0A282-9C5A-4D17-B7ED-E9A3CBD7E576}"/>
              </a:ext>
            </a:extLst>
          </p:cNvPr>
          <p:cNvSpPr txBox="1"/>
          <p:nvPr/>
        </p:nvSpPr>
        <p:spPr>
          <a:xfrm>
            <a:off x="244098" y="1297647"/>
            <a:ext cx="8560505" cy="4785926"/>
          </a:xfrm>
          <a:prstGeom prst="rect">
            <a:avLst/>
          </a:prstGeom>
          <a:noFill/>
        </p:spPr>
        <p:txBody>
          <a:bodyPr wrap="square">
            <a:spAutoFit/>
          </a:bodyPr>
          <a:lstStyle/>
          <a:p>
            <a:pPr marL="331470" indent="-285750" fontAlgn="base">
              <a:spcBef>
                <a:spcPts val="0"/>
              </a:spcBef>
              <a:spcAft>
                <a:spcPts val="600"/>
              </a:spcAft>
              <a:buClrTx/>
              <a:buSzTx/>
              <a:buFont typeface="Wingdings" panose="05000000000000000000" pitchFamily="2" charset="2"/>
              <a:buChar char="q"/>
              <a:defRPr/>
            </a:pPr>
            <a:r>
              <a:rPr lang="ru-RU" sz="1400" b="0" dirty="0" err="1">
                <a:effectLst/>
              </a:rPr>
              <a:t>Към</a:t>
            </a:r>
            <a:r>
              <a:rPr lang="ru-RU" sz="1400" b="0" dirty="0">
                <a:effectLst/>
              </a:rPr>
              <a:t> </a:t>
            </a:r>
            <a:r>
              <a:rPr lang="ru-RU" sz="1400" b="0" dirty="0" err="1">
                <a:effectLst/>
              </a:rPr>
              <a:t>отчетите</a:t>
            </a:r>
            <a:r>
              <a:rPr lang="ru-RU" sz="1400" b="0" dirty="0">
                <a:effectLst/>
              </a:rPr>
              <a:t> </a:t>
            </a:r>
            <a:r>
              <a:rPr lang="ru-RU" sz="1400" b="0" dirty="0" err="1">
                <a:effectLst/>
              </a:rPr>
              <a:t>следва</a:t>
            </a:r>
            <a:r>
              <a:rPr lang="ru-RU" sz="1400" b="0" dirty="0">
                <a:effectLst/>
              </a:rPr>
              <a:t> да се представят </a:t>
            </a:r>
            <a:r>
              <a:rPr lang="ru-RU" sz="1400" b="0" dirty="0" err="1">
                <a:effectLst/>
              </a:rPr>
              <a:t>счетоводни</a:t>
            </a:r>
            <a:r>
              <a:rPr lang="ru-RU" sz="1400" b="0" dirty="0">
                <a:effectLst/>
              </a:rPr>
              <a:t> извлечения/хронологии от </a:t>
            </a:r>
            <a:r>
              <a:rPr lang="ru-RU" sz="1400" b="1" u="sng" dirty="0" err="1">
                <a:effectLst/>
              </a:rPr>
              <a:t>обособените</a:t>
            </a:r>
            <a:r>
              <a:rPr lang="ru-RU" sz="1400" b="0" dirty="0">
                <a:effectLst/>
              </a:rPr>
              <a:t> по </a:t>
            </a:r>
            <a:r>
              <a:rPr lang="ru-RU" sz="1400" b="0" dirty="0" err="1">
                <a:effectLst/>
              </a:rPr>
              <a:t>предложението</a:t>
            </a:r>
            <a:r>
              <a:rPr lang="ru-RU" sz="1400" b="0" dirty="0">
                <a:effectLst/>
              </a:rPr>
              <a:t> за </a:t>
            </a:r>
            <a:r>
              <a:rPr lang="ru-RU" sz="1400" b="0" dirty="0" err="1">
                <a:effectLst/>
              </a:rPr>
              <a:t>изпълнение</a:t>
            </a:r>
            <a:r>
              <a:rPr lang="ru-RU" sz="1400" b="0" dirty="0">
                <a:effectLst/>
              </a:rPr>
              <a:t> на инвестиция сметки, т.е. при </a:t>
            </a:r>
            <a:r>
              <a:rPr lang="ru-RU" sz="1400" b="0" dirty="0" err="1">
                <a:effectLst/>
              </a:rPr>
              <a:t>отчитане</a:t>
            </a:r>
            <a:r>
              <a:rPr lang="ru-RU" sz="1400" b="0" dirty="0">
                <a:effectLst/>
              </a:rPr>
              <a:t> на </a:t>
            </a:r>
            <a:r>
              <a:rPr lang="ru-RU" sz="1400" b="0" dirty="0" err="1">
                <a:effectLst/>
              </a:rPr>
              <a:t>завършена</a:t>
            </a:r>
            <a:r>
              <a:rPr lang="ru-RU" sz="1400" b="0" dirty="0">
                <a:effectLst/>
              </a:rPr>
              <a:t> </a:t>
            </a:r>
            <a:r>
              <a:rPr lang="ru-RU" sz="1400" b="0" dirty="0" err="1">
                <a:effectLst/>
              </a:rPr>
              <a:t>дейност</a:t>
            </a:r>
            <a:r>
              <a:rPr lang="ru-RU" sz="1400" b="0" dirty="0">
                <a:effectLst/>
              </a:rPr>
              <a:t>/доставка </a:t>
            </a:r>
            <a:r>
              <a:rPr lang="ru-RU" sz="1400" b="0" dirty="0" err="1">
                <a:effectLst/>
              </a:rPr>
              <a:t>следва</a:t>
            </a:r>
            <a:r>
              <a:rPr lang="ru-RU" sz="1400" b="0" dirty="0">
                <a:effectLst/>
              </a:rPr>
              <a:t> да се представят </a:t>
            </a:r>
            <a:r>
              <a:rPr lang="ru-RU" sz="1400" b="0" dirty="0" err="1">
                <a:effectLst/>
              </a:rPr>
              <a:t>счетоводни</a:t>
            </a:r>
            <a:r>
              <a:rPr lang="ru-RU" sz="1400" b="0" dirty="0">
                <a:effectLst/>
              </a:rPr>
              <a:t> записи/хронологии от </a:t>
            </a:r>
            <a:r>
              <a:rPr lang="ru-RU" sz="1400" b="1" dirty="0" err="1">
                <a:effectLst/>
              </a:rPr>
              <a:t>обособени</a:t>
            </a:r>
            <a:r>
              <a:rPr lang="ru-RU" sz="1400" b="0" dirty="0">
                <a:effectLst/>
              </a:rPr>
              <a:t> сметки в гр. 20 и 21, а не от с/</a:t>
            </a:r>
            <a:r>
              <a:rPr lang="ru-RU" sz="1400" b="0" dirty="0" err="1">
                <a:effectLst/>
              </a:rPr>
              <a:t>ки</a:t>
            </a:r>
            <a:r>
              <a:rPr lang="ru-RU" sz="1400" b="0" dirty="0">
                <a:effectLst/>
              </a:rPr>
              <a:t> 401</a:t>
            </a:r>
            <a:r>
              <a:rPr lang="ru-RU" sz="1400" b="0" dirty="0">
                <a:solidFill>
                  <a:srgbClr val="FF0000"/>
                </a:solidFill>
                <a:effectLst/>
              </a:rPr>
              <a:t>1</a:t>
            </a:r>
            <a:r>
              <a:rPr lang="ru-RU" sz="1400" b="0" dirty="0">
                <a:effectLst/>
              </a:rPr>
              <a:t> или 402</a:t>
            </a:r>
            <a:r>
              <a:rPr lang="ru-RU" sz="1400" b="0" dirty="0">
                <a:solidFill>
                  <a:srgbClr val="FF0000"/>
                </a:solidFill>
                <a:effectLst/>
              </a:rPr>
              <a:t>1</a:t>
            </a:r>
            <a:r>
              <a:rPr lang="ru-RU" sz="1400" b="0" dirty="0">
                <a:effectLst/>
              </a:rPr>
              <a:t>;</a:t>
            </a:r>
            <a:endParaRPr lang="en-US" sz="1400" dirty="0"/>
          </a:p>
          <a:p>
            <a:pPr marL="331470" indent="-285750" fontAlgn="base">
              <a:spcBef>
                <a:spcPts val="0"/>
              </a:spcBef>
              <a:spcAft>
                <a:spcPts val="600"/>
              </a:spcAft>
              <a:buClrTx/>
              <a:buSzTx/>
              <a:buFont typeface="Wingdings" panose="05000000000000000000" pitchFamily="2" charset="2"/>
              <a:buChar char="q"/>
              <a:defRPr/>
            </a:pPr>
            <a:r>
              <a:rPr lang="ru-RU" sz="1400" b="0" dirty="0">
                <a:effectLst/>
              </a:rPr>
              <a:t>В </a:t>
            </a:r>
            <a:r>
              <a:rPr lang="ru-RU" sz="1400" b="0" dirty="0" err="1">
                <a:effectLst/>
              </a:rPr>
              <a:t>представения</a:t>
            </a:r>
            <a:r>
              <a:rPr lang="ru-RU" sz="1400" b="0" dirty="0">
                <a:effectLst/>
              </a:rPr>
              <a:t> </a:t>
            </a:r>
            <a:r>
              <a:rPr lang="ru-RU" sz="1400" b="0" dirty="0" err="1">
                <a:effectLst/>
              </a:rPr>
              <a:t>Амортизационен</a:t>
            </a:r>
            <a:r>
              <a:rPr lang="ru-RU" sz="1400" b="0" dirty="0">
                <a:effectLst/>
              </a:rPr>
              <a:t> план/</a:t>
            </a:r>
            <a:r>
              <a:rPr lang="ru-RU" sz="1400" b="0" dirty="0" err="1">
                <a:effectLst/>
              </a:rPr>
              <a:t>Инвентарна</a:t>
            </a:r>
            <a:r>
              <a:rPr lang="ru-RU" sz="1400" b="0" dirty="0">
                <a:effectLst/>
              </a:rPr>
              <a:t> книга е необходимо:</a:t>
            </a:r>
            <a:endParaRPr lang="en-US" sz="1400" b="0" dirty="0">
              <a:effectLst/>
            </a:endParaRPr>
          </a:p>
          <a:p>
            <a:pPr marL="627063" indent="-177800" fontAlgn="base">
              <a:spcBef>
                <a:spcPts val="0"/>
              </a:spcBef>
              <a:spcAft>
                <a:spcPts val="600"/>
              </a:spcAft>
              <a:buClrTx/>
              <a:buSzTx/>
              <a:buFont typeface="Wingdings" panose="05000000000000000000" pitchFamily="2" charset="2"/>
              <a:buChar char="Ø"/>
              <a:defRPr/>
            </a:pPr>
            <a:r>
              <a:rPr lang="ru-RU" sz="1400" b="0" dirty="0" err="1">
                <a:effectLst/>
              </a:rPr>
              <a:t>посочването</a:t>
            </a:r>
            <a:r>
              <a:rPr lang="ru-RU" sz="1400" b="0" dirty="0">
                <a:effectLst/>
              </a:rPr>
              <a:t> на </a:t>
            </a:r>
            <a:r>
              <a:rPr lang="ru-RU" sz="1400" b="0" dirty="0" err="1">
                <a:effectLst/>
              </a:rPr>
              <a:t>обособената</a:t>
            </a:r>
            <a:r>
              <a:rPr lang="ru-RU" sz="1400" b="0" dirty="0">
                <a:effectLst/>
              </a:rPr>
              <a:t> </a:t>
            </a:r>
            <a:r>
              <a:rPr lang="ru-RU" sz="1400" b="0" dirty="0" err="1">
                <a:effectLst/>
              </a:rPr>
              <a:t>аналитична</a:t>
            </a:r>
            <a:r>
              <a:rPr lang="ru-RU" sz="1400" b="0" dirty="0">
                <a:effectLst/>
              </a:rPr>
              <a:t> сметка, в </a:t>
            </a:r>
            <a:r>
              <a:rPr lang="ru-RU" sz="1400" b="0" dirty="0" err="1">
                <a:effectLst/>
              </a:rPr>
              <a:t>която</a:t>
            </a:r>
            <a:r>
              <a:rPr lang="ru-RU" sz="1400" b="0" dirty="0">
                <a:effectLst/>
              </a:rPr>
              <a:t> е </a:t>
            </a:r>
            <a:r>
              <a:rPr lang="ru-RU" sz="1400" b="0" dirty="0" err="1">
                <a:effectLst/>
              </a:rPr>
              <a:t>осчетоводен</a:t>
            </a:r>
            <a:r>
              <a:rPr lang="ru-RU" sz="1400" b="0" dirty="0">
                <a:effectLst/>
              </a:rPr>
              <a:t> актива или</a:t>
            </a:r>
            <a:endParaRPr lang="en-US" sz="1400" b="0" dirty="0">
              <a:effectLst/>
            </a:endParaRPr>
          </a:p>
          <a:p>
            <a:pPr marL="627063" indent="-177800" fontAlgn="base">
              <a:spcBef>
                <a:spcPts val="0"/>
              </a:spcBef>
              <a:spcAft>
                <a:spcPts val="600"/>
              </a:spcAft>
              <a:buClrTx/>
              <a:buSzTx/>
              <a:buFont typeface="Wingdings" panose="05000000000000000000" pitchFamily="2" charset="2"/>
              <a:buChar char="Ø"/>
              <a:defRPr/>
            </a:pPr>
            <a:r>
              <a:rPr lang="ru-RU" sz="1400" b="0" dirty="0" err="1">
                <a:effectLst/>
              </a:rPr>
              <a:t>вписването</a:t>
            </a:r>
            <a:r>
              <a:rPr lang="ru-RU" sz="1400" b="0" dirty="0">
                <a:effectLst/>
              </a:rPr>
              <a:t> в </a:t>
            </a:r>
            <a:r>
              <a:rPr lang="ru-RU" sz="1400" b="0" dirty="0" err="1">
                <a:effectLst/>
              </a:rPr>
              <a:t>наименованието</a:t>
            </a:r>
            <a:r>
              <a:rPr lang="ru-RU" sz="1400" b="0" dirty="0">
                <a:effectLst/>
              </a:rPr>
              <a:t> на актива на номера на договора за </a:t>
            </a:r>
            <a:r>
              <a:rPr lang="ru-RU" sz="1400" b="0" dirty="0" err="1">
                <a:effectLst/>
              </a:rPr>
              <a:t>финсансиране</a:t>
            </a:r>
            <a:r>
              <a:rPr lang="ru-RU" sz="1400" b="0" dirty="0">
                <a:effectLst/>
              </a:rPr>
              <a:t> или</a:t>
            </a:r>
            <a:endParaRPr lang="en-US" sz="1400" b="0" dirty="0">
              <a:effectLst/>
            </a:endParaRPr>
          </a:p>
          <a:p>
            <a:pPr marL="627063" indent="-177800" fontAlgn="base">
              <a:spcBef>
                <a:spcPts val="0"/>
              </a:spcBef>
              <a:spcAft>
                <a:spcPts val="600"/>
              </a:spcAft>
              <a:buClrTx/>
              <a:buSzTx/>
              <a:buFont typeface="Wingdings" panose="05000000000000000000" pitchFamily="2" charset="2"/>
              <a:buChar char="Ø"/>
              <a:defRPr/>
            </a:pPr>
            <a:r>
              <a:rPr lang="ru-RU" sz="1400" b="0" dirty="0" err="1">
                <a:effectLst/>
              </a:rPr>
              <a:t>посочването</a:t>
            </a:r>
            <a:r>
              <a:rPr lang="ru-RU" sz="1400" b="0" dirty="0">
                <a:effectLst/>
              </a:rPr>
              <a:t> на марка, </a:t>
            </a:r>
            <a:r>
              <a:rPr lang="ru-RU" sz="1400" b="0" dirty="0" err="1">
                <a:effectLst/>
              </a:rPr>
              <a:t>модел</a:t>
            </a:r>
            <a:r>
              <a:rPr lang="ru-RU" sz="1400" b="0" dirty="0">
                <a:effectLst/>
              </a:rPr>
              <a:t> и </a:t>
            </a:r>
            <a:r>
              <a:rPr lang="ru-RU" sz="1400" b="0" dirty="0" err="1">
                <a:effectLst/>
              </a:rPr>
              <a:t>сериен</a:t>
            </a:r>
            <a:r>
              <a:rPr lang="ru-RU" sz="1400" b="0" dirty="0">
                <a:effectLst/>
              </a:rPr>
              <a:t> номер, </a:t>
            </a:r>
            <a:r>
              <a:rPr lang="ru-RU" sz="1400" b="0" dirty="0" err="1">
                <a:effectLst/>
              </a:rPr>
              <a:t>които</a:t>
            </a:r>
            <a:r>
              <a:rPr lang="ru-RU" sz="1400" b="0" dirty="0">
                <a:effectLst/>
              </a:rPr>
              <a:t> </a:t>
            </a:r>
            <a:r>
              <a:rPr lang="ru-RU" sz="1400" b="0" dirty="0" err="1">
                <a:effectLst/>
              </a:rPr>
              <a:t>еднозначно</a:t>
            </a:r>
            <a:r>
              <a:rPr lang="ru-RU" sz="1400" b="0" dirty="0">
                <a:effectLst/>
              </a:rPr>
              <a:t> определят актива, </a:t>
            </a:r>
            <a:r>
              <a:rPr lang="ru-RU" sz="1400" b="0" dirty="0" err="1">
                <a:effectLst/>
              </a:rPr>
              <a:t>закупен</a:t>
            </a:r>
            <a:r>
              <a:rPr lang="ru-RU" sz="1400" b="0" dirty="0">
                <a:effectLst/>
              </a:rPr>
              <a:t> в </a:t>
            </a:r>
            <a:r>
              <a:rPr lang="ru-RU" sz="1400" b="0" dirty="0" err="1">
                <a:effectLst/>
              </a:rPr>
              <a:t>изпълнение</a:t>
            </a:r>
            <a:r>
              <a:rPr lang="ru-RU" sz="1400" b="0" dirty="0">
                <a:effectLst/>
              </a:rPr>
              <a:t> на </a:t>
            </a:r>
            <a:r>
              <a:rPr lang="ru-RU" sz="1400" b="0" dirty="0" err="1">
                <a:effectLst/>
              </a:rPr>
              <a:t>предложението</a:t>
            </a:r>
            <a:r>
              <a:rPr lang="ru-RU" sz="1400" b="0" dirty="0">
                <a:effectLst/>
              </a:rPr>
              <a:t> за инвестиция и </a:t>
            </a:r>
            <a:r>
              <a:rPr lang="ru-RU" sz="1400" b="0" dirty="0" err="1">
                <a:effectLst/>
              </a:rPr>
              <a:t>го</a:t>
            </a:r>
            <a:r>
              <a:rPr lang="ru-RU" sz="1400" b="0" dirty="0">
                <a:effectLst/>
              </a:rPr>
              <a:t> </a:t>
            </a:r>
            <a:r>
              <a:rPr lang="ru-RU" sz="1400" b="0" dirty="0" err="1">
                <a:effectLst/>
              </a:rPr>
              <a:t>разграничават</a:t>
            </a:r>
            <a:r>
              <a:rPr lang="ru-RU" sz="1400" b="0" dirty="0">
                <a:effectLst/>
              </a:rPr>
              <a:t> от </a:t>
            </a:r>
            <a:r>
              <a:rPr lang="ru-RU" sz="1400" b="0" dirty="0" err="1">
                <a:effectLst/>
              </a:rPr>
              <a:t>останалите</a:t>
            </a:r>
            <a:r>
              <a:rPr lang="ru-RU" sz="1400" b="0" dirty="0">
                <a:effectLst/>
              </a:rPr>
              <a:t> </a:t>
            </a:r>
            <a:r>
              <a:rPr lang="ru-RU" sz="1400" b="0" dirty="0" err="1">
                <a:effectLst/>
              </a:rPr>
              <a:t>активи</a:t>
            </a:r>
            <a:r>
              <a:rPr lang="ru-RU" sz="1400" b="0" dirty="0">
                <a:effectLst/>
              </a:rPr>
              <a:t> на </a:t>
            </a:r>
            <a:r>
              <a:rPr lang="ru-RU" sz="1400" b="0" dirty="0" err="1">
                <a:effectLst/>
              </a:rPr>
              <a:t>дружеството</a:t>
            </a:r>
            <a:r>
              <a:rPr lang="ru-RU" sz="1400" b="0" dirty="0">
                <a:effectLst/>
              </a:rPr>
              <a:t>.</a:t>
            </a:r>
            <a:br>
              <a:rPr lang="ru-RU" sz="1400" b="0" dirty="0">
                <a:effectLst/>
              </a:rPr>
            </a:br>
            <a:endParaRPr lang="en-US" sz="1400" b="0" dirty="0">
              <a:effectLst/>
            </a:endParaRPr>
          </a:p>
          <a:p>
            <a:pPr marL="45720" fontAlgn="base">
              <a:spcBef>
                <a:spcPts val="0"/>
              </a:spcBef>
              <a:spcAft>
                <a:spcPts val="600"/>
              </a:spcAft>
              <a:buClrTx/>
              <a:buSzTx/>
              <a:defRPr/>
            </a:pPr>
            <a:r>
              <a:rPr lang="ru-RU" sz="1400" b="0" dirty="0">
                <a:effectLst/>
              </a:rPr>
              <a:t/>
            </a:r>
            <a:br>
              <a:rPr lang="ru-RU" sz="1400" b="0" dirty="0">
                <a:effectLst/>
              </a:rPr>
            </a:br>
            <a:r>
              <a:rPr lang="bg-BG" sz="1400" b="1" dirty="0">
                <a:effectLst/>
              </a:rPr>
              <a:t>ВАЖНО:</a:t>
            </a:r>
            <a:r>
              <a:rPr lang="bg-BG" sz="1400" b="0" dirty="0">
                <a:effectLst/>
              </a:rPr>
              <a:t/>
            </a:r>
            <a:br>
              <a:rPr lang="bg-BG" sz="1400" b="0" dirty="0">
                <a:effectLst/>
              </a:rPr>
            </a:br>
            <a:r>
              <a:rPr lang="bg-BG" sz="1400" b="0" dirty="0">
                <a:effectLst/>
              </a:rPr>
              <a:t>Необходимо е да се съблюдава съответствието на датите на придобиване на дълготрайните активи, посочени в </a:t>
            </a:r>
            <a:r>
              <a:rPr lang="bg-BG" sz="1400" b="0" dirty="0" err="1">
                <a:effectLst/>
              </a:rPr>
              <a:t>приемо</a:t>
            </a:r>
            <a:r>
              <a:rPr lang="bg-BG" sz="1400" b="0" dirty="0">
                <a:effectLst/>
              </a:rPr>
              <a:t> – предавателния протокол (ППП), фактурата за окончателно плащане и в Амортизационния план/Инвентарната книга; </a:t>
            </a:r>
            <a:br>
              <a:rPr lang="bg-BG" sz="1400" b="0" dirty="0">
                <a:effectLst/>
              </a:rPr>
            </a:br>
            <a:r>
              <a:rPr lang="bg-BG" sz="1400" b="0" dirty="0">
                <a:effectLst/>
              </a:rPr>
              <a:t/>
            </a:r>
            <a:br>
              <a:rPr lang="bg-BG" sz="1400" b="0" dirty="0">
                <a:effectLst/>
              </a:rPr>
            </a:br>
            <a:r>
              <a:rPr lang="bg-BG" sz="1400" b="0" dirty="0">
                <a:effectLst/>
              </a:rPr>
              <a:t>Относно въвеждане в експлоатация на активите следва да бъде съблюдавано националното законодателство – чл. 52, ал. 3 от 3КПО и т. 6.1 от СС 4 „Отчитане на амортизациите“, които цитират разпоредбите относно месеца на въвеждане в експлоатация.</a:t>
            </a:r>
            <a:endParaRPr lang="ru-RU" sz="1400" dirty="0">
              <a:latin typeface="Tahoma" pitchFamily="34" charset="0"/>
              <a:ea typeface="Tahoma" pitchFamily="34" charset="0"/>
              <a:cs typeface="Tahoma" pitchFamily="34" charset="0"/>
            </a:endParaRPr>
          </a:p>
        </p:txBody>
      </p:sp>
      <p:sp>
        <p:nvSpPr>
          <p:cNvPr id="9" name="TextBox 8">
            <a:extLst>
              <a:ext uri="{FF2B5EF4-FFF2-40B4-BE49-F238E27FC236}">
                <a16:creationId xmlns:a16="http://schemas.microsoft.com/office/drawing/2014/main" id="{E3443DB1-FCC2-459D-91FE-FC1CE89B2DCF}"/>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3637304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39</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ЧЕСТО ДОПУСКАНИ ГРЕШКИ ПРИ ОТЧИТАНЕ НА ПРОЕКТИ/ИНВЕСТИЦИИ/</a:t>
            </a:r>
          </a:p>
        </p:txBody>
      </p:sp>
      <p:sp>
        <p:nvSpPr>
          <p:cNvPr id="11" name="TextBox 10">
            <a:extLst>
              <a:ext uri="{FF2B5EF4-FFF2-40B4-BE49-F238E27FC236}">
                <a16:creationId xmlns:a16="http://schemas.microsoft.com/office/drawing/2014/main" id="{72F0A282-9C5A-4D17-B7ED-E9A3CBD7E576}"/>
              </a:ext>
            </a:extLst>
          </p:cNvPr>
          <p:cNvSpPr txBox="1"/>
          <p:nvPr/>
        </p:nvSpPr>
        <p:spPr>
          <a:xfrm>
            <a:off x="244098" y="934495"/>
            <a:ext cx="8520970" cy="3908762"/>
          </a:xfrm>
          <a:prstGeom prst="rect">
            <a:avLst/>
          </a:prstGeom>
          <a:noFill/>
        </p:spPr>
        <p:txBody>
          <a:bodyPr wrap="square">
            <a:spAutoFit/>
          </a:bodyPr>
          <a:lstStyle/>
          <a:p>
            <a:pPr marL="388620" indent="-342900" fontAlgn="base">
              <a:spcBef>
                <a:spcPts val="0"/>
              </a:spcBef>
              <a:spcAft>
                <a:spcPts val="600"/>
              </a:spcAft>
              <a:buClrTx/>
              <a:buSzTx/>
              <a:buAutoNum type="arabicPeriod"/>
              <a:defRPr/>
            </a:pPr>
            <a:r>
              <a:rPr lang="ru-RU" sz="1400" dirty="0" err="1">
                <a:solidFill>
                  <a:srgbClr val="FF0000"/>
                </a:solidFill>
                <a:effectLst/>
              </a:rPr>
              <a:t>Банкова</a:t>
            </a:r>
            <a:r>
              <a:rPr lang="ru-RU" sz="1400" dirty="0">
                <a:solidFill>
                  <a:srgbClr val="FF0000"/>
                </a:solidFill>
                <a:effectLst/>
              </a:rPr>
              <a:t> </a:t>
            </a:r>
            <a:r>
              <a:rPr lang="ru-RU" sz="1400" dirty="0" err="1">
                <a:solidFill>
                  <a:srgbClr val="FF0000"/>
                </a:solidFill>
                <a:effectLst/>
              </a:rPr>
              <a:t>гаранция</a:t>
            </a:r>
            <a:r>
              <a:rPr lang="ru-RU" sz="1400" dirty="0">
                <a:solidFill>
                  <a:srgbClr val="FF0000"/>
                </a:solidFill>
                <a:effectLst/>
              </a:rPr>
              <a:t> (при </a:t>
            </a:r>
            <a:r>
              <a:rPr lang="ru-RU" sz="1400" dirty="0" err="1">
                <a:solidFill>
                  <a:srgbClr val="FF0000"/>
                </a:solidFill>
                <a:effectLst/>
              </a:rPr>
              <a:t>искане</a:t>
            </a:r>
            <a:r>
              <a:rPr lang="ru-RU" sz="1400" dirty="0">
                <a:solidFill>
                  <a:srgbClr val="FF0000"/>
                </a:solidFill>
                <a:effectLst/>
              </a:rPr>
              <a:t> за </a:t>
            </a:r>
            <a:r>
              <a:rPr lang="ru-RU" sz="1400" dirty="0" err="1">
                <a:solidFill>
                  <a:srgbClr val="FF0000"/>
                </a:solidFill>
                <a:effectLst/>
              </a:rPr>
              <a:t>авансово</a:t>
            </a:r>
            <a:r>
              <a:rPr lang="ru-RU" sz="1400" dirty="0">
                <a:solidFill>
                  <a:srgbClr val="FF0000"/>
                </a:solidFill>
                <a:effectLst/>
              </a:rPr>
              <a:t> </a:t>
            </a:r>
            <a:r>
              <a:rPr lang="ru-RU" sz="1400" dirty="0" err="1">
                <a:solidFill>
                  <a:srgbClr val="FF0000"/>
                </a:solidFill>
                <a:effectLst/>
              </a:rPr>
              <a:t>плащане</a:t>
            </a:r>
            <a:r>
              <a:rPr lang="ru-RU" sz="1400" dirty="0">
                <a:solidFill>
                  <a:srgbClr val="FF0000"/>
                </a:solidFill>
                <a:effectLst/>
              </a:rPr>
              <a:t>):</a:t>
            </a:r>
            <a:br>
              <a:rPr lang="ru-RU" sz="1400" dirty="0">
                <a:solidFill>
                  <a:srgbClr val="FF0000"/>
                </a:solidFill>
                <a:effectLst/>
              </a:rPr>
            </a:br>
            <a:r>
              <a:rPr lang="ru-RU" sz="1400" dirty="0">
                <a:solidFill>
                  <a:srgbClr val="FF0000"/>
                </a:solidFill>
                <a:effectLst/>
              </a:rPr>
              <a:t>    - </a:t>
            </a:r>
            <a:r>
              <a:rPr lang="ru-RU" sz="1400" b="0" dirty="0">
                <a:solidFill>
                  <a:srgbClr val="FF0000"/>
                </a:solidFill>
                <a:effectLst/>
              </a:rPr>
              <a:t>Не е </a:t>
            </a:r>
            <a:r>
              <a:rPr lang="ru-RU" sz="1400" b="0" dirty="0" err="1">
                <a:solidFill>
                  <a:srgbClr val="FF0000"/>
                </a:solidFill>
                <a:effectLst/>
              </a:rPr>
              <a:t>спазен</a:t>
            </a:r>
            <a:r>
              <a:rPr lang="ru-RU" sz="1400" b="0" dirty="0">
                <a:solidFill>
                  <a:srgbClr val="FF0000"/>
                </a:solidFill>
                <a:effectLst/>
              </a:rPr>
              <a:t> </a:t>
            </a:r>
            <a:r>
              <a:rPr lang="ru-RU" sz="1400" b="0" dirty="0" err="1">
                <a:solidFill>
                  <a:srgbClr val="FF0000"/>
                </a:solidFill>
                <a:effectLst/>
              </a:rPr>
              <a:t>образеца</a:t>
            </a:r>
            <a:r>
              <a:rPr lang="ru-RU" sz="1400" b="0" dirty="0">
                <a:solidFill>
                  <a:srgbClr val="FF0000"/>
                </a:solidFill>
                <a:effectLst/>
              </a:rPr>
              <a:t> на </a:t>
            </a:r>
            <a:r>
              <a:rPr lang="ru-RU" sz="1400" b="0" dirty="0" err="1">
                <a:solidFill>
                  <a:srgbClr val="FF0000"/>
                </a:solidFill>
                <a:effectLst/>
              </a:rPr>
              <a:t>банкова</a:t>
            </a:r>
            <a:r>
              <a:rPr lang="ru-RU" sz="1400" b="0" dirty="0">
                <a:solidFill>
                  <a:srgbClr val="FF0000"/>
                </a:solidFill>
                <a:effectLst/>
              </a:rPr>
              <a:t> </a:t>
            </a:r>
            <a:r>
              <a:rPr lang="ru-RU" sz="1400" b="0" dirty="0" err="1">
                <a:solidFill>
                  <a:srgbClr val="FF0000"/>
                </a:solidFill>
                <a:effectLst/>
              </a:rPr>
              <a:t>гаранция</a:t>
            </a:r>
            <a:r>
              <a:rPr lang="ru-RU" sz="1400" b="0" dirty="0">
                <a:solidFill>
                  <a:srgbClr val="FF0000"/>
                </a:solidFill>
                <a:effectLst/>
              </a:rPr>
              <a:t>;</a:t>
            </a:r>
            <a:br>
              <a:rPr lang="ru-RU" sz="1400" b="0" dirty="0">
                <a:solidFill>
                  <a:srgbClr val="FF0000"/>
                </a:solidFill>
                <a:effectLst/>
              </a:rPr>
            </a:br>
            <a:r>
              <a:rPr lang="ru-RU" sz="1400" b="0" dirty="0">
                <a:solidFill>
                  <a:srgbClr val="FF0000"/>
                </a:solidFill>
                <a:effectLst/>
              </a:rPr>
              <a:t>    - </a:t>
            </a:r>
            <a:r>
              <a:rPr lang="ru-RU" sz="1400" b="0" dirty="0" err="1">
                <a:solidFill>
                  <a:srgbClr val="FF0000"/>
                </a:solidFill>
                <a:effectLst/>
              </a:rPr>
              <a:t>Добавени</a:t>
            </a:r>
            <a:r>
              <a:rPr lang="ru-RU" sz="1400" b="0" dirty="0">
                <a:solidFill>
                  <a:srgbClr val="FF0000"/>
                </a:solidFill>
                <a:effectLst/>
              </a:rPr>
              <a:t> </a:t>
            </a:r>
            <a:r>
              <a:rPr lang="ru-RU" sz="1400" b="0" dirty="0" err="1">
                <a:solidFill>
                  <a:srgbClr val="FF0000"/>
                </a:solidFill>
                <a:effectLst/>
              </a:rPr>
              <a:t>са</a:t>
            </a:r>
            <a:r>
              <a:rPr lang="ru-RU" sz="1400" b="0" dirty="0">
                <a:solidFill>
                  <a:srgbClr val="FF0000"/>
                </a:solidFill>
                <a:effectLst/>
              </a:rPr>
              <a:t> </a:t>
            </a:r>
            <a:r>
              <a:rPr lang="ru-RU" sz="1400" b="0" dirty="0" err="1">
                <a:solidFill>
                  <a:srgbClr val="FF0000"/>
                </a:solidFill>
                <a:effectLst/>
              </a:rPr>
              <a:t>неприемливи</a:t>
            </a:r>
            <a:r>
              <a:rPr lang="ru-RU" sz="1400" b="0" dirty="0">
                <a:solidFill>
                  <a:srgbClr val="FF0000"/>
                </a:solidFill>
                <a:effectLst/>
              </a:rPr>
              <a:t> </a:t>
            </a:r>
            <a:r>
              <a:rPr lang="ru-RU" sz="1400" b="0" dirty="0" err="1">
                <a:solidFill>
                  <a:srgbClr val="FF0000"/>
                </a:solidFill>
                <a:effectLst/>
              </a:rPr>
              <a:t>текстове</a:t>
            </a:r>
            <a:r>
              <a:rPr lang="ru-RU" sz="1400" b="0" dirty="0">
                <a:solidFill>
                  <a:srgbClr val="FF0000"/>
                </a:solidFill>
                <a:effectLst/>
              </a:rPr>
              <a:t> от </a:t>
            </a:r>
            <a:r>
              <a:rPr lang="ru-RU" sz="1400" b="0" dirty="0" err="1">
                <a:solidFill>
                  <a:srgbClr val="FF0000"/>
                </a:solidFill>
                <a:effectLst/>
              </a:rPr>
              <a:t>крайният</a:t>
            </a:r>
            <a:r>
              <a:rPr lang="ru-RU" sz="1400" b="0" dirty="0">
                <a:solidFill>
                  <a:srgbClr val="FF0000"/>
                </a:solidFill>
                <a:effectLst/>
              </a:rPr>
              <a:t> </a:t>
            </a:r>
            <a:r>
              <a:rPr lang="ru-RU" sz="1400" b="0" dirty="0" err="1">
                <a:solidFill>
                  <a:srgbClr val="FF0000"/>
                </a:solidFill>
                <a:effectLst/>
              </a:rPr>
              <a:t>получател</a:t>
            </a:r>
            <a:r>
              <a:rPr lang="ru-RU" sz="1400" b="0" dirty="0">
                <a:solidFill>
                  <a:srgbClr val="FF0000"/>
                </a:solidFill>
                <a:effectLst/>
              </a:rPr>
              <a:t> или от </a:t>
            </a:r>
            <a:r>
              <a:rPr lang="ru-RU" sz="1400" b="0" dirty="0" err="1">
                <a:solidFill>
                  <a:srgbClr val="FF0000"/>
                </a:solidFill>
                <a:effectLst/>
              </a:rPr>
              <a:t>банката</a:t>
            </a:r>
            <a:r>
              <a:rPr lang="ru-RU" sz="1400" b="0" dirty="0">
                <a:solidFill>
                  <a:srgbClr val="FF0000"/>
                </a:solidFill>
                <a:effectLst/>
              </a:rPr>
              <a:t>;</a:t>
            </a:r>
            <a:br>
              <a:rPr lang="ru-RU" sz="1400" b="0" dirty="0">
                <a:solidFill>
                  <a:srgbClr val="FF0000"/>
                </a:solidFill>
                <a:effectLst/>
              </a:rPr>
            </a:br>
            <a:r>
              <a:rPr lang="ru-RU" sz="1400" b="0" dirty="0">
                <a:solidFill>
                  <a:srgbClr val="FF0000"/>
                </a:solidFill>
                <a:effectLst/>
              </a:rPr>
              <a:t>    - </a:t>
            </a:r>
            <a:r>
              <a:rPr lang="ru-RU" sz="1400" b="0" dirty="0" err="1">
                <a:solidFill>
                  <a:srgbClr val="FF0000"/>
                </a:solidFill>
                <a:effectLst/>
              </a:rPr>
              <a:t>Посочен</a:t>
            </a:r>
            <a:r>
              <a:rPr lang="ru-RU" sz="1400" b="0" dirty="0">
                <a:solidFill>
                  <a:srgbClr val="FF0000"/>
                </a:solidFill>
                <a:effectLst/>
              </a:rPr>
              <a:t> е размера на </a:t>
            </a:r>
            <a:r>
              <a:rPr lang="ru-RU" sz="1400" b="0" dirty="0" err="1">
                <a:solidFill>
                  <a:srgbClr val="FF0000"/>
                </a:solidFill>
                <a:effectLst/>
              </a:rPr>
              <a:t>безвъзмездното</a:t>
            </a:r>
            <a:r>
              <a:rPr lang="ru-RU" sz="1400" b="0" dirty="0">
                <a:solidFill>
                  <a:srgbClr val="FF0000"/>
                </a:solidFill>
                <a:effectLst/>
              </a:rPr>
              <a:t> </a:t>
            </a:r>
            <a:r>
              <a:rPr lang="ru-RU" sz="1400" b="0" dirty="0" err="1">
                <a:solidFill>
                  <a:srgbClr val="FF0000"/>
                </a:solidFill>
                <a:effectLst/>
              </a:rPr>
              <a:t>финансиране</a:t>
            </a:r>
            <a:r>
              <a:rPr lang="ru-RU" sz="1400" b="0" dirty="0">
                <a:solidFill>
                  <a:srgbClr val="FF0000"/>
                </a:solidFill>
                <a:effectLst/>
              </a:rPr>
              <a:t>, вместо </a:t>
            </a:r>
            <a:r>
              <a:rPr lang="ru-RU" sz="1400" b="0" dirty="0" err="1">
                <a:solidFill>
                  <a:srgbClr val="FF0000"/>
                </a:solidFill>
                <a:effectLst/>
              </a:rPr>
              <a:t>поисканата</a:t>
            </a:r>
            <a:r>
              <a:rPr lang="ru-RU" sz="1400" b="0" dirty="0">
                <a:solidFill>
                  <a:srgbClr val="FF0000"/>
                </a:solidFill>
                <a:effectLst/>
              </a:rPr>
              <a:t> </a:t>
            </a:r>
            <a:r>
              <a:rPr lang="ru-RU" sz="1400" b="0" dirty="0" err="1">
                <a:solidFill>
                  <a:srgbClr val="FF0000"/>
                </a:solidFill>
                <a:effectLst/>
              </a:rPr>
              <a:t>авансово</a:t>
            </a:r>
            <a:r>
              <a:rPr lang="ru-RU" sz="1400" b="0" dirty="0">
                <a:solidFill>
                  <a:srgbClr val="FF0000"/>
                </a:solidFill>
                <a:effectLst/>
              </a:rPr>
              <a:t> сума;</a:t>
            </a:r>
            <a:br>
              <a:rPr lang="ru-RU" sz="1400" b="0" dirty="0">
                <a:solidFill>
                  <a:srgbClr val="FF0000"/>
                </a:solidFill>
                <a:effectLst/>
              </a:rPr>
            </a:br>
            <a:r>
              <a:rPr lang="ru-RU" sz="1400" b="0" dirty="0">
                <a:solidFill>
                  <a:srgbClr val="FF0000"/>
                </a:solidFill>
                <a:effectLst/>
              </a:rPr>
              <a:t>    - </a:t>
            </a:r>
            <a:r>
              <a:rPr lang="ru-RU" sz="1400" b="0" dirty="0" err="1">
                <a:solidFill>
                  <a:srgbClr val="FF0000"/>
                </a:solidFill>
                <a:effectLst/>
              </a:rPr>
              <a:t>Срокът</a:t>
            </a:r>
            <a:r>
              <a:rPr lang="ru-RU" sz="1400" b="0" dirty="0">
                <a:solidFill>
                  <a:srgbClr val="FF0000"/>
                </a:solidFill>
                <a:effectLst/>
              </a:rPr>
              <a:t> на </a:t>
            </a:r>
            <a:r>
              <a:rPr lang="ru-RU" sz="1400" b="0" dirty="0" err="1">
                <a:solidFill>
                  <a:srgbClr val="FF0000"/>
                </a:solidFill>
                <a:effectLst/>
              </a:rPr>
              <a:t>валидност</a:t>
            </a:r>
            <a:r>
              <a:rPr lang="ru-RU" sz="1400" b="0" dirty="0">
                <a:solidFill>
                  <a:srgbClr val="FF0000"/>
                </a:solidFill>
                <a:effectLst/>
              </a:rPr>
              <a:t> е </a:t>
            </a:r>
            <a:r>
              <a:rPr lang="ru-RU" sz="1400" b="0" dirty="0" err="1">
                <a:solidFill>
                  <a:srgbClr val="FF0000"/>
                </a:solidFill>
                <a:effectLst/>
              </a:rPr>
              <a:t>по-кратък</a:t>
            </a:r>
            <a:r>
              <a:rPr lang="ru-RU" sz="1400" b="0" dirty="0">
                <a:solidFill>
                  <a:srgbClr val="FF0000"/>
                </a:solidFill>
                <a:effectLst/>
              </a:rPr>
              <a:t> от 3 </a:t>
            </a:r>
            <a:r>
              <a:rPr lang="ru-RU" sz="1400" b="0" dirty="0" err="1">
                <a:solidFill>
                  <a:srgbClr val="FF0000"/>
                </a:solidFill>
                <a:effectLst/>
              </a:rPr>
              <a:t>месеца</a:t>
            </a:r>
            <a:r>
              <a:rPr lang="ru-RU" sz="1400" b="0" dirty="0">
                <a:solidFill>
                  <a:srgbClr val="FF0000"/>
                </a:solidFill>
                <a:effectLst/>
              </a:rPr>
              <a:t> след </a:t>
            </a:r>
            <a:r>
              <a:rPr lang="ru-RU" sz="1400" b="0" dirty="0" err="1">
                <a:solidFill>
                  <a:srgbClr val="FF0000"/>
                </a:solidFill>
                <a:effectLst/>
              </a:rPr>
              <a:t>крайната</a:t>
            </a:r>
            <a:r>
              <a:rPr lang="ru-RU" sz="1400" b="0" dirty="0">
                <a:solidFill>
                  <a:srgbClr val="FF0000"/>
                </a:solidFill>
                <a:effectLst/>
              </a:rPr>
              <a:t> дата на </a:t>
            </a:r>
            <a:r>
              <a:rPr lang="ru-RU" sz="1400" b="0" dirty="0" err="1">
                <a:solidFill>
                  <a:srgbClr val="FF0000"/>
                </a:solidFill>
                <a:effectLst/>
              </a:rPr>
              <a:t>изпълнение</a:t>
            </a:r>
            <a:r>
              <a:rPr lang="ru-RU" sz="1400" b="0" dirty="0">
                <a:solidFill>
                  <a:srgbClr val="FF0000"/>
                </a:solidFill>
                <a:effectLst/>
              </a:rPr>
              <a:t> на </a:t>
            </a:r>
            <a:r>
              <a:rPr lang="ru-RU" sz="1400" b="0" dirty="0" err="1">
                <a:solidFill>
                  <a:srgbClr val="FF0000"/>
                </a:solidFill>
                <a:effectLst/>
              </a:rPr>
              <a:t>предложението</a:t>
            </a:r>
            <a:r>
              <a:rPr lang="ru-RU" sz="1400" b="0" dirty="0">
                <a:solidFill>
                  <a:srgbClr val="FF0000"/>
                </a:solidFill>
                <a:effectLst/>
              </a:rPr>
              <a:t> за инвестиция</a:t>
            </a:r>
            <a:br>
              <a:rPr lang="ru-RU" sz="1400" b="0" dirty="0">
                <a:solidFill>
                  <a:srgbClr val="FF0000"/>
                </a:solidFill>
                <a:effectLst/>
              </a:rPr>
            </a:br>
            <a:endParaRPr lang="en-US" sz="1400" b="0" dirty="0">
              <a:solidFill>
                <a:srgbClr val="FF0000"/>
              </a:solidFill>
              <a:effectLst/>
            </a:endParaRPr>
          </a:p>
          <a:p>
            <a:pPr marL="45720" fontAlgn="base">
              <a:spcBef>
                <a:spcPts val="0"/>
              </a:spcBef>
              <a:spcAft>
                <a:spcPts val="600"/>
              </a:spcAft>
              <a:buClrTx/>
              <a:buSzTx/>
              <a:defRPr/>
            </a:pPr>
            <a:r>
              <a:rPr lang="ru-RU" sz="1400" b="0" dirty="0" err="1">
                <a:solidFill>
                  <a:srgbClr val="7030A0"/>
                </a:solidFill>
                <a:effectLst/>
              </a:rPr>
              <a:t>Образецът</a:t>
            </a:r>
            <a:r>
              <a:rPr lang="ru-RU" sz="1400" b="0" dirty="0">
                <a:solidFill>
                  <a:srgbClr val="7030A0"/>
                </a:solidFill>
                <a:effectLst/>
              </a:rPr>
              <a:t> от </a:t>
            </a:r>
            <a:r>
              <a:rPr lang="ru-RU" sz="1400" b="0" dirty="0" err="1">
                <a:solidFill>
                  <a:srgbClr val="7030A0"/>
                </a:solidFill>
                <a:effectLst/>
              </a:rPr>
              <a:t>Ръководството</a:t>
            </a:r>
            <a:r>
              <a:rPr lang="ru-RU" sz="1400" b="0" dirty="0">
                <a:solidFill>
                  <a:srgbClr val="7030A0"/>
                </a:solidFill>
                <a:effectLst/>
              </a:rPr>
              <a:t>, в </a:t>
            </a:r>
            <a:r>
              <a:rPr lang="ru-RU" sz="1400" b="0" dirty="0" err="1">
                <a:solidFill>
                  <a:srgbClr val="7030A0"/>
                </a:solidFill>
                <a:effectLst/>
              </a:rPr>
              <a:t>който</a:t>
            </a:r>
            <a:r>
              <a:rPr lang="ru-RU" sz="1400" b="0" dirty="0">
                <a:solidFill>
                  <a:srgbClr val="7030A0"/>
                </a:solidFill>
                <a:effectLst/>
              </a:rPr>
              <a:t> е </a:t>
            </a:r>
            <a:r>
              <a:rPr lang="ru-RU" sz="1400" b="0" dirty="0" err="1">
                <a:solidFill>
                  <a:srgbClr val="7030A0"/>
                </a:solidFill>
                <a:effectLst/>
              </a:rPr>
              <a:t>посочен</a:t>
            </a:r>
            <a:r>
              <a:rPr lang="ru-RU" sz="1400" b="0" dirty="0">
                <a:solidFill>
                  <a:srgbClr val="7030A0"/>
                </a:solidFill>
                <a:effectLst/>
              </a:rPr>
              <a:t> минимален срок на </a:t>
            </a:r>
            <a:r>
              <a:rPr lang="ru-RU" sz="1400" b="0" dirty="0" err="1">
                <a:solidFill>
                  <a:srgbClr val="7030A0"/>
                </a:solidFill>
                <a:effectLst/>
              </a:rPr>
              <a:t>валидност</a:t>
            </a:r>
            <a:r>
              <a:rPr lang="ru-RU" sz="1400" b="0" dirty="0">
                <a:solidFill>
                  <a:srgbClr val="7030A0"/>
                </a:solidFill>
                <a:effectLst/>
              </a:rPr>
              <a:t> на </a:t>
            </a:r>
            <a:r>
              <a:rPr lang="ru-RU" sz="1400" b="0" dirty="0" err="1">
                <a:solidFill>
                  <a:srgbClr val="7030A0"/>
                </a:solidFill>
                <a:effectLst/>
              </a:rPr>
              <a:t>банковата</a:t>
            </a:r>
            <a:r>
              <a:rPr lang="ru-RU" sz="1400" b="0" dirty="0">
                <a:solidFill>
                  <a:srgbClr val="7030A0"/>
                </a:solidFill>
                <a:effectLst/>
              </a:rPr>
              <a:t> </a:t>
            </a:r>
            <a:r>
              <a:rPr lang="ru-RU" sz="1400" b="0" dirty="0" err="1">
                <a:solidFill>
                  <a:srgbClr val="7030A0"/>
                </a:solidFill>
                <a:effectLst/>
              </a:rPr>
              <a:t>гаранция</a:t>
            </a:r>
            <a:r>
              <a:rPr lang="ru-RU" sz="1400" b="0" dirty="0">
                <a:solidFill>
                  <a:srgbClr val="7030A0"/>
                </a:solidFill>
                <a:effectLst/>
              </a:rPr>
              <a:t> от 4 </a:t>
            </a:r>
            <a:r>
              <a:rPr lang="ru-RU" sz="1400" b="0" dirty="0" err="1">
                <a:solidFill>
                  <a:srgbClr val="7030A0"/>
                </a:solidFill>
                <a:effectLst/>
              </a:rPr>
              <a:t>месеца</a:t>
            </a:r>
            <a:r>
              <a:rPr lang="ru-RU" sz="1400" b="0" dirty="0">
                <a:solidFill>
                  <a:srgbClr val="7030A0"/>
                </a:solidFill>
                <a:effectLst/>
              </a:rPr>
              <a:t> е </a:t>
            </a:r>
            <a:r>
              <a:rPr lang="ru-RU" sz="1400" b="0" dirty="0" err="1">
                <a:solidFill>
                  <a:srgbClr val="7030A0"/>
                </a:solidFill>
                <a:effectLst/>
              </a:rPr>
              <a:t>съобразен</a:t>
            </a:r>
            <a:r>
              <a:rPr lang="ru-RU" sz="1400" b="0" dirty="0">
                <a:solidFill>
                  <a:srgbClr val="7030A0"/>
                </a:solidFill>
                <a:effectLst/>
              </a:rPr>
              <a:t> и с </a:t>
            </a:r>
            <a:r>
              <a:rPr lang="ru-RU" sz="1400" b="0" dirty="0" err="1">
                <a:solidFill>
                  <a:srgbClr val="7030A0"/>
                </a:solidFill>
                <a:effectLst/>
              </a:rPr>
              <a:t>останалите</a:t>
            </a:r>
            <a:r>
              <a:rPr lang="ru-RU" sz="1400" b="0" dirty="0">
                <a:solidFill>
                  <a:srgbClr val="7030A0"/>
                </a:solidFill>
                <a:effectLst/>
              </a:rPr>
              <a:t> </a:t>
            </a:r>
            <a:r>
              <a:rPr lang="ru-RU" sz="1400" b="0" dirty="0" err="1">
                <a:solidFill>
                  <a:srgbClr val="7030A0"/>
                </a:solidFill>
                <a:effectLst/>
              </a:rPr>
              <a:t>процедури</a:t>
            </a:r>
            <a:r>
              <a:rPr lang="ru-RU" sz="1400" b="0" dirty="0">
                <a:solidFill>
                  <a:srgbClr val="7030A0"/>
                </a:solidFill>
                <a:effectLst/>
              </a:rPr>
              <a:t> по ПВУ. СНД </a:t>
            </a:r>
            <a:r>
              <a:rPr lang="ru-RU" sz="1400" b="0" dirty="0" err="1">
                <a:solidFill>
                  <a:srgbClr val="7030A0"/>
                </a:solidFill>
                <a:effectLst/>
              </a:rPr>
              <a:t>ще</a:t>
            </a:r>
            <a:r>
              <a:rPr lang="ru-RU" sz="1400" b="0" dirty="0">
                <a:solidFill>
                  <a:srgbClr val="7030A0"/>
                </a:solidFill>
                <a:effectLst/>
              </a:rPr>
              <a:t> приема за </a:t>
            </a:r>
            <a:r>
              <a:rPr lang="ru-RU" sz="1400" b="0" dirty="0" err="1">
                <a:solidFill>
                  <a:srgbClr val="7030A0"/>
                </a:solidFill>
                <a:effectLst/>
              </a:rPr>
              <a:t>отговаряща</a:t>
            </a:r>
            <a:r>
              <a:rPr lang="ru-RU" sz="1400" b="0" dirty="0">
                <a:solidFill>
                  <a:srgbClr val="7030A0"/>
                </a:solidFill>
                <a:effectLst/>
              </a:rPr>
              <a:t> на </a:t>
            </a:r>
            <a:r>
              <a:rPr lang="ru-RU" sz="1400" b="0" dirty="0" err="1">
                <a:solidFill>
                  <a:srgbClr val="7030A0"/>
                </a:solidFill>
                <a:effectLst/>
              </a:rPr>
              <a:t>изискванията</a:t>
            </a:r>
            <a:r>
              <a:rPr lang="ru-RU" sz="1400" b="0" dirty="0">
                <a:solidFill>
                  <a:srgbClr val="7030A0"/>
                </a:solidFill>
                <a:effectLst/>
              </a:rPr>
              <a:t> </a:t>
            </a:r>
            <a:r>
              <a:rPr lang="ru-RU" sz="1400" b="0" dirty="0" err="1">
                <a:solidFill>
                  <a:srgbClr val="7030A0"/>
                </a:solidFill>
                <a:effectLst/>
              </a:rPr>
              <a:t>банкова</a:t>
            </a:r>
            <a:r>
              <a:rPr lang="ru-RU" sz="1400" b="0" dirty="0">
                <a:solidFill>
                  <a:srgbClr val="7030A0"/>
                </a:solidFill>
                <a:effectLst/>
              </a:rPr>
              <a:t> </a:t>
            </a:r>
            <a:r>
              <a:rPr lang="ru-RU" sz="1400" b="0" dirty="0" err="1">
                <a:solidFill>
                  <a:srgbClr val="7030A0"/>
                </a:solidFill>
                <a:effectLst/>
              </a:rPr>
              <a:t>гаранция</a:t>
            </a:r>
            <a:r>
              <a:rPr lang="ru-RU" sz="1400" b="0" dirty="0">
                <a:solidFill>
                  <a:srgbClr val="7030A0"/>
                </a:solidFill>
                <a:effectLst/>
              </a:rPr>
              <a:t> с период на </a:t>
            </a:r>
            <a:r>
              <a:rPr lang="ru-RU" sz="1400" b="0" dirty="0" err="1">
                <a:solidFill>
                  <a:srgbClr val="7030A0"/>
                </a:solidFill>
                <a:effectLst/>
              </a:rPr>
              <a:t>валидност</a:t>
            </a:r>
            <a:r>
              <a:rPr lang="ru-RU" sz="1400" b="0" dirty="0">
                <a:solidFill>
                  <a:srgbClr val="7030A0"/>
                </a:solidFill>
                <a:effectLst/>
              </a:rPr>
              <a:t> не </a:t>
            </a:r>
            <a:r>
              <a:rPr lang="ru-RU" sz="1400" b="0" dirty="0" err="1">
                <a:solidFill>
                  <a:srgbClr val="7030A0"/>
                </a:solidFill>
                <a:effectLst/>
              </a:rPr>
              <a:t>по-малък</a:t>
            </a:r>
            <a:r>
              <a:rPr lang="ru-RU" sz="1400" b="0" dirty="0">
                <a:solidFill>
                  <a:srgbClr val="7030A0"/>
                </a:solidFill>
                <a:effectLst/>
              </a:rPr>
              <a:t> от 3 (три) </a:t>
            </a:r>
            <a:r>
              <a:rPr lang="ru-RU" sz="1400" b="0" dirty="0" err="1">
                <a:solidFill>
                  <a:srgbClr val="7030A0"/>
                </a:solidFill>
                <a:effectLst/>
              </a:rPr>
              <a:t>месеца</a:t>
            </a:r>
            <a:r>
              <a:rPr lang="ru-RU" sz="1400" b="0" dirty="0">
                <a:solidFill>
                  <a:srgbClr val="7030A0"/>
                </a:solidFill>
                <a:effectLst/>
              </a:rPr>
              <a:t> след </a:t>
            </a:r>
            <a:r>
              <a:rPr lang="ru-RU" sz="1400" b="0" dirty="0" err="1">
                <a:solidFill>
                  <a:srgbClr val="7030A0"/>
                </a:solidFill>
                <a:effectLst/>
              </a:rPr>
              <a:t>изтичане</a:t>
            </a:r>
            <a:r>
              <a:rPr lang="ru-RU" sz="1400" b="0" dirty="0">
                <a:solidFill>
                  <a:srgbClr val="7030A0"/>
                </a:solidFill>
                <a:effectLst/>
              </a:rPr>
              <a:t> на </a:t>
            </a:r>
            <a:r>
              <a:rPr lang="ru-RU" sz="1400" b="0" dirty="0" err="1">
                <a:solidFill>
                  <a:srgbClr val="7030A0"/>
                </a:solidFill>
                <a:effectLst/>
              </a:rPr>
              <a:t>крайния</a:t>
            </a:r>
            <a:r>
              <a:rPr lang="ru-RU" sz="1400" b="0" dirty="0">
                <a:solidFill>
                  <a:srgbClr val="7030A0"/>
                </a:solidFill>
                <a:effectLst/>
              </a:rPr>
              <a:t> срок за </a:t>
            </a:r>
            <a:r>
              <a:rPr lang="ru-RU" sz="1400" b="0" dirty="0" err="1">
                <a:solidFill>
                  <a:srgbClr val="7030A0"/>
                </a:solidFill>
                <a:effectLst/>
              </a:rPr>
              <a:t>изпълнение</a:t>
            </a:r>
            <a:r>
              <a:rPr lang="ru-RU" sz="1400" b="0" dirty="0">
                <a:solidFill>
                  <a:srgbClr val="7030A0"/>
                </a:solidFill>
                <a:effectLst/>
              </a:rPr>
              <a:t> на </a:t>
            </a:r>
            <a:r>
              <a:rPr lang="ru-RU" sz="1400" b="0" dirty="0" err="1">
                <a:solidFill>
                  <a:srgbClr val="7030A0"/>
                </a:solidFill>
                <a:effectLst/>
              </a:rPr>
              <a:t>одобрената</a:t>
            </a:r>
            <a:r>
              <a:rPr lang="ru-RU" sz="1400" b="0" dirty="0">
                <a:solidFill>
                  <a:srgbClr val="7030A0"/>
                </a:solidFill>
                <a:effectLst/>
              </a:rPr>
              <a:t> инвестиция.</a:t>
            </a:r>
            <a:br>
              <a:rPr lang="ru-RU" sz="1400" b="0" dirty="0">
                <a:solidFill>
                  <a:srgbClr val="7030A0"/>
                </a:solidFill>
                <a:effectLst/>
              </a:rPr>
            </a:br>
            <a:endParaRPr lang="en-US" sz="1400" b="0" dirty="0">
              <a:solidFill>
                <a:srgbClr val="FF0000"/>
              </a:solidFill>
              <a:effectLst/>
            </a:endParaRPr>
          </a:p>
          <a:p>
            <a:pPr marL="45720" fontAlgn="base">
              <a:spcBef>
                <a:spcPts val="0"/>
              </a:spcBef>
              <a:spcAft>
                <a:spcPts val="600"/>
              </a:spcAft>
              <a:buClrTx/>
              <a:buSzTx/>
              <a:defRPr/>
            </a:pPr>
            <a:r>
              <a:rPr lang="ru-RU" sz="1400" b="0" dirty="0" smtClean="0">
                <a:solidFill>
                  <a:srgbClr val="FF0000"/>
                </a:solidFill>
                <a:effectLst/>
              </a:rPr>
              <a:t>2. </a:t>
            </a:r>
            <a:r>
              <a:rPr lang="ru-RU" sz="1400" dirty="0">
                <a:solidFill>
                  <a:srgbClr val="FF0000"/>
                </a:solidFill>
                <a:effectLst/>
              </a:rPr>
              <a:t>Финансово </a:t>
            </a:r>
            <a:r>
              <a:rPr lang="ru-RU" sz="1400" dirty="0" err="1">
                <a:solidFill>
                  <a:srgbClr val="FF0000"/>
                </a:solidFill>
                <a:effectLst/>
              </a:rPr>
              <a:t>идентификационна</a:t>
            </a:r>
            <a:r>
              <a:rPr lang="ru-RU" sz="1400" dirty="0">
                <a:solidFill>
                  <a:srgbClr val="FF0000"/>
                </a:solidFill>
                <a:effectLst/>
              </a:rPr>
              <a:t> форма (при </a:t>
            </a:r>
            <a:r>
              <a:rPr lang="ru-RU" sz="1400" dirty="0" err="1">
                <a:solidFill>
                  <a:srgbClr val="FF0000"/>
                </a:solidFill>
                <a:effectLst/>
              </a:rPr>
              <a:t>искане</a:t>
            </a:r>
            <a:r>
              <a:rPr lang="ru-RU" sz="1400" dirty="0">
                <a:solidFill>
                  <a:srgbClr val="FF0000"/>
                </a:solidFill>
                <a:effectLst/>
              </a:rPr>
              <a:t> за </a:t>
            </a:r>
            <a:r>
              <a:rPr lang="ru-RU" sz="1400" dirty="0" err="1">
                <a:solidFill>
                  <a:srgbClr val="FF0000"/>
                </a:solidFill>
                <a:effectLst/>
              </a:rPr>
              <a:t>авансово</a:t>
            </a:r>
            <a:r>
              <a:rPr lang="ru-RU" sz="1400" dirty="0">
                <a:solidFill>
                  <a:srgbClr val="FF0000"/>
                </a:solidFill>
                <a:effectLst/>
              </a:rPr>
              <a:t>/</a:t>
            </a:r>
            <a:r>
              <a:rPr lang="ru-RU" sz="1400" dirty="0" err="1">
                <a:solidFill>
                  <a:srgbClr val="FF0000"/>
                </a:solidFill>
                <a:effectLst/>
              </a:rPr>
              <a:t>междинно</a:t>
            </a:r>
            <a:r>
              <a:rPr lang="ru-RU" sz="1400" dirty="0">
                <a:solidFill>
                  <a:srgbClr val="FF0000"/>
                </a:solidFill>
                <a:effectLst/>
              </a:rPr>
              <a:t>/</a:t>
            </a:r>
            <a:r>
              <a:rPr lang="ru-RU" sz="1400" dirty="0" err="1">
                <a:solidFill>
                  <a:srgbClr val="FF0000"/>
                </a:solidFill>
                <a:effectLst/>
              </a:rPr>
              <a:t>окончателно</a:t>
            </a:r>
            <a:r>
              <a:rPr lang="ru-RU" sz="1400" dirty="0">
                <a:solidFill>
                  <a:srgbClr val="FF0000"/>
                </a:solidFill>
                <a:effectLst/>
              </a:rPr>
              <a:t> </a:t>
            </a:r>
            <a:r>
              <a:rPr lang="ru-RU" sz="1400" dirty="0" err="1">
                <a:solidFill>
                  <a:srgbClr val="FF0000"/>
                </a:solidFill>
                <a:effectLst/>
              </a:rPr>
              <a:t>плащане</a:t>
            </a:r>
            <a:r>
              <a:rPr lang="ru-RU" sz="1400" dirty="0">
                <a:solidFill>
                  <a:srgbClr val="FF0000"/>
                </a:solidFill>
                <a:effectLst/>
              </a:rPr>
              <a:t>):</a:t>
            </a:r>
            <a:br>
              <a:rPr lang="ru-RU" sz="1400" dirty="0">
                <a:solidFill>
                  <a:srgbClr val="FF0000"/>
                </a:solidFill>
                <a:effectLst/>
              </a:rPr>
            </a:br>
            <a:r>
              <a:rPr lang="ru-RU" sz="1400" b="0" dirty="0">
                <a:solidFill>
                  <a:srgbClr val="FF0000"/>
                </a:solidFill>
                <a:effectLst/>
              </a:rPr>
              <a:t>    - Не е вписан ЕИК на </a:t>
            </a:r>
            <a:r>
              <a:rPr lang="ru-RU" sz="1400" b="0" dirty="0" err="1">
                <a:solidFill>
                  <a:srgbClr val="FF0000"/>
                </a:solidFill>
                <a:effectLst/>
              </a:rPr>
              <a:t>дружеството</a:t>
            </a:r>
            <a:r>
              <a:rPr lang="ru-RU" sz="1400" b="0" dirty="0">
                <a:solidFill>
                  <a:srgbClr val="FF0000"/>
                </a:solidFill>
                <a:effectLst/>
              </a:rPr>
              <a:t> – </a:t>
            </a:r>
            <a:r>
              <a:rPr lang="ru-RU" sz="1400" b="0" dirty="0" err="1">
                <a:solidFill>
                  <a:srgbClr val="FF0000"/>
                </a:solidFill>
                <a:effectLst/>
              </a:rPr>
              <a:t>титуляр</a:t>
            </a:r>
            <a:r>
              <a:rPr lang="ru-RU" sz="1400" b="0" dirty="0">
                <a:solidFill>
                  <a:srgbClr val="FF0000"/>
                </a:solidFill>
                <a:effectLst/>
              </a:rPr>
              <a:t> на </a:t>
            </a:r>
            <a:r>
              <a:rPr lang="ru-RU" sz="1400" b="0" dirty="0" err="1">
                <a:solidFill>
                  <a:srgbClr val="FF0000"/>
                </a:solidFill>
                <a:effectLst/>
              </a:rPr>
              <a:t>сметката</a:t>
            </a:r>
            <a:r>
              <a:rPr lang="ru-RU" sz="1400" b="0" dirty="0">
                <a:solidFill>
                  <a:srgbClr val="FF0000"/>
                </a:solidFill>
                <a:effectLst/>
              </a:rPr>
              <a:t>;</a:t>
            </a:r>
            <a:br>
              <a:rPr lang="ru-RU" sz="1400" b="0" dirty="0">
                <a:solidFill>
                  <a:srgbClr val="FF0000"/>
                </a:solidFill>
                <a:effectLst/>
              </a:rPr>
            </a:br>
            <a:r>
              <a:rPr lang="ru-RU" sz="1400" b="0" dirty="0">
                <a:solidFill>
                  <a:srgbClr val="FF0000"/>
                </a:solidFill>
                <a:effectLst/>
              </a:rPr>
              <a:t>    - </a:t>
            </a:r>
            <a:r>
              <a:rPr lang="ru-RU" sz="1400" b="0" dirty="0" err="1">
                <a:solidFill>
                  <a:srgbClr val="FF0000"/>
                </a:solidFill>
                <a:effectLst/>
              </a:rPr>
              <a:t>Изполван</a:t>
            </a:r>
            <a:r>
              <a:rPr lang="ru-RU" sz="1400" b="0" dirty="0">
                <a:solidFill>
                  <a:srgbClr val="FF0000"/>
                </a:solidFill>
                <a:effectLst/>
              </a:rPr>
              <a:t> е образец от </a:t>
            </a:r>
            <a:r>
              <a:rPr lang="ru-RU" sz="1400" b="0" dirty="0" err="1">
                <a:solidFill>
                  <a:srgbClr val="FF0000"/>
                </a:solidFill>
                <a:effectLst/>
              </a:rPr>
              <a:t>оперативни</a:t>
            </a:r>
            <a:r>
              <a:rPr lang="ru-RU" sz="1400" b="0" dirty="0">
                <a:solidFill>
                  <a:srgbClr val="FF0000"/>
                </a:solidFill>
                <a:effectLst/>
              </a:rPr>
              <a:t> </a:t>
            </a:r>
            <a:r>
              <a:rPr lang="ru-RU" sz="1400" b="0" dirty="0" err="1">
                <a:solidFill>
                  <a:srgbClr val="FF0000"/>
                </a:solidFill>
                <a:effectLst/>
              </a:rPr>
              <a:t>програми</a:t>
            </a:r>
            <a:r>
              <a:rPr lang="ru-RU" sz="1400" b="0" dirty="0">
                <a:solidFill>
                  <a:srgbClr val="FF0000"/>
                </a:solidFill>
                <a:effectLst/>
              </a:rPr>
              <a:t>;</a:t>
            </a:r>
            <a:br>
              <a:rPr lang="ru-RU" sz="1400" b="0" dirty="0">
                <a:solidFill>
                  <a:srgbClr val="FF0000"/>
                </a:solidFill>
                <a:effectLst/>
              </a:rPr>
            </a:br>
            <a:r>
              <a:rPr lang="ru-RU" sz="1400" b="0" dirty="0">
                <a:solidFill>
                  <a:srgbClr val="7030A0"/>
                </a:solidFill>
                <a:effectLst/>
              </a:rPr>
              <a:t>За целите на </a:t>
            </a:r>
            <a:r>
              <a:rPr lang="ru-RU" sz="1400" b="0" dirty="0" err="1">
                <a:solidFill>
                  <a:srgbClr val="7030A0"/>
                </a:solidFill>
                <a:effectLst/>
              </a:rPr>
              <a:t>отчитане</a:t>
            </a:r>
            <a:r>
              <a:rPr lang="ru-RU" sz="1400" b="0" dirty="0">
                <a:solidFill>
                  <a:srgbClr val="7030A0"/>
                </a:solidFill>
                <a:effectLst/>
              </a:rPr>
              <a:t> на </a:t>
            </a:r>
            <a:r>
              <a:rPr lang="ru-RU" sz="1400" b="0" dirty="0" err="1">
                <a:solidFill>
                  <a:srgbClr val="7030A0"/>
                </a:solidFill>
                <a:effectLst/>
              </a:rPr>
              <a:t>изпълнение</a:t>
            </a:r>
            <a:r>
              <a:rPr lang="ru-RU" sz="1400" b="0" dirty="0">
                <a:solidFill>
                  <a:srgbClr val="7030A0"/>
                </a:solidFill>
                <a:effectLst/>
              </a:rPr>
              <a:t> на </a:t>
            </a:r>
            <a:r>
              <a:rPr lang="ru-RU" sz="1400" b="0" dirty="0" err="1">
                <a:solidFill>
                  <a:srgbClr val="7030A0"/>
                </a:solidFill>
                <a:effectLst/>
              </a:rPr>
              <a:t>инвестициите</a:t>
            </a:r>
            <a:r>
              <a:rPr lang="ru-RU" sz="1400" b="0" dirty="0">
                <a:solidFill>
                  <a:srgbClr val="7030A0"/>
                </a:solidFill>
                <a:effectLst/>
              </a:rPr>
              <a:t>, СНД </a:t>
            </a:r>
            <a:r>
              <a:rPr lang="ru-RU" sz="1400" b="0" dirty="0" err="1">
                <a:solidFill>
                  <a:srgbClr val="7030A0"/>
                </a:solidFill>
                <a:effectLst/>
              </a:rPr>
              <a:t>ще</a:t>
            </a:r>
            <a:r>
              <a:rPr lang="ru-RU" sz="1400" b="0" dirty="0">
                <a:solidFill>
                  <a:srgbClr val="7030A0"/>
                </a:solidFill>
                <a:effectLst/>
              </a:rPr>
              <a:t> приема и </a:t>
            </a:r>
            <a:r>
              <a:rPr lang="ru-RU" sz="1400" b="0" dirty="0" err="1">
                <a:solidFill>
                  <a:srgbClr val="7030A0"/>
                </a:solidFill>
                <a:effectLst/>
              </a:rPr>
              <a:t>образците</a:t>
            </a:r>
            <a:r>
              <a:rPr lang="ru-RU" sz="1400" b="0" dirty="0">
                <a:solidFill>
                  <a:srgbClr val="7030A0"/>
                </a:solidFill>
                <a:effectLst/>
              </a:rPr>
              <a:t> от </a:t>
            </a:r>
            <a:r>
              <a:rPr lang="ru-RU" sz="1400" b="0" dirty="0" err="1">
                <a:solidFill>
                  <a:srgbClr val="7030A0"/>
                </a:solidFill>
                <a:effectLst/>
              </a:rPr>
              <a:t>Условията</a:t>
            </a:r>
            <a:r>
              <a:rPr lang="ru-RU" sz="1400" b="0" dirty="0">
                <a:solidFill>
                  <a:srgbClr val="7030A0"/>
                </a:solidFill>
                <a:effectLst/>
              </a:rPr>
              <a:t> за </a:t>
            </a:r>
            <a:r>
              <a:rPr lang="ru-RU" sz="1400" b="0" dirty="0" err="1">
                <a:solidFill>
                  <a:srgbClr val="7030A0"/>
                </a:solidFill>
                <a:effectLst/>
              </a:rPr>
              <a:t>изпълнение</a:t>
            </a:r>
            <a:r>
              <a:rPr lang="ru-RU" sz="1400" b="0" dirty="0">
                <a:solidFill>
                  <a:srgbClr val="7030A0"/>
                </a:solidFill>
                <a:effectLst/>
              </a:rPr>
              <a:t> по </a:t>
            </a:r>
            <a:r>
              <a:rPr lang="ru-RU" sz="1400" b="0" dirty="0" err="1">
                <a:solidFill>
                  <a:srgbClr val="7030A0"/>
                </a:solidFill>
                <a:effectLst/>
              </a:rPr>
              <a:t>процедурата</a:t>
            </a:r>
            <a:r>
              <a:rPr lang="ru-RU" sz="1400" b="0" dirty="0">
                <a:solidFill>
                  <a:srgbClr val="7030A0"/>
                </a:solidFill>
                <a:effectLst/>
              </a:rPr>
              <a:t> с визуализация </a:t>
            </a:r>
            <a:r>
              <a:rPr lang="en-US" sz="1400" b="0" dirty="0" err="1">
                <a:solidFill>
                  <a:srgbClr val="7030A0"/>
                </a:solidFill>
                <a:effectLst/>
              </a:rPr>
              <a:t>NextGenerationEU</a:t>
            </a:r>
            <a:r>
              <a:rPr lang="bg-BG" sz="1400" b="0" dirty="0">
                <a:solidFill>
                  <a:srgbClr val="7030A0"/>
                </a:solidFill>
                <a:effectLst/>
              </a:rPr>
              <a:t>.</a:t>
            </a:r>
            <a:endParaRPr lang="ru-RU" sz="1400" dirty="0">
              <a:latin typeface="Tahoma" pitchFamily="34" charset="0"/>
              <a:ea typeface="Tahoma" pitchFamily="34" charset="0"/>
              <a:cs typeface="Tahoma" pitchFamily="34" charset="0"/>
            </a:endParaRPr>
          </a:p>
        </p:txBody>
      </p:sp>
      <p:sp>
        <p:nvSpPr>
          <p:cNvPr id="9" name="TextBox 8">
            <a:extLst>
              <a:ext uri="{FF2B5EF4-FFF2-40B4-BE49-F238E27FC236}">
                <a16:creationId xmlns:a16="http://schemas.microsoft.com/office/drawing/2014/main" id="{57A74F16-5616-43AB-B629-89F7F2EA64DF}"/>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180343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US" b="1" dirty="0">
                <a:solidFill>
                  <a:schemeClr val="accent1">
                    <a:lumMod val="50000"/>
                  </a:schemeClr>
                </a:solidFill>
              </a:rPr>
              <a:t>    </a:t>
            </a:r>
            <a:r>
              <a:rPr lang="ru-RU" b="1" dirty="0">
                <a:solidFill>
                  <a:schemeClr val="accent1">
                    <a:lumMod val="50000"/>
                  </a:schemeClr>
                </a:solidFill>
              </a:rPr>
              <a:t>ВАЖНИ НОРМАТИВНИ ДОКУМЕНТИ ЗА ИЗПЪЛНЕНИЕ НА ИНВЕСТИЦИИТЕ</a:t>
            </a:r>
            <a:endParaRPr lang="en-US" sz="1000" dirty="0">
              <a:solidFill>
                <a:schemeClr val="accent1">
                  <a:lumMod val="50000"/>
                </a:schemeClr>
              </a:solidFill>
            </a:endParaRPr>
          </a:p>
        </p:txBody>
      </p:sp>
      <p:sp>
        <p:nvSpPr>
          <p:cNvPr id="9" name="TextBox 8">
            <a:extLst>
              <a:ext uri="{FF2B5EF4-FFF2-40B4-BE49-F238E27FC236}">
                <a16:creationId xmlns:a16="http://schemas.microsoft.com/office/drawing/2014/main" id="{07E32EB3-E5B3-42A5-82D5-1201E4E85039}"/>
              </a:ext>
            </a:extLst>
          </p:cNvPr>
          <p:cNvSpPr txBox="1"/>
          <p:nvPr/>
        </p:nvSpPr>
        <p:spPr>
          <a:xfrm>
            <a:off x="244098" y="910253"/>
            <a:ext cx="8655804" cy="5139869"/>
          </a:xfrm>
          <a:prstGeom prst="rect">
            <a:avLst/>
          </a:prstGeom>
          <a:noFill/>
        </p:spPr>
        <p:txBody>
          <a:bodyPr wrap="square">
            <a:spAutoFit/>
          </a:bodyPr>
          <a:lstStyle/>
          <a:p>
            <a:pPr marL="342900" indent="-342900" algn="just" fontAlgn="base">
              <a:lnSpc>
                <a:spcPct val="90000"/>
              </a:lnSpc>
              <a:spcBef>
                <a:spcPts val="600"/>
              </a:spcBef>
              <a:spcAft>
                <a:spcPts val="600"/>
              </a:spcAft>
              <a:buClrTx/>
              <a:buSzTx/>
              <a:buFont typeface="Wingdings" panose="05000000000000000000" pitchFamily="2" charset="2"/>
              <a:buChar char="v"/>
              <a:defRPr/>
            </a:pPr>
            <a:r>
              <a:rPr lang="bg-BG" sz="2000" dirty="0">
                <a:solidFill>
                  <a:schemeClr val="tx1"/>
                </a:solidFill>
                <a:latin typeface="+mj-lt"/>
                <a:ea typeface="Tahoma" pitchFamily="34" charset="0"/>
                <a:cs typeface="Tahoma" pitchFamily="34" charset="0"/>
              </a:rPr>
              <a:t>Условия за кандидатстване за получаване на безвъзмездни средства по процедура чрез подбор на предложения за изпълнение на инвестиции от крайни получатели </a:t>
            </a:r>
            <a:r>
              <a:rPr lang="en-US" sz="2000" dirty="0">
                <a:solidFill>
                  <a:schemeClr val="tx1"/>
                </a:solidFill>
                <a:latin typeface="+mj-lt"/>
                <a:ea typeface="Tahoma" pitchFamily="34" charset="0"/>
                <a:cs typeface="Tahoma" pitchFamily="34" charset="0"/>
              </a:rPr>
              <a:t>BG-RRP-3.004 </a:t>
            </a:r>
            <a:r>
              <a:rPr lang="bg-BG" sz="2000" dirty="0">
                <a:solidFill>
                  <a:schemeClr val="tx1"/>
                </a:solidFill>
                <a:latin typeface="+mj-lt"/>
                <a:ea typeface="Tahoma" pitchFamily="34" charset="0"/>
                <a:cs typeface="Tahoma" pitchFamily="34" charset="0"/>
              </a:rPr>
              <a:t>„Технологична модернизация“</a:t>
            </a:r>
            <a:r>
              <a:rPr lang="en-US" sz="2000" dirty="0">
                <a:solidFill>
                  <a:schemeClr val="tx1"/>
                </a:solidFill>
                <a:latin typeface="+mj-lt"/>
                <a:ea typeface="Tahoma" pitchFamily="34" charset="0"/>
                <a:cs typeface="Tahoma" pitchFamily="34" charset="0"/>
              </a:rPr>
              <a:t>;</a:t>
            </a:r>
            <a:endParaRPr lang="bg-BG" sz="2000" dirty="0">
              <a:solidFill>
                <a:schemeClr val="tx1"/>
              </a:solidFill>
              <a:latin typeface="+mj-lt"/>
              <a:ea typeface="Tahoma" pitchFamily="34" charset="0"/>
              <a:cs typeface="Tahoma" pitchFamily="34" charset="0"/>
            </a:endParaRPr>
          </a:p>
          <a:p>
            <a:pPr marL="342900" indent="-342900" algn="just" fontAlgn="base">
              <a:lnSpc>
                <a:spcPct val="90000"/>
              </a:lnSpc>
              <a:spcBef>
                <a:spcPts val="600"/>
              </a:spcBef>
              <a:spcAft>
                <a:spcPts val="600"/>
              </a:spcAft>
              <a:buClrTx/>
              <a:buSzTx/>
              <a:buFont typeface="Wingdings" panose="05000000000000000000" pitchFamily="2" charset="2"/>
              <a:buChar char="v"/>
              <a:defRPr/>
            </a:pPr>
            <a:r>
              <a:rPr lang="bg-BG" sz="2000" dirty="0">
                <a:solidFill>
                  <a:schemeClr val="tx1"/>
                </a:solidFill>
                <a:latin typeface="+mj-lt"/>
                <a:ea typeface="Tahoma" pitchFamily="34" charset="0"/>
                <a:cs typeface="Tahoma" pitchFamily="34" charset="0"/>
              </a:rPr>
              <a:t>Условия за изпълнение на проекти по  процедура за изпълнение на инвестиции от крайни получатели BG-RRP-3.004 „Технологична модернизация“</a:t>
            </a:r>
            <a:r>
              <a:rPr lang="en-US" sz="2000" dirty="0">
                <a:solidFill>
                  <a:schemeClr val="tx1"/>
                </a:solidFill>
                <a:latin typeface="+mj-lt"/>
                <a:ea typeface="Tahoma" pitchFamily="34" charset="0"/>
                <a:cs typeface="Tahoma" pitchFamily="34" charset="0"/>
              </a:rPr>
              <a:t>;</a:t>
            </a:r>
            <a:endParaRPr lang="bg-BG" sz="2000" dirty="0">
              <a:solidFill>
                <a:schemeClr val="tx1"/>
              </a:solidFill>
              <a:latin typeface="+mj-lt"/>
              <a:ea typeface="Tahoma" pitchFamily="34" charset="0"/>
              <a:cs typeface="Tahoma" pitchFamily="34" charset="0"/>
            </a:endParaRPr>
          </a:p>
          <a:p>
            <a:pPr marL="342900" indent="-342900" algn="just" fontAlgn="base">
              <a:lnSpc>
                <a:spcPct val="90000"/>
              </a:lnSpc>
              <a:spcBef>
                <a:spcPts val="600"/>
              </a:spcBef>
              <a:spcAft>
                <a:spcPts val="600"/>
              </a:spcAft>
              <a:buClrTx/>
              <a:buSzTx/>
              <a:buFont typeface="Wingdings" panose="05000000000000000000" pitchFamily="2" charset="2"/>
              <a:buChar char="v"/>
              <a:defRPr/>
            </a:pPr>
            <a:r>
              <a:rPr lang="bg-BG" sz="2000" dirty="0">
                <a:solidFill>
                  <a:schemeClr val="tx1"/>
                </a:solidFill>
                <a:latin typeface="+mj-lt"/>
                <a:ea typeface="Tahoma" pitchFamily="34" charset="0"/>
                <a:cs typeface="Tahoma" pitchFamily="34" charset="0"/>
              </a:rPr>
              <a:t>Въпроси</a:t>
            </a:r>
            <a:r>
              <a:rPr lang="ru-RU" sz="2000" dirty="0">
                <a:solidFill>
                  <a:schemeClr val="tx1"/>
                </a:solidFill>
                <a:latin typeface="+mj-lt"/>
                <a:ea typeface="Tahoma" pitchFamily="34" charset="0"/>
                <a:cs typeface="Tahoma" pitchFamily="34" charset="0"/>
              </a:rPr>
              <a:t> и отговори по процедура BG-RRP-3.004 „Технологична модернизация“</a:t>
            </a:r>
            <a:r>
              <a:rPr lang="en-US" sz="2000" dirty="0">
                <a:solidFill>
                  <a:schemeClr val="tx1"/>
                </a:solidFill>
                <a:latin typeface="+mj-lt"/>
                <a:ea typeface="Tahoma" pitchFamily="34" charset="0"/>
                <a:cs typeface="Tahoma" pitchFamily="34" charset="0"/>
              </a:rPr>
              <a:t>;</a:t>
            </a:r>
          </a:p>
          <a:p>
            <a:pPr marL="342900" indent="-342900" algn="just" fontAlgn="base">
              <a:lnSpc>
                <a:spcPct val="90000"/>
              </a:lnSpc>
              <a:spcBef>
                <a:spcPts val="600"/>
              </a:spcBef>
              <a:spcAft>
                <a:spcPts val="600"/>
              </a:spcAft>
              <a:buClrTx/>
              <a:buSzTx/>
              <a:buFont typeface="Wingdings" panose="05000000000000000000" pitchFamily="2" charset="2"/>
              <a:buChar char="v"/>
              <a:defRPr/>
            </a:pPr>
            <a:r>
              <a:rPr lang="bg-BG" sz="2000" dirty="0">
                <a:solidFill>
                  <a:schemeClr val="tx1"/>
                </a:solidFill>
                <a:latin typeface="+mj-lt"/>
                <a:ea typeface="Tahoma" pitchFamily="34" charset="0"/>
                <a:cs typeface="Tahoma" pitchFamily="34" charset="0"/>
              </a:rPr>
              <a:t>РЪКОВОДСТВО</a:t>
            </a:r>
            <a:r>
              <a:rPr lang="en-US" sz="2000" dirty="0">
                <a:solidFill>
                  <a:schemeClr val="tx1"/>
                </a:solidFill>
                <a:latin typeface="+mj-lt"/>
                <a:ea typeface="Tahoma" pitchFamily="34" charset="0"/>
                <a:cs typeface="Tahoma" pitchFamily="34" charset="0"/>
              </a:rPr>
              <a:t> </a:t>
            </a:r>
            <a:r>
              <a:rPr lang="bg-BG" sz="2000" dirty="0">
                <a:solidFill>
                  <a:schemeClr val="tx1"/>
                </a:solidFill>
                <a:latin typeface="+mj-lt"/>
                <a:ea typeface="Tahoma" pitchFamily="34" charset="0"/>
                <a:cs typeface="Tahoma" pitchFamily="34" charset="0"/>
              </a:rPr>
              <a:t>за</a:t>
            </a:r>
            <a:r>
              <a:rPr lang="en-US" sz="2000" dirty="0">
                <a:solidFill>
                  <a:schemeClr val="tx1"/>
                </a:solidFill>
                <a:latin typeface="+mj-lt"/>
                <a:ea typeface="Tahoma" pitchFamily="34" charset="0"/>
                <a:cs typeface="Tahoma" pitchFamily="34" charset="0"/>
              </a:rPr>
              <a:t> </a:t>
            </a:r>
            <a:r>
              <a:rPr lang="bg-BG" sz="2000" dirty="0">
                <a:solidFill>
                  <a:schemeClr val="tx1"/>
                </a:solidFill>
                <a:latin typeface="+mj-lt"/>
                <a:ea typeface="Tahoma" pitchFamily="34" charset="0"/>
                <a:cs typeface="Tahoma" pitchFamily="34" charset="0"/>
              </a:rPr>
              <a:t>изпълнение и отчитане на инвестициите, изпълнявани от крайните получатели на средства по Плана за възстановяване и устойчивост със СНД Главна дирекция „Европейски фондове за конкурентоспособност“ към</a:t>
            </a:r>
            <a:r>
              <a:rPr lang="en-US" sz="2000" dirty="0">
                <a:solidFill>
                  <a:schemeClr val="tx1"/>
                </a:solidFill>
                <a:latin typeface="+mj-lt"/>
                <a:ea typeface="Tahoma" pitchFamily="34" charset="0"/>
                <a:cs typeface="Tahoma" pitchFamily="34" charset="0"/>
              </a:rPr>
              <a:t> </a:t>
            </a:r>
            <a:r>
              <a:rPr lang="bg-BG" sz="2000" dirty="0">
                <a:solidFill>
                  <a:schemeClr val="tx1"/>
                </a:solidFill>
                <a:latin typeface="+mj-lt"/>
                <a:ea typeface="Tahoma" pitchFamily="34" charset="0"/>
                <a:cs typeface="Tahoma" pitchFamily="34" charset="0"/>
              </a:rPr>
              <a:t>Министерство на иновациите и растежа</a:t>
            </a:r>
            <a:r>
              <a:rPr lang="en-US" sz="2000" dirty="0">
                <a:solidFill>
                  <a:schemeClr val="tx1"/>
                </a:solidFill>
                <a:latin typeface="+mj-lt"/>
                <a:ea typeface="Tahoma" pitchFamily="34" charset="0"/>
                <a:cs typeface="Tahoma" pitchFamily="34" charset="0"/>
              </a:rPr>
              <a:t>;</a:t>
            </a:r>
          </a:p>
          <a:p>
            <a:pPr marL="342900" indent="-342900" algn="just" fontAlgn="base">
              <a:lnSpc>
                <a:spcPct val="90000"/>
              </a:lnSpc>
              <a:spcBef>
                <a:spcPts val="600"/>
              </a:spcBef>
              <a:spcAft>
                <a:spcPts val="600"/>
              </a:spcAft>
              <a:buClrTx/>
              <a:buSzTx/>
              <a:buFont typeface="Wingdings" panose="05000000000000000000" pitchFamily="2" charset="2"/>
              <a:buChar char="v"/>
              <a:defRPr/>
            </a:pPr>
            <a:r>
              <a:rPr lang="bg-BG" sz="2000" dirty="0">
                <a:solidFill>
                  <a:schemeClr val="tx1"/>
                </a:solidFill>
                <a:latin typeface="+mj-lt"/>
                <a:ea typeface="Tahoma" pitchFamily="34" charset="0"/>
                <a:cs typeface="Tahoma" pitchFamily="34" charset="0"/>
              </a:rPr>
              <a:t>Договор </a:t>
            </a:r>
            <a:r>
              <a:rPr lang="ru-RU" sz="2000" dirty="0">
                <a:solidFill>
                  <a:schemeClr val="tx1"/>
                </a:solidFill>
                <a:latin typeface="+mj-lt"/>
                <a:ea typeface="Tahoma" pitchFamily="34" charset="0"/>
                <a:cs typeface="Tahoma" pitchFamily="34" charset="0"/>
              </a:rPr>
              <a:t>за </a:t>
            </a:r>
            <a:r>
              <a:rPr lang="bg-BG" sz="2000" dirty="0">
                <a:solidFill>
                  <a:schemeClr val="tx1"/>
                </a:solidFill>
                <a:latin typeface="+mj-lt"/>
                <a:ea typeface="Tahoma" pitchFamily="34" charset="0"/>
                <a:cs typeface="Tahoma" pitchFamily="34" charset="0"/>
              </a:rPr>
              <a:t>финансиране по Програмата за икономическа трансформация към Националния план за възстановяване и устойчивост </a:t>
            </a:r>
            <a:r>
              <a:rPr lang="ru-RU" sz="2000" dirty="0">
                <a:solidFill>
                  <a:schemeClr val="tx1"/>
                </a:solidFill>
                <a:latin typeface="+mj-lt"/>
                <a:ea typeface="Tahoma" pitchFamily="34" charset="0"/>
                <a:cs typeface="Tahoma" pitchFamily="34" charset="0"/>
              </a:rPr>
              <a:t>процедура чрез подбор BG-RRP-3.004 “Технологична модернизация</a:t>
            </a:r>
            <a:r>
              <a:rPr lang="bg-BG" sz="2000" dirty="0">
                <a:solidFill>
                  <a:schemeClr val="tx1"/>
                </a:solidFill>
                <a:latin typeface="+mj-lt"/>
                <a:ea typeface="Tahoma" pitchFamily="34" charset="0"/>
                <a:cs typeface="Tahoma" pitchFamily="34" charset="0"/>
              </a:rPr>
              <a:t>, общите условия към него и всички приложения</a:t>
            </a:r>
            <a:r>
              <a:rPr lang="en-US" sz="2000" dirty="0">
                <a:solidFill>
                  <a:schemeClr val="tx1"/>
                </a:solidFill>
                <a:latin typeface="+mj-lt"/>
                <a:ea typeface="Tahoma" pitchFamily="34" charset="0"/>
                <a:cs typeface="Tahoma" pitchFamily="34" charset="0"/>
              </a:rPr>
              <a:t>.</a:t>
            </a:r>
            <a:endParaRPr lang="bg-BG" sz="2000" dirty="0">
              <a:solidFill>
                <a:schemeClr val="tx1"/>
              </a:solidFill>
              <a:latin typeface="+mj-lt"/>
              <a:ea typeface="Tahoma" pitchFamily="34" charset="0"/>
              <a:cs typeface="Tahoma" pitchFamily="34" charset="0"/>
            </a:endParaRPr>
          </a:p>
        </p:txBody>
      </p:sp>
      <p:pic>
        <p:nvPicPr>
          <p:cNvPr id="10" name="Graphic 9" descr="Document">
            <a:extLst>
              <a:ext uri="{FF2B5EF4-FFF2-40B4-BE49-F238E27FC236}">
                <a16:creationId xmlns:a16="http://schemas.microsoft.com/office/drawing/2014/main" id="{45467F5D-F642-4815-9F9A-3F223574FEB9}"/>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244098" y="297589"/>
            <a:ext cx="361950" cy="361950"/>
          </a:xfrm>
          <a:prstGeom prst="rect">
            <a:avLst/>
          </a:prstGeom>
        </p:spPr>
      </p:pic>
      <p:sp>
        <p:nvSpPr>
          <p:cNvPr id="11" name="TextBox 10">
            <a:extLst>
              <a:ext uri="{FF2B5EF4-FFF2-40B4-BE49-F238E27FC236}">
                <a16:creationId xmlns:a16="http://schemas.microsoft.com/office/drawing/2014/main" id="{4DA6F666-CAD8-4D72-ACB8-FBC87F4DE592}"/>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048755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40</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ЧЕСТО ДОПУСКАНИ ГРЕШКИ ПРИ ОТЧИТАНЕ НА ПРОЕКТИ/ИНВЕСТИЦИИ/</a:t>
            </a:r>
          </a:p>
        </p:txBody>
      </p:sp>
      <p:sp>
        <p:nvSpPr>
          <p:cNvPr id="11" name="TextBox 10">
            <a:extLst>
              <a:ext uri="{FF2B5EF4-FFF2-40B4-BE49-F238E27FC236}">
                <a16:creationId xmlns:a16="http://schemas.microsoft.com/office/drawing/2014/main" id="{72F0A282-9C5A-4D17-B7ED-E9A3CBD7E576}"/>
              </a:ext>
            </a:extLst>
          </p:cNvPr>
          <p:cNvSpPr txBox="1"/>
          <p:nvPr/>
        </p:nvSpPr>
        <p:spPr>
          <a:xfrm>
            <a:off x="244098" y="1027629"/>
            <a:ext cx="8369677" cy="5278368"/>
          </a:xfrm>
          <a:prstGeom prst="rect">
            <a:avLst/>
          </a:prstGeom>
          <a:noFill/>
        </p:spPr>
        <p:txBody>
          <a:bodyPr wrap="square">
            <a:spAutoFit/>
          </a:bodyPr>
          <a:lstStyle/>
          <a:p>
            <a:pPr marL="45720" indent="0" fontAlgn="base">
              <a:spcBef>
                <a:spcPts val="0"/>
              </a:spcBef>
              <a:spcAft>
                <a:spcPts val="600"/>
              </a:spcAft>
              <a:buClrTx/>
              <a:buSzTx/>
              <a:buNone/>
              <a:defRPr/>
            </a:pPr>
            <a:r>
              <a:rPr lang="bg-BG" sz="1400" dirty="0" smtClean="0">
                <a:solidFill>
                  <a:srgbClr val="FF0000"/>
                </a:solidFill>
                <a:effectLst/>
              </a:rPr>
              <a:t>3. </a:t>
            </a:r>
            <a:r>
              <a:rPr lang="ru-RU" sz="1400" dirty="0">
                <a:solidFill>
                  <a:srgbClr val="FF0000"/>
                </a:solidFill>
                <a:effectLst/>
              </a:rPr>
              <a:t>Разходооправдателни </a:t>
            </a:r>
            <a:r>
              <a:rPr lang="ru-RU" sz="1400" dirty="0" err="1">
                <a:solidFill>
                  <a:srgbClr val="FF0000"/>
                </a:solidFill>
                <a:effectLst/>
              </a:rPr>
              <a:t>документи</a:t>
            </a:r>
            <a:r>
              <a:rPr lang="ru-RU" sz="1400" dirty="0">
                <a:solidFill>
                  <a:srgbClr val="FF0000"/>
                </a:solidFill>
                <a:effectLst/>
              </a:rPr>
              <a:t> (при </a:t>
            </a:r>
            <a:r>
              <a:rPr lang="ru-RU" sz="1400" dirty="0" err="1">
                <a:solidFill>
                  <a:srgbClr val="FF0000"/>
                </a:solidFill>
                <a:effectLst/>
              </a:rPr>
              <a:t>подаване</a:t>
            </a:r>
            <a:r>
              <a:rPr lang="ru-RU" sz="1400" dirty="0">
                <a:solidFill>
                  <a:srgbClr val="FF0000"/>
                </a:solidFill>
                <a:effectLst/>
              </a:rPr>
              <a:t> на </a:t>
            </a:r>
            <a:r>
              <a:rPr lang="ru-RU" sz="1400" dirty="0" err="1">
                <a:solidFill>
                  <a:srgbClr val="FF0000"/>
                </a:solidFill>
                <a:effectLst/>
              </a:rPr>
              <a:t>междинен</a:t>
            </a:r>
            <a:r>
              <a:rPr lang="ru-RU" sz="1400" dirty="0">
                <a:solidFill>
                  <a:srgbClr val="FF0000"/>
                </a:solidFill>
                <a:effectLst/>
              </a:rPr>
              <a:t>/окончателен отчет):</a:t>
            </a:r>
            <a:br>
              <a:rPr lang="ru-RU" sz="1400" dirty="0">
                <a:solidFill>
                  <a:srgbClr val="FF0000"/>
                </a:solidFill>
                <a:effectLst/>
              </a:rPr>
            </a:br>
            <a:r>
              <a:rPr lang="ru-RU" sz="1400" dirty="0">
                <a:solidFill>
                  <a:srgbClr val="FF0000"/>
                </a:solidFill>
                <a:effectLst/>
              </a:rPr>
              <a:t>    - </a:t>
            </a:r>
            <a:r>
              <a:rPr lang="ru-RU" sz="1400" b="0" dirty="0" err="1">
                <a:solidFill>
                  <a:srgbClr val="FF0000"/>
                </a:solidFill>
                <a:effectLst/>
              </a:rPr>
              <a:t>Представена</a:t>
            </a:r>
            <a:r>
              <a:rPr lang="ru-RU" sz="1400" b="0" dirty="0">
                <a:solidFill>
                  <a:srgbClr val="FF0000"/>
                </a:solidFill>
                <a:effectLst/>
              </a:rPr>
              <a:t> фактура с гриф «</a:t>
            </a:r>
            <a:r>
              <a:rPr lang="ru-RU" sz="1400" b="0" dirty="0" err="1">
                <a:solidFill>
                  <a:srgbClr val="FF0000"/>
                </a:solidFill>
                <a:effectLst/>
              </a:rPr>
              <a:t>Копие</a:t>
            </a:r>
            <a:r>
              <a:rPr lang="ru-RU" sz="1400" b="0" dirty="0">
                <a:solidFill>
                  <a:srgbClr val="FF0000"/>
                </a:solidFill>
                <a:effectLst/>
              </a:rPr>
              <a:t>» вместо «Оригинал» или без гриф;</a:t>
            </a:r>
            <a:br>
              <a:rPr lang="ru-RU" sz="1400" b="0" dirty="0">
                <a:solidFill>
                  <a:srgbClr val="FF0000"/>
                </a:solidFill>
                <a:effectLst/>
              </a:rPr>
            </a:br>
            <a:r>
              <a:rPr lang="ru-RU" sz="1400" b="0" dirty="0">
                <a:solidFill>
                  <a:srgbClr val="FF0000"/>
                </a:solidFill>
                <a:effectLst/>
              </a:rPr>
              <a:t>    - В </a:t>
            </a:r>
            <a:r>
              <a:rPr lang="ru-RU" sz="1400" b="0" dirty="0" err="1">
                <a:solidFill>
                  <a:srgbClr val="FF0000"/>
                </a:solidFill>
                <a:effectLst/>
              </a:rPr>
              <a:t>основанието</a:t>
            </a:r>
            <a:r>
              <a:rPr lang="ru-RU" sz="1400" b="0" dirty="0">
                <a:solidFill>
                  <a:srgbClr val="FF0000"/>
                </a:solidFill>
                <a:effectLst/>
              </a:rPr>
              <a:t> на </a:t>
            </a:r>
            <a:r>
              <a:rPr lang="ru-RU" sz="1400" b="0" dirty="0" err="1">
                <a:solidFill>
                  <a:srgbClr val="FF0000"/>
                </a:solidFill>
                <a:effectLst/>
              </a:rPr>
              <a:t>фактурата</a:t>
            </a:r>
            <a:r>
              <a:rPr lang="ru-RU" sz="1400" b="0" dirty="0">
                <a:solidFill>
                  <a:srgbClr val="FF0000"/>
                </a:solidFill>
                <a:effectLst/>
              </a:rPr>
              <a:t> не е вписан номер на договора за </a:t>
            </a:r>
            <a:r>
              <a:rPr lang="ru-RU" sz="1400" b="0" dirty="0" err="1">
                <a:solidFill>
                  <a:srgbClr val="FF0000"/>
                </a:solidFill>
                <a:effectLst/>
              </a:rPr>
              <a:t>финансиране</a:t>
            </a:r>
            <a:r>
              <a:rPr lang="ru-RU" sz="1400" b="0" dirty="0">
                <a:solidFill>
                  <a:srgbClr val="FF0000"/>
                </a:solidFill>
                <a:effectLst/>
              </a:rPr>
              <a:t>;</a:t>
            </a:r>
            <a:br>
              <a:rPr lang="ru-RU" sz="1400" b="0" dirty="0">
                <a:solidFill>
                  <a:srgbClr val="FF0000"/>
                </a:solidFill>
                <a:effectLst/>
              </a:rPr>
            </a:br>
            <a:r>
              <a:rPr lang="ru-RU" sz="1400" b="0" dirty="0">
                <a:solidFill>
                  <a:srgbClr val="FF0000"/>
                </a:solidFill>
                <a:effectLst/>
              </a:rPr>
              <a:t>    - В </a:t>
            </a:r>
            <a:r>
              <a:rPr lang="ru-RU" sz="1400" b="0" dirty="0" err="1">
                <a:solidFill>
                  <a:srgbClr val="FF0000"/>
                </a:solidFill>
                <a:effectLst/>
              </a:rPr>
              <a:t>основанието</a:t>
            </a:r>
            <a:r>
              <a:rPr lang="ru-RU" sz="1400" b="0" dirty="0">
                <a:solidFill>
                  <a:srgbClr val="FF0000"/>
                </a:solidFill>
                <a:effectLst/>
              </a:rPr>
              <a:t> на </a:t>
            </a:r>
            <a:r>
              <a:rPr lang="ru-RU" sz="1400" b="0" dirty="0" err="1">
                <a:solidFill>
                  <a:srgbClr val="FF0000"/>
                </a:solidFill>
                <a:effectLst/>
              </a:rPr>
              <a:t>фактурата</a:t>
            </a:r>
            <a:r>
              <a:rPr lang="ru-RU" sz="1400" b="0" dirty="0">
                <a:solidFill>
                  <a:srgbClr val="FF0000"/>
                </a:solidFill>
                <a:effectLst/>
              </a:rPr>
              <a:t> </a:t>
            </a:r>
            <a:r>
              <a:rPr lang="ru-RU" sz="1400" b="0" dirty="0" err="1">
                <a:solidFill>
                  <a:srgbClr val="FF0000"/>
                </a:solidFill>
                <a:effectLst/>
              </a:rPr>
              <a:t>са</a:t>
            </a:r>
            <a:r>
              <a:rPr lang="ru-RU" sz="1400" b="0" dirty="0">
                <a:solidFill>
                  <a:srgbClr val="FF0000"/>
                </a:solidFill>
                <a:effectLst/>
              </a:rPr>
              <a:t> </a:t>
            </a:r>
            <a:r>
              <a:rPr lang="ru-RU" sz="1400" b="0" dirty="0" err="1">
                <a:solidFill>
                  <a:srgbClr val="FF0000"/>
                </a:solidFill>
                <a:effectLst/>
              </a:rPr>
              <a:t>изписани</a:t>
            </a:r>
            <a:r>
              <a:rPr lang="ru-RU" sz="1400" b="0" dirty="0">
                <a:solidFill>
                  <a:srgbClr val="FF0000"/>
                </a:solidFill>
                <a:effectLst/>
              </a:rPr>
              <a:t> </a:t>
            </a:r>
            <a:r>
              <a:rPr lang="ru-RU" sz="1400" b="0" dirty="0" err="1">
                <a:solidFill>
                  <a:srgbClr val="FF0000"/>
                </a:solidFill>
                <a:effectLst/>
              </a:rPr>
              <a:t>всички</a:t>
            </a:r>
            <a:r>
              <a:rPr lang="ru-RU" sz="1400" b="0" dirty="0">
                <a:solidFill>
                  <a:srgbClr val="FF0000"/>
                </a:solidFill>
                <a:effectLst/>
              </a:rPr>
              <a:t> технически характеристики, част от </a:t>
            </a:r>
            <a:r>
              <a:rPr lang="ru-RU" sz="1400" b="0" dirty="0" err="1">
                <a:solidFill>
                  <a:srgbClr val="FF0000"/>
                </a:solidFill>
                <a:effectLst/>
              </a:rPr>
              <a:t>които</a:t>
            </a:r>
            <a:r>
              <a:rPr lang="ru-RU" sz="1400" b="0" dirty="0">
                <a:solidFill>
                  <a:srgbClr val="FF0000"/>
                </a:solidFill>
                <a:effectLst/>
              </a:rPr>
              <a:t> не </a:t>
            </a:r>
            <a:r>
              <a:rPr lang="ru-RU" sz="1400" b="0" dirty="0" err="1">
                <a:solidFill>
                  <a:srgbClr val="FF0000"/>
                </a:solidFill>
                <a:effectLst/>
              </a:rPr>
              <a:t>отговарят</a:t>
            </a:r>
            <a:r>
              <a:rPr lang="ru-RU" sz="1400" b="0" dirty="0">
                <a:solidFill>
                  <a:srgbClr val="FF0000"/>
                </a:solidFill>
                <a:effectLst/>
              </a:rPr>
              <a:t> на </a:t>
            </a:r>
            <a:r>
              <a:rPr lang="ru-RU" sz="1400" b="0" dirty="0" err="1">
                <a:solidFill>
                  <a:srgbClr val="FF0000"/>
                </a:solidFill>
                <a:effectLst/>
              </a:rPr>
              <a:t>същите</a:t>
            </a:r>
            <a:r>
              <a:rPr lang="ru-RU" sz="1400" b="0" dirty="0">
                <a:solidFill>
                  <a:srgbClr val="FF0000"/>
                </a:solidFill>
                <a:effectLst/>
              </a:rPr>
              <a:t>, </a:t>
            </a:r>
            <a:r>
              <a:rPr lang="ru-RU" sz="1400" b="0" dirty="0" err="1">
                <a:solidFill>
                  <a:srgbClr val="FF0000"/>
                </a:solidFill>
                <a:effectLst/>
              </a:rPr>
              <a:t>описани</a:t>
            </a:r>
            <a:r>
              <a:rPr lang="ru-RU" sz="1400" b="0" dirty="0">
                <a:solidFill>
                  <a:srgbClr val="FF0000"/>
                </a:solidFill>
                <a:effectLst/>
              </a:rPr>
              <a:t> </a:t>
            </a:r>
            <a:r>
              <a:rPr lang="ru-RU" sz="1400" b="0" dirty="0" err="1">
                <a:solidFill>
                  <a:srgbClr val="FF0000"/>
                </a:solidFill>
                <a:effectLst/>
              </a:rPr>
              <a:t>във</a:t>
            </a:r>
            <a:r>
              <a:rPr lang="ru-RU" sz="1400" b="0" dirty="0">
                <a:solidFill>
                  <a:srgbClr val="FF0000"/>
                </a:solidFill>
                <a:effectLst/>
              </a:rPr>
              <a:t> </a:t>
            </a:r>
            <a:r>
              <a:rPr lang="ru-RU" sz="1400" b="0" dirty="0" err="1">
                <a:solidFill>
                  <a:srgbClr val="FF0000"/>
                </a:solidFill>
                <a:effectLst/>
              </a:rPr>
              <a:t>финалния</a:t>
            </a:r>
            <a:r>
              <a:rPr lang="ru-RU" sz="1400" b="0" dirty="0">
                <a:solidFill>
                  <a:srgbClr val="FF0000"/>
                </a:solidFill>
                <a:effectLst/>
              </a:rPr>
              <a:t> </a:t>
            </a:r>
            <a:r>
              <a:rPr lang="ru-RU" sz="1400" b="0" dirty="0" err="1">
                <a:solidFill>
                  <a:srgbClr val="FF0000"/>
                </a:solidFill>
                <a:effectLst/>
              </a:rPr>
              <a:t>приемо-предавателен</a:t>
            </a:r>
            <a:r>
              <a:rPr lang="ru-RU" sz="1400" b="0" dirty="0">
                <a:solidFill>
                  <a:srgbClr val="FF0000"/>
                </a:solidFill>
                <a:effectLst/>
              </a:rPr>
              <a:t> протокол/</a:t>
            </a:r>
            <a:r>
              <a:rPr lang="ru-RU" sz="1400" b="0" dirty="0" err="1">
                <a:solidFill>
                  <a:srgbClr val="FF0000"/>
                </a:solidFill>
                <a:effectLst/>
              </a:rPr>
              <a:t>инвентарна</a:t>
            </a:r>
            <a:r>
              <a:rPr lang="ru-RU" sz="1400" b="0" dirty="0">
                <a:solidFill>
                  <a:srgbClr val="FF0000"/>
                </a:solidFill>
                <a:effectLst/>
              </a:rPr>
              <a:t> книга/</a:t>
            </a:r>
            <a:r>
              <a:rPr lang="ru-RU" sz="1400" b="0" dirty="0" err="1">
                <a:solidFill>
                  <a:srgbClr val="FF0000"/>
                </a:solidFill>
                <a:effectLst/>
              </a:rPr>
              <a:t>амортизационен</a:t>
            </a:r>
            <a:r>
              <a:rPr lang="ru-RU" sz="1400" b="0" dirty="0">
                <a:solidFill>
                  <a:srgbClr val="FF0000"/>
                </a:solidFill>
                <a:effectLst/>
              </a:rPr>
              <a:t> план; </a:t>
            </a:r>
            <a:br>
              <a:rPr lang="ru-RU" sz="1400" b="0" dirty="0">
                <a:solidFill>
                  <a:srgbClr val="FF0000"/>
                </a:solidFill>
                <a:effectLst/>
              </a:rPr>
            </a:br>
            <a:r>
              <a:rPr lang="ru-RU" sz="1400" b="0" dirty="0">
                <a:solidFill>
                  <a:srgbClr val="FF0000"/>
                </a:solidFill>
                <a:effectLst/>
              </a:rPr>
              <a:t/>
            </a:r>
            <a:br>
              <a:rPr lang="ru-RU" sz="1400" b="0" dirty="0">
                <a:solidFill>
                  <a:srgbClr val="FF0000"/>
                </a:solidFill>
                <a:effectLst/>
              </a:rPr>
            </a:br>
            <a:r>
              <a:rPr lang="ru-RU" sz="1400" dirty="0" smtClean="0">
                <a:solidFill>
                  <a:srgbClr val="FF0000"/>
                </a:solidFill>
                <a:effectLst/>
              </a:rPr>
              <a:t>4. </a:t>
            </a:r>
            <a:r>
              <a:rPr lang="ru-RU" sz="1400" dirty="0" err="1">
                <a:solidFill>
                  <a:srgbClr val="FF0000"/>
                </a:solidFill>
                <a:effectLst/>
              </a:rPr>
              <a:t>Платежни</a:t>
            </a:r>
            <a:r>
              <a:rPr lang="ru-RU" sz="1400" dirty="0">
                <a:solidFill>
                  <a:srgbClr val="FF0000"/>
                </a:solidFill>
                <a:effectLst/>
              </a:rPr>
              <a:t> </a:t>
            </a:r>
            <a:r>
              <a:rPr lang="ru-RU" sz="1400" dirty="0" err="1">
                <a:solidFill>
                  <a:srgbClr val="FF0000"/>
                </a:solidFill>
                <a:effectLst/>
              </a:rPr>
              <a:t>документи</a:t>
            </a:r>
            <a:r>
              <a:rPr lang="ru-RU" sz="1400" dirty="0">
                <a:solidFill>
                  <a:srgbClr val="FF0000"/>
                </a:solidFill>
                <a:effectLst/>
              </a:rPr>
              <a:t>:</a:t>
            </a:r>
            <a:br>
              <a:rPr lang="ru-RU" sz="1400" dirty="0">
                <a:solidFill>
                  <a:srgbClr val="FF0000"/>
                </a:solidFill>
                <a:effectLst/>
              </a:rPr>
            </a:br>
            <a:r>
              <a:rPr lang="ru-RU" sz="1400" b="0" dirty="0">
                <a:solidFill>
                  <a:srgbClr val="FF0000"/>
                </a:solidFill>
                <a:effectLst/>
              </a:rPr>
              <a:t>    - В </a:t>
            </a:r>
            <a:r>
              <a:rPr lang="ru-RU" sz="1400" b="0" dirty="0" err="1">
                <a:solidFill>
                  <a:srgbClr val="FF0000"/>
                </a:solidFill>
                <a:effectLst/>
              </a:rPr>
              <a:t>представени</a:t>
            </a:r>
            <a:r>
              <a:rPr lang="ru-RU" sz="1400" b="0" dirty="0">
                <a:solidFill>
                  <a:srgbClr val="FF0000"/>
                </a:solidFill>
                <a:effectLst/>
              </a:rPr>
              <a:t> </a:t>
            </a:r>
            <a:r>
              <a:rPr lang="ru-RU" sz="1400" b="0" dirty="0" err="1">
                <a:solidFill>
                  <a:srgbClr val="FF0000"/>
                </a:solidFill>
                <a:effectLst/>
              </a:rPr>
              <a:t>платежни</a:t>
            </a:r>
            <a:r>
              <a:rPr lang="ru-RU" sz="1400" b="0" dirty="0">
                <a:solidFill>
                  <a:srgbClr val="FF0000"/>
                </a:solidFill>
                <a:effectLst/>
              </a:rPr>
              <a:t> </a:t>
            </a:r>
            <a:r>
              <a:rPr lang="ru-RU" sz="1400" b="0" dirty="0" err="1">
                <a:solidFill>
                  <a:srgbClr val="FF0000"/>
                </a:solidFill>
                <a:effectLst/>
              </a:rPr>
              <a:t>нареждания</a:t>
            </a:r>
            <a:r>
              <a:rPr lang="ru-RU" sz="1400" b="0" dirty="0">
                <a:solidFill>
                  <a:srgbClr val="FF0000"/>
                </a:solidFill>
                <a:effectLst/>
              </a:rPr>
              <a:t> от онлайн </a:t>
            </a:r>
            <a:r>
              <a:rPr lang="ru-RU" sz="1400" b="0" dirty="0" err="1">
                <a:solidFill>
                  <a:srgbClr val="FF0000"/>
                </a:solidFill>
                <a:effectLst/>
              </a:rPr>
              <a:t>банкиране</a:t>
            </a:r>
            <a:r>
              <a:rPr lang="ru-RU" sz="1400" b="0" dirty="0">
                <a:solidFill>
                  <a:srgbClr val="FF0000"/>
                </a:solidFill>
                <a:effectLst/>
              </a:rPr>
              <a:t> </a:t>
            </a:r>
            <a:r>
              <a:rPr lang="ru-RU" sz="1400" b="0" dirty="0" err="1">
                <a:solidFill>
                  <a:srgbClr val="FF0000"/>
                </a:solidFill>
                <a:effectLst/>
              </a:rPr>
              <a:t>липсват</a:t>
            </a:r>
            <a:r>
              <a:rPr lang="ru-RU" sz="1400" b="0" dirty="0">
                <a:solidFill>
                  <a:srgbClr val="FF0000"/>
                </a:solidFill>
                <a:effectLst/>
              </a:rPr>
              <a:t> референция/</a:t>
            </a:r>
            <a:r>
              <a:rPr lang="ru-RU" sz="1400" b="0" dirty="0" err="1">
                <a:solidFill>
                  <a:srgbClr val="FF0000"/>
                </a:solidFill>
                <a:effectLst/>
              </a:rPr>
              <a:t>счетоводна</a:t>
            </a:r>
            <a:r>
              <a:rPr lang="ru-RU" sz="1400" b="0" dirty="0">
                <a:solidFill>
                  <a:srgbClr val="FF0000"/>
                </a:solidFill>
                <a:effectLst/>
              </a:rPr>
              <a:t> дата;</a:t>
            </a:r>
            <a:br>
              <a:rPr lang="ru-RU" sz="1400" b="0" dirty="0">
                <a:solidFill>
                  <a:srgbClr val="FF0000"/>
                </a:solidFill>
                <a:effectLst/>
              </a:rPr>
            </a:br>
            <a:r>
              <a:rPr lang="ru-RU" sz="1400" b="0" dirty="0">
                <a:solidFill>
                  <a:srgbClr val="FF0000"/>
                </a:solidFill>
                <a:effectLst/>
              </a:rPr>
              <a:t>    - В </a:t>
            </a:r>
            <a:r>
              <a:rPr lang="ru-RU" sz="1400" b="0" dirty="0" err="1">
                <a:solidFill>
                  <a:srgbClr val="FF0000"/>
                </a:solidFill>
                <a:effectLst/>
              </a:rPr>
              <a:t>основанието</a:t>
            </a:r>
            <a:r>
              <a:rPr lang="ru-RU" sz="1400" b="0" dirty="0">
                <a:solidFill>
                  <a:srgbClr val="FF0000"/>
                </a:solidFill>
                <a:effectLst/>
              </a:rPr>
              <a:t> на </a:t>
            </a:r>
            <a:r>
              <a:rPr lang="ru-RU" sz="1400" b="0" dirty="0" err="1">
                <a:solidFill>
                  <a:srgbClr val="FF0000"/>
                </a:solidFill>
                <a:effectLst/>
              </a:rPr>
              <a:t>платежно</a:t>
            </a:r>
            <a:r>
              <a:rPr lang="ru-RU" sz="1400" b="0" dirty="0">
                <a:solidFill>
                  <a:srgbClr val="FF0000"/>
                </a:solidFill>
                <a:effectLst/>
              </a:rPr>
              <a:t> </a:t>
            </a:r>
            <a:r>
              <a:rPr lang="ru-RU" sz="1400" b="0" dirty="0" err="1">
                <a:solidFill>
                  <a:srgbClr val="FF0000"/>
                </a:solidFill>
                <a:effectLst/>
              </a:rPr>
              <a:t>нареждане</a:t>
            </a:r>
            <a:r>
              <a:rPr lang="ru-RU" sz="1400" b="0" dirty="0">
                <a:solidFill>
                  <a:srgbClr val="FF0000"/>
                </a:solidFill>
                <a:effectLst/>
              </a:rPr>
              <a:t>/</a:t>
            </a:r>
            <a:r>
              <a:rPr lang="ru-RU" sz="1400" b="0" dirty="0" err="1">
                <a:solidFill>
                  <a:srgbClr val="FF0000"/>
                </a:solidFill>
                <a:effectLst/>
              </a:rPr>
              <a:t>банково</a:t>
            </a:r>
            <a:r>
              <a:rPr lang="ru-RU" sz="1400" b="0" dirty="0">
                <a:solidFill>
                  <a:srgbClr val="FF0000"/>
                </a:solidFill>
                <a:effectLst/>
              </a:rPr>
              <a:t> извлечение е </a:t>
            </a:r>
            <a:r>
              <a:rPr lang="ru-RU" sz="1400" b="0" dirty="0" err="1">
                <a:solidFill>
                  <a:srgbClr val="FF0000"/>
                </a:solidFill>
                <a:effectLst/>
              </a:rPr>
              <a:t>посочена</a:t>
            </a:r>
            <a:r>
              <a:rPr lang="ru-RU" sz="1400" b="0" dirty="0">
                <a:solidFill>
                  <a:srgbClr val="FF0000"/>
                </a:solidFill>
                <a:effectLst/>
              </a:rPr>
              <a:t> проформа фактура, </a:t>
            </a:r>
            <a:r>
              <a:rPr lang="ru-RU" sz="1400" b="0" dirty="0" err="1">
                <a:solidFill>
                  <a:srgbClr val="FF0000"/>
                </a:solidFill>
                <a:effectLst/>
              </a:rPr>
              <a:t>която</a:t>
            </a:r>
            <a:r>
              <a:rPr lang="ru-RU" sz="1400" b="0" dirty="0">
                <a:solidFill>
                  <a:srgbClr val="FF0000"/>
                </a:solidFill>
                <a:effectLst/>
              </a:rPr>
              <a:t> не е </a:t>
            </a:r>
            <a:r>
              <a:rPr lang="ru-RU" sz="1400" b="0" dirty="0" err="1">
                <a:solidFill>
                  <a:srgbClr val="FF0000"/>
                </a:solidFill>
                <a:effectLst/>
              </a:rPr>
              <a:t>представена</a:t>
            </a:r>
            <a:r>
              <a:rPr lang="ru-RU" sz="1400" b="0" dirty="0">
                <a:solidFill>
                  <a:srgbClr val="FF0000"/>
                </a:solidFill>
                <a:effectLst/>
              </a:rPr>
              <a:t> в отчета</a:t>
            </a:r>
            <a:r>
              <a:rPr lang="ru-RU" sz="1400" b="0" dirty="0" smtClean="0">
                <a:solidFill>
                  <a:srgbClr val="FF0000"/>
                </a:solidFill>
                <a:effectLst/>
              </a:rPr>
              <a:t>;</a:t>
            </a:r>
          </a:p>
          <a:p>
            <a:pPr marL="45720" indent="0" fontAlgn="base">
              <a:spcBef>
                <a:spcPts val="0"/>
              </a:spcBef>
              <a:spcAft>
                <a:spcPts val="600"/>
              </a:spcAft>
              <a:buClrTx/>
              <a:buSzTx/>
              <a:buNone/>
              <a:defRPr/>
            </a:pPr>
            <a:endParaRPr lang="en-US" sz="1400" b="0" dirty="0">
              <a:solidFill>
                <a:srgbClr val="FF0000"/>
              </a:solidFill>
              <a:effectLst/>
            </a:endParaRPr>
          </a:p>
          <a:p>
            <a:pPr marL="45720" fontAlgn="base">
              <a:spcAft>
                <a:spcPts val="600"/>
              </a:spcAft>
              <a:defRPr/>
            </a:pPr>
            <a:r>
              <a:rPr lang="ru-RU" sz="1400" b="0" dirty="0" smtClean="0">
                <a:solidFill>
                  <a:srgbClr val="FF0000"/>
                </a:solidFill>
                <a:effectLst/>
              </a:rPr>
              <a:t>5. </a:t>
            </a:r>
            <a:r>
              <a:rPr lang="ru-RU" sz="1400" b="0" dirty="0" err="1">
                <a:solidFill>
                  <a:srgbClr val="FF0000"/>
                </a:solidFill>
                <a:effectLst/>
              </a:rPr>
              <a:t>Счетоводни</a:t>
            </a:r>
            <a:r>
              <a:rPr lang="ru-RU" sz="1400" b="0" dirty="0">
                <a:solidFill>
                  <a:srgbClr val="FF0000"/>
                </a:solidFill>
                <a:effectLst/>
              </a:rPr>
              <a:t> </a:t>
            </a:r>
            <a:r>
              <a:rPr lang="ru-RU" sz="1400" b="0" dirty="0" err="1">
                <a:solidFill>
                  <a:srgbClr val="FF0000"/>
                </a:solidFill>
                <a:effectLst/>
              </a:rPr>
              <a:t>документи</a:t>
            </a:r>
            <a:r>
              <a:rPr lang="ru-RU" sz="1400" b="0" dirty="0">
                <a:solidFill>
                  <a:srgbClr val="FF0000"/>
                </a:solidFill>
                <a:effectLst/>
              </a:rPr>
              <a:t>:</a:t>
            </a:r>
            <a:br>
              <a:rPr lang="ru-RU" sz="1400" b="0" dirty="0">
                <a:solidFill>
                  <a:srgbClr val="FF0000"/>
                </a:solidFill>
                <a:effectLst/>
              </a:rPr>
            </a:br>
            <a:r>
              <a:rPr lang="ru-RU" sz="1400" b="0" dirty="0">
                <a:solidFill>
                  <a:srgbClr val="FF0000"/>
                </a:solidFill>
                <a:effectLst/>
              </a:rPr>
              <a:t>    - В </a:t>
            </a:r>
            <a:r>
              <a:rPr lang="ru-RU" sz="1400" b="0" dirty="0" err="1">
                <a:solidFill>
                  <a:srgbClr val="FF0000"/>
                </a:solidFill>
                <a:effectLst/>
              </a:rPr>
              <a:t>индивидуалният</a:t>
            </a:r>
            <a:r>
              <a:rPr lang="ru-RU" sz="1400" b="0" dirty="0">
                <a:solidFill>
                  <a:srgbClr val="FF0000"/>
                </a:solidFill>
                <a:effectLst/>
              </a:rPr>
              <a:t> </a:t>
            </a:r>
            <a:r>
              <a:rPr lang="ru-RU" sz="1400" b="0" dirty="0" err="1">
                <a:solidFill>
                  <a:srgbClr val="FF0000"/>
                </a:solidFill>
                <a:effectLst/>
              </a:rPr>
              <a:t>сметкоплан</a:t>
            </a:r>
            <a:r>
              <a:rPr lang="ru-RU" sz="1400" b="0" dirty="0">
                <a:solidFill>
                  <a:srgbClr val="FF0000"/>
                </a:solidFill>
                <a:effectLst/>
              </a:rPr>
              <a:t> е </a:t>
            </a:r>
            <a:r>
              <a:rPr lang="ru-RU" sz="1400" b="0" dirty="0" err="1">
                <a:solidFill>
                  <a:srgbClr val="FF0000"/>
                </a:solidFill>
                <a:effectLst/>
              </a:rPr>
              <a:t>обособена</a:t>
            </a:r>
            <a:r>
              <a:rPr lang="ru-RU" sz="1400" b="0" dirty="0">
                <a:solidFill>
                  <a:srgbClr val="FF0000"/>
                </a:solidFill>
                <a:effectLst/>
              </a:rPr>
              <a:t> сметка 4011 и/или 4021, но </a:t>
            </a:r>
            <a:r>
              <a:rPr lang="ru-RU" sz="1400" b="0" dirty="0" err="1">
                <a:solidFill>
                  <a:srgbClr val="FF0000"/>
                </a:solidFill>
                <a:effectLst/>
              </a:rPr>
              <a:t>няма</a:t>
            </a:r>
            <a:r>
              <a:rPr lang="ru-RU" sz="1400" b="0" dirty="0">
                <a:solidFill>
                  <a:srgbClr val="FF0000"/>
                </a:solidFill>
                <a:effectLst/>
              </a:rPr>
              <a:t> </a:t>
            </a:r>
            <a:r>
              <a:rPr lang="ru-RU" sz="1400" b="0" dirty="0" err="1">
                <a:solidFill>
                  <a:srgbClr val="FF0000"/>
                </a:solidFill>
                <a:effectLst/>
              </a:rPr>
              <a:t>обособена</a:t>
            </a:r>
            <a:r>
              <a:rPr lang="ru-RU" sz="1400" b="0" dirty="0">
                <a:solidFill>
                  <a:srgbClr val="FF0000"/>
                </a:solidFill>
                <a:effectLst/>
              </a:rPr>
              <a:t> сметка в </a:t>
            </a:r>
            <a:r>
              <a:rPr lang="ru-RU" sz="1400" b="0" dirty="0" err="1">
                <a:solidFill>
                  <a:srgbClr val="FF0000"/>
                </a:solidFill>
                <a:effectLst/>
              </a:rPr>
              <a:t>група</a:t>
            </a:r>
            <a:r>
              <a:rPr lang="ru-RU" sz="1400" b="0" dirty="0">
                <a:solidFill>
                  <a:srgbClr val="FF0000"/>
                </a:solidFill>
                <a:effectLst/>
              </a:rPr>
              <a:t> 20/21;</a:t>
            </a:r>
            <a:br>
              <a:rPr lang="ru-RU" sz="1400" b="0" dirty="0">
                <a:solidFill>
                  <a:srgbClr val="FF0000"/>
                </a:solidFill>
                <a:effectLst/>
              </a:rPr>
            </a:br>
            <a:r>
              <a:rPr lang="ru-RU" sz="1400" b="0" dirty="0">
                <a:solidFill>
                  <a:srgbClr val="FF0000"/>
                </a:solidFill>
                <a:effectLst/>
              </a:rPr>
              <a:t>    - В </a:t>
            </a:r>
            <a:r>
              <a:rPr lang="ru-RU" sz="1400" b="0" dirty="0" err="1">
                <a:solidFill>
                  <a:srgbClr val="FF0000"/>
                </a:solidFill>
                <a:effectLst/>
              </a:rPr>
              <a:t>индивидуалният</a:t>
            </a:r>
            <a:r>
              <a:rPr lang="ru-RU" sz="1400" b="0" dirty="0">
                <a:solidFill>
                  <a:srgbClr val="FF0000"/>
                </a:solidFill>
                <a:effectLst/>
              </a:rPr>
              <a:t> </a:t>
            </a:r>
            <a:r>
              <a:rPr lang="ru-RU" sz="1400" b="0" dirty="0" err="1">
                <a:solidFill>
                  <a:srgbClr val="FF0000"/>
                </a:solidFill>
                <a:effectLst/>
              </a:rPr>
              <a:t>сметкоплан</a:t>
            </a:r>
            <a:r>
              <a:rPr lang="ru-RU" sz="1400" b="0" dirty="0">
                <a:solidFill>
                  <a:srgbClr val="FF0000"/>
                </a:solidFill>
                <a:effectLst/>
              </a:rPr>
              <a:t> е </a:t>
            </a:r>
            <a:r>
              <a:rPr lang="ru-RU" sz="1400" b="0" dirty="0" err="1">
                <a:solidFill>
                  <a:srgbClr val="FF0000"/>
                </a:solidFill>
                <a:effectLst/>
              </a:rPr>
              <a:t>обособена</a:t>
            </a:r>
            <a:r>
              <a:rPr lang="ru-RU" sz="1400" b="0" dirty="0">
                <a:solidFill>
                  <a:srgbClr val="FF0000"/>
                </a:solidFill>
                <a:effectLst/>
              </a:rPr>
              <a:t> сметка 2041 (напр.), а </a:t>
            </a:r>
            <a:r>
              <a:rPr lang="ru-RU" sz="1400" b="0" dirty="0" err="1">
                <a:solidFill>
                  <a:srgbClr val="FF0000"/>
                </a:solidFill>
                <a:effectLst/>
              </a:rPr>
              <a:t>са</a:t>
            </a:r>
            <a:r>
              <a:rPr lang="ru-RU" sz="1400" b="0" dirty="0">
                <a:solidFill>
                  <a:srgbClr val="FF0000"/>
                </a:solidFill>
                <a:effectLst/>
              </a:rPr>
              <a:t> </a:t>
            </a:r>
            <a:r>
              <a:rPr lang="ru-RU" sz="1400" b="0" dirty="0" err="1">
                <a:solidFill>
                  <a:srgbClr val="FF0000"/>
                </a:solidFill>
                <a:effectLst/>
              </a:rPr>
              <a:t>представени</a:t>
            </a:r>
            <a:r>
              <a:rPr lang="ru-RU" sz="1400" b="0" dirty="0">
                <a:solidFill>
                  <a:srgbClr val="FF0000"/>
                </a:solidFill>
                <a:effectLst/>
              </a:rPr>
              <a:t> </a:t>
            </a:r>
            <a:r>
              <a:rPr lang="ru-RU" sz="1400" b="0" dirty="0" err="1">
                <a:solidFill>
                  <a:srgbClr val="FF0000"/>
                </a:solidFill>
                <a:effectLst/>
              </a:rPr>
              <a:t>счетоводни</a:t>
            </a:r>
            <a:r>
              <a:rPr lang="ru-RU" sz="1400" b="0" dirty="0">
                <a:solidFill>
                  <a:srgbClr val="FF0000"/>
                </a:solidFill>
                <a:effectLst/>
              </a:rPr>
              <a:t> записи/хронологии от сметка 401/402/613 и т.н.;</a:t>
            </a:r>
            <a:br>
              <a:rPr lang="ru-RU" sz="1400" b="0" dirty="0">
                <a:solidFill>
                  <a:srgbClr val="FF0000"/>
                </a:solidFill>
                <a:effectLst/>
              </a:rPr>
            </a:br>
            <a:r>
              <a:rPr lang="ru-RU" sz="1400" b="0" dirty="0">
                <a:solidFill>
                  <a:srgbClr val="FF0000"/>
                </a:solidFill>
                <a:effectLst/>
              </a:rPr>
              <a:t>    - В </a:t>
            </a:r>
            <a:r>
              <a:rPr lang="ru-RU" sz="1400" b="0" dirty="0" err="1">
                <a:solidFill>
                  <a:srgbClr val="FF0000"/>
                </a:solidFill>
                <a:effectLst/>
              </a:rPr>
              <a:t>представени</a:t>
            </a:r>
            <a:r>
              <a:rPr lang="ru-RU" sz="1400" b="0" dirty="0">
                <a:solidFill>
                  <a:srgbClr val="FF0000"/>
                </a:solidFill>
                <a:effectLst/>
              </a:rPr>
              <a:t> </a:t>
            </a:r>
            <a:r>
              <a:rPr lang="ru-RU" sz="1400" b="0" dirty="0" err="1">
                <a:solidFill>
                  <a:srgbClr val="FF0000"/>
                </a:solidFill>
                <a:effectLst/>
              </a:rPr>
              <a:t>инвентарна</a:t>
            </a:r>
            <a:r>
              <a:rPr lang="ru-RU" sz="1400" b="0" dirty="0">
                <a:solidFill>
                  <a:srgbClr val="FF0000"/>
                </a:solidFill>
                <a:effectLst/>
              </a:rPr>
              <a:t> книга или </a:t>
            </a:r>
            <a:r>
              <a:rPr lang="ru-RU" sz="1400" b="0" dirty="0" err="1">
                <a:solidFill>
                  <a:srgbClr val="FF0000"/>
                </a:solidFill>
                <a:effectLst/>
              </a:rPr>
              <a:t>амортизационен</a:t>
            </a:r>
            <a:r>
              <a:rPr lang="ru-RU" sz="1400" b="0" dirty="0">
                <a:solidFill>
                  <a:srgbClr val="FF0000"/>
                </a:solidFill>
                <a:effectLst/>
              </a:rPr>
              <a:t> план </a:t>
            </a:r>
            <a:r>
              <a:rPr lang="ru-RU" sz="1400" b="0" dirty="0" err="1">
                <a:solidFill>
                  <a:srgbClr val="FF0000"/>
                </a:solidFill>
                <a:effectLst/>
              </a:rPr>
              <a:t>активите</a:t>
            </a:r>
            <a:r>
              <a:rPr lang="ru-RU" sz="1400" b="0" dirty="0">
                <a:solidFill>
                  <a:srgbClr val="FF0000"/>
                </a:solidFill>
                <a:effectLst/>
              </a:rPr>
              <a:t>, </a:t>
            </a:r>
            <a:r>
              <a:rPr lang="ru-RU" sz="1400" b="0" dirty="0" err="1">
                <a:solidFill>
                  <a:srgbClr val="FF0000"/>
                </a:solidFill>
                <a:effectLst/>
              </a:rPr>
              <a:t>закупени</a:t>
            </a:r>
            <a:r>
              <a:rPr lang="ru-RU" sz="1400" b="0" dirty="0">
                <a:solidFill>
                  <a:srgbClr val="FF0000"/>
                </a:solidFill>
                <a:effectLst/>
              </a:rPr>
              <a:t> по договора за </a:t>
            </a:r>
            <a:r>
              <a:rPr lang="ru-RU" sz="1400" b="0" dirty="0" err="1">
                <a:solidFill>
                  <a:srgbClr val="FF0000"/>
                </a:solidFill>
                <a:effectLst/>
              </a:rPr>
              <a:t>финансиране</a:t>
            </a:r>
            <a:r>
              <a:rPr lang="ru-RU" sz="1400" b="0" dirty="0">
                <a:solidFill>
                  <a:srgbClr val="FF0000"/>
                </a:solidFill>
                <a:effectLst/>
              </a:rPr>
              <a:t> не </a:t>
            </a:r>
            <a:r>
              <a:rPr lang="ru-RU" sz="1400" b="0" dirty="0" err="1">
                <a:solidFill>
                  <a:srgbClr val="FF0000"/>
                </a:solidFill>
                <a:effectLst/>
              </a:rPr>
              <a:t>са</a:t>
            </a:r>
            <a:r>
              <a:rPr lang="ru-RU" sz="1400" b="0" dirty="0">
                <a:solidFill>
                  <a:srgbClr val="FF0000"/>
                </a:solidFill>
                <a:effectLst/>
              </a:rPr>
              <a:t> ясно </a:t>
            </a:r>
            <a:r>
              <a:rPr lang="ru-RU" sz="1400" b="0" dirty="0" err="1">
                <a:solidFill>
                  <a:srgbClr val="FF0000"/>
                </a:solidFill>
                <a:effectLst/>
              </a:rPr>
              <a:t>разграничими</a:t>
            </a:r>
            <a:r>
              <a:rPr lang="ru-RU" sz="1400" b="0" dirty="0">
                <a:solidFill>
                  <a:srgbClr val="FF0000"/>
                </a:solidFill>
                <a:effectLst/>
              </a:rPr>
              <a:t> от </a:t>
            </a:r>
            <a:r>
              <a:rPr lang="ru-RU" sz="1400" b="0" dirty="0" err="1">
                <a:solidFill>
                  <a:srgbClr val="FF0000"/>
                </a:solidFill>
                <a:effectLst/>
              </a:rPr>
              <a:t>останалите</a:t>
            </a:r>
            <a:r>
              <a:rPr lang="ru-RU" sz="1400" b="0" dirty="0">
                <a:solidFill>
                  <a:srgbClr val="FF0000"/>
                </a:solidFill>
                <a:effectLst/>
              </a:rPr>
              <a:t> – </a:t>
            </a:r>
            <a:r>
              <a:rPr lang="ru-RU" sz="1400" b="0" dirty="0" err="1">
                <a:solidFill>
                  <a:srgbClr val="FF0000"/>
                </a:solidFill>
                <a:effectLst/>
              </a:rPr>
              <a:t>няма</a:t>
            </a:r>
            <a:r>
              <a:rPr lang="ru-RU" sz="1400" b="0" dirty="0">
                <a:solidFill>
                  <a:srgbClr val="FF0000"/>
                </a:solidFill>
                <a:effectLst/>
              </a:rPr>
              <a:t> № на договор за </a:t>
            </a:r>
            <a:r>
              <a:rPr lang="ru-RU" sz="1400" b="0" dirty="0" err="1">
                <a:solidFill>
                  <a:srgbClr val="FF0000"/>
                </a:solidFill>
                <a:effectLst/>
              </a:rPr>
              <a:t>финансиране</a:t>
            </a:r>
            <a:r>
              <a:rPr lang="ru-RU" sz="1400" b="0" dirty="0">
                <a:solidFill>
                  <a:srgbClr val="FF0000"/>
                </a:solidFill>
                <a:effectLst/>
              </a:rPr>
              <a:t>/</a:t>
            </a:r>
            <a:r>
              <a:rPr lang="ru-RU" sz="1400" b="0" dirty="0" err="1">
                <a:solidFill>
                  <a:srgbClr val="FF0000"/>
                </a:solidFill>
                <a:effectLst/>
              </a:rPr>
              <a:t>сериен</a:t>
            </a:r>
            <a:r>
              <a:rPr lang="ru-RU" sz="1400" b="0" dirty="0">
                <a:solidFill>
                  <a:srgbClr val="FF0000"/>
                </a:solidFill>
                <a:effectLst/>
              </a:rPr>
              <a:t> номер/не е видима </a:t>
            </a:r>
            <a:r>
              <a:rPr lang="ru-RU" sz="1400" b="0" dirty="0" err="1">
                <a:solidFill>
                  <a:srgbClr val="FF0000"/>
                </a:solidFill>
                <a:effectLst/>
              </a:rPr>
              <a:t>аналитичната</a:t>
            </a:r>
            <a:r>
              <a:rPr lang="ru-RU" sz="1400" b="0" dirty="0">
                <a:solidFill>
                  <a:srgbClr val="FF0000"/>
                </a:solidFill>
                <a:effectLst/>
              </a:rPr>
              <a:t> сметка, в </a:t>
            </a:r>
            <a:r>
              <a:rPr lang="ru-RU" sz="1400" b="0" dirty="0" err="1">
                <a:solidFill>
                  <a:srgbClr val="FF0000"/>
                </a:solidFill>
                <a:effectLst/>
              </a:rPr>
              <a:t>която</a:t>
            </a:r>
            <a:r>
              <a:rPr lang="ru-RU" sz="1400" b="0" dirty="0">
                <a:solidFill>
                  <a:srgbClr val="FF0000"/>
                </a:solidFill>
                <a:effectLst/>
              </a:rPr>
              <a:t> </a:t>
            </a:r>
            <a:r>
              <a:rPr lang="ru-RU" sz="1400" b="0" dirty="0" err="1">
                <a:solidFill>
                  <a:srgbClr val="FF0000"/>
                </a:solidFill>
                <a:effectLst/>
              </a:rPr>
              <a:t>са</a:t>
            </a:r>
            <a:r>
              <a:rPr lang="ru-RU" sz="1400" b="0" dirty="0">
                <a:solidFill>
                  <a:srgbClr val="FF0000"/>
                </a:solidFill>
                <a:effectLst/>
              </a:rPr>
              <a:t> </a:t>
            </a:r>
            <a:r>
              <a:rPr lang="ru-RU" sz="1400" b="0" dirty="0" err="1">
                <a:solidFill>
                  <a:srgbClr val="FF0000"/>
                </a:solidFill>
                <a:effectLst/>
              </a:rPr>
              <a:t>осчетоводени</a:t>
            </a:r>
            <a:r>
              <a:rPr lang="ru-RU" sz="1400" b="0" dirty="0">
                <a:solidFill>
                  <a:srgbClr val="FF0000"/>
                </a:solidFill>
                <a:effectLst/>
              </a:rPr>
              <a:t> </a:t>
            </a:r>
            <a:r>
              <a:rPr lang="ru-RU" sz="1400" b="0" dirty="0" err="1">
                <a:solidFill>
                  <a:srgbClr val="FF0000"/>
                </a:solidFill>
                <a:effectLst/>
              </a:rPr>
              <a:t>активите</a:t>
            </a:r>
            <a:r>
              <a:rPr lang="ru-RU" sz="1400" b="0" dirty="0">
                <a:solidFill>
                  <a:srgbClr val="FF0000"/>
                </a:solidFill>
                <a:effectLst/>
              </a:rPr>
              <a:t>;</a:t>
            </a:r>
            <a:br>
              <a:rPr lang="ru-RU" sz="1400" b="0" dirty="0">
                <a:solidFill>
                  <a:srgbClr val="FF0000"/>
                </a:solidFill>
                <a:effectLst/>
              </a:rPr>
            </a:br>
            <a:r>
              <a:rPr lang="ru-RU" sz="1400" b="0" dirty="0">
                <a:solidFill>
                  <a:srgbClr val="FF0000"/>
                </a:solidFill>
                <a:effectLst/>
              </a:rPr>
              <a:t>   - </a:t>
            </a:r>
            <a:r>
              <a:rPr lang="ru-RU" sz="1400" b="0" dirty="0" err="1">
                <a:solidFill>
                  <a:srgbClr val="FF0000"/>
                </a:solidFill>
                <a:effectLst/>
              </a:rPr>
              <a:t>Датата</a:t>
            </a:r>
            <a:r>
              <a:rPr lang="ru-RU" sz="1400" b="0" dirty="0">
                <a:solidFill>
                  <a:srgbClr val="FF0000"/>
                </a:solidFill>
                <a:effectLst/>
              </a:rPr>
              <a:t> на </a:t>
            </a:r>
            <a:r>
              <a:rPr lang="ru-RU" sz="1400" b="0" dirty="0" err="1">
                <a:solidFill>
                  <a:srgbClr val="FF0000"/>
                </a:solidFill>
                <a:effectLst/>
              </a:rPr>
              <a:t>въвеждане</a:t>
            </a:r>
            <a:r>
              <a:rPr lang="ru-RU" sz="1400" b="0" dirty="0">
                <a:solidFill>
                  <a:srgbClr val="FF0000"/>
                </a:solidFill>
                <a:effectLst/>
              </a:rPr>
              <a:t> в </a:t>
            </a:r>
            <a:r>
              <a:rPr lang="ru-RU" sz="1400" b="0" dirty="0" err="1">
                <a:solidFill>
                  <a:srgbClr val="FF0000"/>
                </a:solidFill>
                <a:effectLst/>
              </a:rPr>
              <a:t>експлоатация</a:t>
            </a:r>
            <a:r>
              <a:rPr lang="ru-RU" sz="1400" b="0" dirty="0">
                <a:solidFill>
                  <a:srgbClr val="FF0000"/>
                </a:solidFill>
                <a:effectLst/>
              </a:rPr>
              <a:t> не </a:t>
            </a:r>
            <a:r>
              <a:rPr lang="ru-RU" sz="1400" b="0" dirty="0" err="1">
                <a:solidFill>
                  <a:srgbClr val="FF0000"/>
                </a:solidFill>
                <a:effectLst/>
              </a:rPr>
              <a:t>съответства</a:t>
            </a:r>
            <a:r>
              <a:rPr lang="ru-RU" sz="1400" b="0" dirty="0">
                <a:solidFill>
                  <a:srgbClr val="FF0000"/>
                </a:solidFill>
                <a:effectLst/>
              </a:rPr>
              <a:t> на </a:t>
            </a:r>
            <a:r>
              <a:rPr lang="ru-RU" sz="1400" b="0" dirty="0" err="1">
                <a:solidFill>
                  <a:srgbClr val="FF0000"/>
                </a:solidFill>
                <a:effectLst/>
              </a:rPr>
              <a:t>тази</a:t>
            </a:r>
            <a:r>
              <a:rPr lang="ru-RU" sz="1400" b="0" dirty="0">
                <a:solidFill>
                  <a:srgbClr val="FF0000"/>
                </a:solidFill>
                <a:effectLst/>
              </a:rPr>
              <a:t> в </a:t>
            </a:r>
            <a:r>
              <a:rPr lang="ru-RU" sz="1400" b="0" dirty="0" err="1">
                <a:solidFill>
                  <a:srgbClr val="FF0000"/>
                </a:solidFill>
                <a:effectLst/>
              </a:rPr>
              <a:t>приемо</a:t>
            </a:r>
            <a:r>
              <a:rPr lang="ru-RU" sz="1400" b="0" dirty="0">
                <a:solidFill>
                  <a:srgbClr val="FF0000"/>
                </a:solidFill>
                <a:effectLst/>
              </a:rPr>
              <a:t> – </a:t>
            </a:r>
            <a:r>
              <a:rPr lang="ru-RU" sz="1400" b="0" dirty="0" err="1">
                <a:solidFill>
                  <a:srgbClr val="FF0000"/>
                </a:solidFill>
                <a:effectLst/>
              </a:rPr>
              <a:t>предавателния</a:t>
            </a:r>
            <a:r>
              <a:rPr lang="ru-RU" sz="1400" b="0" dirty="0">
                <a:solidFill>
                  <a:srgbClr val="FF0000"/>
                </a:solidFill>
                <a:effectLst/>
              </a:rPr>
              <a:t> протокол (ППП) или </a:t>
            </a:r>
            <a:r>
              <a:rPr lang="ru-RU" sz="1400" b="0" dirty="0" err="1">
                <a:solidFill>
                  <a:srgbClr val="FF0000"/>
                </a:solidFill>
                <a:effectLst/>
              </a:rPr>
              <a:t>във</a:t>
            </a:r>
            <a:r>
              <a:rPr lang="ru-RU" sz="1400" b="0" dirty="0">
                <a:solidFill>
                  <a:srgbClr val="FF0000"/>
                </a:solidFill>
                <a:effectLst/>
              </a:rPr>
              <a:t> </a:t>
            </a:r>
            <a:r>
              <a:rPr lang="ru-RU" sz="1400" b="0" dirty="0" err="1">
                <a:solidFill>
                  <a:srgbClr val="FF0000"/>
                </a:solidFill>
                <a:effectLst/>
              </a:rPr>
              <a:t>фактурата</a:t>
            </a:r>
            <a:r>
              <a:rPr lang="ru-RU" sz="1400" b="0" dirty="0">
                <a:solidFill>
                  <a:srgbClr val="FF0000"/>
                </a:solidFill>
                <a:effectLst/>
              </a:rPr>
              <a:t> за </a:t>
            </a:r>
            <a:r>
              <a:rPr lang="ru-RU" sz="1400" b="0" dirty="0" err="1">
                <a:solidFill>
                  <a:srgbClr val="FF0000"/>
                </a:solidFill>
                <a:effectLst/>
              </a:rPr>
              <a:t>окончателно</a:t>
            </a:r>
            <a:r>
              <a:rPr lang="ru-RU" sz="1400" b="0" dirty="0">
                <a:solidFill>
                  <a:srgbClr val="FF0000"/>
                </a:solidFill>
                <a:effectLst/>
              </a:rPr>
              <a:t> </a:t>
            </a:r>
            <a:r>
              <a:rPr lang="ru-RU" sz="1400" b="0" dirty="0" err="1">
                <a:solidFill>
                  <a:srgbClr val="FF0000"/>
                </a:solidFill>
                <a:effectLst/>
              </a:rPr>
              <a:t>плащане</a:t>
            </a:r>
            <a:r>
              <a:rPr lang="ru-RU" sz="1400" b="0" dirty="0">
                <a:solidFill>
                  <a:srgbClr val="FF0000"/>
                </a:solidFill>
                <a:effectLst/>
              </a:rPr>
              <a:t>.</a:t>
            </a:r>
            <a:endParaRPr lang="ru-RU" sz="1400" dirty="0">
              <a:latin typeface="Tahoma" pitchFamily="34" charset="0"/>
              <a:ea typeface="Tahoma" pitchFamily="34" charset="0"/>
              <a:cs typeface="Tahoma" pitchFamily="34" charset="0"/>
            </a:endParaRPr>
          </a:p>
          <a:p>
            <a:pPr marL="45720" indent="0" fontAlgn="base">
              <a:spcBef>
                <a:spcPts val="0"/>
              </a:spcBef>
              <a:spcAft>
                <a:spcPts val="600"/>
              </a:spcAft>
              <a:buClrTx/>
              <a:buSzTx/>
              <a:buNone/>
              <a:defRPr/>
            </a:pPr>
            <a:endParaRPr lang="ru-RU" sz="1400" dirty="0">
              <a:latin typeface="Tahoma" pitchFamily="34" charset="0"/>
              <a:ea typeface="Tahoma" pitchFamily="34" charset="0"/>
              <a:cs typeface="Tahoma" pitchFamily="34" charset="0"/>
            </a:endParaRPr>
          </a:p>
        </p:txBody>
      </p:sp>
      <p:sp>
        <p:nvSpPr>
          <p:cNvPr id="9" name="TextBox 8">
            <a:extLst>
              <a:ext uri="{FF2B5EF4-FFF2-40B4-BE49-F238E27FC236}">
                <a16:creationId xmlns:a16="http://schemas.microsoft.com/office/drawing/2014/main" id="{E32D5733-2211-4C2B-9E5B-3E2A06271887}"/>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0691718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Marketing">
            <a:extLst>
              <a:ext uri="{FF2B5EF4-FFF2-40B4-BE49-F238E27FC236}">
                <a16:creationId xmlns:a16="http://schemas.microsoft.com/office/drawing/2014/main" id="{40312375-917D-4BC4-88EB-E3E8EB23BE3D}"/>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rot="19862487">
            <a:off x="1160424" y="2721556"/>
            <a:ext cx="818963" cy="818963"/>
          </a:xfrm>
          <a:prstGeom prst="rect">
            <a:avLst/>
          </a:prstGeom>
        </p:spPr>
      </p:pic>
      <p:sp>
        <p:nvSpPr>
          <p:cNvPr id="6" name="TextBox 5">
            <a:extLst>
              <a:ext uri="{FF2B5EF4-FFF2-40B4-BE49-F238E27FC236}">
                <a16:creationId xmlns:a16="http://schemas.microsoft.com/office/drawing/2014/main" id="{CE2B58DF-1D09-4CB6-9E47-17C3D15C7E45}"/>
              </a:ext>
            </a:extLst>
          </p:cNvPr>
          <p:cNvSpPr txBox="1"/>
          <p:nvPr/>
        </p:nvSpPr>
        <p:spPr>
          <a:xfrm>
            <a:off x="2057273" y="2195571"/>
            <a:ext cx="4572000" cy="1676741"/>
          </a:xfrm>
          <a:prstGeom prst="rect">
            <a:avLst/>
          </a:prstGeom>
          <a:noFill/>
        </p:spPr>
        <p:txBody>
          <a:bodyPr wrap="square">
            <a:spAutoFit/>
          </a:bodyPr>
          <a:lstStyle/>
          <a:p>
            <a:pPr marL="0" lvl="0" indent="0" algn="ctr" defTabSz="2468789">
              <a:lnSpc>
                <a:spcPct val="200000"/>
              </a:lnSpc>
              <a:spcAft>
                <a:spcPts val="0"/>
              </a:spcAft>
              <a:buClrTx/>
              <a:buSzTx/>
              <a:buNone/>
            </a:pPr>
            <a:r>
              <a:rPr lang="bg-BG" b="1" dirty="0">
                <a:latin typeface="+mj-lt"/>
                <a:ea typeface="+mj-ea"/>
                <a:cs typeface="+mj-cs"/>
              </a:rPr>
              <a:t>ВЪПРОСИ СВЪРЗАНИ С</a:t>
            </a:r>
            <a:endParaRPr lang="en-US" sz="1800" b="1" dirty="0">
              <a:solidFill>
                <a:schemeClr val="tx1"/>
              </a:solidFill>
              <a:effectLst/>
              <a:latin typeface="+mj-lt"/>
              <a:ea typeface="+mj-ea"/>
              <a:cs typeface="+mj-cs"/>
            </a:endParaRPr>
          </a:p>
          <a:p>
            <a:pPr marL="0" lvl="0" indent="0" algn="ctr" defTabSz="2468789">
              <a:lnSpc>
                <a:spcPct val="200000"/>
              </a:lnSpc>
              <a:spcAft>
                <a:spcPts val="0"/>
              </a:spcAft>
              <a:buClrTx/>
              <a:buSzTx/>
              <a:buNone/>
            </a:pPr>
            <a:r>
              <a:rPr lang="ru-RU" sz="1800" b="1" dirty="0">
                <a:solidFill>
                  <a:schemeClr val="tx1"/>
                </a:solidFill>
                <a:effectLst/>
                <a:latin typeface="+mj-lt"/>
                <a:ea typeface="+mj-ea"/>
                <a:cs typeface="+mj-cs"/>
              </a:rPr>
              <a:t>ФИНАНСОВО ИЗПЪЛНЕНИЕ И ОТЧИТАНЕ НА ИНВЕСТИЦИИТЕ</a:t>
            </a:r>
          </a:p>
        </p:txBody>
      </p:sp>
    </p:spTree>
    <p:extLst>
      <p:ext uri="{BB962C8B-B14F-4D97-AF65-F5344CB8AC3E}">
        <p14:creationId xmlns:p14="http://schemas.microsoft.com/office/powerpoint/2010/main" val="12341339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42</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244098" y="1052736"/>
            <a:ext cx="8620502" cy="4617797"/>
          </a:xfrm>
        </p:spPr>
        <p:txBody>
          <a:bodyPr>
            <a:noAutofit/>
          </a:bodyPr>
          <a:lstStyle/>
          <a:p>
            <a:pPr marL="0" lvl="0" indent="0" algn="ctr" fontAlgn="base">
              <a:lnSpc>
                <a:spcPct val="40000"/>
              </a:lnSpc>
              <a:spcBef>
                <a:spcPts val="0"/>
              </a:spcBef>
              <a:spcAft>
                <a:spcPts val="0"/>
              </a:spcAft>
              <a:buClrTx/>
              <a:buSzTx/>
              <a:buNone/>
              <a:defRPr/>
            </a:pPr>
            <a:endParaRPr lang="ru-RU" sz="1400" b="1" dirty="0">
              <a:solidFill>
                <a:schemeClr val="accent3">
                  <a:lumMod val="50000"/>
                </a:schemeClr>
              </a:solidFill>
              <a:ea typeface="Tahoma" pitchFamily="34" charset="0"/>
              <a:cs typeface="Tahoma" pitchFamily="34" charset="0"/>
            </a:endParaRPr>
          </a:p>
          <a:p>
            <a:pPr marL="0" indent="0" algn="just" fontAlgn="base">
              <a:lnSpc>
                <a:spcPct val="110000"/>
              </a:lnSpc>
              <a:spcBef>
                <a:spcPts val="0"/>
              </a:spcBef>
              <a:spcAft>
                <a:spcPts val="600"/>
              </a:spcAft>
              <a:buClrTx/>
              <a:buSzTx/>
              <a:buNone/>
              <a:defRPr/>
            </a:pPr>
            <a:r>
              <a:rPr lang="ru-RU" sz="1400" b="1" dirty="0" err="1">
                <a:solidFill>
                  <a:schemeClr val="tx1">
                    <a:lumMod val="85000"/>
                    <a:lumOff val="15000"/>
                  </a:schemeClr>
                </a:solidFill>
                <a:cs typeface="Tahoma" pitchFamily="34" charset="0"/>
              </a:rPr>
              <a:t>Въпрос</a:t>
            </a:r>
            <a:r>
              <a:rPr lang="ru-RU" sz="1400" b="1" dirty="0">
                <a:solidFill>
                  <a:schemeClr val="tx1">
                    <a:lumMod val="85000"/>
                    <a:lumOff val="15000"/>
                  </a:schemeClr>
                </a:solidFill>
                <a:cs typeface="Tahoma" pitchFamily="34" charset="0"/>
              </a:rPr>
              <a:t>:</a:t>
            </a:r>
            <a:r>
              <a:rPr lang="ru-RU" sz="1400" dirty="0">
                <a:solidFill>
                  <a:schemeClr val="tx1">
                    <a:lumMod val="85000"/>
                    <a:lumOff val="15000"/>
                  </a:schemeClr>
                </a:solidFill>
                <a:cs typeface="Tahoma" pitchFamily="34" charset="0"/>
              </a:rPr>
              <a:t> В приложение </a:t>
            </a:r>
            <a:r>
              <a:rPr lang="ru-RU" sz="1400" dirty="0" err="1">
                <a:solidFill>
                  <a:schemeClr val="tx1">
                    <a:lumMod val="85000"/>
                    <a:lumOff val="15000"/>
                  </a:schemeClr>
                </a:solidFill>
                <a:cs typeface="Tahoma" pitchFamily="34" charset="0"/>
              </a:rPr>
              <a:t>Банкова</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гаранция</a:t>
            </a:r>
            <a:r>
              <a:rPr lang="ru-RU" sz="1400" dirty="0">
                <a:solidFill>
                  <a:schemeClr val="tx1">
                    <a:lumMod val="85000"/>
                    <a:lumOff val="15000"/>
                  </a:schemeClr>
                </a:solidFill>
                <a:cs typeface="Tahoma" pitchFamily="34" charset="0"/>
              </a:rPr>
              <a:t> от </a:t>
            </a:r>
            <a:r>
              <a:rPr lang="ru-RU" sz="1400" dirty="0" err="1">
                <a:solidFill>
                  <a:schemeClr val="tx1">
                    <a:lumMod val="85000"/>
                    <a:lumOff val="15000"/>
                  </a:schemeClr>
                </a:solidFill>
                <a:cs typeface="Tahoma" pitchFamily="34" charset="0"/>
              </a:rPr>
              <a:t>Ръководството</a:t>
            </a:r>
            <a:r>
              <a:rPr lang="ru-RU" sz="1400" dirty="0">
                <a:solidFill>
                  <a:schemeClr val="tx1">
                    <a:lumMod val="85000"/>
                    <a:lumOff val="15000"/>
                  </a:schemeClr>
                </a:solidFill>
                <a:cs typeface="Tahoma" pitchFamily="34" charset="0"/>
              </a:rPr>
              <a:t> за </a:t>
            </a:r>
            <a:r>
              <a:rPr lang="ru-RU" sz="1400" dirty="0" err="1">
                <a:solidFill>
                  <a:schemeClr val="tx1">
                    <a:lumMod val="85000"/>
                    <a:lumOff val="15000"/>
                  </a:schemeClr>
                </a:solidFill>
                <a:cs typeface="Tahoma" pitchFamily="34" charset="0"/>
              </a:rPr>
              <a:t>изпълнение</a:t>
            </a:r>
            <a:r>
              <a:rPr lang="ru-RU" sz="1400" dirty="0">
                <a:solidFill>
                  <a:schemeClr val="tx1">
                    <a:lumMod val="85000"/>
                    <a:lumOff val="15000"/>
                  </a:schemeClr>
                </a:solidFill>
                <a:cs typeface="Tahoma" pitchFamily="34" charset="0"/>
              </a:rPr>
              <a:t> и </a:t>
            </a:r>
            <a:r>
              <a:rPr lang="ru-RU" sz="1400" dirty="0" err="1">
                <a:solidFill>
                  <a:schemeClr val="tx1">
                    <a:lumMod val="85000"/>
                    <a:lumOff val="15000"/>
                  </a:schemeClr>
                </a:solidFill>
                <a:cs typeface="Tahoma" pitchFamily="34" charset="0"/>
              </a:rPr>
              <a:t>отчитане</a:t>
            </a:r>
            <a:r>
              <a:rPr lang="ru-RU" sz="1400" dirty="0">
                <a:solidFill>
                  <a:schemeClr val="tx1">
                    <a:lumMod val="85000"/>
                    <a:lumOff val="15000"/>
                  </a:schemeClr>
                </a:solidFill>
                <a:cs typeface="Tahoma" pitchFamily="34" charset="0"/>
              </a:rPr>
              <a:t> на </a:t>
            </a:r>
            <a:r>
              <a:rPr lang="ru-RU" sz="1400" dirty="0" err="1">
                <a:solidFill>
                  <a:schemeClr val="tx1">
                    <a:lumMod val="85000"/>
                    <a:lumOff val="15000"/>
                  </a:schemeClr>
                </a:solidFill>
                <a:cs typeface="Tahoma" pitchFamily="34" charset="0"/>
              </a:rPr>
              <a:t>инвестициите</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изпълнявани</a:t>
            </a:r>
            <a:r>
              <a:rPr lang="ru-RU" sz="1400" dirty="0">
                <a:solidFill>
                  <a:schemeClr val="tx1">
                    <a:lumMod val="85000"/>
                    <a:lumOff val="15000"/>
                  </a:schemeClr>
                </a:solidFill>
                <a:cs typeface="Tahoma" pitchFamily="34" charset="0"/>
              </a:rPr>
              <a:t> от </a:t>
            </a:r>
            <a:r>
              <a:rPr lang="ru-RU" sz="1400" dirty="0" err="1">
                <a:solidFill>
                  <a:schemeClr val="tx1">
                    <a:lumMod val="85000"/>
                    <a:lumOff val="15000"/>
                  </a:schemeClr>
                </a:solidFill>
                <a:cs typeface="Tahoma" pitchFamily="34" charset="0"/>
              </a:rPr>
              <a:t>крайните</a:t>
            </a:r>
            <a:r>
              <a:rPr lang="ru-RU" sz="1400" dirty="0">
                <a:solidFill>
                  <a:schemeClr val="tx1">
                    <a:lumMod val="85000"/>
                    <a:lumOff val="15000"/>
                  </a:schemeClr>
                </a:solidFill>
                <a:cs typeface="Tahoma" pitchFamily="34" charset="0"/>
              </a:rPr>
              <a:t> получатели на средства по ПВУ е записано, че „</a:t>
            </a:r>
            <a:r>
              <a:rPr lang="ru-RU" sz="1400" dirty="0" err="1">
                <a:solidFill>
                  <a:schemeClr val="tx1">
                    <a:lumMod val="85000"/>
                    <a:lumOff val="15000"/>
                  </a:schemeClr>
                </a:solidFill>
                <a:cs typeface="Tahoma" pitchFamily="34" charset="0"/>
              </a:rPr>
              <a:t>Искане</a:t>
            </a:r>
            <a:r>
              <a:rPr lang="ru-RU" sz="1400" dirty="0">
                <a:solidFill>
                  <a:schemeClr val="tx1">
                    <a:lumMod val="85000"/>
                    <a:lumOff val="15000"/>
                  </a:schemeClr>
                </a:solidFill>
                <a:cs typeface="Tahoma" pitchFamily="34" charset="0"/>
              </a:rPr>
              <a:t> за </a:t>
            </a:r>
            <a:r>
              <a:rPr lang="ru-RU" sz="1400" dirty="0" err="1">
                <a:solidFill>
                  <a:schemeClr val="tx1">
                    <a:lumMod val="85000"/>
                    <a:lumOff val="15000"/>
                  </a:schemeClr>
                </a:solidFill>
                <a:cs typeface="Tahoma" pitchFamily="34" charset="0"/>
              </a:rPr>
              <a:t>плащане</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във</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връзка</a:t>
            </a:r>
            <a:r>
              <a:rPr lang="ru-RU" sz="1400" dirty="0">
                <a:solidFill>
                  <a:schemeClr val="tx1">
                    <a:lumMod val="85000"/>
                    <a:lumOff val="15000"/>
                  </a:schemeClr>
                </a:solidFill>
                <a:cs typeface="Tahoma" pitchFamily="34" charset="0"/>
              </a:rPr>
              <a:t> с </a:t>
            </a:r>
            <a:r>
              <a:rPr lang="ru-RU" sz="1400" dirty="0" err="1">
                <a:solidFill>
                  <a:schemeClr val="tx1">
                    <a:lumMod val="85000"/>
                    <a:lumOff val="15000"/>
                  </a:schemeClr>
                </a:solidFill>
                <a:cs typeface="Tahoma" pitchFamily="34" charset="0"/>
              </a:rPr>
              <a:t>настоящата</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банкова</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гаранция</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следва</a:t>
            </a:r>
            <a:r>
              <a:rPr lang="ru-RU" sz="1400" dirty="0">
                <a:solidFill>
                  <a:schemeClr val="tx1">
                    <a:lumMod val="85000"/>
                    <a:lumOff val="15000"/>
                  </a:schemeClr>
                </a:solidFill>
                <a:cs typeface="Tahoma" pitchFamily="34" charset="0"/>
              </a:rPr>
              <a:t> да ни </a:t>
            </a:r>
            <a:r>
              <a:rPr lang="ru-RU" sz="1400" dirty="0" err="1">
                <a:solidFill>
                  <a:schemeClr val="tx1">
                    <a:lumMod val="85000"/>
                    <a:lumOff val="15000"/>
                  </a:schemeClr>
                </a:solidFill>
                <a:cs typeface="Tahoma" pitchFamily="34" charset="0"/>
              </a:rPr>
              <a:t>бъде</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представено</a:t>
            </a:r>
            <a:r>
              <a:rPr lang="ru-RU" sz="1400" dirty="0">
                <a:solidFill>
                  <a:schemeClr val="tx1">
                    <a:lumMod val="85000"/>
                    <a:lumOff val="15000"/>
                  </a:schemeClr>
                </a:solidFill>
                <a:cs typeface="Tahoma" pitchFamily="34" charset="0"/>
              </a:rPr>
              <a:t> най-</a:t>
            </a:r>
            <a:r>
              <a:rPr lang="ru-RU" sz="1400" dirty="0" err="1">
                <a:solidFill>
                  <a:schemeClr val="tx1">
                    <a:lumMod val="85000"/>
                    <a:lumOff val="15000"/>
                  </a:schemeClr>
                </a:solidFill>
                <a:cs typeface="Tahoma" pitchFamily="34" charset="0"/>
              </a:rPr>
              <a:t>късно</a:t>
            </a:r>
            <a:r>
              <a:rPr lang="ru-RU" sz="1400" dirty="0">
                <a:solidFill>
                  <a:schemeClr val="tx1">
                    <a:lumMod val="85000"/>
                    <a:lumOff val="15000"/>
                  </a:schemeClr>
                </a:solidFill>
                <a:cs typeface="Tahoma" pitchFamily="34" charset="0"/>
              </a:rPr>
              <a:t> до 16 часа на ………………(дата - не </a:t>
            </a:r>
            <a:r>
              <a:rPr lang="ru-RU" sz="1400" dirty="0" err="1">
                <a:solidFill>
                  <a:schemeClr val="tx1">
                    <a:lumMod val="85000"/>
                    <a:lumOff val="15000"/>
                  </a:schemeClr>
                </a:solidFill>
                <a:cs typeface="Tahoma" pitchFamily="34" charset="0"/>
              </a:rPr>
              <a:t>по-малко</a:t>
            </a:r>
            <a:r>
              <a:rPr lang="ru-RU" sz="1400" dirty="0">
                <a:solidFill>
                  <a:schemeClr val="tx1">
                    <a:lumMod val="85000"/>
                    <a:lumOff val="15000"/>
                  </a:schemeClr>
                </a:solidFill>
                <a:cs typeface="Tahoma" pitchFamily="34" charset="0"/>
              </a:rPr>
              <a:t> от </a:t>
            </a:r>
            <a:r>
              <a:rPr lang="ru-RU" sz="1400" dirty="0" err="1">
                <a:solidFill>
                  <a:schemeClr val="tx1">
                    <a:lumMod val="85000"/>
                    <a:lumOff val="15000"/>
                  </a:schemeClr>
                </a:solidFill>
                <a:cs typeface="Tahoma" pitchFamily="34" charset="0"/>
              </a:rPr>
              <a:t>четири</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месеца</a:t>
            </a:r>
            <a:r>
              <a:rPr lang="ru-RU" sz="1400" dirty="0">
                <a:solidFill>
                  <a:schemeClr val="tx1">
                    <a:lumMod val="85000"/>
                    <a:lumOff val="15000"/>
                  </a:schemeClr>
                </a:solidFill>
                <a:cs typeface="Tahoma" pitchFamily="34" charset="0"/>
              </a:rPr>
              <a:t> след </a:t>
            </a:r>
            <a:r>
              <a:rPr lang="ru-RU" sz="1400" dirty="0" err="1">
                <a:solidFill>
                  <a:schemeClr val="tx1">
                    <a:lumMod val="85000"/>
                    <a:lumOff val="15000"/>
                  </a:schemeClr>
                </a:solidFill>
                <a:cs typeface="Tahoma" pitchFamily="34" charset="0"/>
              </a:rPr>
              <a:t>изтичане</a:t>
            </a:r>
            <a:r>
              <a:rPr lang="ru-RU" sz="1400" dirty="0">
                <a:solidFill>
                  <a:schemeClr val="tx1">
                    <a:lumMod val="85000"/>
                    <a:lumOff val="15000"/>
                  </a:schemeClr>
                </a:solidFill>
                <a:cs typeface="Tahoma" pitchFamily="34" charset="0"/>
              </a:rPr>
              <a:t> на </a:t>
            </a:r>
            <a:r>
              <a:rPr lang="ru-RU" sz="1400" dirty="0" err="1">
                <a:solidFill>
                  <a:schemeClr val="tx1">
                    <a:lumMod val="85000"/>
                    <a:lumOff val="15000"/>
                  </a:schemeClr>
                </a:solidFill>
                <a:cs typeface="Tahoma" pitchFamily="34" charset="0"/>
              </a:rPr>
              <a:t>крайния</a:t>
            </a:r>
            <a:r>
              <a:rPr lang="ru-RU" sz="1400" dirty="0">
                <a:solidFill>
                  <a:schemeClr val="tx1">
                    <a:lumMod val="85000"/>
                    <a:lumOff val="15000"/>
                  </a:schemeClr>
                </a:solidFill>
                <a:cs typeface="Tahoma" pitchFamily="34" charset="0"/>
              </a:rPr>
              <a:t> срок за </a:t>
            </a:r>
            <a:r>
              <a:rPr lang="ru-RU" sz="1400" dirty="0" err="1">
                <a:solidFill>
                  <a:schemeClr val="tx1">
                    <a:lumMod val="85000"/>
                    <a:lumOff val="15000"/>
                  </a:schemeClr>
                </a:solidFill>
                <a:cs typeface="Tahoma" pitchFamily="34" charset="0"/>
              </a:rPr>
              <a:t>изпълнение</a:t>
            </a:r>
            <a:r>
              <a:rPr lang="ru-RU" sz="1400" dirty="0">
                <a:solidFill>
                  <a:schemeClr val="tx1">
                    <a:lumMod val="85000"/>
                    <a:lumOff val="15000"/>
                  </a:schemeClr>
                </a:solidFill>
                <a:cs typeface="Tahoma" pitchFamily="34" charset="0"/>
              </a:rPr>
              <a:t> на проекта, </a:t>
            </a:r>
            <a:r>
              <a:rPr lang="ru-RU" sz="1400" dirty="0" err="1">
                <a:solidFill>
                  <a:schemeClr val="tx1">
                    <a:lumMod val="85000"/>
                    <a:lumOff val="15000"/>
                  </a:schemeClr>
                </a:solidFill>
                <a:cs typeface="Tahoma" pitchFamily="34" charset="0"/>
              </a:rPr>
              <a:t>посочен</a:t>
            </a:r>
            <a:r>
              <a:rPr lang="ru-RU" sz="1400" dirty="0">
                <a:solidFill>
                  <a:schemeClr val="tx1">
                    <a:lumMod val="85000"/>
                    <a:lumOff val="15000"/>
                  </a:schemeClr>
                </a:solidFill>
                <a:cs typeface="Tahoma" pitchFamily="34" charset="0"/>
              </a:rPr>
              <a:t> в Договора за </a:t>
            </a:r>
            <a:r>
              <a:rPr lang="ru-RU" sz="1400" dirty="0" err="1">
                <a:solidFill>
                  <a:schemeClr val="tx1">
                    <a:lumMod val="85000"/>
                    <a:lumOff val="15000"/>
                  </a:schemeClr>
                </a:solidFill>
                <a:cs typeface="Tahoma" pitchFamily="34" charset="0"/>
              </a:rPr>
              <a:t>финансиране</a:t>
            </a:r>
            <a:r>
              <a:rPr lang="ru-RU" sz="1400" dirty="0">
                <a:solidFill>
                  <a:schemeClr val="tx1">
                    <a:lumMod val="85000"/>
                    <a:lumOff val="15000"/>
                  </a:schemeClr>
                </a:solidFill>
                <a:cs typeface="Tahoma" pitchFamily="34" charset="0"/>
              </a:rPr>
              <a:t>).“ В </a:t>
            </a:r>
            <a:r>
              <a:rPr lang="ru-RU" sz="1400" dirty="0" err="1">
                <a:solidFill>
                  <a:schemeClr val="tx1">
                    <a:lumMod val="85000"/>
                    <a:lumOff val="15000"/>
                  </a:schemeClr>
                </a:solidFill>
                <a:cs typeface="Tahoma" pitchFamily="34" charset="0"/>
              </a:rPr>
              <a:t>самото</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ръководство</a:t>
            </a:r>
            <a:r>
              <a:rPr lang="ru-RU" sz="1400" dirty="0">
                <a:solidFill>
                  <a:schemeClr val="tx1">
                    <a:lumMod val="85000"/>
                    <a:lumOff val="15000"/>
                  </a:schemeClr>
                </a:solidFill>
                <a:cs typeface="Tahoma" pitchFamily="34" charset="0"/>
              </a:rPr>
              <a:t> и в </a:t>
            </a:r>
            <a:r>
              <a:rPr lang="ru-RU" sz="1400" dirty="0" err="1">
                <a:solidFill>
                  <a:schemeClr val="tx1">
                    <a:lumMod val="85000"/>
                    <a:lumOff val="15000"/>
                  </a:schemeClr>
                </a:solidFill>
                <a:cs typeface="Tahoma" pitchFamily="34" charset="0"/>
              </a:rPr>
              <a:t>образеца</a:t>
            </a:r>
            <a:r>
              <a:rPr lang="ru-RU" sz="1400" dirty="0">
                <a:solidFill>
                  <a:schemeClr val="tx1">
                    <a:lumMod val="85000"/>
                    <a:lumOff val="15000"/>
                  </a:schemeClr>
                </a:solidFill>
                <a:cs typeface="Tahoma" pitchFamily="34" charset="0"/>
              </a:rPr>
              <a:t>, приложен </a:t>
            </a:r>
            <a:r>
              <a:rPr lang="ru-RU" sz="1400" dirty="0" err="1">
                <a:solidFill>
                  <a:schemeClr val="tx1">
                    <a:lumMod val="85000"/>
                    <a:lumOff val="15000"/>
                  </a:schemeClr>
                </a:solidFill>
                <a:cs typeface="Tahoma" pitchFamily="34" charset="0"/>
              </a:rPr>
              <a:t>към</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Условията</a:t>
            </a:r>
            <a:r>
              <a:rPr lang="ru-RU" sz="1400" dirty="0">
                <a:solidFill>
                  <a:schemeClr val="tx1">
                    <a:lumMod val="85000"/>
                    <a:lumOff val="15000"/>
                  </a:schemeClr>
                </a:solidFill>
                <a:cs typeface="Tahoma" pitchFamily="34" charset="0"/>
              </a:rPr>
              <a:t> за </a:t>
            </a:r>
            <a:r>
              <a:rPr lang="ru-RU" sz="1400" dirty="0" err="1">
                <a:solidFill>
                  <a:schemeClr val="tx1">
                    <a:lumMod val="85000"/>
                    <a:lumOff val="15000"/>
                  </a:schemeClr>
                </a:solidFill>
                <a:cs typeface="Tahoma" pitchFamily="34" charset="0"/>
              </a:rPr>
              <a:t>изпълнение</a:t>
            </a:r>
            <a:r>
              <a:rPr lang="ru-RU" sz="1400" dirty="0">
                <a:solidFill>
                  <a:schemeClr val="tx1">
                    <a:lumMod val="85000"/>
                    <a:lumOff val="15000"/>
                  </a:schemeClr>
                </a:solidFill>
                <a:cs typeface="Tahoma" pitchFamily="34" charset="0"/>
              </a:rPr>
              <a:t> от пакета </a:t>
            </a:r>
            <a:r>
              <a:rPr lang="ru-RU" sz="1400" dirty="0" err="1">
                <a:solidFill>
                  <a:schemeClr val="tx1">
                    <a:lumMod val="85000"/>
                    <a:lumOff val="15000"/>
                  </a:schemeClr>
                </a:solidFill>
                <a:cs typeface="Tahoma" pitchFamily="34" charset="0"/>
              </a:rPr>
              <a:t>документи</a:t>
            </a:r>
            <a:r>
              <a:rPr lang="ru-RU" sz="1400" dirty="0">
                <a:solidFill>
                  <a:schemeClr val="tx1">
                    <a:lumMod val="85000"/>
                    <a:lumOff val="15000"/>
                  </a:schemeClr>
                </a:solidFill>
                <a:cs typeface="Tahoma" pitchFamily="34" charset="0"/>
              </a:rPr>
              <a:t> за </a:t>
            </a:r>
            <a:r>
              <a:rPr lang="ru-RU" sz="1400" dirty="0" err="1">
                <a:solidFill>
                  <a:schemeClr val="tx1">
                    <a:lumMod val="85000"/>
                    <a:lumOff val="15000"/>
                  </a:schemeClr>
                </a:solidFill>
                <a:cs typeface="Tahoma" pitchFamily="34" charset="0"/>
              </a:rPr>
              <a:t>кандидатстване</a:t>
            </a:r>
            <a:r>
              <a:rPr lang="ru-RU" sz="1400" dirty="0">
                <a:solidFill>
                  <a:schemeClr val="tx1">
                    <a:lumMod val="85000"/>
                    <a:lumOff val="15000"/>
                  </a:schemeClr>
                </a:solidFill>
                <a:cs typeface="Tahoma" pitchFamily="34" charset="0"/>
              </a:rPr>
              <a:t> по </a:t>
            </a:r>
            <a:r>
              <a:rPr lang="ru-RU" sz="1400" dirty="0" err="1">
                <a:solidFill>
                  <a:schemeClr val="tx1">
                    <a:lumMod val="85000"/>
                    <a:lumOff val="15000"/>
                  </a:schemeClr>
                </a:solidFill>
                <a:cs typeface="Tahoma" pitchFamily="34" charset="0"/>
              </a:rPr>
              <a:t>процедурата</a:t>
            </a:r>
            <a:r>
              <a:rPr lang="ru-RU" sz="1400" dirty="0">
                <a:solidFill>
                  <a:schemeClr val="tx1">
                    <a:lumMod val="85000"/>
                    <a:lumOff val="15000"/>
                  </a:schemeClr>
                </a:solidFill>
                <a:cs typeface="Tahoma" pitchFamily="34" charset="0"/>
              </a:rPr>
              <a:t>, е </a:t>
            </a:r>
            <a:r>
              <a:rPr lang="ru-RU" sz="1400" dirty="0" err="1">
                <a:solidFill>
                  <a:schemeClr val="tx1">
                    <a:lumMod val="85000"/>
                    <a:lumOff val="15000"/>
                  </a:schemeClr>
                </a:solidFill>
                <a:cs typeface="Tahoma" pitchFamily="34" charset="0"/>
              </a:rPr>
              <a:t>посочен</a:t>
            </a:r>
            <a:r>
              <a:rPr lang="ru-RU" sz="1400" dirty="0">
                <a:solidFill>
                  <a:schemeClr val="tx1">
                    <a:lumMod val="85000"/>
                    <a:lumOff val="15000"/>
                  </a:schemeClr>
                </a:solidFill>
                <a:cs typeface="Tahoma" pitchFamily="34" charset="0"/>
              </a:rPr>
              <a:t> срок, не </a:t>
            </a:r>
            <a:r>
              <a:rPr lang="ru-RU" sz="1400" dirty="0" err="1">
                <a:solidFill>
                  <a:schemeClr val="tx1">
                    <a:lumMod val="85000"/>
                    <a:lumOff val="15000"/>
                  </a:schemeClr>
                </a:solidFill>
                <a:cs typeface="Tahoma" pitchFamily="34" charset="0"/>
              </a:rPr>
              <a:t>по-малък</a:t>
            </a:r>
            <a:r>
              <a:rPr lang="ru-RU" sz="1400" dirty="0">
                <a:solidFill>
                  <a:schemeClr val="tx1">
                    <a:lumMod val="85000"/>
                    <a:lumOff val="15000"/>
                  </a:schemeClr>
                </a:solidFill>
                <a:cs typeface="Tahoma" pitchFamily="34" charset="0"/>
              </a:rPr>
              <a:t> от три </a:t>
            </a:r>
            <a:r>
              <a:rPr lang="ru-RU" sz="1400" dirty="0" err="1">
                <a:solidFill>
                  <a:schemeClr val="tx1">
                    <a:lumMod val="85000"/>
                    <a:lumOff val="15000"/>
                  </a:schemeClr>
                </a:solidFill>
                <a:cs typeface="Tahoma" pitchFamily="34" charset="0"/>
              </a:rPr>
              <a:t>месеца</a:t>
            </a:r>
            <a:r>
              <a:rPr lang="ru-RU" sz="1400" dirty="0">
                <a:solidFill>
                  <a:schemeClr val="tx1">
                    <a:lumMod val="85000"/>
                    <a:lumOff val="15000"/>
                  </a:schemeClr>
                </a:solidFill>
                <a:cs typeface="Tahoma" pitchFamily="34" charset="0"/>
              </a:rPr>
              <a:t> след </a:t>
            </a:r>
            <a:r>
              <a:rPr lang="ru-RU" sz="1400" dirty="0" err="1">
                <a:solidFill>
                  <a:schemeClr val="tx1">
                    <a:lumMod val="85000"/>
                    <a:lumOff val="15000"/>
                  </a:schemeClr>
                </a:solidFill>
                <a:cs typeface="Tahoma" pitchFamily="34" charset="0"/>
              </a:rPr>
              <a:t>изтичане</a:t>
            </a:r>
            <a:r>
              <a:rPr lang="ru-RU" sz="1400" dirty="0">
                <a:solidFill>
                  <a:schemeClr val="tx1">
                    <a:lumMod val="85000"/>
                    <a:lumOff val="15000"/>
                  </a:schemeClr>
                </a:solidFill>
                <a:cs typeface="Tahoma" pitchFamily="34" charset="0"/>
              </a:rPr>
              <a:t> на </a:t>
            </a:r>
            <a:r>
              <a:rPr lang="ru-RU" sz="1400" dirty="0" err="1">
                <a:solidFill>
                  <a:schemeClr val="tx1">
                    <a:lumMod val="85000"/>
                    <a:lumOff val="15000"/>
                  </a:schemeClr>
                </a:solidFill>
                <a:cs typeface="Tahoma" pitchFamily="34" charset="0"/>
              </a:rPr>
              <a:t>крайния</a:t>
            </a:r>
            <a:r>
              <a:rPr lang="ru-RU" sz="1400" dirty="0">
                <a:solidFill>
                  <a:schemeClr val="tx1">
                    <a:lumMod val="85000"/>
                    <a:lumOff val="15000"/>
                  </a:schemeClr>
                </a:solidFill>
                <a:cs typeface="Tahoma" pitchFamily="34" charset="0"/>
              </a:rPr>
              <a:t> срок за </a:t>
            </a:r>
            <a:r>
              <a:rPr lang="ru-RU" sz="1400" dirty="0" err="1">
                <a:solidFill>
                  <a:schemeClr val="tx1">
                    <a:lumMod val="85000"/>
                    <a:lumOff val="15000"/>
                  </a:schemeClr>
                </a:solidFill>
                <a:cs typeface="Tahoma" pitchFamily="34" charset="0"/>
              </a:rPr>
              <a:t>изпълнение</a:t>
            </a:r>
            <a:r>
              <a:rPr lang="ru-RU" sz="1400" dirty="0">
                <a:solidFill>
                  <a:schemeClr val="tx1">
                    <a:lumMod val="85000"/>
                    <a:lumOff val="15000"/>
                  </a:schemeClr>
                </a:solidFill>
                <a:cs typeface="Tahoma" pitchFamily="34" charset="0"/>
              </a:rPr>
              <a:t> на проекта. Моля за уточнение </a:t>
            </a:r>
            <a:r>
              <a:rPr lang="ru-RU" sz="1400" dirty="0" err="1">
                <a:solidFill>
                  <a:schemeClr val="tx1">
                    <a:lumMod val="85000"/>
                    <a:lumOff val="15000"/>
                  </a:schemeClr>
                </a:solidFill>
                <a:cs typeface="Tahoma" pitchFamily="34" charset="0"/>
              </a:rPr>
              <a:t>срокът</a:t>
            </a:r>
            <a:r>
              <a:rPr lang="ru-RU" sz="1400" dirty="0">
                <a:solidFill>
                  <a:schemeClr val="tx1">
                    <a:lumMod val="85000"/>
                    <a:lumOff val="15000"/>
                  </a:schemeClr>
                </a:solidFill>
                <a:cs typeface="Tahoma" pitchFamily="34" charset="0"/>
              </a:rPr>
              <a:t> на </a:t>
            </a:r>
            <a:r>
              <a:rPr lang="ru-RU" sz="1400" dirty="0" err="1">
                <a:solidFill>
                  <a:schemeClr val="tx1">
                    <a:lumMod val="85000"/>
                    <a:lumOff val="15000"/>
                  </a:schemeClr>
                </a:solidFill>
                <a:cs typeface="Tahoma" pitchFamily="34" charset="0"/>
              </a:rPr>
              <a:t>Банковата</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гаранция</a:t>
            </a:r>
            <a:r>
              <a:rPr lang="ru-RU" sz="1400" dirty="0">
                <a:solidFill>
                  <a:schemeClr val="tx1">
                    <a:lumMod val="85000"/>
                    <a:lumOff val="15000"/>
                  </a:schemeClr>
                </a:solidFill>
                <a:cs typeface="Tahoma" pitchFamily="34" charset="0"/>
              </a:rPr>
              <a:t>, необходима за </a:t>
            </a:r>
            <a:r>
              <a:rPr lang="ru-RU" sz="1400" dirty="0" err="1">
                <a:solidFill>
                  <a:schemeClr val="tx1">
                    <a:lumMod val="85000"/>
                    <a:lumOff val="15000"/>
                  </a:schemeClr>
                </a:solidFill>
                <a:cs typeface="Tahoma" pitchFamily="34" charset="0"/>
              </a:rPr>
              <a:t>Авансово</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плащане</a:t>
            </a:r>
            <a:r>
              <a:rPr lang="ru-RU" sz="1400" dirty="0">
                <a:solidFill>
                  <a:schemeClr val="tx1">
                    <a:lumMod val="85000"/>
                    <a:lumOff val="15000"/>
                  </a:schemeClr>
                </a:solidFill>
                <a:cs typeface="Tahoma" pitchFamily="34" charset="0"/>
              </a:rPr>
              <a:t>, три или </a:t>
            </a:r>
            <a:r>
              <a:rPr lang="ru-RU" sz="1400" dirty="0" err="1">
                <a:solidFill>
                  <a:schemeClr val="tx1">
                    <a:lumMod val="85000"/>
                    <a:lumOff val="15000"/>
                  </a:schemeClr>
                </a:solidFill>
                <a:cs typeface="Tahoma" pitchFamily="34" charset="0"/>
              </a:rPr>
              <a:t>четири</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месеца</a:t>
            </a:r>
            <a:r>
              <a:rPr lang="ru-RU" sz="1400" dirty="0">
                <a:solidFill>
                  <a:schemeClr val="tx1">
                    <a:lumMod val="85000"/>
                    <a:lumOff val="15000"/>
                  </a:schemeClr>
                </a:solidFill>
                <a:cs typeface="Tahoma" pitchFamily="34" charset="0"/>
              </a:rPr>
              <a:t> след </a:t>
            </a:r>
            <a:r>
              <a:rPr lang="ru-RU" sz="1400" dirty="0" err="1">
                <a:solidFill>
                  <a:schemeClr val="tx1">
                    <a:lumMod val="85000"/>
                    <a:lumOff val="15000"/>
                  </a:schemeClr>
                </a:solidFill>
                <a:cs typeface="Tahoma" pitchFamily="34" charset="0"/>
              </a:rPr>
              <a:t>изтичане</a:t>
            </a:r>
            <a:r>
              <a:rPr lang="ru-RU" sz="1400" dirty="0">
                <a:solidFill>
                  <a:schemeClr val="tx1">
                    <a:lumMod val="85000"/>
                    <a:lumOff val="15000"/>
                  </a:schemeClr>
                </a:solidFill>
                <a:cs typeface="Tahoma" pitchFamily="34" charset="0"/>
              </a:rPr>
              <a:t> на </a:t>
            </a:r>
            <a:r>
              <a:rPr lang="ru-RU" sz="1400" dirty="0" err="1">
                <a:solidFill>
                  <a:schemeClr val="tx1">
                    <a:lumMod val="85000"/>
                    <a:lumOff val="15000"/>
                  </a:schemeClr>
                </a:solidFill>
                <a:cs typeface="Tahoma" pitchFamily="34" charset="0"/>
              </a:rPr>
              <a:t>крайния</a:t>
            </a:r>
            <a:r>
              <a:rPr lang="ru-RU" sz="1400" dirty="0">
                <a:solidFill>
                  <a:schemeClr val="tx1">
                    <a:lumMod val="85000"/>
                    <a:lumOff val="15000"/>
                  </a:schemeClr>
                </a:solidFill>
                <a:cs typeface="Tahoma" pitchFamily="34" charset="0"/>
              </a:rPr>
              <a:t> срок за </a:t>
            </a:r>
            <a:r>
              <a:rPr lang="ru-RU" sz="1400" dirty="0" err="1">
                <a:solidFill>
                  <a:schemeClr val="tx1">
                    <a:lumMod val="85000"/>
                    <a:lumOff val="15000"/>
                  </a:schemeClr>
                </a:solidFill>
                <a:cs typeface="Tahoma" pitchFamily="34" charset="0"/>
              </a:rPr>
              <a:t>изпълнение</a:t>
            </a:r>
            <a:r>
              <a:rPr lang="ru-RU" sz="1400" dirty="0">
                <a:solidFill>
                  <a:schemeClr val="tx1">
                    <a:lumMod val="85000"/>
                    <a:lumOff val="15000"/>
                  </a:schemeClr>
                </a:solidFill>
                <a:cs typeface="Tahoma" pitchFamily="34" charset="0"/>
              </a:rPr>
              <a:t> </a:t>
            </a:r>
            <a:r>
              <a:rPr lang="ru-RU" sz="1400" dirty="0" err="1">
                <a:solidFill>
                  <a:schemeClr val="tx1">
                    <a:lumMod val="85000"/>
                    <a:lumOff val="15000"/>
                  </a:schemeClr>
                </a:solidFill>
                <a:cs typeface="Tahoma" pitchFamily="34" charset="0"/>
              </a:rPr>
              <a:t>следва</a:t>
            </a:r>
            <a:r>
              <a:rPr lang="ru-RU" sz="1400" dirty="0">
                <a:solidFill>
                  <a:schemeClr val="tx1">
                    <a:lumMod val="85000"/>
                    <a:lumOff val="15000"/>
                  </a:schemeClr>
                </a:solidFill>
                <a:cs typeface="Tahoma" pitchFamily="34" charset="0"/>
              </a:rPr>
              <a:t> да </a:t>
            </a:r>
            <a:r>
              <a:rPr lang="ru-RU" sz="1400" dirty="0" err="1">
                <a:solidFill>
                  <a:schemeClr val="tx1">
                    <a:lumMod val="85000"/>
                    <a:lumOff val="15000"/>
                  </a:schemeClr>
                </a:solidFill>
                <a:cs typeface="Tahoma" pitchFamily="34" charset="0"/>
              </a:rPr>
              <a:t>бъде</a:t>
            </a:r>
            <a:r>
              <a:rPr lang="ru-RU" sz="1400" dirty="0">
                <a:solidFill>
                  <a:schemeClr val="tx1">
                    <a:lumMod val="85000"/>
                    <a:lumOff val="15000"/>
                  </a:schemeClr>
                </a:solidFill>
                <a:cs typeface="Tahoma" pitchFamily="34" charset="0"/>
              </a:rPr>
              <a:t>.</a:t>
            </a:r>
          </a:p>
          <a:p>
            <a:pPr marL="0" indent="0" algn="just" fontAlgn="base">
              <a:lnSpc>
                <a:spcPct val="110000"/>
              </a:lnSpc>
              <a:spcBef>
                <a:spcPts val="0"/>
              </a:spcBef>
              <a:spcAft>
                <a:spcPts val="600"/>
              </a:spcAft>
              <a:buClrTx/>
              <a:buSzTx/>
              <a:buNone/>
              <a:defRPr/>
            </a:pPr>
            <a:endParaRPr lang="ru-RU" sz="1400" dirty="0">
              <a:solidFill>
                <a:schemeClr val="tx1">
                  <a:lumMod val="85000"/>
                  <a:lumOff val="15000"/>
                </a:schemeClr>
              </a:solidFill>
              <a:cs typeface="Tahoma" pitchFamily="34" charset="0"/>
            </a:endParaRPr>
          </a:p>
          <a:p>
            <a:pPr marL="0" indent="0" algn="just" fontAlgn="base">
              <a:lnSpc>
                <a:spcPct val="110000"/>
              </a:lnSpc>
              <a:spcBef>
                <a:spcPts val="0"/>
              </a:spcBef>
              <a:spcAft>
                <a:spcPts val="600"/>
              </a:spcAft>
              <a:buClrTx/>
              <a:buSzTx/>
              <a:buNone/>
              <a:defRPr/>
            </a:pPr>
            <a:r>
              <a:rPr lang="ru-RU" sz="1400" b="1" dirty="0">
                <a:solidFill>
                  <a:schemeClr val="tx1">
                    <a:lumMod val="85000"/>
                    <a:lumOff val="15000"/>
                  </a:schemeClr>
                </a:solidFill>
                <a:ea typeface="Tahoma" pitchFamily="34" charset="0"/>
                <a:cs typeface="Tahoma" pitchFamily="34" charset="0"/>
              </a:rPr>
              <a:t>Отговор:</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Минималният</a:t>
            </a:r>
            <a:r>
              <a:rPr lang="ru-RU" sz="1400" dirty="0">
                <a:solidFill>
                  <a:schemeClr val="tx1">
                    <a:lumMod val="85000"/>
                    <a:lumOff val="15000"/>
                  </a:schemeClr>
                </a:solidFill>
                <a:ea typeface="Tahoma" pitchFamily="34" charset="0"/>
                <a:cs typeface="Tahoma" pitchFamily="34" charset="0"/>
              </a:rPr>
              <a:t> срок на </a:t>
            </a:r>
            <a:r>
              <a:rPr lang="ru-RU" sz="1400" dirty="0" err="1">
                <a:solidFill>
                  <a:schemeClr val="tx1">
                    <a:lumMod val="85000"/>
                    <a:lumOff val="15000"/>
                  </a:schemeClr>
                </a:solidFill>
                <a:ea typeface="Tahoma" pitchFamily="34" charset="0"/>
                <a:cs typeface="Tahoma" pitchFamily="34" charset="0"/>
              </a:rPr>
              <a:t>валидност</a:t>
            </a:r>
            <a:r>
              <a:rPr lang="ru-RU" sz="1400" dirty="0">
                <a:solidFill>
                  <a:schemeClr val="tx1">
                    <a:lumMod val="85000"/>
                    <a:lumOff val="15000"/>
                  </a:schemeClr>
                </a:solidFill>
                <a:ea typeface="Tahoma" pitchFamily="34" charset="0"/>
                <a:cs typeface="Tahoma" pitchFamily="34" charset="0"/>
              </a:rPr>
              <a:t> на </a:t>
            </a:r>
            <a:r>
              <a:rPr lang="ru-RU" sz="1400" dirty="0" err="1">
                <a:solidFill>
                  <a:schemeClr val="tx1">
                    <a:lumMod val="85000"/>
                    <a:lumOff val="15000"/>
                  </a:schemeClr>
                </a:solidFill>
                <a:ea typeface="Tahoma" pitchFamily="34" charset="0"/>
                <a:cs typeface="Tahoma" pitchFamily="34" charset="0"/>
              </a:rPr>
              <a:t>банковата</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гаранция</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следва</a:t>
            </a:r>
            <a:r>
              <a:rPr lang="ru-RU" sz="1400" dirty="0">
                <a:solidFill>
                  <a:schemeClr val="tx1">
                    <a:lumMod val="85000"/>
                    <a:lumOff val="15000"/>
                  </a:schemeClr>
                </a:solidFill>
                <a:ea typeface="Tahoma" pitchFamily="34" charset="0"/>
                <a:cs typeface="Tahoma" pitchFamily="34" charset="0"/>
              </a:rPr>
              <a:t> да е „не </a:t>
            </a:r>
            <a:r>
              <a:rPr lang="ru-RU" sz="1400" dirty="0" err="1">
                <a:solidFill>
                  <a:schemeClr val="tx1">
                    <a:lumMod val="85000"/>
                    <a:lumOff val="15000"/>
                  </a:schemeClr>
                </a:solidFill>
                <a:ea typeface="Tahoma" pitchFamily="34" charset="0"/>
                <a:cs typeface="Tahoma" pitchFamily="34" charset="0"/>
              </a:rPr>
              <a:t>по-малък</a:t>
            </a:r>
            <a:r>
              <a:rPr lang="ru-RU" sz="1400" dirty="0">
                <a:solidFill>
                  <a:schemeClr val="tx1">
                    <a:lumMod val="85000"/>
                    <a:lumOff val="15000"/>
                  </a:schemeClr>
                </a:solidFill>
                <a:ea typeface="Tahoma" pitchFamily="34" charset="0"/>
                <a:cs typeface="Tahoma" pitchFamily="34" charset="0"/>
              </a:rPr>
              <a:t> от 3 (три) </a:t>
            </a:r>
            <a:r>
              <a:rPr lang="ru-RU" sz="1400" dirty="0" err="1">
                <a:solidFill>
                  <a:schemeClr val="tx1">
                    <a:lumMod val="85000"/>
                    <a:lumOff val="15000"/>
                  </a:schemeClr>
                </a:solidFill>
                <a:ea typeface="Tahoma" pitchFamily="34" charset="0"/>
                <a:cs typeface="Tahoma" pitchFamily="34" charset="0"/>
              </a:rPr>
              <a:t>месеца</a:t>
            </a:r>
            <a:r>
              <a:rPr lang="ru-RU" sz="1400" dirty="0">
                <a:solidFill>
                  <a:schemeClr val="tx1">
                    <a:lumMod val="85000"/>
                    <a:lumOff val="15000"/>
                  </a:schemeClr>
                </a:solidFill>
                <a:ea typeface="Tahoma" pitchFamily="34" charset="0"/>
                <a:cs typeface="Tahoma" pitchFamily="34" charset="0"/>
              </a:rPr>
              <a:t> след </a:t>
            </a:r>
            <a:r>
              <a:rPr lang="ru-RU" sz="1400" dirty="0" err="1">
                <a:solidFill>
                  <a:schemeClr val="tx1">
                    <a:lumMod val="85000"/>
                    <a:lumOff val="15000"/>
                  </a:schemeClr>
                </a:solidFill>
                <a:ea typeface="Tahoma" pitchFamily="34" charset="0"/>
                <a:cs typeface="Tahoma" pitchFamily="34" charset="0"/>
              </a:rPr>
              <a:t>изтичане</a:t>
            </a:r>
            <a:r>
              <a:rPr lang="ru-RU" sz="1400" dirty="0">
                <a:solidFill>
                  <a:schemeClr val="tx1">
                    <a:lumMod val="85000"/>
                    <a:lumOff val="15000"/>
                  </a:schemeClr>
                </a:solidFill>
                <a:ea typeface="Tahoma" pitchFamily="34" charset="0"/>
                <a:cs typeface="Tahoma" pitchFamily="34" charset="0"/>
              </a:rPr>
              <a:t> на </a:t>
            </a:r>
            <a:r>
              <a:rPr lang="ru-RU" sz="1400" dirty="0" err="1">
                <a:solidFill>
                  <a:schemeClr val="tx1">
                    <a:lumMod val="85000"/>
                    <a:lumOff val="15000"/>
                  </a:schemeClr>
                </a:solidFill>
                <a:ea typeface="Tahoma" pitchFamily="34" charset="0"/>
                <a:cs typeface="Tahoma" pitchFamily="34" charset="0"/>
              </a:rPr>
              <a:t>крайния</a:t>
            </a:r>
            <a:r>
              <a:rPr lang="ru-RU" sz="1400" dirty="0">
                <a:solidFill>
                  <a:schemeClr val="tx1">
                    <a:lumMod val="85000"/>
                    <a:lumOff val="15000"/>
                  </a:schemeClr>
                </a:solidFill>
                <a:ea typeface="Tahoma" pitchFamily="34" charset="0"/>
                <a:cs typeface="Tahoma" pitchFamily="34" charset="0"/>
              </a:rPr>
              <a:t> срок за </a:t>
            </a:r>
            <a:r>
              <a:rPr lang="ru-RU" sz="1400" dirty="0" err="1">
                <a:solidFill>
                  <a:schemeClr val="tx1">
                    <a:lumMod val="85000"/>
                    <a:lumOff val="15000"/>
                  </a:schemeClr>
                </a:solidFill>
                <a:ea typeface="Tahoma" pitchFamily="34" charset="0"/>
                <a:cs typeface="Tahoma" pitchFamily="34" charset="0"/>
              </a:rPr>
              <a:t>изпълнение</a:t>
            </a:r>
            <a:r>
              <a:rPr lang="ru-RU" sz="1400" dirty="0">
                <a:solidFill>
                  <a:schemeClr val="tx1">
                    <a:lumMod val="85000"/>
                    <a:lumOff val="15000"/>
                  </a:schemeClr>
                </a:solidFill>
                <a:ea typeface="Tahoma" pitchFamily="34" charset="0"/>
                <a:cs typeface="Tahoma" pitchFamily="34" charset="0"/>
              </a:rPr>
              <a:t> на </a:t>
            </a:r>
            <a:r>
              <a:rPr lang="ru-RU" sz="1400" dirty="0" err="1">
                <a:solidFill>
                  <a:schemeClr val="tx1">
                    <a:lumMod val="85000"/>
                    <a:lumOff val="15000"/>
                  </a:schemeClr>
                </a:solidFill>
                <a:ea typeface="Tahoma" pitchFamily="34" charset="0"/>
                <a:cs typeface="Tahoma" pitchFamily="34" charset="0"/>
              </a:rPr>
              <a:t>одобрената</a:t>
            </a:r>
            <a:r>
              <a:rPr lang="ru-RU" sz="1400" dirty="0">
                <a:solidFill>
                  <a:schemeClr val="tx1">
                    <a:lumMod val="85000"/>
                    <a:lumOff val="15000"/>
                  </a:schemeClr>
                </a:solidFill>
                <a:ea typeface="Tahoma" pitchFamily="34" charset="0"/>
                <a:cs typeface="Tahoma" pitchFamily="34" charset="0"/>
              </a:rPr>
              <a:t> инвестиция". </a:t>
            </a:r>
            <a:r>
              <a:rPr lang="ru-RU" sz="1400" dirty="0" err="1">
                <a:solidFill>
                  <a:schemeClr val="tx1">
                    <a:lumMod val="85000"/>
                    <a:lumOff val="15000"/>
                  </a:schemeClr>
                </a:solidFill>
                <a:ea typeface="Tahoma" pitchFamily="34" charset="0"/>
                <a:cs typeface="Tahoma" pitchFamily="34" charset="0"/>
              </a:rPr>
              <a:t>Образеца</a:t>
            </a:r>
            <a:r>
              <a:rPr lang="ru-RU" sz="1400" dirty="0">
                <a:solidFill>
                  <a:schemeClr val="tx1">
                    <a:lumMod val="85000"/>
                    <a:lumOff val="15000"/>
                  </a:schemeClr>
                </a:solidFill>
                <a:ea typeface="Tahoma" pitchFamily="34" charset="0"/>
                <a:cs typeface="Tahoma" pitchFamily="34" charset="0"/>
              </a:rPr>
              <a:t> от </a:t>
            </a:r>
            <a:r>
              <a:rPr lang="ru-RU" sz="1400" dirty="0" err="1">
                <a:solidFill>
                  <a:schemeClr val="tx1">
                    <a:lumMod val="85000"/>
                    <a:lumOff val="15000"/>
                  </a:schemeClr>
                </a:solidFill>
                <a:ea typeface="Tahoma" pitchFamily="34" charset="0"/>
                <a:cs typeface="Tahoma" pitchFamily="34" charset="0"/>
              </a:rPr>
              <a:t>Ръководството</a:t>
            </a:r>
            <a:r>
              <a:rPr lang="ru-RU" sz="1400" dirty="0">
                <a:solidFill>
                  <a:schemeClr val="tx1">
                    <a:lumMod val="85000"/>
                    <a:lumOff val="15000"/>
                  </a:schemeClr>
                </a:solidFill>
                <a:ea typeface="Tahoma" pitchFamily="34" charset="0"/>
                <a:cs typeface="Tahoma" pitchFamily="34" charset="0"/>
              </a:rPr>
              <a:t> е </a:t>
            </a:r>
            <a:r>
              <a:rPr lang="ru-RU" sz="1400" dirty="0" err="1">
                <a:solidFill>
                  <a:schemeClr val="tx1">
                    <a:lumMod val="85000"/>
                    <a:lumOff val="15000"/>
                  </a:schemeClr>
                </a:solidFill>
                <a:ea typeface="Tahoma" pitchFamily="34" charset="0"/>
                <a:cs typeface="Tahoma" pitchFamily="34" charset="0"/>
              </a:rPr>
              <a:t>съобразен</a:t>
            </a:r>
            <a:r>
              <a:rPr lang="ru-RU" sz="1400" dirty="0">
                <a:solidFill>
                  <a:schemeClr val="tx1">
                    <a:lumMod val="85000"/>
                    <a:lumOff val="15000"/>
                  </a:schemeClr>
                </a:solidFill>
                <a:ea typeface="Tahoma" pitchFamily="34" charset="0"/>
                <a:cs typeface="Tahoma" pitchFamily="34" charset="0"/>
              </a:rPr>
              <a:t> и с </a:t>
            </a:r>
            <a:r>
              <a:rPr lang="ru-RU" sz="1400" dirty="0" err="1">
                <a:solidFill>
                  <a:schemeClr val="tx1">
                    <a:lumMod val="85000"/>
                    <a:lumOff val="15000"/>
                  </a:schemeClr>
                </a:solidFill>
                <a:ea typeface="Tahoma" pitchFamily="34" charset="0"/>
                <a:cs typeface="Tahoma" pitchFamily="34" charset="0"/>
              </a:rPr>
              <a:t>останалите</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процедури</a:t>
            </a:r>
            <a:r>
              <a:rPr lang="ru-RU" sz="1400" dirty="0">
                <a:solidFill>
                  <a:schemeClr val="tx1">
                    <a:lumMod val="85000"/>
                    <a:lumOff val="15000"/>
                  </a:schemeClr>
                </a:solidFill>
                <a:ea typeface="Tahoma" pitchFamily="34" charset="0"/>
                <a:cs typeface="Tahoma" pitchFamily="34" charset="0"/>
              </a:rPr>
              <a:t> по ПВУ. СНД </a:t>
            </a:r>
            <a:r>
              <a:rPr lang="ru-RU" sz="1400" dirty="0" err="1">
                <a:solidFill>
                  <a:schemeClr val="tx1">
                    <a:lumMod val="85000"/>
                    <a:lumOff val="15000"/>
                  </a:schemeClr>
                </a:solidFill>
                <a:ea typeface="Tahoma" pitchFamily="34" charset="0"/>
                <a:cs typeface="Tahoma" pitchFamily="34" charset="0"/>
              </a:rPr>
              <a:t>ще</a:t>
            </a:r>
            <a:r>
              <a:rPr lang="ru-RU" sz="1400" dirty="0">
                <a:solidFill>
                  <a:schemeClr val="tx1">
                    <a:lumMod val="85000"/>
                    <a:lumOff val="15000"/>
                  </a:schemeClr>
                </a:solidFill>
                <a:ea typeface="Tahoma" pitchFamily="34" charset="0"/>
                <a:cs typeface="Tahoma" pitchFamily="34" charset="0"/>
              </a:rPr>
              <a:t> приема за </a:t>
            </a:r>
            <a:r>
              <a:rPr lang="ru-RU" sz="1400" dirty="0" err="1">
                <a:solidFill>
                  <a:schemeClr val="tx1">
                    <a:lumMod val="85000"/>
                    <a:lumOff val="15000"/>
                  </a:schemeClr>
                </a:solidFill>
                <a:ea typeface="Tahoma" pitchFamily="34" charset="0"/>
                <a:cs typeface="Tahoma" pitchFamily="34" charset="0"/>
              </a:rPr>
              <a:t>отговаряща</a:t>
            </a:r>
            <a:r>
              <a:rPr lang="ru-RU" sz="1400" dirty="0">
                <a:solidFill>
                  <a:schemeClr val="tx1">
                    <a:lumMod val="85000"/>
                    <a:lumOff val="15000"/>
                  </a:schemeClr>
                </a:solidFill>
                <a:ea typeface="Tahoma" pitchFamily="34" charset="0"/>
                <a:cs typeface="Tahoma" pitchFamily="34" charset="0"/>
              </a:rPr>
              <a:t> на </a:t>
            </a:r>
            <a:r>
              <a:rPr lang="ru-RU" sz="1400" dirty="0" err="1">
                <a:solidFill>
                  <a:schemeClr val="tx1">
                    <a:lumMod val="85000"/>
                    <a:lumOff val="15000"/>
                  </a:schemeClr>
                </a:solidFill>
                <a:ea typeface="Tahoma" pitchFamily="34" charset="0"/>
                <a:cs typeface="Tahoma" pitchFamily="34" charset="0"/>
              </a:rPr>
              <a:t>изискванията</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банкова</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гаранция</a:t>
            </a:r>
            <a:r>
              <a:rPr lang="ru-RU" sz="1400" dirty="0">
                <a:solidFill>
                  <a:schemeClr val="tx1">
                    <a:lumMod val="85000"/>
                    <a:lumOff val="15000"/>
                  </a:schemeClr>
                </a:solidFill>
                <a:ea typeface="Tahoma" pitchFamily="34" charset="0"/>
                <a:cs typeface="Tahoma" pitchFamily="34" charset="0"/>
              </a:rPr>
              <a:t> с период на </a:t>
            </a:r>
            <a:r>
              <a:rPr lang="ru-RU" sz="1400" dirty="0" err="1">
                <a:solidFill>
                  <a:schemeClr val="tx1">
                    <a:lumMod val="85000"/>
                    <a:lumOff val="15000"/>
                  </a:schemeClr>
                </a:solidFill>
                <a:ea typeface="Tahoma" pitchFamily="34" charset="0"/>
                <a:cs typeface="Tahoma" pitchFamily="34" charset="0"/>
              </a:rPr>
              <a:t>валидност</a:t>
            </a:r>
            <a:r>
              <a:rPr lang="ru-RU" sz="1400" dirty="0">
                <a:solidFill>
                  <a:schemeClr val="tx1">
                    <a:lumMod val="85000"/>
                    <a:lumOff val="15000"/>
                  </a:schemeClr>
                </a:solidFill>
                <a:ea typeface="Tahoma" pitchFamily="34" charset="0"/>
                <a:cs typeface="Tahoma" pitchFamily="34" charset="0"/>
              </a:rPr>
              <a:t> не </a:t>
            </a:r>
            <a:r>
              <a:rPr lang="ru-RU" sz="1400" dirty="0" err="1">
                <a:solidFill>
                  <a:schemeClr val="tx1">
                    <a:lumMod val="85000"/>
                    <a:lumOff val="15000"/>
                  </a:schemeClr>
                </a:solidFill>
                <a:ea typeface="Tahoma" pitchFamily="34" charset="0"/>
                <a:cs typeface="Tahoma" pitchFamily="34" charset="0"/>
              </a:rPr>
              <a:t>по-малък</a:t>
            </a:r>
            <a:r>
              <a:rPr lang="ru-RU" sz="1400" dirty="0">
                <a:solidFill>
                  <a:schemeClr val="tx1">
                    <a:lumMod val="85000"/>
                    <a:lumOff val="15000"/>
                  </a:schemeClr>
                </a:solidFill>
                <a:ea typeface="Tahoma" pitchFamily="34" charset="0"/>
                <a:cs typeface="Tahoma" pitchFamily="34" charset="0"/>
              </a:rPr>
              <a:t> от 3 (три) </a:t>
            </a:r>
            <a:r>
              <a:rPr lang="ru-RU" sz="1400" dirty="0" err="1">
                <a:solidFill>
                  <a:schemeClr val="tx1">
                    <a:lumMod val="85000"/>
                    <a:lumOff val="15000"/>
                  </a:schemeClr>
                </a:solidFill>
                <a:ea typeface="Tahoma" pitchFamily="34" charset="0"/>
                <a:cs typeface="Tahoma" pitchFamily="34" charset="0"/>
              </a:rPr>
              <a:t>месеца</a:t>
            </a:r>
            <a:r>
              <a:rPr lang="ru-RU" sz="1400" dirty="0">
                <a:solidFill>
                  <a:schemeClr val="tx1">
                    <a:lumMod val="85000"/>
                    <a:lumOff val="15000"/>
                  </a:schemeClr>
                </a:solidFill>
                <a:ea typeface="Tahoma" pitchFamily="34" charset="0"/>
                <a:cs typeface="Tahoma" pitchFamily="34" charset="0"/>
              </a:rPr>
              <a:t> след </a:t>
            </a:r>
            <a:r>
              <a:rPr lang="ru-RU" sz="1400" dirty="0" err="1">
                <a:solidFill>
                  <a:schemeClr val="tx1">
                    <a:lumMod val="85000"/>
                    <a:lumOff val="15000"/>
                  </a:schemeClr>
                </a:solidFill>
                <a:ea typeface="Tahoma" pitchFamily="34" charset="0"/>
                <a:cs typeface="Tahoma" pitchFamily="34" charset="0"/>
              </a:rPr>
              <a:t>изтичане</a:t>
            </a:r>
            <a:r>
              <a:rPr lang="ru-RU" sz="1400" dirty="0">
                <a:solidFill>
                  <a:schemeClr val="tx1">
                    <a:lumMod val="85000"/>
                    <a:lumOff val="15000"/>
                  </a:schemeClr>
                </a:solidFill>
                <a:ea typeface="Tahoma" pitchFamily="34" charset="0"/>
                <a:cs typeface="Tahoma" pitchFamily="34" charset="0"/>
              </a:rPr>
              <a:t> на </a:t>
            </a:r>
            <a:r>
              <a:rPr lang="ru-RU" sz="1400" dirty="0" err="1">
                <a:solidFill>
                  <a:schemeClr val="tx1">
                    <a:lumMod val="85000"/>
                    <a:lumOff val="15000"/>
                  </a:schemeClr>
                </a:solidFill>
                <a:ea typeface="Tahoma" pitchFamily="34" charset="0"/>
                <a:cs typeface="Tahoma" pitchFamily="34" charset="0"/>
              </a:rPr>
              <a:t>крайния</a:t>
            </a:r>
            <a:r>
              <a:rPr lang="ru-RU" sz="1400" dirty="0">
                <a:solidFill>
                  <a:schemeClr val="tx1">
                    <a:lumMod val="85000"/>
                    <a:lumOff val="15000"/>
                  </a:schemeClr>
                </a:solidFill>
                <a:ea typeface="Tahoma" pitchFamily="34" charset="0"/>
                <a:cs typeface="Tahoma" pitchFamily="34" charset="0"/>
              </a:rPr>
              <a:t> срок за </a:t>
            </a:r>
            <a:r>
              <a:rPr lang="ru-RU" sz="1400" dirty="0" err="1">
                <a:solidFill>
                  <a:schemeClr val="tx1">
                    <a:lumMod val="85000"/>
                    <a:lumOff val="15000"/>
                  </a:schemeClr>
                </a:solidFill>
                <a:ea typeface="Tahoma" pitchFamily="34" charset="0"/>
                <a:cs typeface="Tahoma" pitchFamily="34" charset="0"/>
              </a:rPr>
              <a:t>изпълнение</a:t>
            </a:r>
            <a:r>
              <a:rPr lang="ru-RU" sz="1400" dirty="0">
                <a:solidFill>
                  <a:schemeClr val="tx1">
                    <a:lumMod val="85000"/>
                    <a:lumOff val="15000"/>
                  </a:schemeClr>
                </a:solidFill>
                <a:ea typeface="Tahoma" pitchFamily="34" charset="0"/>
                <a:cs typeface="Tahoma" pitchFamily="34" charset="0"/>
              </a:rPr>
              <a:t> на </a:t>
            </a:r>
            <a:r>
              <a:rPr lang="ru-RU" sz="1400" dirty="0" err="1">
                <a:solidFill>
                  <a:schemeClr val="tx1">
                    <a:lumMod val="85000"/>
                    <a:lumOff val="15000"/>
                  </a:schemeClr>
                </a:solidFill>
                <a:ea typeface="Tahoma" pitchFamily="34" charset="0"/>
                <a:cs typeface="Tahoma" pitchFamily="34" charset="0"/>
              </a:rPr>
              <a:t>одобрената</a:t>
            </a:r>
            <a:r>
              <a:rPr lang="ru-RU" sz="1400" dirty="0">
                <a:solidFill>
                  <a:schemeClr val="tx1">
                    <a:lumMod val="85000"/>
                    <a:lumOff val="15000"/>
                  </a:schemeClr>
                </a:solidFill>
                <a:ea typeface="Tahoma" pitchFamily="34" charset="0"/>
                <a:cs typeface="Tahoma" pitchFamily="34" charset="0"/>
              </a:rPr>
              <a:t> инвестиция.</a:t>
            </a:r>
          </a:p>
          <a:p>
            <a:pPr marL="0" indent="0" algn="just" fontAlgn="base">
              <a:lnSpc>
                <a:spcPct val="110000"/>
              </a:lnSpc>
              <a:spcBef>
                <a:spcPts val="0"/>
              </a:spcBef>
              <a:spcAft>
                <a:spcPts val="600"/>
              </a:spcAft>
              <a:buClrTx/>
              <a:buSzTx/>
              <a:buNone/>
              <a:defRPr/>
            </a:pPr>
            <a:endParaRPr lang="ru-RU" sz="1400" dirty="0">
              <a:solidFill>
                <a:schemeClr val="tx1">
                  <a:lumMod val="85000"/>
                  <a:lumOff val="15000"/>
                </a:schemeClr>
              </a:solidFill>
              <a:ea typeface="Tahoma" pitchFamily="34" charset="0"/>
              <a:cs typeface="Tahoma" pitchFamily="34" charset="0"/>
            </a:endParaRPr>
          </a:p>
          <a:p>
            <a:pPr marL="0" indent="0" algn="just" fontAlgn="base">
              <a:lnSpc>
                <a:spcPct val="110000"/>
              </a:lnSpc>
              <a:spcBef>
                <a:spcPts val="0"/>
              </a:spcBef>
              <a:spcAft>
                <a:spcPts val="600"/>
              </a:spcAft>
              <a:buClrTx/>
              <a:buSzTx/>
              <a:buNone/>
              <a:defRPr/>
            </a:pPr>
            <a:r>
              <a:rPr lang="ru-RU" sz="1400" b="1" dirty="0">
                <a:solidFill>
                  <a:schemeClr val="tx1">
                    <a:lumMod val="85000"/>
                    <a:lumOff val="15000"/>
                  </a:schemeClr>
                </a:solidFill>
                <a:ea typeface="Tahoma" pitchFamily="34" charset="0"/>
                <a:cs typeface="Tahoma" pitchFamily="34" charset="0"/>
              </a:rPr>
              <a:t>Уточнение:</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Банковата</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гаранция</a:t>
            </a:r>
            <a:r>
              <a:rPr lang="ru-RU" sz="1400" dirty="0">
                <a:solidFill>
                  <a:schemeClr val="tx1">
                    <a:lumMod val="85000"/>
                    <a:lumOff val="15000"/>
                  </a:schemeClr>
                </a:solidFill>
                <a:ea typeface="Tahoma" pitchFamily="34" charset="0"/>
                <a:cs typeface="Tahoma" pitchFamily="34" charset="0"/>
              </a:rPr>
              <a:t> е </a:t>
            </a:r>
            <a:r>
              <a:rPr lang="ru-RU" sz="1400" dirty="0" err="1">
                <a:solidFill>
                  <a:schemeClr val="tx1">
                    <a:lumMod val="85000"/>
                    <a:lumOff val="15000"/>
                  </a:schemeClr>
                </a:solidFill>
                <a:ea typeface="Tahoma" pitchFamily="34" charset="0"/>
                <a:cs typeface="Tahoma" pitchFamily="34" charset="0"/>
              </a:rPr>
              <a:t>изискуем</a:t>
            </a:r>
            <a:r>
              <a:rPr lang="ru-RU" sz="1400" dirty="0">
                <a:solidFill>
                  <a:schemeClr val="tx1">
                    <a:lumMod val="85000"/>
                    <a:lumOff val="15000"/>
                  </a:schemeClr>
                </a:solidFill>
                <a:ea typeface="Tahoma" pitchFamily="34" charset="0"/>
                <a:cs typeface="Tahoma" pitchFamily="34" charset="0"/>
              </a:rPr>
              <a:t> документ </a:t>
            </a:r>
            <a:r>
              <a:rPr lang="ru-RU" sz="1400" u="sng" dirty="0">
                <a:solidFill>
                  <a:schemeClr val="tx1">
                    <a:lumMod val="85000"/>
                    <a:lumOff val="15000"/>
                  </a:schemeClr>
                </a:solidFill>
                <a:ea typeface="Tahoma" pitchFamily="34" charset="0"/>
                <a:cs typeface="Tahoma" pitchFamily="34" charset="0"/>
              </a:rPr>
              <a:t>САМО</a:t>
            </a:r>
            <a:r>
              <a:rPr lang="ru-RU" sz="1400" dirty="0">
                <a:solidFill>
                  <a:schemeClr val="tx1">
                    <a:lumMod val="85000"/>
                    <a:lumOff val="15000"/>
                  </a:schemeClr>
                </a:solidFill>
                <a:ea typeface="Tahoma" pitchFamily="34" charset="0"/>
                <a:cs typeface="Tahoma" pitchFamily="34" charset="0"/>
              </a:rPr>
              <a:t> при </a:t>
            </a:r>
            <a:r>
              <a:rPr lang="ru-RU" sz="1400" dirty="0" err="1">
                <a:solidFill>
                  <a:schemeClr val="tx1">
                    <a:lumMod val="85000"/>
                    <a:lumOff val="15000"/>
                  </a:schemeClr>
                </a:solidFill>
                <a:ea typeface="Tahoma" pitchFamily="34" charset="0"/>
                <a:cs typeface="Tahoma" pitchFamily="34" charset="0"/>
              </a:rPr>
              <a:t>заявено</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искане</a:t>
            </a:r>
            <a:r>
              <a:rPr lang="ru-RU" sz="1400" dirty="0">
                <a:solidFill>
                  <a:schemeClr val="tx1">
                    <a:lumMod val="85000"/>
                    <a:lumOff val="15000"/>
                  </a:schemeClr>
                </a:solidFill>
                <a:ea typeface="Tahoma" pitchFamily="34" charset="0"/>
                <a:cs typeface="Tahoma" pitchFamily="34" charset="0"/>
              </a:rPr>
              <a:t> за </a:t>
            </a:r>
            <a:r>
              <a:rPr lang="ru-RU" sz="1400" dirty="0" err="1">
                <a:solidFill>
                  <a:schemeClr val="tx1">
                    <a:lumMod val="85000"/>
                    <a:lumOff val="15000"/>
                  </a:schemeClr>
                </a:solidFill>
                <a:ea typeface="Tahoma" pitchFamily="34" charset="0"/>
                <a:cs typeface="Tahoma" pitchFamily="34" charset="0"/>
              </a:rPr>
              <a:t>авансово</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плащане</a:t>
            </a:r>
            <a:r>
              <a:rPr lang="ru-RU" sz="1400" dirty="0">
                <a:solidFill>
                  <a:schemeClr val="tx1">
                    <a:lumMod val="85000"/>
                    <a:lumOff val="15000"/>
                  </a:schemeClr>
                </a:solidFill>
                <a:ea typeface="Tahoma" pitchFamily="34" charset="0"/>
                <a:cs typeface="Tahoma" pitchFamily="34" charset="0"/>
              </a:rPr>
              <a:t> от </a:t>
            </a:r>
            <a:r>
              <a:rPr lang="ru-RU" sz="1400" dirty="0" err="1">
                <a:solidFill>
                  <a:schemeClr val="tx1">
                    <a:lumMod val="85000"/>
                    <a:lumOff val="15000"/>
                  </a:schemeClr>
                </a:solidFill>
                <a:ea typeface="Tahoma" pitchFamily="34" charset="0"/>
                <a:cs typeface="Tahoma" pitchFamily="34" charset="0"/>
              </a:rPr>
              <a:t>краен</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получател</a:t>
            </a:r>
            <a:r>
              <a:rPr lang="ru-RU" sz="1400" dirty="0">
                <a:solidFill>
                  <a:schemeClr val="tx1">
                    <a:lumMod val="85000"/>
                    <a:lumOff val="15000"/>
                  </a:schemeClr>
                </a:solidFill>
                <a:ea typeface="Tahoma" pitchFamily="34" charset="0"/>
                <a:cs typeface="Tahoma" pitchFamily="34" charset="0"/>
              </a:rPr>
              <a:t> </a:t>
            </a:r>
            <a:r>
              <a:rPr lang="ru-RU" sz="1400" dirty="0" err="1">
                <a:solidFill>
                  <a:schemeClr val="tx1">
                    <a:lumMod val="85000"/>
                    <a:lumOff val="15000"/>
                  </a:schemeClr>
                </a:solidFill>
                <a:ea typeface="Tahoma" pitchFamily="34" charset="0"/>
                <a:cs typeface="Tahoma" pitchFamily="34" charset="0"/>
              </a:rPr>
              <a:t>към</a:t>
            </a:r>
            <a:r>
              <a:rPr lang="ru-RU" sz="1400" dirty="0">
                <a:solidFill>
                  <a:schemeClr val="tx1">
                    <a:lumMod val="85000"/>
                    <a:lumOff val="15000"/>
                  </a:schemeClr>
                </a:solidFill>
                <a:ea typeface="Tahoma" pitchFamily="34" charset="0"/>
                <a:cs typeface="Tahoma" pitchFamily="34" charset="0"/>
              </a:rPr>
              <a:t> СНД. </a:t>
            </a:r>
          </a:p>
          <a:p>
            <a:pPr marL="0" lvl="0" indent="0" algn="just" fontAlgn="base">
              <a:lnSpc>
                <a:spcPct val="90000"/>
              </a:lnSpc>
              <a:spcBef>
                <a:spcPts val="0"/>
              </a:spcBef>
              <a:spcAft>
                <a:spcPts val="600"/>
              </a:spcAft>
              <a:buClrTx/>
              <a:buSzTx/>
              <a:buNone/>
              <a:defRPr/>
            </a:pPr>
            <a:endParaRPr lang="ru-RU" sz="1400" dirty="0">
              <a:solidFill>
                <a:srgbClr val="002060"/>
              </a:solidFill>
              <a:ea typeface="Tahoma" pitchFamily="34" charset="0"/>
              <a:cs typeface="Tahoma" pitchFamily="34" charset="0"/>
            </a:endParaRPr>
          </a:p>
          <a:p>
            <a:pPr marL="0" indent="0" algn="just" fontAlgn="base">
              <a:lnSpc>
                <a:spcPct val="90000"/>
              </a:lnSpc>
              <a:spcBef>
                <a:spcPts val="0"/>
              </a:spcBef>
              <a:spcAft>
                <a:spcPts val="600"/>
              </a:spcAft>
              <a:buClrTx/>
              <a:buSzTx/>
              <a:buNone/>
              <a:defRPr/>
            </a:pPr>
            <a:endParaRPr lang="ru-RU" sz="1400" dirty="0">
              <a:solidFill>
                <a:srgbClr val="002060"/>
              </a:solidFill>
              <a:ea typeface="Tahoma" pitchFamily="34" charset="0"/>
              <a:cs typeface="Tahoma" pitchFamily="34" charset="0"/>
            </a:endParaRPr>
          </a:p>
          <a:p>
            <a:pPr marL="0" lvl="0" indent="0" algn="just" fontAlgn="base">
              <a:spcBef>
                <a:spcPts val="0"/>
              </a:spcBef>
              <a:spcAft>
                <a:spcPts val="600"/>
              </a:spcAft>
              <a:buClrTx/>
              <a:buSzTx/>
              <a:buNone/>
              <a:defRPr/>
            </a:pPr>
            <a:endParaRPr lang="ru-RU" sz="1400" dirty="0">
              <a:solidFill>
                <a:srgbClr val="040470"/>
              </a:solidFill>
              <a:cs typeface="Tahoma" pitchFamily="34" charset="0"/>
            </a:endParaRPr>
          </a:p>
          <a:p>
            <a:pPr marL="0" lvl="0" indent="0" algn="just" fontAlgn="base">
              <a:spcBef>
                <a:spcPts val="0"/>
              </a:spcBef>
              <a:spcAft>
                <a:spcPts val="600"/>
              </a:spcAft>
              <a:buClrTx/>
              <a:buSzTx/>
              <a:buNone/>
              <a:defRPr/>
            </a:pPr>
            <a:endParaRPr lang="ru-RU" sz="1400" dirty="0">
              <a:solidFill>
                <a:srgbClr val="040470"/>
              </a:solidFill>
              <a:cs typeface="Tahoma" pitchFamily="34" charset="0"/>
            </a:endParaRPr>
          </a:p>
          <a:p>
            <a:pPr marL="0" lvl="0" indent="0" algn="just" fontAlgn="base">
              <a:spcBef>
                <a:spcPts val="0"/>
              </a:spcBef>
              <a:spcAft>
                <a:spcPts val="600"/>
              </a:spcAft>
              <a:buClrTx/>
              <a:buSzTx/>
              <a:buNone/>
              <a:defRPr/>
            </a:pPr>
            <a:endParaRPr lang="ru-RU" sz="1400" dirty="0">
              <a:solidFill>
                <a:srgbClr val="040470"/>
              </a:solidFill>
              <a:cs typeface="Tahoma" pitchFamily="34" charset="0"/>
            </a:endParaRPr>
          </a:p>
          <a:p>
            <a:pPr marL="0" lvl="0" indent="0" fontAlgn="base">
              <a:spcBef>
                <a:spcPts val="0"/>
              </a:spcBef>
              <a:spcAft>
                <a:spcPts val="600"/>
              </a:spcAft>
              <a:buClrTx/>
              <a:buSzTx/>
              <a:buNone/>
              <a:defRPr/>
            </a:pPr>
            <a:endParaRPr lang="bg-BG" sz="1400" b="1" dirty="0">
              <a:solidFill>
                <a:srgbClr val="040470"/>
              </a:solidFill>
              <a:cs typeface="Tahoma" pitchFamily="34" charset="0"/>
            </a:endParaRPr>
          </a:p>
          <a:p>
            <a:pPr marL="0" lvl="0" indent="0" fontAlgn="base">
              <a:spcBef>
                <a:spcPts val="0"/>
              </a:spcBef>
              <a:spcAft>
                <a:spcPts val="600"/>
              </a:spcAft>
              <a:buClrTx/>
              <a:buSzTx/>
              <a:buNone/>
              <a:defRPr/>
            </a:pPr>
            <a:endParaRPr lang="bg-BG" sz="1400" b="1" dirty="0">
              <a:solidFill>
                <a:srgbClr val="040470"/>
              </a:solidFill>
              <a:cs typeface="Tahoma" pitchFamily="34" charset="0"/>
            </a:endParaRPr>
          </a:p>
        </p:txBody>
      </p:sp>
      <p:sp>
        <p:nvSpPr>
          <p:cNvPr id="11" name="Rectangle 6"/>
          <p:cNvSpPr>
            <a:spLocks noChangeArrowheads="1"/>
          </p:cNvSpPr>
          <p:nvPr/>
        </p:nvSpPr>
        <p:spPr bwMode="auto">
          <a:xfrm>
            <a:off x="19434" y="6206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endParaRPr kumimoji="0" lang="bg-BG" sz="1800" b="0" i="0" u="none" strike="noStrike" cap="none" normalizeH="0" baseline="0" dirty="0">
              <a:ln>
                <a:noFill/>
              </a:ln>
              <a:solidFill>
                <a:schemeClr val="tx1"/>
              </a:solidFill>
              <a:effectLst/>
              <a:latin typeface="Arial" pitchFamily="34" charset="0"/>
              <a:cs typeface="Arial" pitchFamily="34" charset="0"/>
            </a:endParaRPr>
          </a:p>
        </p:txBody>
      </p:sp>
      <p:pic>
        <p:nvPicPr>
          <p:cNvPr id="10" name="Picture 9">
            <a:extLst>
              <a:ext uri="{FF2B5EF4-FFF2-40B4-BE49-F238E27FC236}">
                <a16:creationId xmlns:a16="http://schemas.microsoft.com/office/drawing/2014/main" id="{C8ADF4E0-A442-4B64-AF60-BDDF49F38FA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2" name="Rounded Rectangle 23">
            <a:extLst>
              <a:ext uri="{FF2B5EF4-FFF2-40B4-BE49-F238E27FC236}">
                <a16:creationId xmlns:a16="http://schemas.microsoft.com/office/drawing/2014/main" id="{DD6F274D-A017-483C-8172-589763D6F9E7}"/>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p>
          <a:p>
            <a:pPr algn="ctr">
              <a:lnSpc>
                <a:spcPct val="107000"/>
              </a:lnSpc>
              <a:spcAft>
                <a:spcPts val="800"/>
              </a:spcAft>
            </a:pPr>
            <a:r>
              <a:rPr lang="ru-RU" sz="1600" b="1" dirty="0">
                <a:solidFill>
                  <a:schemeClr val="accent1">
                    <a:lumMod val="50000"/>
                  </a:schemeClr>
                </a:solidFill>
              </a:rPr>
              <a:t>ФИНАНСОВО ИЗПЪЛНЕНИЕ И ОТЧИТАНЕ НА ИНВЕСТИЦИИТЕ</a:t>
            </a:r>
          </a:p>
        </p:txBody>
      </p:sp>
      <p:sp>
        <p:nvSpPr>
          <p:cNvPr id="13" name="Rectangle 12">
            <a:extLst>
              <a:ext uri="{FF2B5EF4-FFF2-40B4-BE49-F238E27FC236}">
                <a16:creationId xmlns:a16="http://schemas.microsoft.com/office/drawing/2014/main" id="{143675BC-03E1-4C91-942D-6F2743616EA9}"/>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5F4D2FCC-75E7-4934-B846-06F56E8820B7}"/>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2410878025"/>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43</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244098" y="967890"/>
            <a:ext cx="8504366" cy="5149138"/>
          </a:xfrm>
        </p:spPr>
        <p:txBody>
          <a:bodyPr>
            <a:noAutofit/>
          </a:bodyPr>
          <a:lstStyle/>
          <a:p>
            <a:pPr marL="0" lvl="0" indent="0" algn="ctr" fontAlgn="base">
              <a:lnSpc>
                <a:spcPct val="40000"/>
              </a:lnSpc>
              <a:spcBef>
                <a:spcPts val="0"/>
              </a:spcBef>
              <a:spcAft>
                <a:spcPts val="0"/>
              </a:spcAft>
              <a:buClrTx/>
              <a:buSzTx/>
              <a:buNone/>
              <a:defRPr/>
            </a:pPr>
            <a:endParaRPr lang="ru-RU" sz="1300" b="1" dirty="0">
              <a:solidFill>
                <a:schemeClr val="accent3">
                  <a:lumMod val="50000"/>
                </a:schemeClr>
              </a:solidFill>
              <a:ea typeface="Tahoma" pitchFamily="34" charset="0"/>
              <a:cs typeface="Tahoma" pitchFamily="34" charset="0"/>
            </a:endParaRPr>
          </a:p>
          <a:p>
            <a:pPr marL="0" indent="0" algn="just" fontAlgn="base">
              <a:lnSpc>
                <a:spcPct val="110000"/>
              </a:lnSpc>
              <a:spcBef>
                <a:spcPts val="0"/>
              </a:spcBef>
              <a:spcAft>
                <a:spcPts val="0"/>
              </a:spcAft>
              <a:buClrTx/>
              <a:buSzTx/>
              <a:buNone/>
              <a:defRPr/>
            </a:pPr>
            <a:r>
              <a:rPr lang="ru-RU" sz="1300" b="1" dirty="0" err="1">
                <a:solidFill>
                  <a:schemeClr val="tx1">
                    <a:lumMod val="85000"/>
                    <a:lumOff val="15000"/>
                  </a:schemeClr>
                </a:solidFill>
                <a:cs typeface="Tahoma" pitchFamily="34" charset="0"/>
              </a:rPr>
              <a:t>Въпрос</a:t>
            </a:r>
            <a:r>
              <a:rPr lang="ru-RU" sz="1300" b="1"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Съгласно</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Ръководството</a:t>
            </a:r>
            <a:r>
              <a:rPr lang="ru-RU" sz="1300" dirty="0">
                <a:solidFill>
                  <a:schemeClr val="tx1">
                    <a:lumMod val="85000"/>
                    <a:lumOff val="15000"/>
                  </a:schemeClr>
                </a:solidFill>
                <a:cs typeface="Tahoma" pitchFamily="34" charset="0"/>
              </a:rPr>
              <a:t> за </a:t>
            </a:r>
            <a:r>
              <a:rPr lang="ru-RU" sz="1300" dirty="0" err="1">
                <a:solidFill>
                  <a:schemeClr val="tx1">
                    <a:lumMod val="85000"/>
                    <a:lumOff val="15000"/>
                  </a:schemeClr>
                </a:solidFill>
                <a:cs typeface="Tahoma" pitchFamily="34" charset="0"/>
              </a:rPr>
              <a:t>изпълнение</a:t>
            </a:r>
            <a:r>
              <a:rPr lang="ru-RU" sz="1300" dirty="0">
                <a:solidFill>
                  <a:schemeClr val="tx1">
                    <a:lumMod val="85000"/>
                    <a:lumOff val="15000"/>
                  </a:schemeClr>
                </a:solidFill>
                <a:cs typeface="Tahoma" pitchFamily="34" charset="0"/>
              </a:rPr>
              <a:t>:</a:t>
            </a:r>
          </a:p>
          <a:p>
            <a:pPr marL="0" indent="0" algn="just" fontAlgn="base">
              <a:lnSpc>
                <a:spcPct val="110000"/>
              </a:lnSpc>
              <a:spcBef>
                <a:spcPts val="0"/>
              </a:spcBef>
              <a:spcAft>
                <a:spcPts val="0"/>
              </a:spcAft>
              <a:buClrTx/>
              <a:buSzTx/>
              <a:buNone/>
              <a:defRPr/>
            </a:pPr>
            <a:r>
              <a:rPr lang="ru-RU" sz="1300" dirty="0">
                <a:solidFill>
                  <a:schemeClr val="tx1">
                    <a:lumMod val="85000"/>
                    <a:lumOff val="15000"/>
                  </a:schemeClr>
                </a:solidFill>
                <a:cs typeface="Tahoma" pitchFamily="34" charset="0"/>
              </a:rPr>
              <a:t>"В </a:t>
            </a:r>
            <a:r>
              <a:rPr lang="ru-RU" sz="1300" dirty="0" err="1">
                <a:solidFill>
                  <a:schemeClr val="tx1">
                    <a:lumMod val="85000"/>
                    <a:lumOff val="15000"/>
                  </a:schemeClr>
                </a:solidFill>
                <a:cs typeface="Tahoma" pitchFamily="34" charset="0"/>
              </a:rPr>
              <a:t>случаите</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когато</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крайният</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получател</a:t>
            </a:r>
            <a:r>
              <a:rPr lang="ru-RU" sz="1300" dirty="0">
                <a:solidFill>
                  <a:schemeClr val="tx1">
                    <a:lumMod val="85000"/>
                    <a:lumOff val="15000"/>
                  </a:schemeClr>
                </a:solidFill>
                <a:cs typeface="Tahoma" pitchFamily="34" charset="0"/>
              </a:rPr>
              <a:t> не е </a:t>
            </a:r>
            <a:r>
              <a:rPr lang="ru-RU" sz="1300" dirty="0" err="1">
                <a:solidFill>
                  <a:schemeClr val="tx1">
                    <a:lumMod val="85000"/>
                    <a:lumOff val="15000"/>
                  </a:schemeClr>
                </a:solidFill>
                <a:cs typeface="Tahoma" pitchFamily="34" charset="0"/>
              </a:rPr>
              <a:t>бюджетно</a:t>
            </a:r>
            <a:r>
              <a:rPr lang="ru-RU" sz="1300" dirty="0">
                <a:solidFill>
                  <a:schemeClr val="tx1">
                    <a:lumMod val="85000"/>
                    <a:lumOff val="15000"/>
                  </a:schemeClr>
                </a:solidFill>
                <a:cs typeface="Tahoma" pitchFamily="34" charset="0"/>
              </a:rPr>
              <a:t> предприятие и </a:t>
            </a:r>
            <a:r>
              <a:rPr lang="ru-RU" sz="1300" dirty="0" err="1">
                <a:solidFill>
                  <a:schemeClr val="tx1">
                    <a:lumMod val="85000"/>
                    <a:lumOff val="15000"/>
                  </a:schemeClr>
                </a:solidFill>
                <a:cs typeface="Tahoma" pitchFamily="34" charset="0"/>
              </a:rPr>
              <a:t>избраната</a:t>
            </a:r>
            <a:r>
              <a:rPr lang="ru-RU" sz="1300" dirty="0">
                <a:solidFill>
                  <a:schemeClr val="tx1">
                    <a:lumMod val="85000"/>
                    <a:lumOff val="15000"/>
                  </a:schemeClr>
                </a:solidFill>
                <a:cs typeface="Tahoma" pitchFamily="34" charset="0"/>
              </a:rPr>
              <a:t> по договора схема на </a:t>
            </a:r>
            <a:r>
              <a:rPr lang="ru-RU" sz="1300" dirty="0" err="1">
                <a:solidFill>
                  <a:schemeClr val="tx1">
                    <a:lumMod val="85000"/>
                    <a:lumOff val="15000"/>
                  </a:schemeClr>
                </a:solidFill>
                <a:cs typeface="Tahoma" pitchFamily="34" charset="0"/>
              </a:rPr>
              <a:t>плащане</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включва</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авансово</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плащане</a:t>
            </a:r>
            <a:r>
              <a:rPr lang="ru-RU" sz="1300" dirty="0">
                <a:solidFill>
                  <a:schemeClr val="tx1">
                    <a:lumMod val="85000"/>
                    <a:lumOff val="15000"/>
                  </a:schemeClr>
                </a:solidFill>
                <a:cs typeface="Tahoma" pitchFamily="34" charset="0"/>
              </a:rPr>
              <a:t>, той се </a:t>
            </a:r>
            <a:r>
              <a:rPr lang="ru-RU" sz="1300" dirty="0" err="1">
                <a:solidFill>
                  <a:schemeClr val="tx1">
                    <a:lumMod val="85000"/>
                    <a:lumOff val="15000"/>
                  </a:schemeClr>
                </a:solidFill>
                <a:cs typeface="Tahoma" pitchFamily="34" charset="0"/>
              </a:rPr>
              <a:t>задължава</a:t>
            </a:r>
            <a:r>
              <a:rPr lang="ru-RU" sz="1300" dirty="0">
                <a:solidFill>
                  <a:schemeClr val="tx1">
                    <a:lumMod val="85000"/>
                    <a:lumOff val="15000"/>
                  </a:schemeClr>
                </a:solidFill>
                <a:cs typeface="Tahoma" pitchFamily="34" charset="0"/>
              </a:rPr>
              <a:t> да </a:t>
            </a:r>
            <a:r>
              <a:rPr lang="ru-RU" sz="1300" dirty="0" err="1">
                <a:solidFill>
                  <a:schemeClr val="tx1">
                    <a:lumMod val="85000"/>
                    <a:lumOff val="15000"/>
                  </a:schemeClr>
                </a:solidFill>
                <a:cs typeface="Tahoma" pitchFamily="34" charset="0"/>
              </a:rPr>
              <a:t>поддържа</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отделна</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банкова</a:t>
            </a:r>
            <a:r>
              <a:rPr lang="ru-RU" sz="1300" dirty="0">
                <a:solidFill>
                  <a:schemeClr val="tx1">
                    <a:lumMod val="85000"/>
                    <a:lumOff val="15000"/>
                  </a:schemeClr>
                </a:solidFill>
                <a:cs typeface="Tahoma" pitchFamily="34" charset="0"/>
              </a:rPr>
              <a:t> сметка или </a:t>
            </a:r>
            <a:r>
              <a:rPr lang="ru-RU" sz="1300" dirty="0" err="1">
                <a:solidFill>
                  <a:schemeClr val="tx1">
                    <a:lumMod val="85000"/>
                    <a:lumOff val="15000"/>
                  </a:schemeClr>
                </a:solidFill>
                <a:cs typeface="Tahoma" pitchFamily="34" charset="0"/>
              </a:rPr>
              <a:t>отделна</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партида</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към</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наличната</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му</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банкова</a:t>
            </a:r>
            <a:r>
              <a:rPr lang="ru-RU" sz="1300" dirty="0">
                <a:solidFill>
                  <a:schemeClr val="tx1">
                    <a:lumMod val="85000"/>
                    <a:lumOff val="15000"/>
                  </a:schemeClr>
                </a:solidFill>
                <a:cs typeface="Tahoma" pitchFamily="34" charset="0"/>
              </a:rPr>
              <a:t> сметка само за </a:t>
            </a:r>
            <a:r>
              <a:rPr lang="ru-RU" sz="1300" dirty="0" err="1">
                <a:solidFill>
                  <a:schemeClr val="tx1">
                    <a:lumMod val="85000"/>
                    <a:lumOff val="15000"/>
                  </a:schemeClr>
                </a:solidFill>
                <a:cs typeface="Tahoma" pitchFamily="34" charset="0"/>
              </a:rPr>
              <a:t>нуждите</a:t>
            </a:r>
            <a:r>
              <a:rPr lang="ru-RU" sz="1300" dirty="0">
                <a:solidFill>
                  <a:schemeClr val="tx1">
                    <a:lumMod val="85000"/>
                    <a:lumOff val="15000"/>
                  </a:schemeClr>
                </a:solidFill>
                <a:cs typeface="Tahoma" pitchFamily="34" charset="0"/>
              </a:rPr>
              <a:t> на проекта, </a:t>
            </a:r>
            <a:r>
              <a:rPr lang="ru-RU" sz="1300" dirty="0" err="1">
                <a:solidFill>
                  <a:schemeClr val="tx1">
                    <a:lumMod val="85000"/>
                    <a:lumOff val="15000"/>
                  </a:schemeClr>
                </a:solidFill>
                <a:cs typeface="Tahoma" pitchFamily="34" charset="0"/>
              </a:rPr>
              <a:t>като</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гарантира</a:t>
            </a:r>
            <a:r>
              <a:rPr lang="ru-RU" sz="1300" dirty="0">
                <a:solidFill>
                  <a:schemeClr val="tx1">
                    <a:lumMod val="85000"/>
                    <a:lumOff val="15000"/>
                  </a:schemeClr>
                </a:solidFill>
                <a:cs typeface="Tahoma" pitchFamily="34" charset="0"/>
              </a:rPr>
              <a:t>, че </a:t>
            </a:r>
            <a:r>
              <a:rPr lang="ru-RU" sz="1300" dirty="0" err="1">
                <a:solidFill>
                  <a:schemeClr val="tx1">
                    <a:lumMod val="85000"/>
                    <a:lumOff val="15000"/>
                  </a:schemeClr>
                </a:solidFill>
                <a:cs typeface="Tahoma" pitchFamily="34" charset="0"/>
              </a:rPr>
              <a:t>генерираните</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лихви</a:t>
            </a:r>
            <a:r>
              <a:rPr lang="ru-RU" sz="1300" dirty="0">
                <a:solidFill>
                  <a:schemeClr val="tx1">
                    <a:lumMod val="85000"/>
                    <a:lumOff val="15000"/>
                  </a:schemeClr>
                </a:solidFill>
                <a:cs typeface="Tahoma" pitchFamily="34" charset="0"/>
              </a:rPr>
              <a:t> по </a:t>
            </a:r>
            <a:r>
              <a:rPr lang="ru-RU" sz="1300" dirty="0" err="1">
                <a:solidFill>
                  <a:schemeClr val="tx1">
                    <a:lumMod val="85000"/>
                    <a:lumOff val="15000"/>
                  </a:schemeClr>
                </a:solidFill>
                <a:cs typeface="Tahoma" pitchFamily="34" charset="0"/>
              </a:rPr>
              <a:t>нея</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могат</a:t>
            </a:r>
            <a:r>
              <a:rPr lang="ru-RU" sz="1300" dirty="0">
                <a:solidFill>
                  <a:schemeClr val="tx1">
                    <a:lumMod val="85000"/>
                    <a:lumOff val="15000"/>
                  </a:schemeClr>
                </a:solidFill>
                <a:cs typeface="Tahoma" pitchFamily="34" charset="0"/>
              </a:rPr>
              <a:t> да </a:t>
            </a:r>
            <a:r>
              <a:rPr lang="ru-RU" sz="1300" dirty="0" err="1">
                <a:solidFill>
                  <a:schemeClr val="tx1">
                    <a:lumMod val="85000"/>
                    <a:lumOff val="15000"/>
                  </a:schemeClr>
                </a:solidFill>
                <a:cs typeface="Tahoma" pitchFamily="34" charset="0"/>
              </a:rPr>
              <a:t>бъдат</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проследими</a:t>
            </a:r>
            <a:r>
              <a:rPr lang="ru-RU" sz="1300" dirty="0">
                <a:solidFill>
                  <a:schemeClr val="tx1">
                    <a:lumMod val="85000"/>
                    <a:lumOff val="15000"/>
                  </a:schemeClr>
                </a:solidFill>
                <a:cs typeface="Tahoma" pitchFamily="34" charset="0"/>
              </a:rPr>
              <a:t> и </a:t>
            </a:r>
            <a:r>
              <a:rPr lang="ru-RU" sz="1300" dirty="0" err="1">
                <a:solidFill>
                  <a:schemeClr val="tx1">
                    <a:lumMod val="85000"/>
                    <a:lumOff val="15000"/>
                  </a:schemeClr>
                </a:solidFill>
                <a:cs typeface="Tahoma" pitchFamily="34" charset="0"/>
              </a:rPr>
              <a:t>доказани</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както</a:t>
            </a:r>
            <a:r>
              <a:rPr lang="ru-RU" sz="1300" dirty="0">
                <a:solidFill>
                  <a:schemeClr val="tx1">
                    <a:lumMod val="85000"/>
                    <a:lumOff val="15000"/>
                  </a:schemeClr>
                </a:solidFill>
                <a:cs typeface="Tahoma" pitchFamily="34" charset="0"/>
              </a:rPr>
              <a:t> и че </a:t>
            </a:r>
            <a:r>
              <a:rPr lang="ru-RU" sz="1300" dirty="0" err="1">
                <a:solidFill>
                  <a:schemeClr val="tx1">
                    <a:lumMod val="85000"/>
                    <a:lumOff val="15000"/>
                  </a:schemeClr>
                </a:solidFill>
                <a:cs typeface="Tahoma" pitchFamily="34" charset="0"/>
              </a:rPr>
              <a:t>информацията</a:t>
            </a:r>
            <a:r>
              <a:rPr lang="ru-RU" sz="1300" dirty="0">
                <a:solidFill>
                  <a:schemeClr val="tx1">
                    <a:lumMod val="85000"/>
                    <a:lumOff val="15000"/>
                  </a:schemeClr>
                </a:solidFill>
                <a:cs typeface="Tahoma" pitchFamily="34" charset="0"/>
              </a:rPr>
              <a:t> по </a:t>
            </a:r>
            <a:r>
              <a:rPr lang="ru-RU" sz="1300" dirty="0" err="1">
                <a:solidFill>
                  <a:schemeClr val="tx1">
                    <a:lumMod val="85000"/>
                    <a:lumOff val="15000"/>
                  </a:schemeClr>
                </a:solidFill>
                <a:cs typeface="Tahoma" pitchFamily="34" charset="0"/>
              </a:rPr>
              <a:t>банковата</a:t>
            </a:r>
            <a:r>
              <a:rPr lang="ru-RU" sz="1300" dirty="0">
                <a:solidFill>
                  <a:schemeClr val="tx1">
                    <a:lumMod val="85000"/>
                    <a:lumOff val="15000"/>
                  </a:schemeClr>
                </a:solidFill>
                <a:cs typeface="Tahoma" pitchFamily="34" charset="0"/>
              </a:rPr>
              <a:t> сметка </a:t>
            </a:r>
            <a:r>
              <a:rPr lang="ru-RU" sz="1300" dirty="0" err="1">
                <a:solidFill>
                  <a:schemeClr val="tx1">
                    <a:lumMod val="85000"/>
                    <a:lumOff val="15000"/>
                  </a:schemeClr>
                </a:solidFill>
                <a:cs typeface="Tahoma" pitchFamily="34" charset="0"/>
              </a:rPr>
              <a:t>ще</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позволи</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лесното</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идентифициране</a:t>
            </a:r>
            <a:r>
              <a:rPr lang="ru-RU" sz="1300" dirty="0">
                <a:solidFill>
                  <a:schemeClr val="tx1">
                    <a:lumMod val="85000"/>
                    <a:lumOff val="15000"/>
                  </a:schemeClr>
                </a:solidFill>
                <a:cs typeface="Tahoma" pitchFamily="34" charset="0"/>
              </a:rPr>
              <a:t> и </a:t>
            </a:r>
            <a:r>
              <a:rPr lang="ru-RU" sz="1300" dirty="0" err="1">
                <a:solidFill>
                  <a:schemeClr val="tx1">
                    <a:lumMod val="85000"/>
                    <a:lumOff val="15000"/>
                  </a:schemeClr>
                </a:solidFill>
                <a:cs typeface="Tahoma" pitchFamily="34" charset="0"/>
              </a:rPr>
              <a:t>проследяване</a:t>
            </a:r>
            <a:r>
              <a:rPr lang="ru-RU" sz="1300" dirty="0">
                <a:solidFill>
                  <a:schemeClr val="tx1">
                    <a:lumMod val="85000"/>
                    <a:lumOff val="15000"/>
                  </a:schemeClr>
                </a:solidFill>
                <a:cs typeface="Tahoma" pitchFamily="34" charset="0"/>
              </a:rPr>
              <a:t> на </a:t>
            </a:r>
            <a:r>
              <a:rPr lang="ru-RU" sz="1300" dirty="0" err="1">
                <a:solidFill>
                  <a:schemeClr val="tx1">
                    <a:lumMod val="85000"/>
                    <a:lumOff val="15000"/>
                  </a:schemeClr>
                </a:solidFill>
                <a:cs typeface="Tahoma" pitchFamily="34" charset="0"/>
              </a:rPr>
              <a:t>разходите</a:t>
            </a:r>
            <a:r>
              <a:rPr lang="ru-RU" sz="1300" dirty="0">
                <a:solidFill>
                  <a:schemeClr val="tx1">
                    <a:lumMod val="85000"/>
                    <a:lumOff val="15000"/>
                  </a:schemeClr>
                </a:solidFill>
                <a:cs typeface="Tahoma" pitchFamily="34" charset="0"/>
              </a:rPr>
              <a:t> до и в </a:t>
            </a:r>
            <a:r>
              <a:rPr lang="ru-RU" sz="1300" dirty="0" err="1">
                <a:solidFill>
                  <a:schemeClr val="tx1">
                    <a:lumMod val="85000"/>
                    <a:lumOff val="15000"/>
                  </a:schemeClr>
                </a:solidFill>
                <a:cs typeface="Tahoma" pitchFamily="34" charset="0"/>
              </a:rPr>
              <a:t>счетоводните</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му</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системи</a:t>
            </a:r>
            <a:r>
              <a:rPr lang="ru-RU" sz="1300" dirty="0">
                <a:solidFill>
                  <a:schemeClr val="tx1">
                    <a:lumMod val="85000"/>
                    <a:lumOff val="15000"/>
                  </a:schemeClr>
                </a:solidFill>
                <a:cs typeface="Tahoma" pitchFamily="34" charset="0"/>
              </a:rPr>
              <a:t>"</a:t>
            </a:r>
          </a:p>
          <a:p>
            <a:pPr marL="0" indent="0" algn="just" fontAlgn="base">
              <a:lnSpc>
                <a:spcPct val="110000"/>
              </a:lnSpc>
              <a:spcBef>
                <a:spcPts val="0"/>
              </a:spcBef>
              <a:spcAft>
                <a:spcPts val="0"/>
              </a:spcAft>
              <a:buClrTx/>
              <a:buSzTx/>
              <a:buNone/>
              <a:defRPr/>
            </a:pPr>
            <a:r>
              <a:rPr lang="ru-RU" sz="1300" dirty="0">
                <a:solidFill>
                  <a:schemeClr val="tx1">
                    <a:lumMod val="85000"/>
                    <a:lumOff val="15000"/>
                  </a:schemeClr>
                </a:solidFill>
                <a:cs typeface="Tahoma" pitchFamily="34" charset="0"/>
              </a:rPr>
              <a:t>В </a:t>
            </a:r>
            <a:r>
              <a:rPr lang="ru-RU" sz="1300" dirty="0" err="1">
                <a:solidFill>
                  <a:schemeClr val="tx1">
                    <a:lumMod val="85000"/>
                    <a:lumOff val="15000"/>
                  </a:schemeClr>
                </a:solidFill>
                <a:cs typeface="Tahoma" pitchFamily="34" charset="0"/>
              </a:rPr>
              <a:t>същото</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време</a:t>
            </a:r>
            <a:r>
              <a:rPr lang="ru-RU" sz="1300" dirty="0">
                <a:solidFill>
                  <a:schemeClr val="tx1">
                    <a:lumMod val="85000"/>
                    <a:lumOff val="15000"/>
                  </a:schemeClr>
                </a:solidFill>
                <a:cs typeface="Tahoma" pitchFamily="34" charset="0"/>
              </a:rPr>
              <a:t> в </a:t>
            </a:r>
            <a:r>
              <a:rPr lang="ru-RU" sz="1300" dirty="0" err="1">
                <a:solidFill>
                  <a:schemeClr val="tx1">
                    <a:lumMod val="85000"/>
                    <a:lumOff val="15000"/>
                  </a:schemeClr>
                </a:solidFill>
                <a:cs typeface="Tahoma" pitchFamily="34" charset="0"/>
              </a:rPr>
              <a:t>Декларацията</a:t>
            </a:r>
            <a:r>
              <a:rPr lang="ru-RU" sz="1300" dirty="0">
                <a:solidFill>
                  <a:schemeClr val="tx1">
                    <a:lumMod val="85000"/>
                    <a:lumOff val="15000"/>
                  </a:schemeClr>
                </a:solidFill>
                <a:cs typeface="Tahoma" pitchFamily="34" charset="0"/>
              </a:rPr>
              <a:t> за </a:t>
            </a:r>
            <a:r>
              <a:rPr lang="ru-RU" sz="1300" dirty="0" err="1">
                <a:solidFill>
                  <a:schemeClr val="tx1">
                    <a:lumMod val="85000"/>
                    <a:lumOff val="15000"/>
                  </a:schemeClr>
                </a:solidFill>
                <a:cs typeface="Tahoma" pitchFamily="34" charset="0"/>
              </a:rPr>
              <a:t>банкова</a:t>
            </a:r>
            <a:r>
              <a:rPr lang="ru-RU" sz="1300" dirty="0">
                <a:solidFill>
                  <a:schemeClr val="tx1">
                    <a:lumMod val="85000"/>
                    <a:lumOff val="15000"/>
                  </a:schemeClr>
                </a:solidFill>
                <a:cs typeface="Tahoma" pitchFamily="34" charset="0"/>
              </a:rPr>
              <a:t> сметка </a:t>
            </a:r>
            <a:r>
              <a:rPr lang="ru-RU" sz="1300" dirty="0" err="1">
                <a:solidFill>
                  <a:schemeClr val="tx1">
                    <a:lumMod val="85000"/>
                    <a:lumOff val="15000"/>
                  </a:schemeClr>
                </a:solidFill>
                <a:cs typeface="Tahoma" pitchFamily="34" charset="0"/>
              </a:rPr>
              <a:t>трябва</a:t>
            </a:r>
            <a:r>
              <a:rPr lang="ru-RU" sz="1300" dirty="0">
                <a:solidFill>
                  <a:schemeClr val="tx1">
                    <a:lumMod val="85000"/>
                    <a:lumOff val="15000"/>
                  </a:schemeClr>
                </a:solidFill>
                <a:cs typeface="Tahoma" pitchFamily="34" charset="0"/>
              </a:rPr>
              <a:t> да се </a:t>
            </a:r>
            <a:r>
              <a:rPr lang="ru-RU" sz="1300" dirty="0" err="1">
                <a:solidFill>
                  <a:schemeClr val="tx1">
                    <a:lumMod val="85000"/>
                    <a:lumOff val="15000"/>
                  </a:schemeClr>
                </a:solidFill>
                <a:cs typeface="Tahoma" pitchFamily="34" charset="0"/>
              </a:rPr>
              <a:t>декларира</a:t>
            </a:r>
            <a:r>
              <a:rPr lang="ru-RU" sz="1300" dirty="0">
                <a:solidFill>
                  <a:schemeClr val="tx1">
                    <a:lumMod val="85000"/>
                    <a:lumOff val="15000"/>
                  </a:schemeClr>
                </a:solidFill>
                <a:cs typeface="Tahoma" pitchFamily="34" charset="0"/>
              </a:rPr>
              <a:t>, че "</a:t>
            </a:r>
            <a:r>
              <a:rPr lang="ru-RU" sz="1300" dirty="0" err="1">
                <a:solidFill>
                  <a:schemeClr val="tx1">
                    <a:lumMod val="85000"/>
                    <a:lumOff val="15000"/>
                  </a:schemeClr>
                </a:solidFill>
                <a:cs typeface="Tahoma" pitchFamily="34" charset="0"/>
              </a:rPr>
              <a:t>посочената</a:t>
            </a:r>
            <a:r>
              <a:rPr lang="ru-RU" sz="1300" dirty="0">
                <a:solidFill>
                  <a:schemeClr val="tx1">
                    <a:lumMod val="85000"/>
                    <a:lumOff val="15000"/>
                  </a:schemeClr>
                </a:solidFill>
                <a:cs typeface="Tahoma" pitchFamily="34" charset="0"/>
              </a:rPr>
              <a:t> сметка </a:t>
            </a:r>
            <a:r>
              <a:rPr lang="ru-RU" sz="1300" dirty="0" err="1">
                <a:solidFill>
                  <a:schemeClr val="tx1">
                    <a:lumMod val="85000"/>
                    <a:lumOff val="15000"/>
                  </a:schemeClr>
                </a:solidFill>
                <a:cs typeface="Tahoma" pitchFamily="34" charset="0"/>
              </a:rPr>
              <a:t>във</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Финансовата</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идентификационна</a:t>
            </a:r>
            <a:r>
              <a:rPr lang="ru-RU" sz="1300" dirty="0">
                <a:solidFill>
                  <a:schemeClr val="tx1">
                    <a:lumMod val="85000"/>
                    <a:lumOff val="15000"/>
                  </a:schemeClr>
                </a:solidFill>
                <a:cs typeface="Tahoma" pitchFamily="34" charset="0"/>
              </a:rPr>
              <a:t> форма, приложена </a:t>
            </a:r>
            <a:r>
              <a:rPr lang="ru-RU" sz="1300" dirty="0" err="1">
                <a:solidFill>
                  <a:schemeClr val="tx1">
                    <a:lumMod val="85000"/>
                    <a:lumOff val="15000"/>
                  </a:schemeClr>
                </a:solidFill>
                <a:cs typeface="Tahoma" pitchFamily="34" charset="0"/>
              </a:rPr>
              <a:t>към</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искането</a:t>
            </a:r>
            <a:r>
              <a:rPr lang="ru-RU" sz="1300" dirty="0">
                <a:solidFill>
                  <a:schemeClr val="tx1">
                    <a:lumMod val="85000"/>
                    <a:lumOff val="15000"/>
                  </a:schemeClr>
                </a:solidFill>
                <a:cs typeface="Tahoma" pitchFamily="34" charset="0"/>
              </a:rPr>
              <a:t> за </a:t>
            </a:r>
            <a:r>
              <a:rPr lang="ru-RU" sz="1300" dirty="0" err="1">
                <a:solidFill>
                  <a:schemeClr val="tx1">
                    <a:lumMod val="85000"/>
                    <a:lumOff val="15000"/>
                  </a:schemeClr>
                </a:solidFill>
                <a:cs typeface="Tahoma" pitchFamily="34" charset="0"/>
              </a:rPr>
              <a:t>авансовото</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плащане</a:t>
            </a:r>
            <a:r>
              <a:rPr lang="ru-RU" sz="1300" dirty="0">
                <a:solidFill>
                  <a:schemeClr val="tx1">
                    <a:lumMod val="85000"/>
                    <a:lumOff val="15000"/>
                  </a:schemeClr>
                </a:solidFill>
                <a:cs typeface="Tahoma" pitchFamily="34" charset="0"/>
              </a:rPr>
              <a:t>, е с цел </a:t>
            </a:r>
            <a:r>
              <a:rPr lang="ru-RU" sz="1300" dirty="0" err="1">
                <a:solidFill>
                  <a:schemeClr val="tx1">
                    <a:lumMod val="85000"/>
                    <a:lumOff val="15000"/>
                  </a:schemeClr>
                </a:solidFill>
                <a:cs typeface="Tahoma" pitchFamily="34" charset="0"/>
              </a:rPr>
              <a:t>ползване</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единствено</a:t>
            </a:r>
            <a:r>
              <a:rPr lang="ru-RU" sz="1300" dirty="0">
                <a:solidFill>
                  <a:schemeClr val="tx1">
                    <a:lumMod val="85000"/>
                    <a:lumOff val="15000"/>
                  </a:schemeClr>
                </a:solidFill>
                <a:cs typeface="Tahoma" pitchFamily="34" charset="0"/>
              </a:rPr>
              <a:t> за целите на проекта"</a:t>
            </a:r>
          </a:p>
          <a:p>
            <a:pPr marL="0" indent="0" algn="just" fontAlgn="base">
              <a:lnSpc>
                <a:spcPct val="110000"/>
              </a:lnSpc>
              <a:spcBef>
                <a:spcPts val="0"/>
              </a:spcBef>
              <a:spcAft>
                <a:spcPts val="0"/>
              </a:spcAft>
              <a:buClrTx/>
              <a:buSzTx/>
              <a:buNone/>
              <a:defRPr/>
            </a:pPr>
            <a:r>
              <a:rPr lang="ru-RU" sz="1300" dirty="0">
                <a:solidFill>
                  <a:schemeClr val="tx1">
                    <a:lumMod val="85000"/>
                    <a:lumOff val="15000"/>
                  </a:schemeClr>
                </a:solidFill>
                <a:cs typeface="Tahoma" pitchFamily="34" charset="0"/>
              </a:rPr>
              <a:t>Моля да поясните </a:t>
            </a:r>
            <a:r>
              <a:rPr lang="ru-RU" sz="1300" dirty="0" err="1">
                <a:solidFill>
                  <a:schemeClr val="tx1">
                    <a:lumMod val="85000"/>
                    <a:lumOff val="15000"/>
                  </a:schemeClr>
                </a:solidFill>
                <a:cs typeface="Tahoma" pitchFamily="34" charset="0"/>
              </a:rPr>
              <a:t>трябва</a:t>
            </a:r>
            <a:r>
              <a:rPr lang="ru-RU" sz="1300" dirty="0">
                <a:solidFill>
                  <a:schemeClr val="tx1">
                    <a:lumMod val="85000"/>
                    <a:lumOff val="15000"/>
                  </a:schemeClr>
                </a:solidFill>
                <a:cs typeface="Tahoma" pitchFamily="34" charset="0"/>
              </a:rPr>
              <a:t> ли да </a:t>
            </a:r>
            <a:r>
              <a:rPr lang="ru-RU" sz="1300" dirty="0" err="1">
                <a:solidFill>
                  <a:schemeClr val="tx1">
                    <a:lumMod val="85000"/>
                    <a:lumOff val="15000"/>
                  </a:schemeClr>
                </a:solidFill>
                <a:cs typeface="Tahoma" pitchFamily="34" charset="0"/>
              </a:rPr>
              <a:t>има</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открита</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отделна</a:t>
            </a:r>
            <a:r>
              <a:rPr lang="ru-RU" sz="1300" dirty="0">
                <a:solidFill>
                  <a:schemeClr val="tx1">
                    <a:lumMod val="85000"/>
                    <a:lumOff val="15000"/>
                  </a:schemeClr>
                </a:solidFill>
                <a:cs typeface="Tahoma" pitchFamily="34" charset="0"/>
              </a:rPr>
              <a:t> сметка или </a:t>
            </a:r>
            <a:r>
              <a:rPr lang="ru-RU" sz="1300" dirty="0" err="1">
                <a:solidFill>
                  <a:schemeClr val="tx1">
                    <a:lumMod val="85000"/>
                    <a:lumOff val="15000"/>
                  </a:schemeClr>
                </a:solidFill>
                <a:cs typeface="Tahoma" pitchFamily="34" charset="0"/>
              </a:rPr>
              <a:t>може</a:t>
            </a:r>
            <a:r>
              <a:rPr lang="ru-RU" sz="1300" dirty="0">
                <a:solidFill>
                  <a:schemeClr val="tx1">
                    <a:lumMod val="85000"/>
                    <a:lumOff val="15000"/>
                  </a:schemeClr>
                </a:solidFill>
                <a:cs typeface="Tahoma" pitchFamily="34" charset="0"/>
              </a:rPr>
              <a:t> да се </a:t>
            </a:r>
            <a:r>
              <a:rPr lang="ru-RU" sz="1300" dirty="0" err="1">
                <a:solidFill>
                  <a:schemeClr val="tx1">
                    <a:lumMod val="85000"/>
                    <a:lumOff val="15000"/>
                  </a:schemeClr>
                </a:solidFill>
                <a:cs typeface="Tahoma" pitchFamily="34" charset="0"/>
              </a:rPr>
              <a:t>ползва</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съществуваща</a:t>
            </a:r>
            <a:r>
              <a:rPr lang="ru-RU" sz="1300" dirty="0">
                <a:solidFill>
                  <a:schemeClr val="tx1">
                    <a:lumMod val="85000"/>
                    <a:lumOff val="15000"/>
                  </a:schemeClr>
                </a:solidFill>
                <a:cs typeface="Tahoma" pitchFamily="34" charset="0"/>
              </a:rPr>
              <a:t> сметка, </a:t>
            </a:r>
            <a:r>
              <a:rPr lang="ru-RU" sz="1300" dirty="0" err="1">
                <a:solidFill>
                  <a:schemeClr val="tx1">
                    <a:lumMod val="85000"/>
                    <a:lumOff val="15000"/>
                  </a:schemeClr>
                </a:solidFill>
                <a:cs typeface="Tahoma" pitchFamily="34" charset="0"/>
              </a:rPr>
              <a:t>към</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която</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счетоводно</a:t>
            </a:r>
            <a:r>
              <a:rPr lang="ru-RU" sz="1300" dirty="0">
                <a:solidFill>
                  <a:schemeClr val="tx1">
                    <a:lumMod val="85000"/>
                    <a:lumOff val="15000"/>
                  </a:schemeClr>
                </a:solidFill>
                <a:cs typeface="Tahoma" pitchFamily="34" charset="0"/>
              </a:rPr>
              <a:t> се </a:t>
            </a:r>
            <a:r>
              <a:rPr lang="ru-RU" sz="1300" dirty="0" err="1">
                <a:solidFill>
                  <a:schemeClr val="tx1">
                    <a:lumMod val="85000"/>
                    <a:lumOff val="15000"/>
                  </a:schemeClr>
                </a:solidFill>
                <a:cs typeface="Tahoma" pitchFamily="34" charset="0"/>
              </a:rPr>
              <a:t>отделя</a:t>
            </a:r>
            <a:r>
              <a:rPr lang="ru-RU" sz="1300" dirty="0">
                <a:solidFill>
                  <a:schemeClr val="tx1">
                    <a:lumMod val="85000"/>
                    <a:lumOff val="15000"/>
                  </a:schemeClr>
                </a:solidFill>
                <a:cs typeface="Tahoma" pitchFamily="34" charset="0"/>
              </a:rPr>
              <a:t> </a:t>
            </a:r>
            <a:r>
              <a:rPr lang="ru-RU" sz="1300" dirty="0" err="1">
                <a:solidFill>
                  <a:schemeClr val="tx1">
                    <a:lumMod val="85000"/>
                    <a:lumOff val="15000"/>
                  </a:schemeClr>
                </a:solidFill>
                <a:cs typeface="Tahoma" pitchFamily="34" charset="0"/>
              </a:rPr>
              <a:t>подсметка</a:t>
            </a:r>
            <a:r>
              <a:rPr lang="ru-RU" sz="1300" dirty="0">
                <a:solidFill>
                  <a:schemeClr val="tx1">
                    <a:lumMod val="85000"/>
                    <a:lumOff val="15000"/>
                  </a:schemeClr>
                </a:solidFill>
                <a:cs typeface="Tahoma" pitchFamily="34" charset="0"/>
              </a:rPr>
              <a:t> за </a:t>
            </a:r>
            <a:r>
              <a:rPr lang="ru-RU" sz="1300" dirty="0" err="1">
                <a:solidFill>
                  <a:schemeClr val="tx1">
                    <a:lumMod val="85000"/>
                    <a:lumOff val="15000"/>
                  </a:schemeClr>
                </a:solidFill>
                <a:cs typeface="Tahoma" pitchFamily="34" charset="0"/>
              </a:rPr>
              <a:t>нуждите</a:t>
            </a:r>
            <a:r>
              <a:rPr lang="ru-RU" sz="1300" dirty="0">
                <a:solidFill>
                  <a:schemeClr val="tx1">
                    <a:lumMod val="85000"/>
                    <a:lumOff val="15000"/>
                  </a:schemeClr>
                </a:solidFill>
                <a:cs typeface="Tahoma" pitchFamily="34" charset="0"/>
              </a:rPr>
              <a:t> на проекта. </a:t>
            </a:r>
          </a:p>
          <a:p>
            <a:pPr marL="0" indent="0" algn="just" fontAlgn="base">
              <a:lnSpc>
                <a:spcPct val="110000"/>
              </a:lnSpc>
              <a:spcBef>
                <a:spcPts val="0"/>
              </a:spcBef>
              <a:spcAft>
                <a:spcPts val="600"/>
              </a:spcAft>
              <a:buClrTx/>
              <a:buSzTx/>
              <a:buNone/>
              <a:defRPr/>
            </a:pPr>
            <a:endParaRPr lang="ru-RU" sz="1300" dirty="0">
              <a:solidFill>
                <a:schemeClr val="tx1">
                  <a:lumMod val="85000"/>
                  <a:lumOff val="15000"/>
                </a:schemeClr>
              </a:solidFill>
              <a:cs typeface="Tahoma" pitchFamily="34" charset="0"/>
            </a:endParaRPr>
          </a:p>
          <a:p>
            <a:pPr marL="0" indent="0" algn="just" fontAlgn="base">
              <a:lnSpc>
                <a:spcPct val="110000"/>
              </a:lnSpc>
              <a:spcBef>
                <a:spcPts val="0"/>
              </a:spcBef>
              <a:spcAft>
                <a:spcPts val="0"/>
              </a:spcAft>
              <a:buClrTx/>
              <a:buSzTx/>
              <a:buNone/>
              <a:defRPr/>
            </a:pPr>
            <a:r>
              <a:rPr lang="ru-RU" sz="1300" b="1" dirty="0">
                <a:solidFill>
                  <a:schemeClr val="tx1">
                    <a:lumMod val="85000"/>
                    <a:lumOff val="15000"/>
                  </a:schemeClr>
                </a:solidFill>
                <a:ea typeface="Tahoma" pitchFamily="34" charset="0"/>
                <a:cs typeface="Tahoma" pitchFamily="34" charset="0"/>
              </a:rPr>
              <a:t>Отговор: </a:t>
            </a:r>
            <a:r>
              <a:rPr lang="ru-RU" sz="1300" dirty="0" err="1">
                <a:solidFill>
                  <a:schemeClr val="tx1">
                    <a:lumMod val="85000"/>
                    <a:lumOff val="15000"/>
                  </a:schemeClr>
                </a:solidFill>
                <a:ea typeface="Tahoma" pitchFamily="34" charset="0"/>
                <a:cs typeface="Tahoma" pitchFamily="34" charset="0"/>
              </a:rPr>
              <a:t>Посоченото</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изискване</a:t>
            </a:r>
            <a:r>
              <a:rPr lang="ru-RU" sz="1300" dirty="0">
                <a:solidFill>
                  <a:schemeClr val="tx1">
                    <a:lumMod val="85000"/>
                    <a:lumOff val="15000"/>
                  </a:schemeClr>
                </a:solidFill>
                <a:ea typeface="Tahoma" pitchFamily="34" charset="0"/>
                <a:cs typeface="Tahoma" pitchFamily="34" charset="0"/>
              </a:rPr>
              <a:t> за </a:t>
            </a:r>
            <a:r>
              <a:rPr lang="ru-RU" sz="1300" dirty="0" err="1">
                <a:solidFill>
                  <a:schemeClr val="tx1">
                    <a:lumMod val="85000"/>
                    <a:lumOff val="15000"/>
                  </a:schemeClr>
                </a:solidFill>
                <a:ea typeface="Tahoma" pitchFamily="34" charset="0"/>
                <a:cs typeface="Tahoma" pitchFamily="34" charset="0"/>
              </a:rPr>
              <a:t>поддържане</a:t>
            </a:r>
            <a:r>
              <a:rPr lang="ru-RU" sz="1300" dirty="0">
                <a:solidFill>
                  <a:schemeClr val="tx1">
                    <a:lumMod val="85000"/>
                    <a:lumOff val="15000"/>
                  </a:schemeClr>
                </a:solidFill>
                <a:ea typeface="Tahoma" pitchFamily="34" charset="0"/>
                <a:cs typeface="Tahoma" pitchFamily="34" charset="0"/>
              </a:rPr>
              <a:t> на </a:t>
            </a:r>
            <a:r>
              <a:rPr lang="ru-RU" sz="1300" dirty="0" err="1">
                <a:solidFill>
                  <a:schemeClr val="tx1">
                    <a:lumMod val="85000"/>
                    <a:lumOff val="15000"/>
                  </a:schemeClr>
                </a:solidFill>
                <a:ea typeface="Tahoma" pitchFamily="34" charset="0"/>
                <a:cs typeface="Tahoma" pitchFamily="34" charset="0"/>
              </a:rPr>
              <a:t>отделна</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банкова</a:t>
            </a:r>
            <a:r>
              <a:rPr lang="ru-RU" sz="1300" dirty="0">
                <a:solidFill>
                  <a:schemeClr val="tx1">
                    <a:lumMod val="85000"/>
                    <a:lumOff val="15000"/>
                  </a:schemeClr>
                </a:solidFill>
                <a:ea typeface="Tahoma" pitchFamily="34" charset="0"/>
                <a:cs typeface="Tahoma" pitchFamily="34" charset="0"/>
              </a:rPr>
              <a:t> сметка или </a:t>
            </a:r>
            <a:r>
              <a:rPr lang="ru-RU" sz="1300" dirty="0" err="1">
                <a:solidFill>
                  <a:schemeClr val="tx1">
                    <a:lumMod val="85000"/>
                    <a:lumOff val="15000"/>
                  </a:schemeClr>
                </a:solidFill>
                <a:ea typeface="Tahoma" pitchFamily="34" charset="0"/>
                <a:cs typeface="Tahoma" pitchFamily="34" charset="0"/>
              </a:rPr>
              <a:t>партида</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към</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банкова</a:t>
            </a:r>
            <a:r>
              <a:rPr lang="ru-RU" sz="1300" dirty="0">
                <a:solidFill>
                  <a:schemeClr val="tx1">
                    <a:lumMod val="85000"/>
                    <a:lumOff val="15000"/>
                  </a:schemeClr>
                </a:solidFill>
                <a:ea typeface="Tahoma" pitchFamily="34" charset="0"/>
                <a:cs typeface="Tahoma" pitchFamily="34" charset="0"/>
              </a:rPr>
              <a:t> сметка само за </a:t>
            </a:r>
            <a:r>
              <a:rPr lang="ru-RU" sz="1300" dirty="0" err="1">
                <a:solidFill>
                  <a:schemeClr val="tx1">
                    <a:lumMod val="85000"/>
                    <a:lumOff val="15000"/>
                  </a:schemeClr>
                </a:solidFill>
                <a:ea typeface="Tahoma" pitchFamily="34" charset="0"/>
                <a:cs typeface="Tahoma" pitchFamily="34" charset="0"/>
              </a:rPr>
              <a:t>нуждите</a:t>
            </a:r>
            <a:r>
              <a:rPr lang="ru-RU" sz="1300" dirty="0">
                <a:solidFill>
                  <a:schemeClr val="tx1">
                    <a:lumMod val="85000"/>
                    <a:lumOff val="15000"/>
                  </a:schemeClr>
                </a:solidFill>
                <a:ea typeface="Tahoma" pitchFamily="34" charset="0"/>
                <a:cs typeface="Tahoma" pitchFamily="34" charset="0"/>
              </a:rPr>
              <a:t> на проекта е </a:t>
            </a:r>
            <a:r>
              <a:rPr lang="ru-RU" sz="1300" dirty="0" err="1">
                <a:solidFill>
                  <a:schemeClr val="tx1">
                    <a:lumMod val="85000"/>
                    <a:lumOff val="15000"/>
                  </a:schemeClr>
                </a:solidFill>
                <a:ea typeface="Tahoma" pitchFamily="34" charset="0"/>
                <a:cs typeface="Tahoma" pitchFamily="34" charset="0"/>
              </a:rPr>
              <a:t>породено</a:t>
            </a:r>
            <a:r>
              <a:rPr lang="ru-RU" sz="1300" dirty="0">
                <a:solidFill>
                  <a:schemeClr val="tx1">
                    <a:lumMod val="85000"/>
                    <a:lumOff val="15000"/>
                  </a:schemeClr>
                </a:solidFill>
                <a:ea typeface="Tahoma" pitchFamily="34" charset="0"/>
                <a:cs typeface="Tahoma" pitchFamily="34" charset="0"/>
              </a:rPr>
              <a:t> от </a:t>
            </a:r>
            <a:r>
              <a:rPr lang="ru-RU" sz="1300" dirty="0" err="1">
                <a:solidFill>
                  <a:schemeClr val="tx1">
                    <a:lumMod val="85000"/>
                    <a:lumOff val="15000"/>
                  </a:schemeClr>
                </a:solidFill>
                <a:ea typeface="Tahoma" pitchFamily="34" charset="0"/>
                <a:cs typeface="Tahoma" pitchFamily="34" charset="0"/>
              </a:rPr>
              <a:t>изискването</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сумата</a:t>
            </a:r>
            <a:r>
              <a:rPr lang="ru-RU" sz="1300" dirty="0">
                <a:solidFill>
                  <a:schemeClr val="tx1">
                    <a:lumMod val="85000"/>
                    <a:lumOff val="15000"/>
                  </a:schemeClr>
                </a:solidFill>
                <a:ea typeface="Tahoma" pitchFamily="34" charset="0"/>
                <a:cs typeface="Tahoma" pitchFamily="34" charset="0"/>
              </a:rPr>
              <a:t> на </a:t>
            </a:r>
            <a:r>
              <a:rPr lang="ru-RU" sz="1300" dirty="0" err="1">
                <a:solidFill>
                  <a:schemeClr val="tx1">
                    <a:lumMod val="85000"/>
                    <a:lumOff val="15000"/>
                  </a:schemeClr>
                </a:solidFill>
                <a:ea typeface="Tahoma" pitchFamily="34" charset="0"/>
                <a:cs typeface="Tahoma" pitchFamily="34" charset="0"/>
              </a:rPr>
              <a:t>генерираните</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лихви</a:t>
            </a:r>
            <a:r>
              <a:rPr lang="ru-RU" sz="1300" dirty="0">
                <a:solidFill>
                  <a:schemeClr val="tx1">
                    <a:lumMod val="85000"/>
                    <a:lumOff val="15000"/>
                  </a:schemeClr>
                </a:solidFill>
                <a:ea typeface="Tahoma" pitchFamily="34" charset="0"/>
                <a:cs typeface="Tahoma" pitchFamily="34" charset="0"/>
              </a:rPr>
              <a:t> да </a:t>
            </a:r>
            <a:r>
              <a:rPr lang="ru-RU" sz="1300" dirty="0" err="1">
                <a:solidFill>
                  <a:schemeClr val="tx1">
                    <a:lumMod val="85000"/>
                    <a:lumOff val="15000"/>
                  </a:schemeClr>
                </a:solidFill>
                <a:ea typeface="Tahoma" pitchFamily="34" charset="0"/>
                <a:cs typeface="Tahoma" pitchFamily="34" charset="0"/>
              </a:rPr>
              <a:t>бъде</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намалена</a:t>
            </a:r>
            <a:r>
              <a:rPr lang="ru-RU" sz="1300" dirty="0">
                <a:solidFill>
                  <a:schemeClr val="tx1">
                    <a:lumMod val="85000"/>
                    <a:lumOff val="15000"/>
                  </a:schemeClr>
                </a:solidFill>
                <a:ea typeface="Tahoma" pitchFamily="34" charset="0"/>
                <a:cs typeface="Tahoma" pitchFamily="34" charset="0"/>
              </a:rPr>
              <a:t> от </a:t>
            </a:r>
            <a:r>
              <a:rPr lang="ru-RU" sz="1300" dirty="0" err="1">
                <a:solidFill>
                  <a:schemeClr val="tx1">
                    <a:lumMod val="85000"/>
                    <a:lumOff val="15000"/>
                  </a:schemeClr>
                </a:solidFill>
                <a:ea typeface="Tahoma" pitchFamily="34" charset="0"/>
                <a:cs typeface="Tahoma" pitchFamily="34" charset="0"/>
              </a:rPr>
              <a:t>окончателното</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плащане</a:t>
            </a:r>
            <a:r>
              <a:rPr lang="ru-RU" sz="1300" dirty="0">
                <a:solidFill>
                  <a:schemeClr val="tx1">
                    <a:lumMod val="85000"/>
                    <a:lumOff val="15000"/>
                  </a:schemeClr>
                </a:solidFill>
                <a:ea typeface="Tahoma" pitchFamily="34" charset="0"/>
                <a:cs typeface="Tahoma" pitchFamily="34" charset="0"/>
              </a:rPr>
              <a:t>. В случая </a:t>
            </a:r>
            <a:r>
              <a:rPr lang="ru-RU" sz="1300" dirty="0" err="1">
                <a:solidFill>
                  <a:schemeClr val="tx1">
                    <a:lumMod val="85000"/>
                    <a:lumOff val="15000"/>
                  </a:schemeClr>
                </a:solidFill>
                <a:ea typeface="Tahoma" pitchFamily="34" charset="0"/>
                <a:cs typeface="Tahoma" pitchFamily="34" charset="0"/>
              </a:rPr>
              <a:t>изискването</a:t>
            </a:r>
            <a:r>
              <a:rPr lang="ru-RU" sz="1300" dirty="0">
                <a:solidFill>
                  <a:schemeClr val="tx1">
                    <a:lumMod val="85000"/>
                    <a:lumOff val="15000"/>
                  </a:schemeClr>
                </a:solidFill>
                <a:ea typeface="Tahoma" pitchFamily="34" charset="0"/>
                <a:cs typeface="Tahoma" pitchFamily="34" charset="0"/>
              </a:rPr>
              <a:t> не се </a:t>
            </a:r>
            <a:r>
              <a:rPr lang="ru-RU" sz="1300" dirty="0" err="1">
                <a:solidFill>
                  <a:schemeClr val="tx1">
                    <a:lumMod val="85000"/>
                    <a:lumOff val="15000"/>
                  </a:schemeClr>
                </a:solidFill>
                <a:ea typeface="Tahoma" pitchFamily="34" charset="0"/>
                <a:cs typeface="Tahoma" pitchFamily="34" charset="0"/>
              </a:rPr>
              <a:t>отнася</a:t>
            </a:r>
            <a:r>
              <a:rPr lang="ru-RU" sz="1300" dirty="0">
                <a:solidFill>
                  <a:schemeClr val="tx1">
                    <a:lumMod val="85000"/>
                    <a:lumOff val="15000"/>
                  </a:schemeClr>
                </a:solidFill>
                <a:ea typeface="Tahoma" pitchFamily="34" charset="0"/>
                <a:cs typeface="Tahoma" pitchFamily="34" charset="0"/>
              </a:rPr>
              <a:t> за </a:t>
            </a:r>
            <a:r>
              <a:rPr lang="ru-RU" sz="1300" dirty="0" err="1">
                <a:solidFill>
                  <a:schemeClr val="tx1">
                    <a:lumMod val="85000"/>
                    <a:lumOff val="15000"/>
                  </a:schemeClr>
                </a:solidFill>
                <a:ea typeface="Tahoma" pitchFamily="34" charset="0"/>
                <a:cs typeface="Tahoma" pitchFamily="34" charset="0"/>
              </a:rPr>
              <a:t>откриване</a:t>
            </a:r>
            <a:r>
              <a:rPr lang="ru-RU" sz="1300" dirty="0">
                <a:solidFill>
                  <a:schemeClr val="tx1">
                    <a:lumMod val="85000"/>
                    <a:lumOff val="15000"/>
                  </a:schemeClr>
                </a:solidFill>
                <a:ea typeface="Tahoma" pitchFamily="34" charset="0"/>
                <a:cs typeface="Tahoma" pitchFamily="34" charset="0"/>
              </a:rPr>
              <a:t> на </a:t>
            </a:r>
            <a:r>
              <a:rPr lang="ru-RU" sz="1300" dirty="0" err="1">
                <a:solidFill>
                  <a:schemeClr val="tx1">
                    <a:lumMod val="85000"/>
                    <a:lumOff val="15000"/>
                  </a:schemeClr>
                </a:solidFill>
                <a:ea typeface="Tahoma" pitchFamily="34" charset="0"/>
                <a:cs typeface="Tahoma" pitchFamily="34" charset="0"/>
              </a:rPr>
              <a:t>счетоводна</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партида</a:t>
            </a:r>
            <a:r>
              <a:rPr lang="ru-RU" sz="1300" dirty="0">
                <a:solidFill>
                  <a:schemeClr val="tx1">
                    <a:lumMod val="85000"/>
                    <a:lumOff val="15000"/>
                  </a:schemeClr>
                </a:solidFill>
                <a:ea typeface="Tahoma" pitchFamily="34" charset="0"/>
                <a:cs typeface="Tahoma" pitchFamily="34" charset="0"/>
              </a:rPr>
              <a:t>, а </a:t>
            </a:r>
            <a:r>
              <a:rPr lang="ru-RU" sz="1300" dirty="0" err="1">
                <a:solidFill>
                  <a:schemeClr val="tx1">
                    <a:lumMod val="85000"/>
                    <a:lumOff val="15000"/>
                  </a:schemeClr>
                </a:solidFill>
                <a:ea typeface="Tahoma" pitchFamily="34" charset="0"/>
                <a:cs typeface="Tahoma" pitchFamily="34" charset="0"/>
              </a:rPr>
              <a:t>банкова</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такава</a:t>
            </a:r>
            <a:r>
              <a:rPr lang="ru-RU" sz="1300" dirty="0">
                <a:solidFill>
                  <a:schemeClr val="tx1">
                    <a:lumMod val="85000"/>
                    <a:lumOff val="15000"/>
                  </a:schemeClr>
                </a:solidFill>
                <a:ea typeface="Tahoma" pitchFamily="34" charset="0"/>
                <a:cs typeface="Tahoma" pitchFamily="34" charset="0"/>
              </a:rPr>
              <a:t>.</a:t>
            </a:r>
          </a:p>
          <a:p>
            <a:pPr marL="0" indent="0" algn="just" fontAlgn="base">
              <a:lnSpc>
                <a:spcPct val="110000"/>
              </a:lnSpc>
              <a:spcBef>
                <a:spcPts val="0"/>
              </a:spcBef>
              <a:spcAft>
                <a:spcPts val="0"/>
              </a:spcAft>
              <a:buClrTx/>
              <a:buSzTx/>
              <a:buNone/>
              <a:defRPr/>
            </a:pPr>
            <a:r>
              <a:rPr lang="ru-RU" sz="1300" dirty="0">
                <a:solidFill>
                  <a:schemeClr val="tx1">
                    <a:lumMod val="85000"/>
                    <a:lumOff val="15000"/>
                  </a:schemeClr>
                </a:solidFill>
                <a:ea typeface="Tahoma" pitchFamily="34" charset="0"/>
                <a:cs typeface="Tahoma" pitchFamily="34" charset="0"/>
              </a:rPr>
              <a:t>- В случай на </a:t>
            </a:r>
            <a:r>
              <a:rPr lang="ru-RU" sz="1300" dirty="0" err="1">
                <a:solidFill>
                  <a:schemeClr val="tx1">
                    <a:lumMod val="85000"/>
                    <a:lumOff val="15000"/>
                  </a:schemeClr>
                </a:solidFill>
                <a:ea typeface="Tahoma" pitchFamily="34" charset="0"/>
                <a:cs typeface="Tahoma" pitchFamily="34" charset="0"/>
              </a:rPr>
              <a:t>начисляване</a:t>
            </a:r>
            <a:r>
              <a:rPr lang="ru-RU" sz="1300" dirty="0">
                <a:solidFill>
                  <a:schemeClr val="tx1">
                    <a:lumMod val="85000"/>
                    <a:lumOff val="15000"/>
                  </a:schemeClr>
                </a:solidFill>
                <a:ea typeface="Tahoma" pitchFamily="34" charset="0"/>
                <a:cs typeface="Tahoma" pitchFamily="34" charset="0"/>
              </a:rPr>
              <a:t> на </a:t>
            </a:r>
            <a:r>
              <a:rPr lang="ru-RU" sz="1300" dirty="0" err="1">
                <a:solidFill>
                  <a:schemeClr val="tx1">
                    <a:lumMod val="85000"/>
                    <a:lumOff val="15000"/>
                  </a:schemeClr>
                </a:solidFill>
                <a:ea typeface="Tahoma" pitchFamily="34" charset="0"/>
                <a:cs typeface="Tahoma" pitchFamily="34" charset="0"/>
              </a:rPr>
              <a:t>лихви</a:t>
            </a:r>
            <a:r>
              <a:rPr lang="ru-RU" sz="1300" dirty="0">
                <a:solidFill>
                  <a:schemeClr val="tx1">
                    <a:lumMod val="85000"/>
                    <a:lumOff val="15000"/>
                  </a:schemeClr>
                </a:solidFill>
                <a:ea typeface="Tahoma" pitchFamily="34" charset="0"/>
                <a:cs typeface="Tahoma" pitchFamily="34" charset="0"/>
              </a:rPr>
              <a:t> от страна на </a:t>
            </a:r>
            <a:r>
              <a:rPr lang="ru-RU" sz="1300" dirty="0" err="1">
                <a:solidFill>
                  <a:schemeClr val="tx1">
                    <a:lumMod val="85000"/>
                    <a:lumOff val="15000"/>
                  </a:schemeClr>
                </a:solidFill>
                <a:ea typeface="Tahoma" pitchFamily="34" charset="0"/>
                <a:cs typeface="Tahoma" pitchFamily="34" charset="0"/>
              </a:rPr>
              <a:t>банката</a:t>
            </a:r>
            <a:r>
              <a:rPr lang="ru-RU" sz="1300" dirty="0">
                <a:solidFill>
                  <a:schemeClr val="tx1">
                    <a:lumMod val="85000"/>
                    <a:lumOff val="15000"/>
                  </a:schemeClr>
                </a:solidFill>
                <a:ea typeface="Tahoma" pitchFamily="34" charset="0"/>
                <a:cs typeface="Tahoma" pitchFamily="34" charset="0"/>
              </a:rPr>
              <a:t>, СНД </a:t>
            </a:r>
            <a:r>
              <a:rPr lang="ru-RU" sz="1300" dirty="0" err="1">
                <a:solidFill>
                  <a:schemeClr val="tx1">
                    <a:lumMod val="85000"/>
                    <a:lumOff val="15000"/>
                  </a:schemeClr>
                </a:solidFill>
                <a:ea typeface="Tahoma" pitchFamily="34" charset="0"/>
                <a:cs typeface="Tahoma" pitchFamily="34" charset="0"/>
              </a:rPr>
              <a:t>ще</a:t>
            </a:r>
            <a:r>
              <a:rPr lang="ru-RU" sz="1300" dirty="0">
                <a:solidFill>
                  <a:schemeClr val="tx1">
                    <a:lumMod val="85000"/>
                    <a:lumOff val="15000"/>
                  </a:schemeClr>
                </a:solidFill>
                <a:ea typeface="Tahoma" pitchFamily="34" charset="0"/>
                <a:cs typeface="Tahoma" pitchFamily="34" charset="0"/>
              </a:rPr>
              <a:t> приеме два варианта на </a:t>
            </a:r>
            <a:r>
              <a:rPr lang="ru-RU" sz="1300" dirty="0" err="1">
                <a:solidFill>
                  <a:schemeClr val="tx1">
                    <a:lumMod val="85000"/>
                    <a:lumOff val="15000"/>
                  </a:schemeClr>
                </a:solidFill>
                <a:ea typeface="Tahoma" pitchFamily="34" charset="0"/>
                <a:cs typeface="Tahoma" pitchFamily="34" charset="0"/>
              </a:rPr>
              <a:t>отчитане</a:t>
            </a:r>
            <a:r>
              <a:rPr lang="ru-RU" sz="1300" dirty="0">
                <a:solidFill>
                  <a:schemeClr val="tx1">
                    <a:lumMod val="85000"/>
                    <a:lumOff val="15000"/>
                  </a:schemeClr>
                </a:solidFill>
                <a:ea typeface="Tahoma" pitchFamily="34" charset="0"/>
                <a:cs typeface="Tahoma" pitchFamily="34" charset="0"/>
              </a:rPr>
              <a:t> – удостоверение, </a:t>
            </a:r>
            <a:r>
              <a:rPr lang="ru-RU" sz="1300" dirty="0" err="1">
                <a:solidFill>
                  <a:schemeClr val="tx1">
                    <a:lumMod val="85000"/>
                    <a:lumOff val="15000"/>
                  </a:schemeClr>
                </a:solidFill>
                <a:ea typeface="Tahoma" pitchFamily="34" charset="0"/>
                <a:cs typeface="Tahoma" pitchFamily="34" charset="0"/>
              </a:rPr>
              <a:t>издадено</a:t>
            </a:r>
            <a:r>
              <a:rPr lang="ru-RU" sz="1300" dirty="0">
                <a:solidFill>
                  <a:schemeClr val="tx1">
                    <a:lumMod val="85000"/>
                    <a:lumOff val="15000"/>
                  </a:schemeClr>
                </a:solidFill>
                <a:ea typeface="Tahoma" pitchFamily="34" charset="0"/>
                <a:cs typeface="Tahoma" pitchFamily="34" charset="0"/>
              </a:rPr>
              <a:t> от </a:t>
            </a:r>
            <a:r>
              <a:rPr lang="ru-RU" sz="1300" dirty="0" err="1">
                <a:solidFill>
                  <a:schemeClr val="tx1">
                    <a:lumMod val="85000"/>
                    <a:lumOff val="15000"/>
                  </a:schemeClr>
                </a:solidFill>
                <a:ea typeface="Tahoma" pitchFamily="34" charset="0"/>
                <a:cs typeface="Tahoma" pitchFamily="34" charset="0"/>
              </a:rPr>
              <a:t>обслужващата</a:t>
            </a:r>
            <a:r>
              <a:rPr lang="ru-RU" sz="1300" dirty="0">
                <a:solidFill>
                  <a:schemeClr val="tx1">
                    <a:lumMod val="85000"/>
                    <a:lumOff val="15000"/>
                  </a:schemeClr>
                </a:solidFill>
                <a:ea typeface="Tahoma" pitchFamily="34" charset="0"/>
                <a:cs typeface="Tahoma" pitchFamily="34" charset="0"/>
              </a:rPr>
              <a:t> Ви банка за </a:t>
            </a:r>
            <a:r>
              <a:rPr lang="ru-RU" sz="1300" dirty="0" err="1">
                <a:solidFill>
                  <a:schemeClr val="tx1">
                    <a:lumMod val="85000"/>
                    <a:lumOff val="15000"/>
                  </a:schemeClr>
                </a:solidFill>
                <a:ea typeface="Tahoma" pitchFamily="34" charset="0"/>
                <a:cs typeface="Tahoma" pitchFamily="34" charset="0"/>
              </a:rPr>
              <a:t>сумата</a:t>
            </a:r>
            <a:r>
              <a:rPr lang="ru-RU" sz="1300" dirty="0">
                <a:solidFill>
                  <a:schemeClr val="tx1">
                    <a:lumMod val="85000"/>
                    <a:lumOff val="15000"/>
                  </a:schemeClr>
                </a:solidFill>
                <a:ea typeface="Tahoma" pitchFamily="34" charset="0"/>
                <a:cs typeface="Tahoma" pitchFamily="34" charset="0"/>
              </a:rPr>
              <a:t> на </a:t>
            </a:r>
            <a:r>
              <a:rPr lang="ru-RU" sz="1300" dirty="0" err="1">
                <a:solidFill>
                  <a:schemeClr val="tx1">
                    <a:lumMod val="85000"/>
                    <a:lumOff val="15000"/>
                  </a:schemeClr>
                </a:solidFill>
                <a:ea typeface="Tahoma" pitchFamily="34" charset="0"/>
                <a:cs typeface="Tahoma" pitchFamily="34" charset="0"/>
              </a:rPr>
              <a:t>начислените</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лихви</a:t>
            </a:r>
            <a:r>
              <a:rPr lang="ru-RU" sz="1300" dirty="0">
                <a:solidFill>
                  <a:schemeClr val="tx1">
                    <a:lumMod val="85000"/>
                    <a:lumOff val="15000"/>
                  </a:schemeClr>
                </a:solidFill>
                <a:ea typeface="Tahoma" pitchFamily="34" charset="0"/>
                <a:cs typeface="Tahoma" pitchFamily="34" charset="0"/>
              </a:rPr>
              <a:t> за периода от </a:t>
            </a:r>
            <a:r>
              <a:rPr lang="ru-RU" sz="1300" dirty="0" err="1">
                <a:solidFill>
                  <a:schemeClr val="tx1">
                    <a:lumMod val="85000"/>
                    <a:lumOff val="15000"/>
                  </a:schemeClr>
                </a:solidFill>
                <a:ea typeface="Tahoma" pitchFamily="34" charset="0"/>
                <a:cs typeface="Tahoma" pitchFamily="34" charset="0"/>
              </a:rPr>
              <a:t>постъпване</a:t>
            </a:r>
            <a:r>
              <a:rPr lang="ru-RU" sz="1300" dirty="0">
                <a:solidFill>
                  <a:schemeClr val="tx1">
                    <a:lumMod val="85000"/>
                    <a:lumOff val="15000"/>
                  </a:schemeClr>
                </a:solidFill>
                <a:ea typeface="Tahoma" pitchFamily="34" charset="0"/>
                <a:cs typeface="Tahoma" pitchFamily="34" charset="0"/>
              </a:rPr>
              <a:t> на аванса по </a:t>
            </a:r>
            <a:r>
              <a:rPr lang="ru-RU" sz="1300" dirty="0" err="1">
                <a:solidFill>
                  <a:schemeClr val="tx1">
                    <a:lumMod val="85000"/>
                    <a:lumOff val="15000"/>
                  </a:schemeClr>
                </a:solidFill>
                <a:ea typeface="Tahoma" pitchFamily="34" charset="0"/>
                <a:cs typeface="Tahoma" pitchFamily="34" charset="0"/>
              </a:rPr>
              <a:t>сметката</a:t>
            </a:r>
            <a:r>
              <a:rPr lang="ru-RU" sz="1300" dirty="0">
                <a:solidFill>
                  <a:schemeClr val="tx1">
                    <a:lumMod val="85000"/>
                    <a:lumOff val="15000"/>
                  </a:schemeClr>
                </a:solidFill>
                <a:ea typeface="Tahoma" pitchFamily="34" charset="0"/>
                <a:cs typeface="Tahoma" pitchFamily="34" charset="0"/>
              </a:rPr>
              <a:t> до края на договора/</a:t>
            </a:r>
            <a:r>
              <a:rPr lang="ru-RU" sz="1300" dirty="0" err="1">
                <a:solidFill>
                  <a:schemeClr val="tx1">
                    <a:lumMod val="85000"/>
                    <a:lumOff val="15000"/>
                  </a:schemeClr>
                </a:solidFill>
                <a:ea typeface="Tahoma" pitchFamily="34" charset="0"/>
                <a:cs typeface="Tahoma" pitchFamily="34" charset="0"/>
              </a:rPr>
              <a:t>респективно</a:t>
            </a:r>
            <a:r>
              <a:rPr lang="ru-RU" sz="1300" dirty="0">
                <a:solidFill>
                  <a:schemeClr val="tx1">
                    <a:lumMod val="85000"/>
                    <a:lumOff val="15000"/>
                  </a:schemeClr>
                </a:solidFill>
                <a:ea typeface="Tahoma" pitchFamily="34" charset="0"/>
                <a:cs typeface="Tahoma" pitchFamily="34" charset="0"/>
              </a:rPr>
              <a:t> до </a:t>
            </a:r>
            <a:r>
              <a:rPr lang="ru-RU" sz="1300" dirty="0" err="1">
                <a:solidFill>
                  <a:schemeClr val="tx1">
                    <a:lumMod val="85000"/>
                    <a:lumOff val="15000"/>
                  </a:schemeClr>
                </a:solidFill>
                <a:ea typeface="Tahoma" pitchFamily="34" charset="0"/>
                <a:cs typeface="Tahoma" pitchFamily="34" charset="0"/>
              </a:rPr>
              <a:t>неговото</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разходване</a:t>
            </a:r>
            <a:r>
              <a:rPr lang="ru-RU" sz="1300" dirty="0">
                <a:solidFill>
                  <a:schemeClr val="tx1">
                    <a:lumMod val="85000"/>
                    <a:lumOff val="15000"/>
                  </a:schemeClr>
                </a:solidFill>
                <a:ea typeface="Tahoma" pitchFamily="34" charset="0"/>
                <a:cs typeface="Tahoma" pitchFamily="34" charset="0"/>
              </a:rPr>
              <a:t> по </a:t>
            </a:r>
            <a:r>
              <a:rPr lang="ru-RU" sz="1300" dirty="0" err="1">
                <a:solidFill>
                  <a:schemeClr val="tx1">
                    <a:lumMod val="85000"/>
                    <a:lumOff val="15000"/>
                  </a:schemeClr>
                </a:solidFill>
                <a:ea typeface="Tahoma" pitchFamily="34" charset="0"/>
                <a:cs typeface="Tahoma" pitchFamily="34" charset="0"/>
              </a:rPr>
              <a:t>проектната</a:t>
            </a:r>
            <a:r>
              <a:rPr lang="ru-RU" sz="1300" dirty="0">
                <a:solidFill>
                  <a:schemeClr val="tx1">
                    <a:lumMod val="85000"/>
                    <a:lumOff val="15000"/>
                  </a:schemeClr>
                </a:solidFill>
                <a:ea typeface="Tahoma" pitchFamily="34" charset="0"/>
                <a:cs typeface="Tahoma" pitchFamily="34" charset="0"/>
              </a:rPr>
              <a:t> инвестиция/  или </a:t>
            </a:r>
            <a:r>
              <a:rPr lang="ru-RU" sz="1300" dirty="0" err="1">
                <a:solidFill>
                  <a:schemeClr val="tx1">
                    <a:lumMod val="85000"/>
                    <a:lumOff val="15000"/>
                  </a:schemeClr>
                </a:solidFill>
                <a:ea typeface="Tahoma" pitchFamily="34" charset="0"/>
                <a:cs typeface="Tahoma" pitchFamily="34" charset="0"/>
              </a:rPr>
              <a:t>месечни</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банкови</a:t>
            </a:r>
            <a:r>
              <a:rPr lang="ru-RU" sz="1300" dirty="0">
                <a:solidFill>
                  <a:schemeClr val="tx1">
                    <a:lumMod val="85000"/>
                    <a:lumOff val="15000"/>
                  </a:schemeClr>
                </a:solidFill>
                <a:ea typeface="Tahoma" pitchFamily="34" charset="0"/>
                <a:cs typeface="Tahoma" pitchFamily="34" charset="0"/>
              </a:rPr>
              <a:t> извлечения за </a:t>
            </a:r>
            <a:r>
              <a:rPr lang="ru-RU" sz="1300" dirty="0" err="1">
                <a:solidFill>
                  <a:schemeClr val="tx1">
                    <a:lumMod val="85000"/>
                    <a:lumOff val="15000"/>
                  </a:schemeClr>
                </a:solidFill>
                <a:ea typeface="Tahoma" pitchFamily="34" charset="0"/>
                <a:cs typeface="Tahoma" pitchFamily="34" charset="0"/>
              </a:rPr>
              <a:t>същият</a:t>
            </a:r>
            <a:r>
              <a:rPr lang="ru-RU" sz="1300" dirty="0">
                <a:solidFill>
                  <a:schemeClr val="tx1">
                    <a:lumMod val="85000"/>
                    <a:lumOff val="15000"/>
                  </a:schemeClr>
                </a:solidFill>
                <a:ea typeface="Tahoma" pitchFamily="34" charset="0"/>
                <a:cs typeface="Tahoma" pitchFamily="34" charset="0"/>
              </a:rPr>
              <a:t> период. </a:t>
            </a:r>
            <a:r>
              <a:rPr lang="ru-RU" sz="1300" dirty="0" err="1">
                <a:solidFill>
                  <a:schemeClr val="tx1">
                    <a:lumMod val="85000"/>
                    <a:lumOff val="15000"/>
                  </a:schemeClr>
                </a:solidFill>
                <a:ea typeface="Tahoma" pitchFamily="34" charset="0"/>
                <a:cs typeface="Tahoma" pitchFamily="34" charset="0"/>
              </a:rPr>
              <a:t>Ако</a:t>
            </a:r>
            <a:r>
              <a:rPr lang="ru-RU" sz="1300" dirty="0">
                <a:solidFill>
                  <a:schemeClr val="tx1">
                    <a:lumMod val="85000"/>
                    <a:lumOff val="15000"/>
                  </a:schemeClr>
                </a:solidFill>
                <a:ea typeface="Tahoma" pitchFamily="34" charset="0"/>
                <a:cs typeface="Tahoma" pitchFamily="34" charset="0"/>
              </a:rPr>
              <a:t> по </a:t>
            </a:r>
            <a:r>
              <a:rPr lang="ru-RU" sz="1300" dirty="0" err="1">
                <a:solidFill>
                  <a:schemeClr val="tx1">
                    <a:lumMod val="85000"/>
                    <a:lumOff val="15000"/>
                  </a:schemeClr>
                </a:solidFill>
                <a:ea typeface="Tahoma" pitchFamily="34" charset="0"/>
                <a:cs typeface="Tahoma" pitchFamily="34" charset="0"/>
              </a:rPr>
              <a:t>сметката</a:t>
            </a:r>
            <a:r>
              <a:rPr lang="ru-RU" sz="1300" dirty="0">
                <a:solidFill>
                  <a:schemeClr val="tx1">
                    <a:lumMod val="85000"/>
                    <a:lumOff val="15000"/>
                  </a:schemeClr>
                </a:solidFill>
                <a:ea typeface="Tahoma" pitchFamily="34" charset="0"/>
                <a:cs typeface="Tahoma" pitchFamily="34" charset="0"/>
              </a:rPr>
              <a:t> на </a:t>
            </a:r>
            <a:r>
              <a:rPr lang="ru-RU" sz="1300" dirty="0" err="1">
                <a:solidFill>
                  <a:schemeClr val="tx1">
                    <a:lumMod val="85000"/>
                    <a:lumOff val="15000"/>
                  </a:schemeClr>
                </a:solidFill>
                <a:ea typeface="Tahoma" pitchFamily="34" charset="0"/>
                <a:cs typeface="Tahoma" pitchFamily="34" charset="0"/>
              </a:rPr>
              <a:t>крайния</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получател</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са</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налични</a:t>
            </a:r>
            <a:r>
              <a:rPr lang="ru-RU" sz="1300" dirty="0">
                <a:solidFill>
                  <a:schemeClr val="tx1">
                    <a:lumMod val="85000"/>
                    <a:lumOff val="15000"/>
                  </a:schemeClr>
                </a:solidFill>
                <a:ea typeface="Tahoma" pitchFamily="34" charset="0"/>
                <a:cs typeface="Tahoma" pitchFamily="34" charset="0"/>
              </a:rPr>
              <a:t> и </a:t>
            </a:r>
            <a:r>
              <a:rPr lang="ru-RU" sz="1300" dirty="0" err="1">
                <a:solidFill>
                  <a:schemeClr val="tx1">
                    <a:lumMod val="85000"/>
                    <a:lumOff val="15000"/>
                  </a:schemeClr>
                </a:solidFill>
                <a:ea typeface="Tahoma" pitchFamily="34" charset="0"/>
                <a:cs typeface="Tahoma" pitchFamily="34" charset="0"/>
              </a:rPr>
              <a:t>други</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парични</a:t>
            </a:r>
            <a:r>
              <a:rPr lang="ru-RU" sz="1300" dirty="0">
                <a:solidFill>
                  <a:schemeClr val="tx1">
                    <a:lumMod val="85000"/>
                    <a:lumOff val="15000"/>
                  </a:schemeClr>
                </a:solidFill>
                <a:ea typeface="Tahoma" pitchFamily="34" charset="0"/>
                <a:cs typeface="Tahoma" pitchFamily="34" charset="0"/>
              </a:rPr>
              <a:t> средства, </a:t>
            </a:r>
            <a:r>
              <a:rPr lang="ru-RU" sz="1300" dirty="0" err="1">
                <a:solidFill>
                  <a:schemeClr val="tx1">
                    <a:lumMod val="85000"/>
                    <a:lumOff val="15000"/>
                  </a:schemeClr>
                </a:solidFill>
                <a:ea typeface="Tahoma" pitchFamily="34" charset="0"/>
                <a:cs typeface="Tahoma" pitchFamily="34" charset="0"/>
              </a:rPr>
              <a:t>върху</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които</a:t>
            </a:r>
            <a:r>
              <a:rPr lang="ru-RU" sz="1300" dirty="0">
                <a:solidFill>
                  <a:schemeClr val="tx1">
                    <a:lumMod val="85000"/>
                    <a:lumOff val="15000"/>
                  </a:schemeClr>
                </a:solidFill>
                <a:ea typeface="Tahoma" pitchFamily="34" charset="0"/>
                <a:cs typeface="Tahoma" pitchFamily="34" charset="0"/>
              </a:rPr>
              <a:t> е начислена лихва, </a:t>
            </a:r>
            <a:r>
              <a:rPr lang="ru-RU" sz="1300" dirty="0" err="1">
                <a:solidFill>
                  <a:schemeClr val="tx1">
                    <a:lumMod val="85000"/>
                    <a:lumOff val="15000"/>
                  </a:schemeClr>
                </a:solidFill>
                <a:ea typeface="Tahoma" pitchFamily="34" charset="0"/>
                <a:cs typeface="Tahoma" pitchFamily="34" charset="0"/>
              </a:rPr>
              <a:t>цялата</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натрупана</a:t>
            </a:r>
            <a:r>
              <a:rPr lang="ru-RU" sz="1300" dirty="0">
                <a:solidFill>
                  <a:schemeClr val="tx1">
                    <a:lumMod val="85000"/>
                    <a:lumOff val="15000"/>
                  </a:schemeClr>
                </a:solidFill>
                <a:ea typeface="Tahoma" pitchFamily="34" charset="0"/>
                <a:cs typeface="Tahoma" pitchFamily="34" charset="0"/>
              </a:rPr>
              <a:t> сума </a:t>
            </a:r>
            <a:r>
              <a:rPr lang="ru-RU" sz="1300" dirty="0" err="1">
                <a:solidFill>
                  <a:schemeClr val="tx1">
                    <a:lumMod val="85000"/>
                    <a:lumOff val="15000"/>
                  </a:schemeClr>
                </a:solidFill>
                <a:ea typeface="Tahoma" pitchFamily="34" charset="0"/>
                <a:cs typeface="Tahoma" pitchFamily="34" charset="0"/>
              </a:rPr>
              <a:t>ще</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бъде</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приспадната</a:t>
            </a:r>
            <a:r>
              <a:rPr lang="ru-RU" sz="1300" dirty="0">
                <a:solidFill>
                  <a:schemeClr val="tx1">
                    <a:lumMod val="85000"/>
                    <a:lumOff val="15000"/>
                  </a:schemeClr>
                </a:solidFill>
                <a:ea typeface="Tahoma" pitchFamily="34" charset="0"/>
                <a:cs typeface="Tahoma" pitchFamily="34" charset="0"/>
              </a:rPr>
              <a:t> от </a:t>
            </a:r>
            <a:r>
              <a:rPr lang="ru-RU" sz="1300" dirty="0" err="1">
                <a:solidFill>
                  <a:schemeClr val="tx1">
                    <a:lumMod val="85000"/>
                    <a:lumOff val="15000"/>
                  </a:schemeClr>
                </a:solidFill>
                <a:ea typeface="Tahoma" pitchFamily="34" charset="0"/>
                <a:cs typeface="Tahoma" pitchFamily="34" charset="0"/>
              </a:rPr>
              <a:t>окончателното</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плащане</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тъй</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като</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разделянето</a:t>
            </a:r>
            <a:r>
              <a:rPr lang="ru-RU" sz="1300" dirty="0">
                <a:solidFill>
                  <a:schemeClr val="tx1">
                    <a:lumMod val="85000"/>
                    <a:lumOff val="15000"/>
                  </a:schemeClr>
                </a:solidFill>
                <a:ea typeface="Tahoma" pitchFamily="34" charset="0"/>
                <a:cs typeface="Tahoma" pitchFamily="34" charset="0"/>
              </a:rPr>
              <a:t> на </a:t>
            </a:r>
            <a:r>
              <a:rPr lang="ru-RU" sz="1300" dirty="0" err="1">
                <a:solidFill>
                  <a:schemeClr val="tx1">
                    <a:lumMod val="85000"/>
                    <a:lumOff val="15000"/>
                  </a:schemeClr>
                </a:solidFill>
                <a:ea typeface="Tahoma" pitchFamily="34" charset="0"/>
                <a:cs typeface="Tahoma" pitchFamily="34" charset="0"/>
              </a:rPr>
              <a:t>начислената</a:t>
            </a:r>
            <a:r>
              <a:rPr lang="ru-RU" sz="1300" dirty="0">
                <a:solidFill>
                  <a:schemeClr val="tx1">
                    <a:lumMod val="85000"/>
                    <a:lumOff val="15000"/>
                  </a:schemeClr>
                </a:solidFill>
                <a:ea typeface="Tahoma" pitchFamily="34" charset="0"/>
                <a:cs typeface="Tahoma" pitchFamily="34" charset="0"/>
              </a:rPr>
              <a:t> лихва по </a:t>
            </a:r>
            <a:r>
              <a:rPr lang="ru-RU" sz="1300" dirty="0" err="1">
                <a:solidFill>
                  <a:schemeClr val="tx1">
                    <a:lumMod val="85000"/>
                    <a:lumOff val="15000"/>
                  </a:schemeClr>
                </a:solidFill>
                <a:ea typeface="Tahoma" pitchFamily="34" charset="0"/>
                <a:cs typeface="Tahoma" pitchFamily="34" charset="0"/>
              </a:rPr>
              <a:t>отделните</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източници</a:t>
            </a:r>
            <a:r>
              <a:rPr lang="ru-RU" sz="1300" dirty="0">
                <a:solidFill>
                  <a:schemeClr val="tx1">
                    <a:lumMod val="85000"/>
                    <a:lumOff val="15000"/>
                  </a:schemeClr>
                </a:solidFill>
                <a:ea typeface="Tahoma" pitchFamily="34" charset="0"/>
                <a:cs typeface="Tahoma" pitchFamily="34" charset="0"/>
              </a:rPr>
              <a:t> на средства не е </a:t>
            </a:r>
            <a:r>
              <a:rPr lang="ru-RU" sz="1300" dirty="0" err="1">
                <a:solidFill>
                  <a:schemeClr val="tx1">
                    <a:lumMod val="85000"/>
                    <a:lumOff val="15000"/>
                  </a:schemeClr>
                </a:solidFill>
                <a:ea typeface="Tahoma" pitchFamily="34" charset="0"/>
                <a:cs typeface="Tahoma" pitchFamily="34" charset="0"/>
              </a:rPr>
              <a:t>възможно</a:t>
            </a:r>
            <a:r>
              <a:rPr lang="ru-RU" sz="1300" dirty="0">
                <a:solidFill>
                  <a:schemeClr val="tx1">
                    <a:lumMod val="85000"/>
                    <a:lumOff val="15000"/>
                  </a:schemeClr>
                </a:solidFill>
                <a:ea typeface="Tahoma" pitchFamily="34" charset="0"/>
                <a:cs typeface="Tahoma" pitchFamily="34" charset="0"/>
              </a:rPr>
              <a:t>.</a:t>
            </a:r>
          </a:p>
          <a:p>
            <a:pPr marL="0" indent="0" algn="just" fontAlgn="base">
              <a:lnSpc>
                <a:spcPct val="110000"/>
              </a:lnSpc>
              <a:spcBef>
                <a:spcPts val="0"/>
              </a:spcBef>
              <a:spcAft>
                <a:spcPts val="0"/>
              </a:spcAft>
              <a:buClrTx/>
              <a:buSzTx/>
              <a:buNone/>
              <a:defRPr/>
            </a:pPr>
            <a:r>
              <a:rPr lang="ru-RU" sz="1300" dirty="0">
                <a:solidFill>
                  <a:schemeClr val="tx1">
                    <a:lumMod val="85000"/>
                    <a:lumOff val="15000"/>
                  </a:schemeClr>
                </a:solidFill>
                <a:ea typeface="Tahoma" pitchFamily="34" charset="0"/>
                <a:cs typeface="Tahoma" pitchFamily="34" charset="0"/>
              </a:rPr>
              <a:t>- При </a:t>
            </a:r>
            <a:r>
              <a:rPr lang="ru-RU" sz="1300" dirty="0" err="1">
                <a:solidFill>
                  <a:schemeClr val="tx1">
                    <a:lumMod val="85000"/>
                    <a:lumOff val="15000"/>
                  </a:schemeClr>
                </a:solidFill>
                <a:ea typeface="Tahoma" pitchFamily="34" charset="0"/>
                <a:cs typeface="Tahoma" pitchFamily="34" charset="0"/>
              </a:rPr>
              <a:t>неначисляване</a:t>
            </a:r>
            <a:r>
              <a:rPr lang="ru-RU" sz="1300" dirty="0">
                <a:solidFill>
                  <a:schemeClr val="tx1">
                    <a:lumMod val="85000"/>
                    <a:lumOff val="15000"/>
                  </a:schemeClr>
                </a:solidFill>
                <a:ea typeface="Tahoma" pitchFamily="34" charset="0"/>
                <a:cs typeface="Tahoma" pitchFamily="34" charset="0"/>
              </a:rPr>
              <a:t> на </a:t>
            </a:r>
            <a:r>
              <a:rPr lang="ru-RU" sz="1300" dirty="0" err="1">
                <a:solidFill>
                  <a:schemeClr val="tx1">
                    <a:lumMod val="85000"/>
                    <a:lumOff val="15000"/>
                  </a:schemeClr>
                </a:solidFill>
                <a:ea typeface="Tahoma" pitchFamily="34" charset="0"/>
                <a:cs typeface="Tahoma" pitchFamily="34" charset="0"/>
              </a:rPr>
              <a:t>лихви</a:t>
            </a:r>
            <a:r>
              <a:rPr lang="ru-RU" sz="1300" dirty="0">
                <a:solidFill>
                  <a:schemeClr val="tx1">
                    <a:lumMod val="85000"/>
                    <a:lumOff val="15000"/>
                  </a:schemeClr>
                </a:solidFill>
                <a:ea typeface="Tahoma" pitchFamily="34" charset="0"/>
                <a:cs typeface="Tahoma" pitchFamily="34" charset="0"/>
              </a:rPr>
              <a:t> от страна на </a:t>
            </a:r>
            <a:r>
              <a:rPr lang="ru-RU" sz="1300" dirty="0" err="1">
                <a:solidFill>
                  <a:schemeClr val="tx1">
                    <a:lumMod val="85000"/>
                    <a:lumOff val="15000"/>
                  </a:schemeClr>
                </a:solidFill>
                <a:ea typeface="Tahoma" pitchFamily="34" charset="0"/>
                <a:cs typeface="Tahoma" pitchFamily="34" charset="0"/>
              </a:rPr>
              <a:t>банката</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следва</a:t>
            </a:r>
            <a:r>
              <a:rPr lang="ru-RU" sz="1300" dirty="0">
                <a:solidFill>
                  <a:schemeClr val="tx1">
                    <a:lumMod val="85000"/>
                    <a:lumOff val="15000"/>
                  </a:schemeClr>
                </a:solidFill>
                <a:ea typeface="Tahoma" pitchFamily="34" charset="0"/>
                <a:cs typeface="Tahoma" pitchFamily="34" charset="0"/>
              </a:rPr>
              <a:t> да се </a:t>
            </a:r>
            <a:r>
              <a:rPr lang="ru-RU" sz="1300" dirty="0" err="1">
                <a:solidFill>
                  <a:schemeClr val="tx1">
                    <a:lumMod val="85000"/>
                    <a:lumOff val="15000"/>
                  </a:schemeClr>
                </a:solidFill>
                <a:ea typeface="Tahoma" pitchFamily="34" charset="0"/>
                <a:cs typeface="Tahoma" pitchFamily="34" charset="0"/>
              </a:rPr>
              <a:t>представи</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единствено</a:t>
            </a:r>
            <a:r>
              <a:rPr lang="ru-RU" sz="1300" dirty="0">
                <a:solidFill>
                  <a:schemeClr val="tx1">
                    <a:lumMod val="85000"/>
                    <a:lumOff val="15000"/>
                  </a:schemeClr>
                </a:solidFill>
                <a:ea typeface="Tahoma" pitchFamily="34" charset="0"/>
                <a:cs typeface="Tahoma" pitchFamily="34" charset="0"/>
              </a:rPr>
              <a:t> удостоверение, </a:t>
            </a:r>
            <a:r>
              <a:rPr lang="ru-RU" sz="1300" dirty="0" err="1">
                <a:solidFill>
                  <a:schemeClr val="tx1">
                    <a:lumMod val="85000"/>
                    <a:lumOff val="15000"/>
                  </a:schemeClr>
                </a:solidFill>
                <a:ea typeface="Tahoma" pitchFamily="34" charset="0"/>
                <a:cs typeface="Tahoma" pitchFamily="34" charset="0"/>
              </a:rPr>
              <a:t>издадено</a:t>
            </a:r>
            <a:r>
              <a:rPr lang="ru-RU" sz="1300" dirty="0">
                <a:solidFill>
                  <a:schemeClr val="tx1">
                    <a:lumMod val="85000"/>
                    <a:lumOff val="15000"/>
                  </a:schemeClr>
                </a:solidFill>
                <a:ea typeface="Tahoma" pitchFamily="34" charset="0"/>
                <a:cs typeface="Tahoma" pitchFamily="34" charset="0"/>
              </a:rPr>
              <a:t> от </a:t>
            </a:r>
            <a:r>
              <a:rPr lang="ru-RU" sz="1300" dirty="0" err="1">
                <a:solidFill>
                  <a:schemeClr val="tx1">
                    <a:lumMod val="85000"/>
                    <a:lumOff val="15000"/>
                  </a:schemeClr>
                </a:solidFill>
                <a:ea typeface="Tahoma" pitchFamily="34" charset="0"/>
                <a:cs typeface="Tahoma" pitchFamily="34" charset="0"/>
              </a:rPr>
              <a:t>обслужващата</a:t>
            </a:r>
            <a:r>
              <a:rPr lang="ru-RU" sz="1300" dirty="0">
                <a:solidFill>
                  <a:schemeClr val="tx1">
                    <a:lumMod val="85000"/>
                    <a:lumOff val="15000"/>
                  </a:schemeClr>
                </a:solidFill>
                <a:ea typeface="Tahoma" pitchFamily="34" charset="0"/>
                <a:cs typeface="Tahoma" pitchFamily="34" charset="0"/>
              </a:rPr>
              <a:t> Ви банка за </a:t>
            </a:r>
            <a:r>
              <a:rPr lang="ru-RU" sz="1300" dirty="0" err="1">
                <a:solidFill>
                  <a:schemeClr val="tx1">
                    <a:lumMod val="85000"/>
                    <a:lumOff val="15000"/>
                  </a:schemeClr>
                </a:solidFill>
                <a:ea typeface="Tahoma" pitchFamily="34" charset="0"/>
                <a:cs typeface="Tahoma" pitchFamily="34" charset="0"/>
              </a:rPr>
              <a:t>сумата</a:t>
            </a:r>
            <a:r>
              <a:rPr lang="ru-RU" sz="1300" dirty="0">
                <a:solidFill>
                  <a:schemeClr val="tx1">
                    <a:lumMod val="85000"/>
                    <a:lumOff val="15000"/>
                  </a:schemeClr>
                </a:solidFill>
                <a:ea typeface="Tahoma" pitchFamily="34" charset="0"/>
                <a:cs typeface="Tahoma" pitchFamily="34" charset="0"/>
              </a:rPr>
              <a:t> на </a:t>
            </a:r>
            <a:r>
              <a:rPr lang="ru-RU" sz="1300" dirty="0" err="1">
                <a:solidFill>
                  <a:schemeClr val="tx1">
                    <a:lumMod val="85000"/>
                    <a:lumOff val="15000"/>
                  </a:schemeClr>
                </a:solidFill>
                <a:ea typeface="Tahoma" pitchFamily="34" charset="0"/>
                <a:cs typeface="Tahoma" pitchFamily="34" charset="0"/>
              </a:rPr>
              <a:t>начислените</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лихви</a:t>
            </a:r>
            <a:r>
              <a:rPr lang="ru-RU" sz="1300" dirty="0">
                <a:solidFill>
                  <a:schemeClr val="tx1">
                    <a:lumMod val="85000"/>
                    <a:lumOff val="15000"/>
                  </a:schemeClr>
                </a:solidFill>
                <a:ea typeface="Tahoma" pitchFamily="34" charset="0"/>
                <a:cs typeface="Tahoma" pitchFamily="34" charset="0"/>
              </a:rPr>
              <a:t> за периода от </a:t>
            </a:r>
            <a:r>
              <a:rPr lang="ru-RU" sz="1300" dirty="0" err="1">
                <a:solidFill>
                  <a:schemeClr val="tx1">
                    <a:lumMod val="85000"/>
                    <a:lumOff val="15000"/>
                  </a:schemeClr>
                </a:solidFill>
                <a:ea typeface="Tahoma" pitchFamily="34" charset="0"/>
                <a:cs typeface="Tahoma" pitchFamily="34" charset="0"/>
              </a:rPr>
              <a:t>постъпване</a:t>
            </a:r>
            <a:r>
              <a:rPr lang="ru-RU" sz="1300" dirty="0">
                <a:solidFill>
                  <a:schemeClr val="tx1">
                    <a:lumMod val="85000"/>
                    <a:lumOff val="15000"/>
                  </a:schemeClr>
                </a:solidFill>
                <a:ea typeface="Tahoma" pitchFamily="34" charset="0"/>
                <a:cs typeface="Tahoma" pitchFamily="34" charset="0"/>
              </a:rPr>
              <a:t> на аванса по </a:t>
            </a:r>
            <a:r>
              <a:rPr lang="ru-RU" sz="1300" dirty="0" err="1">
                <a:solidFill>
                  <a:schemeClr val="tx1">
                    <a:lumMod val="85000"/>
                    <a:lumOff val="15000"/>
                  </a:schemeClr>
                </a:solidFill>
                <a:ea typeface="Tahoma" pitchFamily="34" charset="0"/>
                <a:cs typeface="Tahoma" pitchFamily="34" charset="0"/>
              </a:rPr>
              <a:t>сметката</a:t>
            </a:r>
            <a:r>
              <a:rPr lang="ru-RU" sz="1300" dirty="0">
                <a:solidFill>
                  <a:schemeClr val="tx1">
                    <a:lumMod val="85000"/>
                    <a:lumOff val="15000"/>
                  </a:schemeClr>
                </a:solidFill>
                <a:ea typeface="Tahoma" pitchFamily="34" charset="0"/>
                <a:cs typeface="Tahoma" pitchFamily="34" charset="0"/>
              </a:rPr>
              <a:t> до края на договора/</a:t>
            </a:r>
            <a:r>
              <a:rPr lang="ru-RU" sz="1300" dirty="0" err="1">
                <a:solidFill>
                  <a:schemeClr val="tx1">
                    <a:lumMod val="85000"/>
                    <a:lumOff val="15000"/>
                  </a:schemeClr>
                </a:solidFill>
                <a:ea typeface="Tahoma" pitchFamily="34" charset="0"/>
                <a:cs typeface="Tahoma" pitchFamily="34" charset="0"/>
              </a:rPr>
              <a:t>респективно</a:t>
            </a:r>
            <a:r>
              <a:rPr lang="ru-RU" sz="1300" dirty="0">
                <a:solidFill>
                  <a:schemeClr val="tx1">
                    <a:lumMod val="85000"/>
                    <a:lumOff val="15000"/>
                  </a:schemeClr>
                </a:solidFill>
                <a:ea typeface="Tahoma" pitchFamily="34" charset="0"/>
                <a:cs typeface="Tahoma" pitchFamily="34" charset="0"/>
              </a:rPr>
              <a:t> до </a:t>
            </a:r>
            <a:r>
              <a:rPr lang="ru-RU" sz="1300" dirty="0" err="1">
                <a:solidFill>
                  <a:schemeClr val="tx1">
                    <a:lumMod val="85000"/>
                    <a:lumOff val="15000"/>
                  </a:schemeClr>
                </a:solidFill>
                <a:ea typeface="Tahoma" pitchFamily="34" charset="0"/>
                <a:cs typeface="Tahoma" pitchFamily="34" charset="0"/>
              </a:rPr>
              <a:t>неговото</a:t>
            </a:r>
            <a:r>
              <a:rPr lang="ru-RU" sz="1300" dirty="0">
                <a:solidFill>
                  <a:schemeClr val="tx1">
                    <a:lumMod val="85000"/>
                    <a:lumOff val="15000"/>
                  </a:schemeClr>
                </a:solidFill>
                <a:ea typeface="Tahoma" pitchFamily="34" charset="0"/>
                <a:cs typeface="Tahoma" pitchFamily="34" charset="0"/>
              </a:rPr>
              <a:t> </a:t>
            </a:r>
            <a:r>
              <a:rPr lang="ru-RU" sz="1300" dirty="0" err="1">
                <a:solidFill>
                  <a:schemeClr val="tx1">
                    <a:lumMod val="85000"/>
                    <a:lumOff val="15000"/>
                  </a:schemeClr>
                </a:solidFill>
                <a:ea typeface="Tahoma" pitchFamily="34" charset="0"/>
                <a:cs typeface="Tahoma" pitchFamily="34" charset="0"/>
              </a:rPr>
              <a:t>разходване</a:t>
            </a:r>
            <a:r>
              <a:rPr lang="ru-RU" sz="1300" dirty="0">
                <a:solidFill>
                  <a:schemeClr val="tx1">
                    <a:lumMod val="85000"/>
                    <a:lumOff val="15000"/>
                  </a:schemeClr>
                </a:solidFill>
                <a:ea typeface="Tahoma" pitchFamily="34" charset="0"/>
                <a:cs typeface="Tahoma" pitchFamily="34" charset="0"/>
              </a:rPr>
              <a:t> по </a:t>
            </a:r>
            <a:r>
              <a:rPr lang="ru-RU" sz="1300" dirty="0" err="1">
                <a:solidFill>
                  <a:schemeClr val="tx1">
                    <a:lumMod val="85000"/>
                    <a:lumOff val="15000"/>
                  </a:schemeClr>
                </a:solidFill>
                <a:ea typeface="Tahoma" pitchFamily="34" charset="0"/>
                <a:cs typeface="Tahoma" pitchFamily="34" charset="0"/>
              </a:rPr>
              <a:t>проектната</a:t>
            </a:r>
            <a:r>
              <a:rPr lang="ru-RU" sz="1300" dirty="0">
                <a:solidFill>
                  <a:schemeClr val="tx1">
                    <a:lumMod val="85000"/>
                    <a:lumOff val="15000"/>
                  </a:schemeClr>
                </a:solidFill>
                <a:ea typeface="Tahoma" pitchFamily="34" charset="0"/>
                <a:cs typeface="Tahoma" pitchFamily="34" charset="0"/>
              </a:rPr>
              <a:t> инвестиция/. </a:t>
            </a:r>
            <a:endParaRPr lang="ru-RU" sz="1300" dirty="0">
              <a:solidFill>
                <a:srgbClr val="002060"/>
              </a:solidFill>
              <a:ea typeface="Tahoma" pitchFamily="34" charset="0"/>
              <a:cs typeface="Tahoma" pitchFamily="34" charset="0"/>
            </a:endParaRPr>
          </a:p>
          <a:p>
            <a:pPr marL="0" lvl="0" indent="0" fontAlgn="base">
              <a:spcBef>
                <a:spcPts val="0"/>
              </a:spcBef>
              <a:spcAft>
                <a:spcPts val="600"/>
              </a:spcAft>
              <a:buClrTx/>
              <a:buSzTx/>
              <a:buNone/>
              <a:defRPr/>
            </a:pPr>
            <a:endParaRPr lang="bg-BG" sz="1300" b="1" dirty="0">
              <a:solidFill>
                <a:srgbClr val="040470"/>
              </a:solidFill>
              <a:cs typeface="Tahoma" pitchFamily="34" charset="0"/>
            </a:endParaRPr>
          </a:p>
        </p:txBody>
      </p:sp>
      <p:sp>
        <p:nvSpPr>
          <p:cNvPr id="11" name="Rectangle 6"/>
          <p:cNvSpPr>
            <a:spLocks noChangeArrowheads="1"/>
          </p:cNvSpPr>
          <p:nvPr/>
        </p:nvSpPr>
        <p:spPr bwMode="auto">
          <a:xfrm>
            <a:off x="19434" y="6206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endParaRPr kumimoji="0" lang="bg-BG" sz="1800" b="0" i="0" u="none" strike="noStrike" cap="none" normalizeH="0" baseline="0" dirty="0">
              <a:ln>
                <a:noFill/>
              </a:ln>
              <a:solidFill>
                <a:schemeClr val="tx1"/>
              </a:solidFill>
              <a:effectLst/>
              <a:latin typeface="Arial" pitchFamily="34" charset="0"/>
              <a:cs typeface="Arial" pitchFamily="34" charset="0"/>
            </a:endParaRPr>
          </a:p>
        </p:txBody>
      </p:sp>
      <p:sp>
        <p:nvSpPr>
          <p:cNvPr id="6" name="Rectangle 5">
            <a:extLst>
              <a:ext uri="{FF2B5EF4-FFF2-40B4-BE49-F238E27FC236}">
                <a16:creationId xmlns:a16="http://schemas.microsoft.com/office/drawing/2014/main" id="{61EBFA7D-29CF-429B-8DB2-76D935C12E53}"/>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6305E31C-2AD0-4295-BCCE-9A4C057D7E60}"/>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2" name="Picture 11">
            <a:extLst>
              <a:ext uri="{FF2B5EF4-FFF2-40B4-BE49-F238E27FC236}">
                <a16:creationId xmlns:a16="http://schemas.microsoft.com/office/drawing/2014/main" id="{43F74142-1B16-4DAE-9344-AC3D38B333BE}"/>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3" name="Rounded Rectangle 23">
            <a:extLst>
              <a:ext uri="{FF2B5EF4-FFF2-40B4-BE49-F238E27FC236}">
                <a16:creationId xmlns:a16="http://schemas.microsoft.com/office/drawing/2014/main" id="{F5882C3C-2DE3-454A-8B43-8E850CA2730C}"/>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p>
          <a:p>
            <a:pPr algn="ctr">
              <a:lnSpc>
                <a:spcPct val="107000"/>
              </a:lnSpc>
              <a:spcAft>
                <a:spcPts val="800"/>
              </a:spcAft>
            </a:pPr>
            <a:r>
              <a:rPr lang="ru-RU" sz="1600" b="1" dirty="0">
                <a:solidFill>
                  <a:schemeClr val="accent1">
                    <a:lumMod val="50000"/>
                  </a:schemeClr>
                </a:solidFill>
              </a:rPr>
              <a:t>ФИНАНСОВО ИЗПЪЛНЕНИЕ И ОТЧИТАНЕ НА ИНВЕСТИЦИИТЕ</a:t>
            </a:r>
          </a:p>
        </p:txBody>
      </p:sp>
    </p:spTree>
    <p:extLst>
      <p:ext uri="{BB962C8B-B14F-4D97-AF65-F5344CB8AC3E}">
        <p14:creationId xmlns:p14="http://schemas.microsoft.com/office/powerpoint/2010/main" val="605312647"/>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44</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244098" y="951136"/>
            <a:ext cx="8504366" cy="4397664"/>
          </a:xfrm>
        </p:spPr>
        <p:txBody>
          <a:bodyPr>
            <a:noAutofit/>
          </a:bodyPr>
          <a:lstStyle/>
          <a:p>
            <a:pPr marL="0" lvl="0" indent="0" algn="ctr" fontAlgn="base">
              <a:lnSpc>
                <a:spcPct val="40000"/>
              </a:lnSpc>
              <a:spcBef>
                <a:spcPts val="0"/>
              </a:spcBef>
              <a:spcAft>
                <a:spcPts val="0"/>
              </a:spcAft>
              <a:buClrTx/>
              <a:buSzTx/>
              <a:buNone/>
              <a:defRPr/>
            </a:pPr>
            <a:endParaRPr lang="ru-RU" sz="1600" b="1" dirty="0">
              <a:solidFill>
                <a:schemeClr val="accent3">
                  <a:lumMod val="50000"/>
                </a:schemeClr>
              </a:solidFill>
              <a:ea typeface="Tahoma" pitchFamily="34" charset="0"/>
              <a:cs typeface="Tahoma" pitchFamily="34" charset="0"/>
            </a:endParaRPr>
          </a:p>
          <a:p>
            <a:pPr marL="0" indent="0" algn="just" fontAlgn="base">
              <a:lnSpc>
                <a:spcPct val="110000"/>
              </a:lnSpc>
              <a:spcBef>
                <a:spcPts val="0"/>
              </a:spcBef>
              <a:spcAft>
                <a:spcPts val="0"/>
              </a:spcAft>
              <a:buClrTx/>
              <a:buSzTx/>
              <a:buNone/>
              <a:defRPr/>
            </a:pPr>
            <a:r>
              <a:rPr lang="ru-RU" sz="1600" b="1" dirty="0" err="1">
                <a:solidFill>
                  <a:schemeClr val="tx1">
                    <a:lumMod val="85000"/>
                    <a:lumOff val="15000"/>
                  </a:schemeClr>
                </a:solidFill>
                <a:cs typeface="Tahoma" pitchFamily="34" charset="0"/>
              </a:rPr>
              <a:t>Въпрос</a:t>
            </a:r>
            <a:r>
              <a:rPr lang="ru-RU" sz="1600" b="1"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Във</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връзка</a:t>
            </a:r>
            <a:r>
              <a:rPr lang="ru-RU" sz="1600" dirty="0">
                <a:solidFill>
                  <a:schemeClr val="tx1">
                    <a:lumMod val="85000"/>
                    <a:lumOff val="15000"/>
                  </a:schemeClr>
                </a:solidFill>
                <a:cs typeface="Tahoma" pitchFamily="34" charset="0"/>
              </a:rPr>
              <a:t> с </a:t>
            </a:r>
            <a:r>
              <a:rPr lang="ru-RU" sz="1600" dirty="0" err="1">
                <a:solidFill>
                  <a:schemeClr val="tx1">
                    <a:lumMod val="85000"/>
                    <a:lumOff val="15000"/>
                  </a:schemeClr>
                </a:solidFill>
                <a:cs typeface="Tahoma" pitchFamily="34" charset="0"/>
              </a:rPr>
              <a:t>искане</a:t>
            </a:r>
            <a:r>
              <a:rPr lang="ru-RU" sz="1600" dirty="0">
                <a:solidFill>
                  <a:schemeClr val="tx1">
                    <a:lumMod val="85000"/>
                    <a:lumOff val="15000"/>
                  </a:schemeClr>
                </a:solidFill>
                <a:cs typeface="Tahoma" pitchFamily="34" charset="0"/>
              </a:rPr>
              <a:t> за </a:t>
            </a:r>
            <a:r>
              <a:rPr lang="ru-RU" sz="1600" dirty="0" err="1">
                <a:solidFill>
                  <a:schemeClr val="tx1">
                    <a:lumMod val="85000"/>
                    <a:lumOff val="15000"/>
                  </a:schemeClr>
                </a:solidFill>
                <a:cs typeface="Tahoma" pitchFamily="34" charset="0"/>
              </a:rPr>
              <a:t>авансово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по </a:t>
            </a:r>
            <a:r>
              <a:rPr lang="ru-RU" sz="1600" dirty="0" err="1">
                <a:solidFill>
                  <a:schemeClr val="tx1">
                    <a:lumMod val="85000"/>
                    <a:lumOff val="15000"/>
                  </a:schemeClr>
                </a:solidFill>
                <a:cs typeface="Tahoma" pitchFamily="34" charset="0"/>
              </a:rPr>
              <a:t>процедурата</a:t>
            </a:r>
            <a:r>
              <a:rPr lang="ru-RU" sz="1600" dirty="0">
                <a:solidFill>
                  <a:schemeClr val="tx1">
                    <a:lumMod val="85000"/>
                    <a:lumOff val="15000"/>
                  </a:schemeClr>
                </a:solidFill>
                <a:cs typeface="Tahoma" pitchFamily="34" charset="0"/>
              </a:rPr>
              <a:t> по Договора за </a:t>
            </a:r>
            <a:r>
              <a:rPr lang="ru-RU" sz="1600" dirty="0" err="1">
                <a:solidFill>
                  <a:schemeClr val="tx1">
                    <a:lumMod val="85000"/>
                    <a:lumOff val="15000"/>
                  </a:schemeClr>
                </a:solidFill>
                <a:cs typeface="Tahoma" pitchFamily="34" charset="0"/>
              </a:rPr>
              <a:t>финансиране</a:t>
            </a:r>
            <a:r>
              <a:rPr lang="ru-RU" sz="1600" dirty="0">
                <a:solidFill>
                  <a:schemeClr val="tx1">
                    <a:lumMod val="85000"/>
                    <a:lumOff val="15000"/>
                  </a:schemeClr>
                </a:solidFill>
                <a:cs typeface="Tahoma" pitchFamily="34" charset="0"/>
              </a:rPr>
              <a:t> е определен 20 </a:t>
            </a:r>
            <a:r>
              <a:rPr lang="ru-RU" sz="1600" dirty="0" err="1">
                <a:solidFill>
                  <a:schemeClr val="tx1">
                    <a:lumMod val="85000"/>
                    <a:lumOff val="15000"/>
                  </a:schemeClr>
                </a:solidFill>
                <a:cs typeface="Tahoma" pitchFamily="34" charset="0"/>
              </a:rPr>
              <a:t>дневен</a:t>
            </a:r>
            <a:r>
              <a:rPr lang="ru-RU" sz="1600" dirty="0">
                <a:solidFill>
                  <a:schemeClr val="tx1">
                    <a:lumMod val="85000"/>
                    <a:lumOff val="15000"/>
                  </a:schemeClr>
                </a:solidFill>
                <a:cs typeface="Tahoma" pitchFamily="34" charset="0"/>
              </a:rPr>
              <a:t> срок за </a:t>
            </a:r>
            <a:r>
              <a:rPr lang="ru-RU" sz="1600" dirty="0" err="1">
                <a:solidFill>
                  <a:schemeClr val="tx1">
                    <a:lumMod val="85000"/>
                    <a:lumOff val="15000"/>
                  </a:schemeClr>
                </a:solidFill>
                <a:cs typeface="Tahoma" pitchFamily="34" charset="0"/>
              </a:rPr>
              <a:t>предоставяне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Финансова</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индетификационна</a:t>
            </a:r>
            <a:r>
              <a:rPr lang="ru-RU" sz="1600" dirty="0">
                <a:solidFill>
                  <a:schemeClr val="tx1">
                    <a:lumMod val="85000"/>
                    <a:lumOff val="15000"/>
                  </a:schemeClr>
                </a:solidFill>
                <a:cs typeface="Tahoma" pitchFamily="34" charset="0"/>
              </a:rPr>
              <a:t> форма, </a:t>
            </a:r>
            <a:r>
              <a:rPr lang="ru-RU" sz="1600" dirty="0" err="1">
                <a:solidFill>
                  <a:schemeClr val="tx1">
                    <a:lumMod val="85000"/>
                    <a:lumOff val="15000"/>
                  </a:schemeClr>
                </a:solidFill>
                <a:cs typeface="Tahoma" pitchFamily="34" charset="0"/>
              </a:rPr>
              <a:t>заедно</a:t>
            </a:r>
            <a:r>
              <a:rPr lang="ru-RU" sz="1600" dirty="0">
                <a:solidFill>
                  <a:schemeClr val="tx1">
                    <a:lumMod val="85000"/>
                    <a:lumOff val="15000"/>
                  </a:schemeClr>
                </a:solidFill>
                <a:cs typeface="Tahoma" pitchFamily="34" charset="0"/>
              </a:rPr>
              <a:t> с </a:t>
            </a:r>
            <a:r>
              <a:rPr lang="ru-RU" sz="1600" dirty="0" err="1">
                <a:solidFill>
                  <a:schemeClr val="tx1">
                    <a:lumMod val="85000"/>
                    <a:lumOff val="15000"/>
                  </a:schemeClr>
                </a:solidFill>
                <a:cs typeface="Tahoma" pitchFamily="34" charset="0"/>
              </a:rPr>
              <a:t>придружаващи</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документи</a:t>
            </a:r>
            <a:r>
              <a:rPr lang="ru-RU" sz="1600" dirty="0">
                <a:solidFill>
                  <a:schemeClr val="tx1">
                    <a:lumMod val="85000"/>
                    <a:lumOff val="15000"/>
                  </a:schemeClr>
                </a:solidFill>
                <a:cs typeface="Tahoma" pitchFamily="34" charset="0"/>
              </a:rPr>
              <a:t>, от </a:t>
            </a:r>
            <a:r>
              <a:rPr lang="ru-RU" sz="1600" dirty="0" err="1">
                <a:solidFill>
                  <a:schemeClr val="tx1">
                    <a:lumMod val="85000"/>
                    <a:lumOff val="15000"/>
                  </a:schemeClr>
                </a:solidFill>
                <a:cs typeface="Tahoma" pitchFamily="34" charset="0"/>
              </a:rPr>
              <a:t>които</a:t>
            </a:r>
            <a:r>
              <a:rPr lang="ru-RU" sz="1600" dirty="0">
                <a:solidFill>
                  <a:schemeClr val="tx1">
                    <a:lumMod val="85000"/>
                    <a:lumOff val="15000"/>
                  </a:schemeClr>
                </a:solidFill>
                <a:cs typeface="Tahoma" pitchFamily="34" charset="0"/>
              </a:rPr>
              <a:t> Приложение 19 - </a:t>
            </a:r>
            <a:r>
              <a:rPr lang="ru-RU" sz="1600" dirty="0" err="1">
                <a:solidFill>
                  <a:schemeClr val="tx1">
                    <a:lumMod val="85000"/>
                    <a:lumOff val="15000"/>
                  </a:schemeClr>
                </a:solidFill>
                <a:cs typeface="Tahoma" pitchFamily="34" charset="0"/>
              </a:rPr>
              <a:t>Банкова</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гаранция</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Въпросът</a:t>
            </a:r>
            <a:r>
              <a:rPr lang="ru-RU" sz="1600" dirty="0">
                <a:solidFill>
                  <a:schemeClr val="tx1">
                    <a:lumMod val="85000"/>
                    <a:lumOff val="15000"/>
                  </a:schemeClr>
                </a:solidFill>
                <a:cs typeface="Tahoma" pitchFamily="34" charset="0"/>
              </a:rPr>
              <a:t> ми </a:t>
            </a:r>
            <a:r>
              <a:rPr lang="ru-RU" sz="1600" dirty="0" err="1">
                <a:solidFill>
                  <a:schemeClr val="tx1">
                    <a:lumMod val="85000"/>
                    <a:lumOff val="15000"/>
                  </a:schemeClr>
                </a:solidFill>
                <a:cs typeface="Tahoma" pitchFamily="34" charset="0"/>
              </a:rPr>
              <a:t>към</a:t>
            </a:r>
            <a:r>
              <a:rPr lang="ru-RU" sz="1600" dirty="0">
                <a:solidFill>
                  <a:schemeClr val="tx1">
                    <a:lumMod val="85000"/>
                    <a:lumOff val="15000"/>
                  </a:schemeClr>
                </a:solidFill>
                <a:cs typeface="Tahoma" pitchFamily="34" charset="0"/>
              </a:rPr>
              <a:t> Вас е: </a:t>
            </a:r>
          </a:p>
          <a:p>
            <a:pPr marL="0" indent="0" algn="just" fontAlgn="base">
              <a:lnSpc>
                <a:spcPct val="110000"/>
              </a:lnSpc>
              <a:spcBef>
                <a:spcPts val="0"/>
              </a:spcBef>
              <a:spcAft>
                <a:spcPts val="0"/>
              </a:spcAft>
              <a:buClrTx/>
              <a:buSzTx/>
              <a:buNone/>
              <a:defRPr/>
            </a:pPr>
            <a:r>
              <a:rPr lang="ru-RU" sz="1600" dirty="0">
                <a:solidFill>
                  <a:schemeClr val="tx1">
                    <a:lumMod val="85000"/>
                    <a:lumOff val="15000"/>
                  </a:schemeClr>
                </a:solidFill>
                <a:cs typeface="Tahoma" pitchFamily="34" charset="0"/>
              </a:rPr>
              <a:t>В случай че </a:t>
            </a:r>
            <a:r>
              <a:rPr lang="ru-RU" sz="1600" dirty="0" err="1">
                <a:solidFill>
                  <a:schemeClr val="tx1">
                    <a:lumMod val="85000"/>
                    <a:lumOff val="15000"/>
                  </a:schemeClr>
                </a:solidFill>
                <a:cs typeface="Tahoma" pitchFamily="34" charset="0"/>
              </a:rPr>
              <a:t>има</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забавяне</a:t>
            </a:r>
            <a:r>
              <a:rPr lang="ru-RU" sz="1600" dirty="0">
                <a:solidFill>
                  <a:schemeClr val="tx1">
                    <a:lumMod val="85000"/>
                    <a:lumOff val="15000"/>
                  </a:schemeClr>
                </a:solidFill>
                <a:cs typeface="Tahoma" pitchFamily="34" charset="0"/>
              </a:rPr>
              <a:t> от страна на </a:t>
            </a:r>
            <a:r>
              <a:rPr lang="ru-RU" sz="1600" dirty="0" err="1">
                <a:solidFill>
                  <a:schemeClr val="tx1">
                    <a:lumMod val="85000"/>
                    <a:lumOff val="15000"/>
                  </a:schemeClr>
                </a:solidFill>
                <a:cs typeface="Tahoma" pitchFamily="34" charset="0"/>
              </a:rPr>
              <a:t>банката</a:t>
            </a:r>
            <a:r>
              <a:rPr lang="ru-RU" sz="1600" dirty="0">
                <a:solidFill>
                  <a:schemeClr val="tx1">
                    <a:lumMod val="85000"/>
                    <a:lumOff val="15000"/>
                  </a:schemeClr>
                </a:solidFill>
                <a:cs typeface="Tahoma" pitchFamily="34" charset="0"/>
              </a:rPr>
              <a:t> по </a:t>
            </a:r>
            <a:r>
              <a:rPr lang="ru-RU" sz="1600" dirty="0" err="1">
                <a:solidFill>
                  <a:schemeClr val="tx1">
                    <a:lumMod val="85000"/>
                    <a:lumOff val="15000"/>
                  </a:schemeClr>
                </a:solidFill>
                <a:cs typeface="Tahoma" pitchFamily="34" charset="0"/>
              </a:rPr>
              <a:t>обективни</a:t>
            </a:r>
            <a:r>
              <a:rPr lang="ru-RU" sz="1600" dirty="0">
                <a:solidFill>
                  <a:schemeClr val="tx1">
                    <a:lumMod val="85000"/>
                    <a:lumOff val="15000"/>
                  </a:schemeClr>
                </a:solidFill>
                <a:cs typeface="Tahoma" pitchFamily="34" charset="0"/>
              </a:rPr>
              <a:t> причини при </a:t>
            </a:r>
            <a:r>
              <a:rPr lang="ru-RU" sz="1600" dirty="0" err="1">
                <a:solidFill>
                  <a:schemeClr val="tx1">
                    <a:lumMod val="85000"/>
                    <a:lumOff val="15000"/>
                  </a:schemeClr>
                </a:solidFill>
                <a:cs typeface="Tahoma" pitchFamily="34" charset="0"/>
              </a:rPr>
              <a:t>изготвяне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Банковата</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гаранция</a:t>
            </a:r>
            <a:r>
              <a:rPr lang="ru-RU" sz="1600" dirty="0">
                <a:solidFill>
                  <a:schemeClr val="tx1">
                    <a:lumMod val="85000"/>
                    <a:lumOff val="15000"/>
                  </a:schemeClr>
                </a:solidFill>
                <a:cs typeface="Tahoma" pitchFamily="34" charset="0"/>
              </a:rPr>
              <a:t> и </a:t>
            </a:r>
            <a:r>
              <a:rPr lang="ru-RU" sz="1600" dirty="0" err="1">
                <a:solidFill>
                  <a:schemeClr val="tx1">
                    <a:lumMod val="85000"/>
                    <a:lumOff val="15000"/>
                  </a:schemeClr>
                </a:solidFill>
                <a:cs typeface="Tahoma" pitchFamily="34" charset="0"/>
              </a:rPr>
              <a:t>нейното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изготвяне</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ще</a:t>
            </a:r>
            <a:r>
              <a:rPr lang="ru-RU" sz="1600" dirty="0">
                <a:solidFill>
                  <a:schemeClr val="tx1">
                    <a:lumMod val="85000"/>
                    <a:lumOff val="15000"/>
                  </a:schemeClr>
                </a:solidFill>
                <a:cs typeface="Tahoma" pitchFamily="34" charset="0"/>
              </a:rPr>
              <a:t> се случи след </a:t>
            </a:r>
            <a:r>
              <a:rPr lang="ru-RU" sz="1600" dirty="0" err="1">
                <a:solidFill>
                  <a:schemeClr val="tx1">
                    <a:lumMod val="85000"/>
                    <a:lumOff val="15000"/>
                  </a:schemeClr>
                </a:solidFill>
                <a:cs typeface="Tahoma" pitchFamily="34" charset="0"/>
              </a:rPr>
              <a:t>изтичане</a:t>
            </a:r>
            <a:r>
              <a:rPr lang="ru-RU" sz="1600" dirty="0">
                <a:solidFill>
                  <a:schemeClr val="tx1">
                    <a:lumMod val="85000"/>
                    <a:lumOff val="15000"/>
                  </a:schemeClr>
                </a:solidFill>
                <a:cs typeface="Tahoma" pitchFamily="34" charset="0"/>
              </a:rPr>
              <a:t> на предвидения в Договора 20-дневен срок, допустимо ли </a:t>
            </a:r>
            <a:r>
              <a:rPr lang="ru-RU" sz="1600" dirty="0" err="1">
                <a:solidFill>
                  <a:schemeClr val="tx1">
                    <a:lumMod val="85000"/>
                    <a:lumOff val="15000"/>
                  </a:schemeClr>
                </a:solidFill>
                <a:cs typeface="Tahoma" pitchFamily="34" charset="0"/>
              </a:rPr>
              <a:t>Искането</a:t>
            </a:r>
            <a:r>
              <a:rPr lang="ru-RU" sz="1600" dirty="0">
                <a:solidFill>
                  <a:schemeClr val="tx1">
                    <a:lumMod val="85000"/>
                    <a:lumOff val="15000"/>
                  </a:schemeClr>
                </a:solidFill>
                <a:cs typeface="Tahoma" pitchFamily="34" charset="0"/>
              </a:rPr>
              <a:t> за </a:t>
            </a:r>
            <a:r>
              <a:rPr lang="ru-RU" sz="1600" dirty="0" err="1">
                <a:solidFill>
                  <a:schemeClr val="tx1">
                    <a:lumMod val="85000"/>
                    <a:lumOff val="15000"/>
                  </a:schemeClr>
                </a:solidFill>
                <a:cs typeface="Tahoma" pitchFamily="34" charset="0"/>
              </a:rPr>
              <a:t>авансово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да се </a:t>
            </a:r>
            <a:r>
              <a:rPr lang="ru-RU" sz="1600" dirty="0" err="1">
                <a:solidFill>
                  <a:schemeClr val="tx1">
                    <a:lumMod val="85000"/>
                    <a:lumOff val="15000"/>
                  </a:schemeClr>
                </a:solidFill>
                <a:cs typeface="Tahoma" pitchFamily="34" charset="0"/>
              </a:rPr>
              <a:t>подаде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по-късен</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етап</a:t>
            </a:r>
            <a:r>
              <a:rPr lang="ru-RU" sz="1600" dirty="0">
                <a:solidFill>
                  <a:schemeClr val="tx1">
                    <a:lumMod val="85000"/>
                    <a:lumOff val="15000"/>
                  </a:schemeClr>
                </a:solidFill>
                <a:cs typeface="Tahoma" pitchFamily="34" charset="0"/>
              </a:rPr>
              <a:t>?</a:t>
            </a:r>
          </a:p>
          <a:p>
            <a:pPr marL="0" indent="0" algn="just" fontAlgn="base">
              <a:lnSpc>
                <a:spcPct val="110000"/>
              </a:lnSpc>
              <a:spcBef>
                <a:spcPts val="0"/>
              </a:spcBef>
              <a:spcAft>
                <a:spcPts val="0"/>
              </a:spcAft>
              <a:buClrTx/>
              <a:buSzTx/>
              <a:buNone/>
              <a:defRPr/>
            </a:pPr>
            <a:endParaRPr lang="ru-RU" sz="1600" dirty="0">
              <a:solidFill>
                <a:schemeClr val="tx1">
                  <a:lumMod val="85000"/>
                  <a:lumOff val="15000"/>
                </a:schemeClr>
              </a:solidFill>
              <a:cs typeface="Tahoma" pitchFamily="34" charset="0"/>
            </a:endParaRPr>
          </a:p>
          <a:p>
            <a:pPr marL="0" indent="0" algn="just" fontAlgn="base">
              <a:lnSpc>
                <a:spcPct val="110000"/>
              </a:lnSpc>
              <a:spcBef>
                <a:spcPts val="0"/>
              </a:spcBef>
              <a:spcAft>
                <a:spcPts val="0"/>
              </a:spcAft>
              <a:buClrTx/>
              <a:buSzTx/>
              <a:buNone/>
              <a:defRPr/>
            </a:pPr>
            <a:endParaRPr lang="ru-RU" sz="1600" dirty="0">
              <a:solidFill>
                <a:schemeClr val="tx1">
                  <a:lumMod val="85000"/>
                  <a:lumOff val="15000"/>
                </a:schemeClr>
              </a:solidFill>
              <a:cs typeface="Tahoma" pitchFamily="34" charset="0"/>
            </a:endParaRPr>
          </a:p>
          <a:p>
            <a:pPr marL="0" indent="0" algn="just" fontAlgn="base">
              <a:lnSpc>
                <a:spcPct val="110000"/>
              </a:lnSpc>
              <a:spcBef>
                <a:spcPts val="0"/>
              </a:spcBef>
              <a:spcAft>
                <a:spcPts val="0"/>
              </a:spcAft>
              <a:buClrTx/>
              <a:buSzTx/>
              <a:buNone/>
              <a:defRPr/>
            </a:pPr>
            <a:r>
              <a:rPr lang="ru-RU" sz="1600" b="1" dirty="0">
                <a:solidFill>
                  <a:schemeClr val="tx1">
                    <a:lumMod val="85000"/>
                    <a:lumOff val="15000"/>
                  </a:schemeClr>
                </a:solidFill>
                <a:ea typeface="Tahoma" pitchFamily="34" charset="0"/>
                <a:cs typeface="Tahoma" pitchFamily="34" charset="0"/>
              </a:rPr>
              <a:t>Отговор: </a:t>
            </a:r>
            <a:r>
              <a:rPr lang="ru-RU" sz="1600" dirty="0">
                <a:solidFill>
                  <a:schemeClr val="tx1">
                    <a:lumMod val="85000"/>
                    <a:lumOff val="15000"/>
                  </a:schemeClr>
                </a:solidFill>
                <a:ea typeface="Tahoma" pitchFamily="34" charset="0"/>
                <a:cs typeface="Tahoma" pitchFamily="34" charset="0"/>
              </a:rPr>
              <a:t>С чл. 2.5. от Договорите за </a:t>
            </a:r>
            <a:r>
              <a:rPr lang="ru-RU" sz="1600" dirty="0" err="1">
                <a:solidFill>
                  <a:schemeClr val="tx1">
                    <a:lumMod val="85000"/>
                    <a:lumOff val="15000"/>
                  </a:schemeClr>
                </a:solidFill>
                <a:ea typeface="Tahoma" pitchFamily="34" charset="0"/>
                <a:cs typeface="Tahoma" pitchFamily="34" charset="0"/>
              </a:rPr>
              <a:t>финансиране</a:t>
            </a:r>
            <a:r>
              <a:rPr lang="ru-RU" sz="1600" dirty="0">
                <a:solidFill>
                  <a:schemeClr val="tx1">
                    <a:lumMod val="85000"/>
                    <a:lumOff val="15000"/>
                  </a:schemeClr>
                </a:solidFill>
                <a:ea typeface="Tahoma" pitchFamily="34" charset="0"/>
                <a:cs typeface="Tahoma" pitchFamily="34" charset="0"/>
              </a:rPr>
              <a:t> „ </a:t>
            </a:r>
            <a:r>
              <a:rPr lang="ru-RU" sz="1600" dirty="0" err="1">
                <a:solidFill>
                  <a:schemeClr val="tx1">
                    <a:lumMod val="85000"/>
                    <a:lumOff val="15000"/>
                  </a:schemeClr>
                </a:solidFill>
                <a:ea typeface="Tahoma" pitchFamily="34" charset="0"/>
                <a:cs typeface="Tahoma" pitchFamily="34" charset="0"/>
              </a:rPr>
              <a:t>Крайният</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получател</a:t>
            </a:r>
            <a:r>
              <a:rPr lang="ru-RU" sz="1600" dirty="0">
                <a:solidFill>
                  <a:schemeClr val="tx1">
                    <a:lumMod val="85000"/>
                    <a:lumOff val="15000"/>
                  </a:schemeClr>
                </a:solidFill>
                <a:ea typeface="Tahoma" pitchFamily="34" charset="0"/>
                <a:cs typeface="Tahoma" pitchFamily="34" charset="0"/>
              </a:rPr>
              <a:t> се </a:t>
            </a:r>
            <a:r>
              <a:rPr lang="ru-RU" sz="1600" dirty="0" err="1">
                <a:solidFill>
                  <a:schemeClr val="tx1">
                    <a:lumMod val="85000"/>
                    <a:lumOff val="15000"/>
                  </a:schemeClr>
                </a:solidFill>
                <a:ea typeface="Tahoma" pitchFamily="34" charset="0"/>
                <a:cs typeface="Tahoma" pitchFamily="34" charset="0"/>
              </a:rPr>
              <a:t>задължава</a:t>
            </a:r>
            <a:r>
              <a:rPr lang="ru-RU" sz="1600" dirty="0">
                <a:solidFill>
                  <a:schemeClr val="tx1">
                    <a:lumMod val="85000"/>
                    <a:lumOff val="15000"/>
                  </a:schemeClr>
                </a:solidFill>
                <a:ea typeface="Tahoma" pitchFamily="34" charset="0"/>
                <a:cs typeface="Tahoma" pitchFamily="34" charset="0"/>
              </a:rPr>
              <a:t> в 20-дневен срок от </a:t>
            </a:r>
            <a:r>
              <a:rPr lang="ru-RU" sz="1600" dirty="0" err="1">
                <a:solidFill>
                  <a:schemeClr val="tx1">
                    <a:lumMod val="85000"/>
                    <a:lumOff val="15000"/>
                  </a:schemeClr>
                </a:solidFill>
                <a:ea typeface="Tahoma" pitchFamily="34" charset="0"/>
                <a:cs typeface="Tahoma" pitchFamily="34" charset="0"/>
              </a:rPr>
              <a:t>сключването</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настоящия</a:t>
            </a:r>
            <a:r>
              <a:rPr lang="ru-RU" sz="1600" dirty="0">
                <a:solidFill>
                  <a:schemeClr val="tx1">
                    <a:lumMod val="85000"/>
                    <a:lumOff val="15000"/>
                  </a:schemeClr>
                </a:solidFill>
                <a:ea typeface="Tahoma" pitchFamily="34" charset="0"/>
                <a:cs typeface="Tahoma" pitchFamily="34" charset="0"/>
              </a:rPr>
              <a:t> договор да </a:t>
            </a:r>
            <a:r>
              <a:rPr lang="ru-RU" sz="1600" dirty="0" err="1">
                <a:solidFill>
                  <a:schemeClr val="tx1">
                    <a:lumMod val="85000"/>
                    <a:lumOff val="15000"/>
                  </a:schemeClr>
                </a:solidFill>
                <a:ea typeface="Tahoma" pitchFamily="34" charset="0"/>
                <a:cs typeface="Tahoma" pitchFamily="34" charset="0"/>
              </a:rPr>
              <a:t>уведоми</a:t>
            </a:r>
            <a:r>
              <a:rPr lang="ru-RU" sz="1600" dirty="0">
                <a:solidFill>
                  <a:schemeClr val="tx1">
                    <a:lumMod val="85000"/>
                    <a:lumOff val="15000"/>
                  </a:schemeClr>
                </a:solidFill>
                <a:ea typeface="Tahoma" pitchFamily="34" charset="0"/>
                <a:cs typeface="Tahoma" pitchFamily="34" charset="0"/>
              </a:rPr>
              <a:t> СНД за </a:t>
            </a:r>
            <a:r>
              <a:rPr lang="ru-RU" sz="1600" dirty="0" err="1">
                <a:solidFill>
                  <a:schemeClr val="tx1">
                    <a:lumMod val="85000"/>
                    <a:lumOff val="15000"/>
                  </a:schemeClr>
                </a:solidFill>
                <a:ea typeface="Tahoma" pitchFamily="34" charset="0"/>
                <a:cs typeface="Tahoma" pitchFamily="34" charset="0"/>
              </a:rPr>
              <a:t>банковата</a:t>
            </a:r>
            <a:r>
              <a:rPr lang="ru-RU" sz="1600" dirty="0">
                <a:solidFill>
                  <a:schemeClr val="tx1">
                    <a:lumMod val="85000"/>
                    <a:lumOff val="15000"/>
                  </a:schemeClr>
                </a:solidFill>
                <a:ea typeface="Tahoma" pitchFamily="34" charset="0"/>
                <a:cs typeface="Tahoma" pitchFamily="34" charset="0"/>
              </a:rPr>
              <a:t> сметка с </a:t>
            </a:r>
            <a:r>
              <a:rPr lang="ru-RU" sz="1600" dirty="0" err="1">
                <a:solidFill>
                  <a:schemeClr val="tx1">
                    <a:lumMod val="85000"/>
                    <a:lumOff val="15000"/>
                  </a:schemeClr>
                </a:solidFill>
                <a:ea typeface="Tahoma" pitchFamily="34" charset="0"/>
                <a:cs typeface="Tahoma" pitchFamily="34" charset="0"/>
              </a:rPr>
              <a:t>Финансова</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идентификационна</a:t>
            </a:r>
            <a:r>
              <a:rPr lang="ru-RU" sz="1600" dirty="0">
                <a:solidFill>
                  <a:schemeClr val="tx1">
                    <a:lumMod val="85000"/>
                    <a:lumOff val="15000"/>
                  </a:schemeClr>
                </a:solidFill>
                <a:ea typeface="Tahoma" pitchFamily="34" charset="0"/>
                <a:cs typeface="Tahoma" pitchFamily="34" charset="0"/>
              </a:rPr>
              <a:t> форма, по </a:t>
            </a:r>
            <a:r>
              <a:rPr lang="ru-RU" sz="1600" dirty="0" err="1">
                <a:solidFill>
                  <a:schemeClr val="tx1">
                    <a:lumMod val="85000"/>
                    <a:lumOff val="15000"/>
                  </a:schemeClr>
                </a:solidFill>
                <a:ea typeface="Tahoma" pitchFamily="34" charset="0"/>
                <a:cs typeface="Tahoma" pitchFamily="34" charset="0"/>
              </a:rPr>
              <a:t>която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ще</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бъдат</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извършвани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плащанията</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съгласно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посоченото</a:t>
            </a:r>
            <a:r>
              <a:rPr lang="ru-RU" sz="1600" dirty="0">
                <a:solidFill>
                  <a:schemeClr val="tx1">
                    <a:lumMod val="85000"/>
                    <a:lumOff val="15000"/>
                  </a:schemeClr>
                </a:solidFill>
                <a:ea typeface="Tahoma" pitchFamily="34" charset="0"/>
                <a:cs typeface="Tahoma" pitchFamily="34" charset="0"/>
              </a:rPr>
              <a:t> в чл. 3.1.“. </a:t>
            </a:r>
          </a:p>
          <a:p>
            <a:pPr marL="0" indent="0" algn="just" fontAlgn="base">
              <a:lnSpc>
                <a:spcPct val="110000"/>
              </a:lnSpc>
              <a:spcBef>
                <a:spcPts val="0"/>
              </a:spcBef>
              <a:spcAft>
                <a:spcPts val="0"/>
              </a:spcAft>
              <a:buClrTx/>
              <a:buSzTx/>
              <a:buNone/>
              <a:defRPr/>
            </a:pPr>
            <a:r>
              <a:rPr lang="ru-RU" sz="1600" dirty="0" err="1">
                <a:solidFill>
                  <a:schemeClr val="tx1">
                    <a:lumMod val="85000"/>
                    <a:lumOff val="15000"/>
                  </a:schemeClr>
                </a:solidFill>
                <a:ea typeface="Tahoma" pitchFamily="34" charset="0"/>
                <a:cs typeface="Tahoma" pitchFamily="34" charset="0"/>
              </a:rPr>
              <a:t>Представянето</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тази</a:t>
            </a:r>
            <a:r>
              <a:rPr lang="ru-RU" sz="1600" dirty="0">
                <a:solidFill>
                  <a:schemeClr val="tx1">
                    <a:lumMod val="85000"/>
                    <a:lumOff val="15000"/>
                  </a:schemeClr>
                </a:solidFill>
                <a:ea typeface="Tahoma" pitchFamily="34" charset="0"/>
                <a:cs typeface="Tahoma" pitchFamily="34" charset="0"/>
              </a:rPr>
              <a:t> форма не е </a:t>
            </a:r>
            <a:r>
              <a:rPr lang="ru-RU" sz="1600" dirty="0" err="1">
                <a:solidFill>
                  <a:schemeClr val="tx1">
                    <a:lumMod val="85000"/>
                    <a:lumOff val="15000"/>
                  </a:schemeClr>
                </a:solidFill>
                <a:ea typeface="Tahoma" pitchFamily="34" charset="0"/>
                <a:cs typeface="Tahoma" pitchFamily="34" charset="0"/>
              </a:rPr>
              <a:t>обвързано</a:t>
            </a:r>
            <a:r>
              <a:rPr lang="ru-RU" sz="1600" dirty="0">
                <a:solidFill>
                  <a:schemeClr val="tx1">
                    <a:lumMod val="85000"/>
                    <a:lumOff val="15000"/>
                  </a:schemeClr>
                </a:solidFill>
                <a:ea typeface="Tahoma" pitchFamily="34" charset="0"/>
                <a:cs typeface="Tahoma" pitchFamily="34" charset="0"/>
              </a:rPr>
              <a:t> с </a:t>
            </a:r>
            <a:r>
              <a:rPr lang="ru-RU" sz="1600" dirty="0" err="1">
                <a:solidFill>
                  <a:schemeClr val="tx1">
                    <a:lumMod val="85000"/>
                    <a:lumOff val="15000"/>
                  </a:schemeClr>
                </a:solidFill>
                <a:ea typeface="Tahoma" pitchFamily="34" charset="0"/>
                <a:cs typeface="Tahoma" pitchFamily="34" charset="0"/>
              </a:rPr>
              <a:t>подаването</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искане</a:t>
            </a:r>
            <a:r>
              <a:rPr lang="ru-RU" sz="1600" dirty="0">
                <a:solidFill>
                  <a:schemeClr val="tx1">
                    <a:lumMod val="85000"/>
                    <a:lumOff val="15000"/>
                  </a:schemeClr>
                </a:solidFill>
                <a:ea typeface="Tahoma" pitchFamily="34" charset="0"/>
                <a:cs typeface="Tahoma" pitchFamily="34" charset="0"/>
              </a:rPr>
              <a:t> за </a:t>
            </a:r>
            <a:r>
              <a:rPr lang="ru-RU" sz="1600" dirty="0" err="1">
                <a:solidFill>
                  <a:schemeClr val="tx1">
                    <a:lumMod val="85000"/>
                    <a:lumOff val="15000"/>
                  </a:schemeClr>
                </a:solidFill>
                <a:ea typeface="Tahoma" pitchFamily="34" charset="0"/>
                <a:cs typeface="Tahoma" pitchFamily="34" charset="0"/>
              </a:rPr>
              <a:t>авансово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плащане</a:t>
            </a:r>
            <a:r>
              <a:rPr lang="ru-RU" sz="1600" dirty="0">
                <a:solidFill>
                  <a:schemeClr val="tx1">
                    <a:lumMod val="85000"/>
                    <a:lumOff val="15000"/>
                  </a:schemeClr>
                </a:solidFill>
                <a:ea typeface="Tahoma" pitchFamily="34" charset="0"/>
                <a:cs typeface="Tahoma" pitchFamily="34" charset="0"/>
              </a:rPr>
              <a:t> от страна на </a:t>
            </a:r>
            <a:r>
              <a:rPr lang="ru-RU" sz="1600" dirty="0" err="1">
                <a:solidFill>
                  <a:schemeClr val="tx1">
                    <a:lumMod val="85000"/>
                    <a:lumOff val="15000"/>
                  </a:schemeClr>
                </a:solidFill>
                <a:ea typeface="Tahoma" pitchFamily="34" charset="0"/>
                <a:cs typeface="Tahoma" pitchFamily="34" charset="0"/>
              </a:rPr>
              <a:t>крайните</a:t>
            </a:r>
            <a:r>
              <a:rPr lang="ru-RU" sz="1600" dirty="0">
                <a:solidFill>
                  <a:schemeClr val="tx1">
                    <a:lumMod val="85000"/>
                    <a:lumOff val="15000"/>
                  </a:schemeClr>
                </a:solidFill>
                <a:ea typeface="Tahoma" pitchFamily="34" charset="0"/>
                <a:cs typeface="Tahoma" pitchFamily="34" charset="0"/>
              </a:rPr>
              <a:t> получатели /КП/.</a:t>
            </a:r>
          </a:p>
          <a:p>
            <a:pPr marL="0" indent="0" algn="just" fontAlgn="base">
              <a:lnSpc>
                <a:spcPct val="110000"/>
              </a:lnSpc>
              <a:spcBef>
                <a:spcPts val="0"/>
              </a:spcBef>
              <a:spcAft>
                <a:spcPts val="0"/>
              </a:spcAft>
              <a:buClrTx/>
              <a:buSzTx/>
              <a:buNone/>
              <a:defRPr/>
            </a:pPr>
            <a:r>
              <a:rPr lang="ru-RU" sz="1600" dirty="0" err="1">
                <a:solidFill>
                  <a:schemeClr val="tx1">
                    <a:lumMod val="85000"/>
                    <a:lumOff val="15000"/>
                  </a:schemeClr>
                </a:solidFill>
                <a:ea typeface="Tahoma" pitchFamily="34" charset="0"/>
                <a:cs typeface="Tahoma" pitchFamily="34" charset="0"/>
              </a:rPr>
              <a:t>Банковата</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гаранция</a:t>
            </a:r>
            <a:r>
              <a:rPr lang="ru-RU" sz="1600" dirty="0">
                <a:solidFill>
                  <a:schemeClr val="tx1">
                    <a:lumMod val="85000"/>
                    <a:lumOff val="15000"/>
                  </a:schemeClr>
                </a:solidFill>
                <a:ea typeface="Tahoma" pitchFamily="34" charset="0"/>
                <a:cs typeface="Tahoma" pitchFamily="34" charset="0"/>
              </a:rPr>
              <a:t> е </a:t>
            </a:r>
            <a:r>
              <a:rPr lang="ru-RU" sz="1600" dirty="0" err="1">
                <a:solidFill>
                  <a:schemeClr val="tx1">
                    <a:lumMod val="85000"/>
                    <a:lumOff val="15000"/>
                  </a:schemeClr>
                </a:solidFill>
                <a:ea typeface="Tahoma" pitchFamily="34" charset="0"/>
                <a:cs typeface="Tahoma" pitchFamily="34" charset="0"/>
              </a:rPr>
              <a:t>изискуем</a:t>
            </a:r>
            <a:r>
              <a:rPr lang="ru-RU" sz="1600" dirty="0">
                <a:solidFill>
                  <a:schemeClr val="tx1">
                    <a:lumMod val="85000"/>
                    <a:lumOff val="15000"/>
                  </a:schemeClr>
                </a:solidFill>
                <a:ea typeface="Tahoma" pitchFamily="34" charset="0"/>
                <a:cs typeface="Tahoma" pitchFamily="34" charset="0"/>
              </a:rPr>
              <a:t> документ при </a:t>
            </a:r>
            <a:r>
              <a:rPr lang="ru-RU" sz="1600" dirty="0" err="1">
                <a:solidFill>
                  <a:schemeClr val="tx1">
                    <a:lumMod val="85000"/>
                    <a:lumOff val="15000"/>
                  </a:schemeClr>
                </a:solidFill>
                <a:ea typeface="Tahoma" pitchFamily="34" charset="0"/>
                <a:cs typeface="Tahoma" pitchFamily="34" charset="0"/>
              </a:rPr>
              <a:t>искане</a:t>
            </a:r>
            <a:r>
              <a:rPr lang="ru-RU" sz="1600" dirty="0">
                <a:solidFill>
                  <a:schemeClr val="tx1">
                    <a:lumMod val="85000"/>
                    <a:lumOff val="15000"/>
                  </a:schemeClr>
                </a:solidFill>
                <a:ea typeface="Tahoma" pitchFamily="34" charset="0"/>
                <a:cs typeface="Tahoma" pitchFamily="34" charset="0"/>
              </a:rPr>
              <a:t> за </a:t>
            </a:r>
            <a:r>
              <a:rPr lang="ru-RU" sz="1600" dirty="0" err="1">
                <a:solidFill>
                  <a:schemeClr val="tx1">
                    <a:lumMod val="85000"/>
                    <a:lumOff val="15000"/>
                  </a:schemeClr>
                </a:solidFill>
                <a:ea typeface="Tahoma" pitchFamily="34" charset="0"/>
                <a:cs typeface="Tahoma" pitchFamily="34" charset="0"/>
              </a:rPr>
              <a:t>авансово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плащане</a:t>
            </a:r>
            <a:r>
              <a:rPr lang="ru-RU" sz="1600" dirty="0">
                <a:solidFill>
                  <a:schemeClr val="tx1">
                    <a:lumMod val="85000"/>
                    <a:lumOff val="15000"/>
                  </a:schemeClr>
                </a:solidFill>
                <a:ea typeface="Tahoma" pitchFamily="34" charset="0"/>
                <a:cs typeface="Tahoma" pitchFamily="34" charset="0"/>
              </a:rPr>
              <a:t> от КП.</a:t>
            </a:r>
          </a:p>
          <a:p>
            <a:pPr marL="0" indent="0" algn="just" fontAlgn="base">
              <a:lnSpc>
                <a:spcPct val="110000"/>
              </a:lnSpc>
              <a:spcBef>
                <a:spcPts val="0"/>
              </a:spcBef>
              <a:spcAft>
                <a:spcPts val="0"/>
              </a:spcAft>
              <a:buClrTx/>
              <a:buSzTx/>
              <a:buNone/>
              <a:defRPr/>
            </a:pPr>
            <a:r>
              <a:rPr lang="ru-RU" sz="1600" dirty="0" err="1">
                <a:solidFill>
                  <a:schemeClr val="tx1">
                    <a:lumMod val="85000"/>
                    <a:lumOff val="15000"/>
                  </a:schemeClr>
                </a:solidFill>
                <a:ea typeface="Tahoma" pitchFamily="34" charset="0"/>
                <a:cs typeface="Tahoma" pitchFamily="34" charset="0"/>
              </a:rPr>
              <a:t>Искане</a:t>
            </a:r>
            <a:r>
              <a:rPr lang="ru-RU" sz="1600" dirty="0">
                <a:solidFill>
                  <a:schemeClr val="tx1">
                    <a:lumMod val="85000"/>
                    <a:lumOff val="15000"/>
                  </a:schemeClr>
                </a:solidFill>
                <a:ea typeface="Tahoma" pitchFamily="34" charset="0"/>
                <a:cs typeface="Tahoma" pitchFamily="34" charset="0"/>
              </a:rPr>
              <a:t> за </a:t>
            </a:r>
            <a:r>
              <a:rPr lang="ru-RU" sz="1600" dirty="0" err="1">
                <a:solidFill>
                  <a:schemeClr val="tx1">
                    <a:lumMod val="85000"/>
                    <a:lumOff val="15000"/>
                  </a:schemeClr>
                </a:solidFill>
                <a:ea typeface="Tahoma" pitchFamily="34" charset="0"/>
                <a:cs typeface="Tahoma" pitchFamily="34" charset="0"/>
              </a:rPr>
              <a:t>авансово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плащане</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може</a:t>
            </a:r>
            <a:r>
              <a:rPr lang="ru-RU" sz="1600" dirty="0">
                <a:solidFill>
                  <a:schemeClr val="tx1">
                    <a:lumMod val="85000"/>
                    <a:lumOff val="15000"/>
                  </a:schemeClr>
                </a:solidFill>
                <a:ea typeface="Tahoma" pitchFamily="34" charset="0"/>
                <a:cs typeface="Tahoma" pitchFamily="34" charset="0"/>
              </a:rPr>
              <a:t> да се </a:t>
            </a:r>
            <a:r>
              <a:rPr lang="ru-RU" sz="1600" dirty="0" err="1">
                <a:solidFill>
                  <a:schemeClr val="tx1">
                    <a:lumMod val="85000"/>
                    <a:lumOff val="15000"/>
                  </a:schemeClr>
                </a:solidFill>
                <a:ea typeface="Tahoma" pitchFamily="34" charset="0"/>
                <a:cs typeface="Tahoma" pitchFamily="34" charset="0"/>
              </a:rPr>
              <a:t>въведе</a:t>
            </a:r>
            <a:r>
              <a:rPr lang="ru-RU" sz="1600" dirty="0">
                <a:solidFill>
                  <a:schemeClr val="tx1">
                    <a:lumMod val="85000"/>
                    <a:lumOff val="15000"/>
                  </a:schemeClr>
                </a:solidFill>
                <a:ea typeface="Tahoma" pitchFamily="34" charset="0"/>
                <a:cs typeface="Tahoma" pitchFamily="34" charset="0"/>
              </a:rPr>
              <a:t> в ИС на МВУ при </a:t>
            </a:r>
            <a:r>
              <a:rPr lang="ru-RU" sz="1600" dirty="0" err="1">
                <a:solidFill>
                  <a:schemeClr val="tx1">
                    <a:lumMod val="85000"/>
                    <a:lumOff val="15000"/>
                  </a:schemeClr>
                </a:solidFill>
                <a:ea typeface="Tahoma" pitchFamily="34" charset="0"/>
                <a:cs typeface="Tahoma" pitchFamily="34" charset="0"/>
              </a:rPr>
              <a:t>необходимост</a:t>
            </a:r>
            <a:r>
              <a:rPr lang="ru-RU" sz="1600" dirty="0">
                <a:solidFill>
                  <a:schemeClr val="tx1">
                    <a:lumMod val="85000"/>
                    <a:lumOff val="15000"/>
                  </a:schemeClr>
                </a:solidFill>
                <a:ea typeface="Tahoma" pitchFamily="34" charset="0"/>
                <a:cs typeface="Tahoma" pitchFamily="34" charset="0"/>
              </a:rPr>
              <a:t> от оборотни средства и не е </a:t>
            </a:r>
            <a:r>
              <a:rPr lang="ru-RU" sz="1600" dirty="0" err="1">
                <a:solidFill>
                  <a:schemeClr val="tx1">
                    <a:lumMod val="85000"/>
                    <a:lumOff val="15000"/>
                  </a:schemeClr>
                </a:solidFill>
                <a:ea typeface="Tahoma" pitchFamily="34" charset="0"/>
                <a:cs typeface="Tahoma" pitchFamily="34" charset="0"/>
              </a:rPr>
              <a:t>обвързано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със</a:t>
            </a:r>
            <a:r>
              <a:rPr lang="ru-RU" sz="1600" dirty="0">
                <a:solidFill>
                  <a:schemeClr val="tx1">
                    <a:lumMod val="85000"/>
                    <a:lumOff val="15000"/>
                  </a:schemeClr>
                </a:solidFill>
                <a:ea typeface="Tahoma" pitchFamily="34" charset="0"/>
                <a:cs typeface="Tahoma" pitchFamily="34" charset="0"/>
              </a:rPr>
              <a:t> срок за </a:t>
            </a:r>
            <a:r>
              <a:rPr lang="ru-RU" sz="1600" dirty="0" err="1">
                <a:solidFill>
                  <a:schemeClr val="tx1">
                    <a:lumMod val="85000"/>
                    <a:lumOff val="15000"/>
                  </a:schemeClr>
                </a:solidFill>
                <a:ea typeface="Tahoma" pitchFamily="34" charset="0"/>
                <a:cs typeface="Tahoma" pitchFamily="34" charset="0"/>
              </a:rPr>
              <a:t>представяне</a:t>
            </a:r>
            <a:r>
              <a:rPr lang="ru-RU" sz="1600" dirty="0">
                <a:solidFill>
                  <a:schemeClr val="tx1">
                    <a:lumMod val="85000"/>
                    <a:lumOff val="15000"/>
                  </a:schemeClr>
                </a:solidFill>
                <a:ea typeface="Tahoma" pitchFamily="34" charset="0"/>
                <a:cs typeface="Tahoma" pitchFamily="34" charset="0"/>
              </a:rPr>
              <a:t>. </a:t>
            </a:r>
            <a:endParaRPr lang="ru-RU" sz="1600" dirty="0">
              <a:solidFill>
                <a:srgbClr val="040470"/>
              </a:solidFill>
              <a:cs typeface="Tahoma" pitchFamily="34" charset="0"/>
            </a:endParaRPr>
          </a:p>
          <a:p>
            <a:pPr marL="0" lvl="0" indent="0" fontAlgn="base">
              <a:spcBef>
                <a:spcPts val="0"/>
              </a:spcBef>
              <a:spcAft>
                <a:spcPts val="600"/>
              </a:spcAft>
              <a:buClrTx/>
              <a:buSzTx/>
              <a:buNone/>
              <a:defRPr/>
            </a:pPr>
            <a:endParaRPr lang="bg-BG" sz="1600" b="1" dirty="0">
              <a:solidFill>
                <a:srgbClr val="040470"/>
              </a:solidFill>
              <a:cs typeface="Tahoma" pitchFamily="34" charset="0"/>
            </a:endParaRPr>
          </a:p>
        </p:txBody>
      </p:sp>
      <p:sp>
        <p:nvSpPr>
          <p:cNvPr id="6" name="Rectangle 5">
            <a:extLst>
              <a:ext uri="{FF2B5EF4-FFF2-40B4-BE49-F238E27FC236}">
                <a16:creationId xmlns:a16="http://schemas.microsoft.com/office/drawing/2014/main" id="{9C20BE8C-8FBC-4F20-94C3-C2E42B2E1C7E}"/>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4A9AAFCE-7EA4-4DD7-8FFB-3DEC94C38BA6}"/>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2" name="Picture 11">
            <a:extLst>
              <a:ext uri="{FF2B5EF4-FFF2-40B4-BE49-F238E27FC236}">
                <a16:creationId xmlns:a16="http://schemas.microsoft.com/office/drawing/2014/main" id="{2E3BA50B-6057-4EFD-A876-05073D3AD4AB}"/>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3" name="Rounded Rectangle 23">
            <a:extLst>
              <a:ext uri="{FF2B5EF4-FFF2-40B4-BE49-F238E27FC236}">
                <a16:creationId xmlns:a16="http://schemas.microsoft.com/office/drawing/2014/main" id="{A5B903ED-E307-44A4-94B2-1DA76D042EDD}"/>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p>
          <a:p>
            <a:pPr algn="ctr">
              <a:lnSpc>
                <a:spcPct val="107000"/>
              </a:lnSpc>
              <a:spcAft>
                <a:spcPts val="800"/>
              </a:spcAft>
            </a:pPr>
            <a:r>
              <a:rPr lang="ru-RU" sz="1600" b="1" dirty="0">
                <a:solidFill>
                  <a:schemeClr val="accent1">
                    <a:lumMod val="50000"/>
                  </a:schemeClr>
                </a:solidFill>
              </a:rPr>
              <a:t>ФИНАНСОВО ИЗПЪЛНЕНИЕ И ОТЧИТАНЕ НА ИНВЕСТИЦИИТЕ</a:t>
            </a:r>
          </a:p>
        </p:txBody>
      </p:sp>
    </p:spTree>
    <p:extLst>
      <p:ext uri="{BB962C8B-B14F-4D97-AF65-F5344CB8AC3E}">
        <p14:creationId xmlns:p14="http://schemas.microsoft.com/office/powerpoint/2010/main" val="2071423687"/>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45</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244098" y="1052736"/>
            <a:ext cx="8504366" cy="3074764"/>
          </a:xfrm>
        </p:spPr>
        <p:txBody>
          <a:bodyPr>
            <a:noAutofit/>
          </a:bodyPr>
          <a:lstStyle/>
          <a:p>
            <a:pPr marL="0" lvl="0" indent="0" algn="ctr" fontAlgn="base">
              <a:lnSpc>
                <a:spcPct val="40000"/>
              </a:lnSpc>
              <a:spcBef>
                <a:spcPts val="0"/>
              </a:spcBef>
              <a:spcAft>
                <a:spcPts val="0"/>
              </a:spcAft>
              <a:buClrTx/>
              <a:buSzTx/>
              <a:buNone/>
              <a:defRPr/>
            </a:pPr>
            <a:endParaRPr lang="ru-RU" sz="1600" b="1" dirty="0">
              <a:solidFill>
                <a:schemeClr val="accent3">
                  <a:lumMod val="50000"/>
                </a:schemeClr>
              </a:solidFill>
              <a:ea typeface="Tahoma" pitchFamily="34" charset="0"/>
              <a:cs typeface="Tahoma" pitchFamily="34" charset="0"/>
            </a:endParaRPr>
          </a:p>
          <a:p>
            <a:pPr marL="0" indent="0" algn="just" fontAlgn="base">
              <a:lnSpc>
                <a:spcPct val="110000"/>
              </a:lnSpc>
              <a:spcBef>
                <a:spcPts val="0"/>
              </a:spcBef>
              <a:spcAft>
                <a:spcPts val="600"/>
              </a:spcAft>
              <a:buClrTx/>
              <a:buSzTx/>
              <a:buNone/>
              <a:defRPr/>
            </a:pPr>
            <a:endParaRPr lang="ru-RU" sz="1600" b="1" dirty="0">
              <a:solidFill>
                <a:schemeClr val="tx1">
                  <a:lumMod val="85000"/>
                  <a:lumOff val="15000"/>
                </a:schemeClr>
              </a:solidFill>
              <a:cs typeface="Tahoma" pitchFamily="34" charset="0"/>
            </a:endParaRPr>
          </a:p>
          <a:p>
            <a:pPr marL="0" indent="0" algn="just" fontAlgn="base">
              <a:lnSpc>
                <a:spcPct val="110000"/>
              </a:lnSpc>
              <a:spcBef>
                <a:spcPts val="0"/>
              </a:spcBef>
              <a:spcAft>
                <a:spcPts val="600"/>
              </a:spcAft>
              <a:buClrTx/>
              <a:buSzTx/>
              <a:buNone/>
              <a:defRPr/>
            </a:pPr>
            <a:r>
              <a:rPr lang="ru-RU" sz="1600" b="1" dirty="0" err="1">
                <a:solidFill>
                  <a:schemeClr val="tx1">
                    <a:lumMod val="85000"/>
                    <a:lumOff val="15000"/>
                  </a:schemeClr>
                </a:solidFill>
                <a:cs typeface="Tahoma" pitchFamily="34" charset="0"/>
              </a:rPr>
              <a:t>Въпрос</a:t>
            </a:r>
            <a:r>
              <a:rPr lang="ru-RU" sz="1600" b="1" dirty="0">
                <a:solidFill>
                  <a:schemeClr val="tx1">
                    <a:lumMod val="85000"/>
                    <a:lumOff val="15000"/>
                  </a:schemeClr>
                </a:solidFill>
                <a:cs typeface="Tahoma" pitchFamily="34" charset="0"/>
              </a:rPr>
              <a:t>: </a:t>
            </a:r>
            <a:r>
              <a:rPr lang="ru-RU" sz="1600" dirty="0">
                <a:solidFill>
                  <a:schemeClr val="tx1">
                    <a:lumMod val="85000"/>
                    <a:lumOff val="15000"/>
                  </a:schemeClr>
                </a:solidFill>
                <a:cs typeface="Tahoma" pitchFamily="34" charset="0"/>
              </a:rPr>
              <a:t>Моля за </a:t>
            </a:r>
            <a:r>
              <a:rPr lang="ru-RU" sz="1600" dirty="0" err="1">
                <a:solidFill>
                  <a:schemeClr val="tx1">
                    <a:lumMod val="85000"/>
                    <a:lumOff val="15000"/>
                  </a:schemeClr>
                </a:solidFill>
                <a:cs typeface="Tahoma" pitchFamily="34" charset="0"/>
              </a:rPr>
              <a:t>разяснение</a:t>
            </a:r>
            <a:r>
              <a:rPr lang="ru-RU" sz="1600" dirty="0">
                <a:solidFill>
                  <a:schemeClr val="tx1">
                    <a:lumMod val="85000"/>
                    <a:lumOff val="15000"/>
                  </a:schemeClr>
                </a:solidFill>
                <a:cs typeface="Tahoma" pitchFamily="34" charset="0"/>
              </a:rPr>
              <a:t> допуска ли се </a:t>
            </a:r>
            <a:r>
              <a:rPr lang="ru-RU" sz="1600" dirty="0" err="1">
                <a:solidFill>
                  <a:schemeClr val="tx1">
                    <a:lumMod val="85000"/>
                    <a:lumOff val="15000"/>
                  </a:schemeClr>
                </a:solidFill>
                <a:cs typeface="Tahoma" pitchFamily="34" charset="0"/>
              </a:rPr>
              <a:t>отчитане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помощта</a:t>
            </a:r>
            <a:r>
              <a:rPr lang="ru-RU" sz="1600" dirty="0">
                <a:solidFill>
                  <a:schemeClr val="tx1">
                    <a:lumMod val="85000"/>
                    <a:lumOff val="15000"/>
                  </a:schemeClr>
                </a:solidFill>
                <a:cs typeface="Tahoma" pitchFamily="34" charset="0"/>
              </a:rPr>
              <a:t> в </a:t>
            </a:r>
            <a:r>
              <a:rPr lang="ru-RU" sz="1600" dirty="0" err="1">
                <a:solidFill>
                  <a:schemeClr val="tx1">
                    <a:lumMod val="85000"/>
                    <a:lumOff val="15000"/>
                  </a:schemeClr>
                </a:solidFill>
                <a:cs typeface="Tahoma" pitchFamily="34" charset="0"/>
              </a:rPr>
              <a:t>цялост</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единствено</a:t>
            </a:r>
            <a:r>
              <a:rPr lang="ru-RU" sz="1600" dirty="0">
                <a:solidFill>
                  <a:schemeClr val="tx1">
                    <a:lumMod val="85000"/>
                    <a:lumOff val="15000"/>
                  </a:schemeClr>
                </a:solidFill>
                <a:cs typeface="Tahoma" pitchFamily="34" charset="0"/>
              </a:rPr>
              <a:t> с </a:t>
            </a:r>
            <a:r>
              <a:rPr lang="ru-RU" sz="1600" dirty="0" err="1">
                <a:solidFill>
                  <a:schemeClr val="tx1">
                    <a:lumMod val="85000"/>
                    <a:lumOff val="15000"/>
                  </a:schemeClr>
                </a:solidFill>
                <a:cs typeface="Tahoma" pitchFamily="34" charset="0"/>
              </a:rPr>
              <a:t>финален</a:t>
            </a:r>
            <a:r>
              <a:rPr lang="ru-RU" sz="1600" dirty="0">
                <a:solidFill>
                  <a:schemeClr val="tx1">
                    <a:lumMod val="85000"/>
                    <a:lumOff val="15000"/>
                  </a:schemeClr>
                </a:solidFill>
                <a:cs typeface="Tahoma" pitchFamily="34" charset="0"/>
              </a:rPr>
              <a:t> отчет и </a:t>
            </a:r>
            <a:r>
              <a:rPr lang="ru-RU" sz="1600" dirty="0" err="1">
                <a:solidFill>
                  <a:schemeClr val="tx1">
                    <a:lumMod val="85000"/>
                    <a:lumOff val="15000"/>
                  </a:schemeClr>
                </a:solidFill>
                <a:cs typeface="Tahoma" pitchFamily="34" charset="0"/>
              </a:rPr>
              <a:t>искане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окончателно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без </a:t>
            </a:r>
            <a:r>
              <a:rPr lang="ru-RU" sz="1600" dirty="0" err="1">
                <a:solidFill>
                  <a:schemeClr val="tx1">
                    <a:lumMod val="85000"/>
                    <a:lumOff val="15000"/>
                  </a:schemeClr>
                </a:solidFill>
                <a:cs typeface="Tahoma" pitchFamily="34" charset="0"/>
              </a:rPr>
              <a:t>ползване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авансово</a:t>
            </a:r>
            <a:r>
              <a:rPr lang="ru-RU" sz="1600" dirty="0">
                <a:solidFill>
                  <a:schemeClr val="tx1">
                    <a:lumMod val="85000"/>
                    <a:lumOff val="15000"/>
                  </a:schemeClr>
                </a:solidFill>
                <a:cs typeface="Tahoma" pitchFamily="34" charset="0"/>
              </a:rPr>
              <a:t> и/или </a:t>
            </a:r>
            <a:r>
              <a:rPr lang="ru-RU" sz="1600" dirty="0" err="1">
                <a:solidFill>
                  <a:schemeClr val="tx1">
                    <a:lumMod val="85000"/>
                    <a:lumOff val="15000"/>
                  </a:schemeClr>
                </a:solidFill>
                <a:cs typeface="Tahoma" pitchFamily="34" charset="0"/>
              </a:rPr>
              <a:t>междинно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предвид</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разминаването</a:t>
            </a:r>
            <a:r>
              <a:rPr lang="ru-RU" sz="1600" dirty="0">
                <a:solidFill>
                  <a:schemeClr val="tx1">
                    <a:lumMod val="85000"/>
                    <a:lumOff val="15000"/>
                  </a:schemeClr>
                </a:solidFill>
                <a:cs typeface="Tahoma" pitchFamily="34" charset="0"/>
              </a:rPr>
              <a:t> между </a:t>
            </a:r>
            <a:r>
              <a:rPr lang="ru-RU" sz="1600" dirty="0" err="1">
                <a:solidFill>
                  <a:schemeClr val="tx1">
                    <a:lumMod val="85000"/>
                    <a:lumOff val="15000"/>
                  </a:schemeClr>
                </a:solidFill>
                <a:cs typeface="Tahoma" pitchFamily="34" charset="0"/>
              </a:rPr>
              <a:t>посоченото</a:t>
            </a:r>
            <a:r>
              <a:rPr lang="ru-RU" sz="1600" dirty="0">
                <a:solidFill>
                  <a:schemeClr val="tx1">
                    <a:lumMod val="85000"/>
                    <a:lumOff val="15000"/>
                  </a:schemeClr>
                </a:solidFill>
                <a:cs typeface="Tahoma" pitchFamily="34" charset="0"/>
              </a:rPr>
              <a:t> в т. 3 "Условия за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от Договора за </a:t>
            </a:r>
            <a:r>
              <a:rPr lang="ru-RU" sz="1600" dirty="0" err="1">
                <a:solidFill>
                  <a:schemeClr val="tx1">
                    <a:lumMod val="85000"/>
                    <a:lumOff val="15000"/>
                  </a:schemeClr>
                </a:solidFill>
                <a:cs typeface="Tahoma" pitchFamily="34" charset="0"/>
              </a:rPr>
              <a:t>финансиране</a:t>
            </a:r>
            <a:r>
              <a:rPr lang="ru-RU" sz="1600" dirty="0">
                <a:solidFill>
                  <a:schemeClr val="tx1">
                    <a:lumMod val="85000"/>
                    <a:lumOff val="15000"/>
                  </a:schemeClr>
                </a:solidFill>
                <a:cs typeface="Tahoma" pitchFamily="34" charset="0"/>
              </a:rPr>
              <a:t> и рубрика "</a:t>
            </a:r>
            <a:r>
              <a:rPr lang="ru-RU" sz="1600" dirty="0" err="1">
                <a:solidFill>
                  <a:schemeClr val="tx1">
                    <a:lumMod val="85000"/>
                    <a:lumOff val="15000"/>
                  </a:schemeClr>
                </a:solidFill>
                <a:cs typeface="Tahoma" pitchFamily="34" charset="0"/>
              </a:rPr>
              <a:t>Въпроси</a:t>
            </a:r>
            <a:r>
              <a:rPr lang="ru-RU" sz="1600" dirty="0">
                <a:solidFill>
                  <a:schemeClr val="tx1">
                    <a:lumMod val="85000"/>
                    <a:lumOff val="15000"/>
                  </a:schemeClr>
                </a:solidFill>
                <a:cs typeface="Tahoma" pitchFamily="34" charset="0"/>
              </a:rPr>
              <a:t> и отговори" по </a:t>
            </a:r>
            <a:r>
              <a:rPr lang="ru-RU" sz="1600" dirty="0" err="1">
                <a:solidFill>
                  <a:schemeClr val="tx1">
                    <a:lumMod val="85000"/>
                    <a:lumOff val="15000"/>
                  </a:schemeClr>
                </a:solidFill>
                <a:cs typeface="Tahoma" pitchFamily="34" charset="0"/>
              </a:rPr>
              <a:t>процедурата</a:t>
            </a:r>
            <a:r>
              <a:rPr lang="ru-RU" sz="1600" dirty="0">
                <a:solidFill>
                  <a:schemeClr val="tx1">
                    <a:lumMod val="85000"/>
                    <a:lumOff val="15000"/>
                  </a:schemeClr>
                </a:solidFill>
                <a:cs typeface="Tahoma" pitchFamily="34" charset="0"/>
              </a:rPr>
              <a:t>, конкретно </a:t>
            </a:r>
            <a:r>
              <a:rPr lang="ru-RU" sz="1600" dirty="0" err="1">
                <a:solidFill>
                  <a:schemeClr val="tx1">
                    <a:lumMod val="85000"/>
                    <a:lumOff val="15000"/>
                  </a:schemeClr>
                </a:solidFill>
                <a:cs typeface="Tahoma" pitchFamily="34" charset="0"/>
              </a:rPr>
              <a:t>въпрос</a:t>
            </a:r>
            <a:r>
              <a:rPr lang="ru-RU" sz="1600" dirty="0">
                <a:solidFill>
                  <a:schemeClr val="tx1">
                    <a:lumMod val="85000"/>
                    <a:lumOff val="15000"/>
                  </a:schemeClr>
                </a:solidFill>
                <a:cs typeface="Tahoma" pitchFamily="34" charset="0"/>
              </a:rPr>
              <a:t> № 30?</a:t>
            </a:r>
          </a:p>
          <a:p>
            <a:pPr marL="0" indent="0" algn="just" fontAlgn="base">
              <a:lnSpc>
                <a:spcPct val="110000"/>
              </a:lnSpc>
              <a:spcBef>
                <a:spcPts val="0"/>
              </a:spcBef>
              <a:spcAft>
                <a:spcPts val="600"/>
              </a:spcAft>
              <a:buClrTx/>
              <a:buSzTx/>
              <a:buNone/>
              <a:defRPr/>
            </a:pPr>
            <a:endParaRPr lang="ru-RU" sz="1600" dirty="0">
              <a:solidFill>
                <a:schemeClr val="tx1">
                  <a:lumMod val="85000"/>
                  <a:lumOff val="15000"/>
                </a:schemeClr>
              </a:solidFill>
              <a:cs typeface="Tahoma" pitchFamily="34" charset="0"/>
            </a:endParaRPr>
          </a:p>
          <a:p>
            <a:pPr marL="0" indent="0" algn="just" fontAlgn="base">
              <a:lnSpc>
                <a:spcPct val="110000"/>
              </a:lnSpc>
              <a:spcBef>
                <a:spcPts val="0"/>
              </a:spcBef>
              <a:spcAft>
                <a:spcPts val="600"/>
              </a:spcAft>
              <a:buClrTx/>
              <a:buSzTx/>
              <a:buNone/>
              <a:defRPr/>
            </a:pPr>
            <a:r>
              <a:rPr lang="ru-RU" sz="1600" b="1" dirty="0">
                <a:solidFill>
                  <a:schemeClr val="tx1">
                    <a:lumMod val="85000"/>
                    <a:lumOff val="15000"/>
                  </a:schemeClr>
                </a:solidFill>
                <a:ea typeface="Tahoma" pitchFamily="34" charset="0"/>
                <a:cs typeface="Tahoma" pitchFamily="34" charset="0"/>
              </a:rPr>
              <a:t>Отговор: </a:t>
            </a:r>
            <a:r>
              <a:rPr lang="ru-RU" sz="1600" dirty="0" err="1">
                <a:solidFill>
                  <a:schemeClr val="tx1">
                    <a:lumMod val="85000"/>
                    <a:lumOff val="15000"/>
                  </a:schemeClr>
                </a:solidFill>
                <a:cs typeface="Tahoma" pitchFamily="34" charset="0"/>
              </a:rPr>
              <a:t>Предвид</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спецификата</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процедурата</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относно</a:t>
            </a:r>
            <a:r>
              <a:rPr lang="ru-RU" sz="1600" dirty="0">
                <a:solidFill>
                  <a:schemeClr val="tx1">
                    <a:lumMod val="85000"/>
                    <a:lumOff val="15000"/>
                  </a:schemeClr>
                </a:solidFill>
                <a:cs typeface="Tahoma" pitchFamily="34" charset="0"/>
              </a:rPr>
              <a:t> периода на </a:t>
            </a:r>
            <a:r>
              <a:rPr lang="ru-RU" sz="1600" dirty="0" err="1">
                <a:solidFill>
                  <a:schemeClr val="tx1">
                    <a:lumMod val="85000"/>
                    <a:lumOff val="15000"/>
                  </a:schemeClr>
                </a:solidFill>
                <a:cs typeface="Tahoma" pitchFamily="34" charset="0"/>
              </a:rPr>
              <a:t>допустимост</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разходите</a:t>
            </a:r>
            <a:r>
              <a:rPr lang="ru-RU" sz="1600" dirty="0">
                <a:solidFill>
                  <a:schemeClr val="tx1">
                    <a:lumMod val="85000"/>
                    <a:lumOff val="15000"/>
                  </a:schemeClr>
                </a:solidFill>
                <a:cs typeface="Tahoma" pitchFamily="34" charset="0"/>
              </a:rPr>
              <a:t>, считан от дата на </a:t>
            </a:r>
            <a:r>
              <a:rPr lang="ru-RU" sz="1600" dirty="0" err="1">
                <a:solidFill>
                  <a:schemeClr val="tx1">
                    <a:lumMod val="85000"/>
                    <a:lumOff val="15000"/>
                  </a:schemeClr>
                </a:solidFill>
                <a:cs typeface="Tahoma" pitchFamily="34" charset="0"/>
              </a:rPr>
              <a:t>подаване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проектното</a:t>
            </a:r>
            <a:r>
              <a:rPr lang="ru-RU" sz="1600" dirty="0">
                <a:solidFill>
                  <a:schemeClr val="tx1">
                    <a:lumMod val="85000"/>
                    <a:lumOff val="15000"/>
                  </a:schemeClr>
                </a:solidFill>
                <a:cs typeface="Tahoma" pitchFamily="34" charset="0"/>
              </a:rPr>
              <a:t> предложение, то </a:t>
            </a:r>
            <a:r>
              <a:rPr lang="ru-RU" sz="1600" dirty="0" err="1">
                <a:solidFill>
                  <a:schemeClr val="tx1">
                    <a:lumMod val="85000"/>
                    <a:lumOff val="15000"/>
                  </a:schemeClr>
                </a:solidFill>
                <a:cs typeface="Tahoma" pitchFamily="34" charset="0"/>
              </a:rPr>
              <a:t>представяне</a:t>
            </a:r>
            <a:r>
              <a:rPr lang="ru-RU" sz="1600" dirty="0">
                <a:solidFill>
                  <a:schemeClr val="tx1">
                    <a:lumMod val="85000"/>
                    <a:lumOff val="15000"/>
                  </a:schemeClr>
                </a:solidFill>
                <a:cs typeface="Tahoma" pitchFamily="34" charset="0"/>
              </a:rPr>
              <a:t> само на </a:t>
            </a:r>
            <a:r>
              <a:rPr lang="ru-RU" sz="1600" dirty="0" err="1">
                <a:solidFill>
                  <a:schemeClr val="tx1">
                    <a:lumMod val="85000"/>
                    <a:lumOff val="15000"/>
                  </a:schemeClr>
                </a:solidFill>
                <a:cs typeface="Tahoma" pitchFamily="34" charset="0"/>
              </a:rPr>
              <a:t>искане</a:t>
            </a:r>
            <a:r>
              <a:rPr lang="ru-RU" sz="1600" dirty="0">
                <a:solidFill>
                  <a:schemeClr val="tx1">
                    <a:lumMod val="85000"/>
                    <a:lumOff val="15000"/>
                  </a:schemeClr>
                </a:solidFill>
                <a:cs typeface="Tahoma" pitchFamily="34" charset="0"/>
              </a:rPr>
              <a:t> за </a:t>
            </a:r>
            <a:r>
              <a:rPr lang="ru-RU" sz="1600" dirty="0" err="1">
                <a:solidFill>
                  <a:schemeClr val="tx1">
                    <a:lumMod val="85000"/>
                    <a:lumOff val="15000"/>
                  </a:schemeClr>
                </a:solidFill>
                <a:cs typeface="Tahoma" pitchFamily="34" charset="0"/>
              </a:rPr>
              <a:t>окончателно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е допустимо. </a:t>
            </a:r>
            <a:r>
              <a:rPr lang="ru-RU" sz="1600" dirty="0" err="1">
                <a:solidFill>
                  <a:schemeClr val="tx1">
                    <a:lumMod val="85000"/>
                    <a:lumOff val="15000"/>
                  </a:schemeClr>
                </a:solidFill>
                <a:cs typeface="Tahoma" pitchFamily="34" charset="0"/>
              </a:rPr>
              <a:t>Подаване</a:t>
            </a:r>
            <a:r>
              <a:rPr lang="ru-RU" sz="1600" dirty="0">
                <a:solidFill>
                  <a:schemeClr val="tx1">
                    <a:lumMod val="85000"/>
                    <a:lumOff val="15000"/>
                  </a:schemeClr>
                </a:solidFill>
                <a:cs typeface="Tahoma" pitchFamily="34" charset="0"/>
              </a:rPr>
              <a:t> само на </a:t>
            </a:r>
            <a:r>
              <a:rPr lang="ru-RU" sz="1600" dirty="0" err="1">
                <a:solidFill>
                  <a:schemeClr val="tx1">
                    <a:lumMod val="85000"/>
                    <a:lumOff val="15000"/>
                  </a:schemeClr>
                </a:solidFill>
                <a:cs typeface="Tahoma" pitchFamily="34" charset="0"/>
              </a:rPr>
              <a:t>финален</a:t>
            </a:r>
            <a:r>
              <a:rPr lang="ru-RU" sz="1600" dirty="0">
                <a:solidFill>
                  <a:schemeClr val="tx1">
                    <a:lumMod val="85000"/>
                    <a:lumOff val="15000"/>
                  </a:schemeClr>
                </a:solidFill>
                <a:cs typeface="Tahoma" pitchFamily="34" charset="0"/>
              </a:rPr>
              <a:t> отчет и </a:t>
            </a:r>
            <a:r>
              <a:rPr lang="ru-RU" sz="1600" dirty="0" err="1">
                <a:solidFill>
                  <a:schemeClr val="tx1">
                    <a:lumMod val="85000"/>
                    <a:lumOff val="15000"/>
                  </a:schemeClr>
                </a:solidFill>
                <a:cs typeface="Tahoma" pitchFamily="34" charset="0"/>
              </a:rPr>
              <a:t>искане</a:t>
            </a:r>
            <a:r>
              <a:rPr lang="ru-RU" sz="1600" dirty="0">
                <a:solidFill>
                  <a:schemeClr val="tx1">
                    <a:lumMod val="85000"/>
                    <a:lumOff val="15000"/>
                  </a:schemeClr>
                </a:solidFill>
                <a:cs typeface="Tahoma" pitchFamily="34" charset="0"/>
              </a:rPr>
              <a:t> за </a:t>
            </a:r>
            <a:r>
              <a:rPr lang="ru-RU" sz="1600" dirty="0" err="1">
                <a:solidFill>
                  <a:schemeClr val="tx1">
                    <a:lumMod val="85000"/>
                    <a:lumOff val="15000"/>
                  </a:schemeClr>
                </a:solidFill>
                <a:cs typeface="Tahoma" pitchFamily="34" charset="0"/>
              </a:rPr>
              <a:t>окончателно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няма</a:t>
            </a:r>
            <a:r>
              <a:rPr lang="ru-RU" sz="1600" dirty="0">
                <a:solidFill>
                  <a:schemeClr val="tx1">
                    <a:lumMod val="85000"/>
                    <a:lumOff val="15000"/>
                  </a:schemeClr>
                </a:solidFill>
                <a:cs typeface="Tahoma" pitchFamily="34" charset="0"/>
              </a:rPr>
              <a:t> да се </a:t>
            </a:r>
            <a:r>
              <a:rPr lang="ru-RU" sz="1600" dirty="0" err="1">
                <a:solidFill>
                  <a:schemeClr val="tx1">
                    <a:lumMod val="85000"/>
                    <a:lumOff val="15000"/>
                  </a:schemeClr>
                </a:solidFill>
                <a:cs typeface="Tahoma" pitchFamily="34" charset="0"/>
              </a:rPr>
              <a:t>счита</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като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неспазване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условията</a:t>
            </a:r>
            <a:r>
              <a:rPr lang="ru-RU" sz="1600" dirty="0">
                <a:solidFill>
                  <a:schemeClr val="tx1">
                    <a:lumMod val="85000"/>
                    <a:lumOff val="15000"/>
                  </a:schemeClr>
                </a:solidFill>
                <a:cs typeface="Tahoma" pitchFamily="34" charset="0"/>
              </a:rPr>
              <a:t> на договора за </a:t>
            </a:r>
            <a:r>
              <a:rPr lang="ru-RU" sz="1600" dirty="0" err="1">
                <a:solidFill>
                  <a:schemeClr val="tx1">
                    <a:lumMod val="85000"/>
                    <a:lumOff val="15000"/>
                  </a:schemeClr>
                </a:solidFill>
                <a:cs typeface="Tahoma" pitchFamily="34" charset="0"/>
              </a:rPr>
              <a:t>финансиране</a:t>
            </a:r>
            <a:r>
              <a:rPr lang="ru-RU" sz="1600" dirty="0">
                <a:solidFill>
                  <a:schemeClr val="tx1">
                    <a:lumMod val="85000"/>
                    <a:lumOff val="15000"/>
                  </a:schemeClr>
                </a:solidFill>
                <a:cs typeface="Tahoma" pitchFamily="34" charset="0"/>
              </a:rPr>
              <a:t>.</a:t>
            </a:r>
          </a:p>
          <a:p>
            <a:pPr marL="0" indent="0" algn="just" fontAlgn="base">
              <a:lnSpc>
                <a:spcPct val="90000"/>
              </a:lnSpc>
              <a:spcBef>
                <a:spcPts val="0"/>
              </a:spcBef>
              <a:spcAft>
                <a:spcPts val="600"/>
              </a:spcAft>
              <a:buClrTx/>
              <a:buSzTx/>
              <a:buNone/>
              <a:defRPr/>
            </a:pPr>
            <a:endParaRPr lang="ru-RU" sz="1600" dirty="0">
              <a:solidFill>
                <a:schemeClr val="tx1">
                  <a:lumMod val="85000"/>
                  <a:lumOff val="15000"/>
                </a:schemeClr>
              </a:solidFill>
              <a:cs typeface="Tahoma" pitchFamily="34" charset="0"/>
            </a:endParaRPr>
          </a:p>
          <a:p>
            <a:pPr marL="0" lvl="0" indent="0" algn="just" fontAlgn="base">
              <a:spcBef>
                <a:spcPts val="0"/>
              </a:spcBef>
              <a:spcAft>
                <a:spcPts val="600"/>
              </a:spcAft>
              <a:buClrTx/>
              <a:buSzTx/>
              <a:buNone/>
              <a:defRPr/>
            </a:pPr>
            <a:endParaRPr lang="ru-RU" sz="1600" dirty="0">
              <a:solidFill>
                <a:srgbClr val="040470"/>
              </a:solidFill>
              <a:cs typeface="Tahoma" pitchFamily="34" charset="0"/>
            </a:endParaRPr>
          </a:p>
          <a:p>
            <a:pPr marL="0" lvl="0" indent="0" algn="just" fontAlgn="base">
              <a:spcBef>
                <a:spcPts val="0"/>
              </a:spcBef>
              <a:spcAft>
                <a:spcPts val="600"/>
              </a:spcAft>
              <a:buClrTx/>
              <a:buSzTx/>
              <a:buNone/>
              <a:defRPr/>
            </a:pPr>
            <a:endParaRPr lang="ru-RU" sz="1600" dirty="0">
              <a:solidFill>
                <a:srgbClr val="040470"/>
              </a:solidFill>
              <a:cs typeface="Tahoma" pitchFamily="34" charset="0"/>
            </a:endParaRPr>
          </a:p>
          <a:p>
            <a:pPr marL="0" lvl="0" indent="0" algn="just" fontAlgn="base">
              <a:spcBef>
                <a:spcPts val="0"/>
              </a:spcBef>
              <a:spcAft>
                <a:spcPts val="600"/>
              </a:spcAft>
              <a:buClrTx/>
              <a:buSzTx/>
              <a:buNone/>
              <a:defRPr/>
            </a:pPr>
            <a:endParaRPr lang="ru-RU" sz="1600" dirty="0">
              <a:solidFill>
                <a:srgbClr val="040470"/>
              </a:solidFill>
              <a:cs typeface="Tahoma" pitchFamily="34" charset="0"/>
            </a:endParaRPr>
          </a:p>
          <a:p>
            <a:pPr marL="0" lvl="0" indent="0" fontAlgn="base">
              <a:spcBef>
                <a:spcPts val="0"/>
              </a:spcBef>
              <a:spcAft>
                <a:spcPts val="600"/>
              </a:spcAft>
              <a:buClrTx/>
              <a:buSzTx/>
              <a:buNone/>
              <a:defRPr/>
            </a:pPr>
            <a:endParaRPr lang="bg-BG" sz="1600" b="1" dirty="0">
              <a:solidFill>
                <a:srgbClr val="040470"/>
              </a:solidFill>
              <a:cs typeface="Tahoma" pitchFamily="34" charset="0"/>
            </a:endParaRPr>
          </a:p>
          <a:p>
            <a:pPr marL="0" lvl="0" indent="0" fontAlgn="base">
              <a:spcBef>
                <a:spcPts val="0"/>
              </a:spcBef>
              <a:spcAft>
                <a:spcPts val="600"/>
              </a:spcAft>
              <a:buClrTx/>
              <a:buSzTx/>
              <a:buNone/>
              <a:defRPr/>
            </a:pPr>
            <a:endParaRPr lang="bg-BG" sz="1600" b="1" dirty="0">
              <a:solidFill>
                <a:srgbClr val="040470"/>
              </a:solidFill>
              <a:cs typeface="Tahoma" pitchFamily="34" charset="0"/>
            </a:endParaRPr>
          </a:p>
        </p:txBody>
      </p:sp>
      <p:sp>
        <p:nvSpPr>
          <p:cNvPr id="11" name="Rectangle 6"/>
          <p:cNvSpPr>
            <a:spLocks noChangeArrowheads="1"/>
          </p:cNvSpPr>
          <p:nvPr/>
        </p:nvSpPr>
        <p:spPr bwMode="auto">
          <a:xfrm>
            <a:off x="19434" y="6206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endParaRPr kumimoji="0" lang="bg-BG" sz="1800" b="0" i="0" u="none" strike="noStrike" cap="none" normalizeH="0" baseline="0" dirty="0">
              <a:ln>
                <a:noFill/>
              </a:ln>
              <a:solidFill>
                <a:schemeClr val="tx1"/>
              </a:solidFill>
              <a:effectLst/>
              <a:latin typeface="Arial" pitchFamily="34" charset="0"/>
              <a:cs typeface="Arial" pitchFamily="34" charset="0"/>
            </a:endParaRPr>
          </a:p>
        </p:txBody>
      </p:sp>
      <p:sp>
        <p:nvSpPr>
          <p:cNvPr id="6" name="Rectangle 5">
            <a:extLst>
              <a:ext uri="{FF2B5EF4-FFF2-40B4-BE49-F238E27FC236}">
                <a16:creationId xmlns:a16="http://schemas.microsoft.com/office/drawing/2014/main" id="{9FDAACA3-1E04-408F-AF18-5D67EC601518}"/>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26B57D7-7F5C-4187-AF6C-1CCD03005B1A}"/>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0" name="Picture 9">
            <a:extLst>
              <a:ext uri="{FF2B5EF4-FFF2-40B4-BE49-F238E27FC236}">
                <a16:creationId xmlns:a16="http://schemas.microsoft.com/office/drawing/2014/main" id="{38550054-66F2-4B82-9CED-8E493D76B2F4}"/>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2" name="Rounded Rectangle 23">
            <a:extLst>
              <a:ext uri="{FF2B5EF4-FFF2-40B4-BE49-F238E27FC236}">
                <a16:creationId xmlns:a16="http://schemas.microsoft.com/office/drawing/2014/main" id="{0B3EDD05-3365-4221-8CFA-C48D7BE5239A}"/>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p>
          <a:p>
            <a:pPr algn="ctr">
              <a:lnSpc>
                <a:spcPct val="107000"/>
              </a:lnSpc>
              <a:spcAft>
                <a:spcPts val="800"/>
              </a:spcAft>
            </a:pPr>
            <a:r>
              <a:rPr lang="ru-RU" sz="1600" b="1" dirty="0">
                <a:solidFill>
                  <a:schemeClr val="accent1">
                    <a:lumMod val="50000"/>
                  </a:schemeClr>
                </a:solidFill>
              </a:rPr>
              <a:t>ФИНАНСОВО ИЗПЪЛНЕНИЕ И ОТЧИТАНЕ НА ИНВЕСТИЦИИТЕ</a:t>
            </a:r>
          </a:p>
        </p:txBody>
      </p:sp>
    </p:spTree>
    <p:extLst>
      <p:ext uri="{BB962C8B-B14F-4D97-AF65-F5344CB8AC3E}">
        <p14:creationId xmlns:p14="http://schemas.microsoft.com/office/powerpoint/2010/main" val="3730482493"/>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46</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287867" y="1052736"/>
            <a:ext cx="8525933" cy="3762664"/>
          </a:xfrm>
        </p:spPr>
        <p:txBody>
          <a:bodyPr>
            <a:noAutofit/>
          </a:bodyPr>
          <a:lstStyle/>
          <a:p>
            <a:pPr marL="0" lvl="0" indent="0" algn="ctr" fontAlgn="base">
              <a:lnSpc>
                <a:spcPct val="40000"/>
              </a:lnSpc>
              <a:spcBef>
                <a:spcPts val="0"/>
              </a:spcBef>
              <a:spcAft>
                <a:spcPts val="0"/>
              </a:spcAft>
              <a:buClrTx/>
              <a:buSzTx/>
              <a:buNone/>
              <a:defRPr/>
            </a:pPr>
            <a:endParaRPr lang="ru-RU" sz="1800" b="1" dirty="0">
              <a:solidFill>
                <a:schemeClr val="accent3">
                  <a:lumMod val="50000"/>
                </a:schemeClr>
              </a:solidFill>
              <a:ea typeface="Tahoma" pitchFamily="34" charset="0"/>
              <a:cs typeface="Tahoma" pitchFamily="34" charset="0"/>
            </a:endParaRPr>
          </a:p>
          <a:p>
            <a:pPr marL="0" indent="0" algn="just" fontAlgn="base">
              <a:lnSpc>
                <a:spcPct val="110000"/>
              </a:lnSpc>
              <a:spcBef>
                <a:spcPts val="0"/>
              </a:spcBef>
              <a:spcAft>
                <a:spcPts val="600"/>
              </a:spcAft>
              <a:buClrTx/>
              <a:buSzTx/>
              <a:buNone/>
              <a:defRPr/>
            </a:pPr>
            <a:endParaRPr lang="ru-RU" sz="1600" b="1" dirty="0">
              <a:solidFill>
                <a:schemeClr val="tx1">
                  <a:lumMod val="85000"/>
                  <a:lumOff val="15000"/>
                </a:schemeClr>
              </a:solidFill>
              <a:cs typeface="Tahoma" pitchFamily="34" charset="0"/>
            </a:endParaRPr>
          </a:p>
          <a:p>
            <a:pPr marL="0" indent="0" algn="just" fontAlgn="base">
              <a:lnSpc>
                <a:spcPct val="110000"/>
              </a:lnSpc>
              <a:spcBef>
                <a:spcPts val="0"/>
              </a:spcBef>
              <a:spcAft>
                <a:spcPts val="600"/>
              </a:spcAft>
              <a:buClrTx/>
              <a:buSzTx/>
              <a:buNone/>
              <a:defRPr/>
            </a:pPr>
            <a:r>
              <a:rPr lang="ru-RU" sz="1600" b="1" dirty="0" err="1">
                <a:solidFill>
                  <a:schemeClr val="tx1">
                    <a:lumMod val="85000"/>
                    <a:lumOff val="15000"/>
                  </a:schemeClr>
                </a:solidFill>
                <a:cs typeface="Tahoma" pitchFamily="34" charset="0"/>
              </a:rPr>
              <a:t>Въпрос</a:t>
            </a:r>
            <a:r>
              <a:rPr lang="ru-RU" sz="1600" b="1" dirty="0">
                <a:solidFill>
                  <a:schemeClr val="tx1">
                    <a:lumMod val="85000"/>
                    <a:lumOff val="15000"/>
                  </a:schemeClr>
                </a:solidFill>
                <a:cs typeface="Tahoma" pitchFamily="34" charset="0"/>
              </a:rPr>
              <a:t>: </a:t>
            </a:r>
            <a:r>
              <a:rPr lang="ru-RU" sz="1600" dirty="0">
                <a:solidFill>
                  <a:schemeClr val="tx1">
                    <a:lumMod val="85000"/>
                    <a:lumOff val="15000"/>
                  </a:schemeClr>
                </a:solidFill>
                <a:cs typeface="Tahoma" pitchFamily="34" charset="0"/>
              </a:rPr>
              <a:t>До колко процента от </a:t>
            </a:r>
            <a:r>
              <a:rPr lang="ru-RU" sz="1600" dirty="0" err="1">
                <a:solidFill>
                  <a:schemeClr val="tx1">
                    <a:lumMod val="85000"/>
                    <a:lumOff val="15000"/>
                  </a:schemeClr>
                </a:solidFill>
                <a:cs typeface="Tahoma" pitchFamily="34" charset="0"/>
              </a:rPr>
              <a:t>безвъзмездното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финансиране</a:t>
            </a:r>
            <a:r>
              <a:rPr lang="ru-RU" sz="1600" dirty="0">
                <a:solidFill>
                  <a:schemeClr val="tx1">
                    <a:lumMod val="85000"/>
                    <a:lumOff val="15000"/>
                  </a:schemeClr>
                </a:solidFill>
                <a:cs typeface="Tahoma" pitchFamily="34" charset="0"/>
              </a:rPr>
              <a:t> по </a:t>
            </a:r>
            <a:r>
              <a:rPr lang="ru-RU" sz="1600" dirty="0" err="1">
                <a:solidFill>
                  <a:schemeClr val="tx1">
                    <a:lumMod val="85000"/>
                    <a:lumOff val="15000"/>
                  </a:schemeClr>
                </a:solidFill>
                <a:cs typeface="Tahoma" pitchFamily="34" charset="0"/>
              </a:rPr>
              <a:t>проектите</a:t>
            </a:r>
            <a:r>
              <a:rPr lang="ru-RU" sz="1600" dirty="0">
                <a:solidFill>
                  <a:schemeClr val="tx1">
                    <a:lumMod val="85000"/>
                    <a:lumOff val="15000"/>
                  </a:schemeClr>
                </a:solidFill>
                <a:cs typeface="Tahoma" pitchFamily="34" charset="0"/>
              </a:rPr>
              <a:t>, се допуска да се получат с </a:t>
            </a:r>
            <a:r>
              <a:rPr lang="ru-RU" sz="1600" dirty="0" err="1">
                <a:solidFill>
                  <a:schemeClr val="tx1">
                    <a:lumMod val="85000"/>
                    <a:lumOff val="15000"/>
                  </a:schemeClr>
                </a:solidFill>
                <a:cs typeface="Tahoma" pitchFamily="34" charset="0"/>
              </a:rPr>
              <a:t>Авансови</a:t>
            </a:r>
            <a:r>
              <a:rPr lang="ru-RU" sz="1600" dirty="0">
                <a:solidFill>
                  <a:schemeClr val="tx1">
                    <a:lumMod val="85000"/>
                    <a:lumOff val="15000"/>
                  </a:schemeClr>
                </a:solidFill>
                <a:cs typeface="Tahoma" pitchFamily="34" charset="0"/>
              </a:rPr>
              <a:t> и </a:t>
            </a:r>
            <a:r>
              <a:rPr lang="ru-RU" sz="1600" dirty="0" err="1">
                <a:solidFill>
                  <a:schemeClr val="tx1">
                    <a:lumMod val="85000"/>
                    <a:lumOff val="15000"/>
                  </a:schemeClr>
                </a:solidFill>
                <a:cs typeface="Tahoma" pitchFamily="34" charset="0"/>
              </a:rPr>
              <a:t>Междинни</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плащания</a:t>
            </a:r>
            <a:r>
              <a:rPr lang="ru-RU" sz="1600" dirty="0">
                <a:solidFill>
                  <a:schemeClr val="tx1">
                    <a:lumMod val="85000"/>
                    <a:lumOff val="15000"/>
                  </a:schemeClr>
                </a:solidFill>
                <a:cs typeface="Tahoma" pitchFamily="34" charset="0"/>
              </a:rPr>
              <a:t>? При </a:t>
            </a:r>
            <a:r>
              <a:rPr lang="ru-RU" sz="1600" dirty="0" err="1">
                <a:solidFill>
                  <a:schemeClr val="tx1">
                    <a:lumMod val="85000"/>
                    <a:lumOff val="15000"/>
                  </a:schemeClr>
                </a:solidFill>
                <a:cs typeface="Tahoma" pitchFamily="34" charset="0"/>
              </a:rPr>
              <a:t>Програма</a:t>
            </a:r>
            <a:r>
              <a:rPr lang="ru-RU" sz="1600" dirty="0">
                <a:solidFill>
                  <a:schemeClr val="tx1">
                    <a:lumMod val="85000"/>
                    <a:lumOff val="15000"/>
                  </a:schemeClr>
                </a:solidFill>
                <a:cs typeface="Tahoma" pitchFamily="34" charset="0"/>
              </a:rPr>
              <a:t> ОПИК, </a:t>
            </a:r>
            <a:r>
              <a:rPr lang="ru-RU" sz="1600" dirty="0" err="1">
                <a:solidFill>
                  <a:schemeClr val="tx1">
                    <a:lumMod val="85000"/>
                    <a:lumOff val="15000"/>
                  </a:schemeClr>
                </a:solidFill>
                <a:cs typeface="Tahoma" pitchFamily="34" charset="0"/>
              </a:rPr>
              <a:t>ограничението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беше</a:t>
            </a:r>
            <a:r>
              <a:rPr lang="ru-RU" sz="1600" dirty="0">
                <a:solidFill>
                  <a:schemeClr val="tx1">
                    <a:lumMod val="85000"/>
                    <a:lumOff val="15000"/>
                  </a:schemeClr>
                </a:solidFill>
                <a:cs typeface="Tahoma" pitchFamily="34" charset="0"/>
              </a:rPr>
              <a:t> до 95%, тук такова не е </a:t>
            </a:r>
            <a:r>
              <a:rPr lang="ru-RU" sz="1600" dirty="0" err="1">
                <a:solidFill>
                  <a:schemeClr val="tx1">
                    <a:lumMod val="85000"/>
                    <a:lumOff val="15000"/>
                  </a:schemeClr>
                </a:solidFill>
                <a:cs typeface="Tahoma" pitchFamily="34" charset="0"/>
              </a:rPr>
              <a:t>посочено</a:t>
            </a:r>
            <a:r>
              <a:rPr lang="ru-RU" sz="1600" dirty="0">
                <a:solidFill>
                  <a:schemeClr val="tx1">
                    <a:lumMod val="85000"/>
                    <a:lumOff val="15000"/>
                  </a:schemeClr>
                </a:solidFill>
                <a:cs typeface="Tahoma" pitchFamily="34" charset="0"/>
              </a:rPr>
              <a:t>.</a:t>
            </a:r>
          </a:p>
          <a:p>
            <a:pPr marL="0" indent="0" algn="just" fontAlgn="base">
              <a:lnSpc>
                <a:spcPct val="110000"/>
              </a:lnSpc>
              <a:spcBef>
                <a:spcPts val="0"/>
              </a:spcBef>
              <a:spcAft>
                <a:spcPts val="600"/>
              </a:spcAft>
              <a:buClrTx/>
              <a:buSzTx/>
              <a:buNone/>
              <a:defRPr/>
            </a:pPr>
            <a:endParaRPr lang="ru-RU" sz="1600" dirty="0">
              <a:solidFill>
                <a:schemeClr val="tx1">
                  <a:lumMod val="85000"/>
                  <a:lumOff val="15000"/>
                </a:schemeClr>
              </a:solidFill>
              <a:cs typeface="Tahoma" pitchFamily="34" charset="0"/>
            </a:endParaRPr>
          </a:p>
          <a:p>
            <a:pPr marL="0" indent="0" algn="just" fontAlgn="base">
              <a:lnSpc>
                <a:spcPct val="110000"/>
              </a:lnSpc>
              <a:spcBef>
                <a:spcPts val="0"/>
              </a:spcBef>
              <a:spcAft>
                <a:spcPts val="600"/>
              </a:spcAft>
              <a:buClrTx/>
              <a:buSzTx/>
              <a:buNone/>
              <a:defRPr/>
            </a:pPr>
            <a:r>
              <a:rPr lang="ru-RU" sz="1600" b="1" dirty="0">
                <a:solidFill>
                  <a:schemeClr val="tx1">
                    <a:lumMod val="85000"/>
                    <a:lumOff val="15000"/>
                  </a:schemeClr>
                </a:solidFill>
                <a:ea typeface="Tahoma" pitchFamily="34" charset="0"/>
                <a:cs typeface="Tahoma" pitchFamily="34" charset="0"/>
              </a:rPr>
              <a:t>Отговор: </a:t>
            </a:r>
            <a:r>
              <a:rPr lang="ru-RU" sz="1600" dirty="0" err="1">
                <a:solidFill>
                  <a:schemeClr val="tx1">
                    <a:lumMod val="85000"/>
                    <a:lumOff val="15000"/>
                  </a:schemeClr>
                </a:solidFill>
                <a:ea typeface="Tahoma" pitchFamily="34" charset="0"/>
                <a:cs typeface="Tahoma" pitchFamily="34" charset="0"/>
              </a:rPr>
              <a:t>Съгласно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посоченото</a:t>
            </a:r>
            <a:r>
              <a:rPr lang="ru-RU" sz="1600" dirty="0">
                <a:solidFill>
                  <a:schemeClr val="tx1">
                    <a:lumMod val="85000"/>
                    <a:lumOff val="15000"/>
                  </a:schemeClr>
                </a:solidFill>
                <a:ea typeface="Tahoma" pitchFamily="34" charset="0"/>
                <a:cs typeface="Tahoma" pitchFamily="34" charset="0"/>
              </a:rPr>
              <a:t> в </a:t>
            </a:r>
            <a:r>
              <a:rPr lang="ru-RU" sz="1600" dirty="0" err="1">
                <a:solidFill>
                  <a:schemeClr val="tx1">
                    <a:lumMod val="85000"/>
                    <a:lumOff val="15000"/>
                  </a:schemeClr>
                </a:solidFill>
                <a:ea typeface="Tahoma" pitchFamily="34" charset="0"/>
                <a:cs typeface="Tahoma" pitchFamily="34" charset="0"/>
              </a:rPr>
              <a:t>Ръководството</a:t>
            </a:r>
            <a:r>
              <a:rPr lang="ru-RU" sz="1600" dirty="0">
                <a:solidFill>
                  <a:schemeClr val="tx1">
                    <a:lumMod val="85000"/>
                    <a:lumOff val="15000"/>
                  </a:schemeClr>
                </a:solidFill>
                <a:ea typeface="Tahoma" pitchFamily="34" charset="0"/>
                <a:cs typeface="Tahoma" pitchFamily="34" charset="0"/>
              </a:rPr>
              <a:t> условие за </a:t>
            </a:r>
            <a:r>
              <a:rPr lang="ru-RU" sz="1600" dirty="0" err="1">
                <a:solidFill>
                  <a:schemeClr val="tx1">
                    <a:lumMod val="85000"/>
                    <a:lumOff val="15000"/>
                  </a:schemeClr>
                </a:solidFill>
                <a:ea typeface="Tahoma" pitchFamily="34" charset="0"/>
                <a:cs typeface="Tahoma" pitchFamily="34" charset="0"/>
              </a:rPr>
              <a:t>допустимост</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разходите</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Крайният</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получател</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има</a:t>
            </a:r>
            <a:r>
              <a:rPr lang="ru-RU" sz="1600" dirty="0">
                <a:solidFill>
                  <a:schemeClr val="tx1">
                    <a:lumMod val="85000"/>
                    <a:lumOff val="15000"/>
                  </a:schemeClr>
                </a:solidFill>
                <a:ea typeface="Tahoma" pitchFamily="34" charset="0"/>
                <a:cs typeface="Tahoma" pitchFamily="34" charset="0"/>
              </a:rPr>
              <a:t> право на </a:t>
            </a:r>
            <a:r>
              <a:rPr lang="ru-RU" sz="1600" dirty="0" err="1">
                <a:solidFill>
                  <a:schemeClr val="tx1">
                    <a:lumMod val="85000"/>
                    <a:lumOff val="15000"/>
                  </a:schemeClr>
                </a:solidFill>
                <a:ea typeface="Tahoma" pitchFamily="34" charset="0"/>
                <a:cs typeface="Tahoma" pitchFamily="34" charset="0"/>
              </a:rPr>
              <a:t>междинни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плащания</a:t>
            </a:r>
            <a:r>
              <a:rPr lang="ru-RU" sz="1600" dirty="0">
                <a:solidFill>
                  <a:schemeClr val="tx1">
                    <a:lumMod val="85000"/>
                    <a:lumOff val="15000"/>
                  </a:schemeClr>
                </a:solidFill>
                <a:ea typeface="Tahoma" pitchFamily="34" charset="0"/>
                <a:cs typeface="Tahoma" pitchFamily="34" charset="0"/>
              </a:rPr>
              <a:t> при наличие на </a:t>
            </a:r>
            <a:r>
              <a:rPr lang="ru-RU" sz="1600" dirty="0" err="1">
                <a:solidFill>
                  <a:schemeClr val="tx1">
                    <a:lumMod val="85000"/>
                    <a:lumOff val="15000"/>
                  </a:schemeClr>
                </a:solidFill>
                <a:ea typeface="Tahoma" pitchFamily="34" charset="0"/>
                <a:cs typeface="Tahoma" pitchFamily="34" charset="0"/>
              </a:rPr>
              <a:t>цялостно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изпълнение</a:t>
            </a:r>
            <a:r>
              <a:rPr lang="ru-RU" sz="1600" dirty="0">
                <a:solidFill>
                  <a:schemeClr val="tx1">
                    <a:lumMod val="85000"/>
                    <a:lumOff val="15000"/>
                  </a:schemeClr>
                </a:solidFill>
                <a:ea typeface="Tahoma" pitchFamily="34" charset="0"/>
                <a:cs typeface="Tahoma" pitchFamily="34" charset="0"/>
              </a:rPr>
              <a:t> на доставка/услуга, </a:t>
            </a:r>
            <a:r>
              <a:rPr lang="ru-RU" sz="1600" dirty="0" err="1">
                <a:solidFill>
                  <a:schemeClr val="tx1">
                    <a:lumMod val="85000"/>
                    <a:lumOff val="15000"/>
                  </a:schemeClr>
                </a:solidFill>
                <a:ea typeface="Tahoma" pitchFamily="34" charset="0"/>
                <a:cs typeface="Tahoma" pitchFamily="34" charset="0"/>
              </a:rPr>
              <a:t>като</a:t>
            </a:r>
            <a:r>
              <a:rPr lang="ru-RU" sz="1600" dirty="0">
                <a:solidFill>
                  <a:schemeClr val="tx1">
                    <a:lumMod val="85000"/>
                    <a:lumOff val="15000"/>
                  </a:schemeClr>
                </a:solidFill>
                <a:ea typeface="Tahoma" pitchFamily="34" charset="0"/>
                <a:cs typeface="Tahoma" pitchFamily="34" charset="0"/>
              </a:rPr>
              <a:t> например </a:t>
            </a:r>
            <a:r>
              <a:rPr lang="ru-RU" sz="1600" dirty="0" err="1">
                <a:solidFill>
                  <a:schemeClr val="tx1">
                    <a:lumMod val="85000"/>
                    <a:lumOff val="15000"/>
                  </a:schemeClr>
                </a:solidFill>
                <a:ea typeface="Tahoma" pitchFamily="34" charset="0"/>
                <a:cs typeface="Tahoma" pitchFamily="34" charset="0"/>
              </a:rPr>
              <a:t>доставен</a:t>
            </a:r>
            <a:r>
              <a:rPr lang="ru-RU" sz="1600" dirty="0">
                <a:solidFill>
                  <a:schemeClr val="tx1">
                    <a:lumMod val="85000"/>
                    <a:lumOff val="15000"/>
                  </a:schemeClr>
                </a:solidFill>
                <a:ea typeface="Tahoma" pitchFamily="34" charset="0"/>
                <a:cs typeface="Tahoma" pitchFamily="34" charset="0"/>
              </a:rPr>
              <a:t> и </a:t>
            </a:r>
            <a:r>
              <a:rPr lang="ru-RU" sz="1600" dirty="0" err="1">
                <a:solidFill>
                  <a:schemeClr val="tx1">
                    <a:lumMod val="85000"/>
                    <a:lumOff val="15000"/>
                  </a:schemeClr>
                </a:solidFill>
                <a:ea typeface="Tahoma" pitchFamily="34" charset="0"/>
                <a:cs typeface="Tahoma" pitchFamily="34" charset="0"/>
              </a:rPr>
              <a:t>въведен</a:t>
            </a:r>
            <a:r>
              <a:rPr lang="ru-RU" sz="1600" dirty="0">
                <a:solidFill>
                  <a:schemeClr val="tx1">
                    <a:lumMod val="85000"/>
                    <a:lumOff val="15000"/>
                  </a:schemeClr>
                </a:solidFill>
                <a:ea typeface="Tahoma" pitchFamily="34" charset="0"/>
                <a:cs typeface="Tahoma" pitchFamily="34" charset="0"/>
              </a:rPr>
              <a:t> в </a:t>
            </a:r>
            <a:r>
              <a:rPr lang="ru-RU" sz="1600" dirty="0" err="1">
                <a:solidFill>
                  <a:schemeClr val="tx1">
                    <a:lumMod val="85000"/>
                    <a:lumOff val="15000"/>
                  </a:schemeClr>
                </a:solidFill>
                <a:ea typeface="Tahoma" pitchFamily="34" charset="0"/>
                <a:cs typeface="Tahoma" pitchFamily="34" charset="0"/>
              </a:rPr>
              <a:t>експлоатация</a:t>
            </a:r>
            <a:r>
              <a:rPr lang="ru-RU" sz="1600" dirty="0">
                <a:solidFill>
                  <a:schemeClr val="tx1">
                    <a:lumMod val="85000"/>
                    <a:lumOff val="15000"/>
                  </a:schemeClr>
                </a:solidFill>
                <a:ea typeface="Tahoma" pitchFamily="34" charset="0"/>
                <a:cs typeface="Tahoma" pitchFamily="34" charset="0"/>
              </a:rPr>
              <a:t> ДМА/ДНА, </a:t>
            </a:r>
            <a:r>
              <a:rPr lang="ru-RU" sz="1600" dirty="0" err="1">
                <a:solidFill>
                  <a:schemeClr val="tx1">
                    <a:lumMod val="85000"/>
                    <a:lumOff val="15000"/>
                  </a:schemeClr>
                </a:solidFill>
                <a:ea typeface="Tahoma" pitchFamily="34" charset="0"/>
                <a:cs typeface="Tahoma" pitchFamily="34" charset="0"/>
              </a:rPr>
              <a:t>удостоверени</a:t>
            </a:r>
            <a:r>
              <a:rPr lang="ru-RU" sz="1600" dirty="0">
                <a:solidFill>
                  <a:schemeClr val="tx1">
                    <a:lumMod val="85000"/>
                    <a:lumOff val="15000"/>
                  </a:schemeClr>
                </a:solidFill>
                <a:ea typeface="Tahoma" pitchFamily="34" charset="0"/>
                <a:cs typeface="Tahoma" pitchFamily="34" charset="0"/>
              </a:rPr>
              <a:t> по </a:t>
            </a:r>
            <a:r>
              <a:rPr lang="ru-RU" sz="1600" dirty="0" err="1">
                <a:solidFill>
                  <a:schemeClr val="tx1">
                    <a:lumMod val="85000"/>
                    <a:lumOff val="15000"/>
                  </a:schemeClr>
                </a:solidFill>
                <a:ea typeface="Tahoma" pitchFamily="34" charset="0"/>
                <a:cs typeface="Tahoma" pitchFamily="34" charset="0"/>
              </a:rPr>
              <a:t>надлежния</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ред</a:t>
            </a:r>
            <a:r>
              <a:rPr lang="ru-RU" sz="1600" dirty="0">
                <a:solidFill>
                  <a:schemeClr val="tx1">
                    <a:lumMod val="85000"/>
                    <a:lumOff val="15000"/>
                  </a:schemeClr>
                </a:solidFill>
                <a:ea typeface="Tahoma" pitchFamily="34" charset="0"/>
                <a:cs typeface="Tahoma" pitchFamily="34" charset="0"/>
              </a:rPr>
              <a:t> с </a:t>
            </a:r>
            <a:r>
              <a:rPr lang="ru-RU" sz="1600" dirty="0" err="1">
                <a:solidFill>
                  <a:schemeClr val="tx1">
                    <a:lumMod val="85000"/>
                    <a:lumOff val="15000"/>
                  </a:schemeClr>
                </a:solidFill>
                <a:ea typeface="Tahoma" pitchFamily="34" charset="0"/>
                <a:cs typeface="Tahoma" pitchFamily="34" charset="0"/>
              </a:rPr>
              <a:t>приемо-предавателен</a:t>
            </a:r>
            <a:r>
              <a:rPr lang="ru-RU" sz="1600" dirty="0">
                <a:solidFill>
                  <a:schemeClr val="tx1">
                    <a:lumMod val="85000"/>
                    <a:lumOff val="15000"/>
                  </a:schemeClr>
                </a:solidFill>
                <a:ea typeface="Tahoma" pitchFamily="34" charset="0"/>
                <a:cs typeface="Tahoma" pitchFamily="34" charset="0"/>
              </a:rPr>
              <a:t> протокол или друг </a:t>
            </a:r>
            <a:r>
              <a:rPr lang="ru-RU" sz="1600" dirty="0" err="1">
                <a:solidFill>
                  <a:schemeClr val="tx1">
                    <a:lumMod val="85000"/>
                    <a:lumOff val="15000"/>
                  </a:schemeClr>
                </a:solidFill>
                <a:ea typeface="Tahoma" pitchFamily="34" charset="0"/>
                <a:cs typeface="Tahoma" pitchFamily="34" charset="0"/>
              </a:rPr>
              <a:t>релевантен</a:t>
            </a:r>
            <a:r>
              <a:rPr lang="ru-RU" sz="1600" dirty="0">
                <a:solidFill>
                  <a:schemeClr val="tx1">
                    <a:lumMod val="85000"/>
                    <a:lumOff val="15000"/>
                  </a:schemeClr>
                </a:solidFill>
                <a:ea typeface="Tahoma" pitchFamily="34" charset="0"/>
                <a:cs typeface="Tahoma" pitchFamily="34" charset="0"/>
              </a:rPr>
              <a:t> документ.“ А </a:t>
            </a:r>
            <a:r>
              <a:rPr lang="ru-RU" sz="1600" dirty="0" err="1">
                <a:solidFill>
                  <a:schemeClr val="tx1">
                    <a:lumMod val="85000"/>
                    <a:lumOff val="15000"/>
                  </a:schemeClr>
                </a:solidFill>
                <a:ea typeface="Tahoma" pitchFamily="34" charset="0"/>
                <a:cs typeface="Tahoma" pitchFamily="34" charset="0"/>
              </a:rPr>
              <a:t>съгласно</a:t>
            </a:r>
            <a:r>
              <a:rPr lang="ru-RU" sz="1600" dirty="0">
                <a:solidFill>
                  <a:schemeClr val="tx1">
                    <a:lumMod val="85000"/>
                    <a:lumOff val="15000"/>
                  </a:schemeClr>
                </a:solidFill>
                <a:ea typeface="Tahoma" pitchFamily="34" charset="0"/>
                <a:cs typeface="Tahoma" pitchFamily="34" charset="0"/>
              </a:rPr>
              <a:t> чл. 15.3. от </a:t>
            </a:r>
            <a:r>
              <a:rPr lang="ru-RU" sz="1600" dirty="0" err="1">
                <a:solidFill>
                  <a:schemeClr val="tx1">
                    <a:lumMod val="85000"/>
                    <a:lumOff val="15000"/>
                  </a:schemeClr>
                </a:solidFill>
                <a:ea typeface="Tahoma" pitchFamily="34" charset="0"/>
                <a:cs typeface="Tahoma" pitchFamily="34" charset="0"/>
              </a:rPr>
              <a:t>Общите</a:t>
            </a:r>
            <a:r>
              <a:rPr lang="ru-RU" sz="1600" dirty="0">
                <a:solidFill>
                  <a:schemeClr val="tx1">
                    <a:lumMod val="85000"/>
                    <a:lumOff val="15000"/>
                  </a:schemeClr>
                </a:solidFill>
                <a:ea typeface="Tahoma" pitchFamily="34" charset="0"/>
                <a:cs typeface="Tahoma" pitchFamily="34" charset="0"/>
              </a:rPr>
              <a:t> условия </a:t>
            </a:r>
            <a:r>
              <a:rPr lang="ru-RU" sz="1600" dirty="0" err="1">
                <a:solidFill>
                  <a:schemeClr val="tx1">
                    <a:lumMod val="85000"/>
                    <a:lumOff val="15000"/>
                  </a:schemeClr>
                </a:solidFill>
                <a:ea typeface="Tahoma" pitchFamily="34" charset="0"/>
                <a:cs typeface="Tahoma" pitchFamily="34" charset="0"/>
              </a:rPr>
              <a:t>към</a:t>
            </a:r>
            <a:r>
              <a:rPr lang="ru-RU" sz="1600" dirty="0">
                <a:solidFill>
                  <a:schemeClr val="tx1">
                    <a:lumMod val="85000"/>
                    <a:lumOff val="15000"/>
                  </a:schemeClr>
                </a:solidFill>
                <a:ea typeface="Tahoma" pitchFamily="34" charset="0"/>
                <a:cs typeface="Tahoma" pitchFamily="34" charset="0"/>
              </a:rPr>
              <a:t> договора за </a:t>
            </a:r>
            <a:r>
              <a:rPr lang="ru-RU" sz="1600" dirty="0" err="1">
                <a:solidFill>
                  <a:schemeClr val="tx1">
                    <a:lumMod val="85000"/>
                    <a:lumOff val="15000"/>
                  </a:schemeClr>
                </a:solidFill>
                <a:ea typeface="Tahoma" pitchFamily="34" charset="0"/>
                <a:cs typeface="Tahoma" pitchFamily="34" charset="0"/>
              </a:rPr>
              <a:t>финансиране</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Размерът</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окончателното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плащане</a:t>
            </a:r>
            <a:r>
              <a:rPr lang="ru-RU" sz="1600" dirty="0">
                <a:solidFill>
                  <a:schemeClr val="tx1">
                    <a:lumMod val="85000"/>
                    <a:lumOff val="15000"/>
                  </a:schemeClr>
                </a:solidFill>
                <a:ea typeface="Tahoma" pitchFamily="34" charset="0"/>
                <a:cs typeface="Tahoma" pitchFamily="34" charset="0"/>
              </a:rPr>
              <a:t> се </a:t>
            </a:r>
            <a:r>
              <a:rPr lang="ru-RU" sz="1600" dirty="0" err="1">
                <a:solidFill>
                  <a:schemeClr val="tx1">
                    <a:lumMod val="85000"/>
                    <a:lumOff val="15000"/>
                  </a:schemeClr>
                </a:solidFill>
                <a:ea typeface="Tahoma" pitchFamily="34" charset="0"/>
                <a:cs typeface="Tahoma" pitchFamily="34" charset="0"/>
              </a:rPr>
              <a:t>изчислява</a:t>
            </a:r>
            <a:r>
              <a:rPr lang="ru-RU" sz="1600" dirty="0">
                <a:solidFill>
                  <a:schemeClr val="tx1">
                    <a:lumMod val="85000"/>
                    <a:lumOff val="15000"/>
                  </a:schemeClr>
                </a:solidFill>
                <a:ea typeface="Tahoma" pitchFamily="34" charset="0"/>
                <a:cs typeface="Tahoma" pitchFamily="34" charset="0"/>
              </a:rPr>
              <a:t> след </a:t>
            </a:r>
            <a:r>
              <a:rPr lang="ru-RU" sz="1600" dirty="0" err="1">
                <a:solidFill>
                  <a:schemeClr val="tx1">
                    <a:lumMod val="85000"/>
                    <a:lumOff val="15000"/>
                  </a:schemeClr>
                </a:solidFill>
                <a:ea typeface="Tahoma" pitchFamily="34" charset="0"/>
                <a:cs typeface="Tahoma" pitchFamily="34" charset="0"/>
              </a:rPr>
              <a:t>приключване</a:t>
            </a:r>
            <a:r>
              <a:rPr lang="ru-RU" sz="1600" dirty="0">
                <a:solidFill>
                  <a:schemeClr val="tx1">
                    <a:lumMod val="85000"/>
                    <a:lumOff val="15000"/>
                  </a:schemeClr>
                </a:solidFill>
                <a:ea typeface="Tahoma" pitchFamily="34" charset="0"/>
                <a:cs typeface="Tahoma" pitchFamily="34" charset="0"/>
              </a:rPr>
              <a:t> на договора за </a:t>
            </a:r>
            <a:r>
              <a:rPr lang="ru-RU" sz="1600" dirty="0" err="1">
                <a:solidFill>
                  <a:schemeClr val="tx1">
                    <a:lumMod val="85000"/>
                    <a:lumOff val="15000"/>
                  </a:schemeClr>
                </a:solidFill>
                <a:ea typeface="Tahoma" pitchFamily="34" charset="0"/>
                <a:cs typeface="Tahoma" pitchFamily="34" charset="0"/>
              </a:rPr>
              <a:t>финансиране</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одобряване</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финалния</a:t>
            </a:r>
            <a:r>
              <a:rPr lang="ru-RU" sz="1600" dirty="0">
                <a:solidFill>
                  <a:schemeClr val="tx1">
                    <a:lumMod val="85000"/>
                    <a:lumOff val="15000"/>
                  </a:schemeClr>
                </a:solidFill>
                <a:ea typeface="Tahoma" pitchFamily="34" charset="0"/>
                <a:cs typeface="Tahoma" pitchFamily="34" charset="0"/>
              </a:rPr>
              <a:t> технически и финансов отчет и след </a:t>
            </a:r>
            <a:r>
              <a:rPr lang="ru-RU" sz="1600" dirty="0" err="1">
                <a:solidFill>
                  <a:schemeClr val="tx1">
                    <a:lumMod val="85000"/>
                    <a:lumOff val="15000"/>
                  </a:schemeClr>
                </a:solidFill>
                <a:ea typeface="Tahoma" pitchFamily="34" charset="0"/>
                <a:cs typeface="Tahoma" pitchFamily="34" charset="0"/>
              </a:rPr>
              <a:t>приспадане</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сумата</a:t>
            </a:r>
            <a:r>
              <a:rPr lang="ru-RU" sz="1600" dirty="0">
                <a:solidFill>
                  <a:schemeClr val="tx1">
                    <a:lumMod val="85000"/>
                    <a:lumOff val="15000"/>
                  </a:schemeClr>
                </a:solidFill>
                <a:ea typeface="Tahoma" pitchFamily="34" charset="0"/>
                <a:cs typeface="Tahoma" pitchFamily="34" charset="0"/>
              </a:rPr>
              <a:t> по </a:t>
            </a:r>
            <a:r>
              <a:rPr lang="ru-RU" sz="1600" dirty="0" err="1">
                <a:solidFill>
                  <a:schemeClr val="tx1">
                    <a:lumMod val="85000"/>
                    <a:lumOff val="15000"/>
                  </a:schemeClr>
                </a:solidFill>
                <a:ea typeface="Tahoma" pitchFamily="34" charset="0"/>
                <a:cs typeface="Tahoma" pitchFamily="34" charset="0"/>
              </a:rPr>
              <a:t>отпуснатото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авансово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плащане</a:t>
            </a:r>
            <a:r>
              <a:rPr lang="ru-RU" sz="1600" dirty="0">
                <a:solidFill>
                  <a:schemeClr val="tx1">
                    <a:lumMod val="85000"/>
                    <a:lumOff val="15000"/>
                  </a:schemeClr>
                </a:solidFill>
                <a:ea typeface="Tahoma" pitchFamily="34" charset="0"/>
                <a:cs typeface="Tahoma" pitchFamily="34" charset="0"/>
              </a:rPr>
              <a:t> и </a:t>
            </a:r>
            <a:r>
              <a:rPr lang="ru-RU" sz="1600" dirty="0" err="1">
                <a:solidFill>
                  <a:schemeClr val="tx1">
                    <a:lumMod val="85000"/>
                    <a:lumOff val="15000"/>
                  </a:schemeClr>
                </a:solidFill>
                <a:ea typeface="Tahoma" pitchFamily="34" charset="0"/>
                <a:cs typeface="Tahoma" pitchFamily="34" charset="0"/>
              </a:rPr>
              <a:t>натрупаната</a:t>
            </a:r>
            <a:r>
              <a:rPr lang="ru-RU" sz="1600" dirty="0">
                <a:solidFill>
                  <a:schemeClr val="tx1">
                    <a:lumMod val="85000"/>
                    <a:lumOff val="15000"/>
                  </a:schemeClr>
                </a:solidFill>
                <a:ea typeface="Tahoma" pitchFamily="34" charset="0"/>
                <a:cs typeface="Tahoma" pitchFamily="34" charset="0"/>
              </a:rPr>
              <a:t> лихва </a:t>
            </a:r>
            <a:r>
              <a:rPr lang="ru-RU" sz="1600" dirty="0" err="1">
                <a:solidFill>
                  <a:schemeClr val="tx1">
                    <a:lumMod val="85000"/>
                    <a:lumOff val="15000"/>
                  </a:schemeClr>
                </a:solidFill>
                <a:ea typeface="Tahoma" pitchFamily="34" charset="0"/>
                <a:cs typeface="Tahoma" pitchFamily="34" charset="0"/>
              </a:rPr>
              <a:t>във</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връзка</a:t>
            </a:r>
            <a:r>
              <a:rPr lang="ru-RU" sz="1600" dirty="0">
                <a:solidFill>
                  <a:schemeClr val="tx1">
                    <a:lumMod val="85000"/>
                    <a:lumOff val="15000"/>
                  </a:schemeClr>
                </a:solidFill>
                <a:ea typeface="Tahoma" pitchFamily="34" charset="0"/>
                <a:cs typeface="Tahoma" pitchFamily="34" charset="0"/>
              </a:rPr>
              <a:t> с него.“. С </a:t>
            </a:r>
            <a:r>
              <a:rPr lang="ru-RU" sz="1600" dirty="0" err="1">
                <a:solidFill>
                  <a:schemeClr val="tx1">
                    <a:lumMod val="85000"/>
                    <a:lumOff val="15000"/>
                  </a:schemeClr>
                </a:solidFill>
                <a:ea typeface="Tahoma" pitchFamily="34" charset="0"/>
                <a:cs typeface="Tahoma" pitchFamily="34" charset="0"/>
              </a:rPr>
              <a:t>оглед</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гореизложеното</a:t>
            </a:r>
            <a:r>
              <a:rPr lang="ru-RU" sz="1600" dirty="0">
                <a:solidFill>
                  <a:schemeClr val="tx1">
                    <a:lumMod val="85000"/>
                    <a:lumOff val="15000"/>
                  </a:schemeClr>
                </a:solidFill>
                <a:ea typeface="Tahoma" pitchFamily="34" charset="0"/>
                <a:cs typeface="Tahoma" pitchFamily="34" charset="0"/>
              </a:rPr>
              <a:t>, при </a:t>
            </a:r>
            <a:r>
              <a:rPr lang="ru-RU" sz="1600" dirty="0" err="1">
                <a:solidFill>
                  <a:schemeClr val="tx1">
                    <a:lumMod val="85000"/>
                    <a:lumOff val="15000"/>
                  </a:schemeClr>
                </a:solidFill>
                <a:ea typeface="Tahoma" pitchFamily="34" charset="0"/>
                <a:cs typeface="Tahoma" pitchFamily="34" charset="0"/>
              </a:rPr>
              <a:t>отчитане</a:t>
            </a:r>
            <a:r>
              <a:rPr lang="ru-RU" sz="1600" dirty="0">
                <a:solidFill>
                  <a:schemeClr val="tx1">
                    <a:lumMod val="85000"/>
                    <a:lumOff val="15000"/>
                  </a:schemeClr>
                </a:solidFill>
                <a:ea typeface="Tahoma" pitchFamily="34" charset="0"/>
                <a:cs typeface="Tahoma" pitchFamily="34" charset="0"/>
              </a:rPr>
              <a:t> и одобрение на </a:t>
            </a:r>
            <a:r>
              <a:rPr lang="ru-RU" sz="1600" dirty="0" err="1">
                <a:solidFill>
                  <a:schemeClr val="tx1">
                    <a:lumMod val="85000"/>
                    <a:lumOff val="15000"/>
                  </a:schemeClr>
                </a:solidFill>
                <a:ea typeface="Tahoma" pitchFamily="34" charset="0"/>
                <a:cs typeface="Tahoma" pitchFamily="34" charset="0"/>
              </a:rPr>
              <a:t>разходите</a:t>
            </a:r>
            <a:r>
              <a:rPr lang="ru-RU" sz="1600" dirty="0">
                <a:solidFill>
                  <a:schemeClr val="tx1">
                    <a:lumMod val="85000"/>
                    <a:lumOff val="15000"/>
                  </a:schemeClr>
                </a:solidFill>
                <a:ea typeface="Tahoma" pitchFamily="34" charset="0"/>
                <a:cs typeface="Tahoma" pitchFamily="34" charset="0"/>
              </a:rPr>
              <a:t> за инвестиции не се </a:t>
            </a:r>
            <a:r>
              <a:rPr lang="ru-RU" sz="1600" dirty="0" err="1">
                <a:solidFill>
                  <a:schemeClr val="tx1">
                    <a:lumMod val="85000"/>
                    <a:lumOff val="15000"/>
                  </a:schemeClr>
                </a:solidFill>
                <a:ea typeface="Tahoma" pitchFamily="34" charset="0"/>
                <a:cs typeface="Tahoma" pitchFamily="34" charset="0"/>
              </a:rPr>
              <a:t>прилага</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ограничаване</a:t>
            </a:r>
            <a:r>
              <a:rPr lang="ru-RU" sz="1600" dirty="0">
                <a:solidFill>
                  <a:schemeClr val="tx1">
                    <a:lumMod val="85000"/>
                    <a:lumOff val="15000"/>
                  </a:schemeClr>
                </a:solidFill>
                <a:ea typeface="Tahoma" pitchFamily="34" charset="0"/>
                <a:cs typeface="Tahoma" pitchFamily="34" charset="0"/>
              </a:rPr>
              <a:t> до 95%  в размера на </a:t>
            </a:r>
            <a:r>
              <a:rPr lang="ru-RU" sz="1600" dirty="0" err="1">
                <a:solidFill>
                  <a:schemeClr val="tx1">
                    <a:lumMod val="85000"/>
                    <a:lumOff val="15000"/>
                  </a:schemeClr>
                </a:solidFill>
                <a:ea typeface="Tahoma" pitchFamily="34" charset="0"/>
                <a:cs typeface="Tahoma" pitchFamily="34" charset="0"/>
              </a:rPr>
              <a:t>авансовото</a:t>
            </a:r>
            <a:r>
              <a:rPr lang="ru-RU" sz="1600" dirty="0">
                <a:solidFill>
                  <a:schemeClr val="tx1">
                    <a:lumMod val="85000"/>
                    <a:lumOff val="15000"/>
                  </a:schemeClr>
                </a:solidFill>
                <a:ea typeface="Tahoma" pitchFamily="34" charset="0"/>
                <a:cs typeface="Tahoma" pitchFamily="34" charset="0"/>
              </a:rPr>
              <a:t> и </a:t>
            </a:r>
            <a:r>
              <a:rPr lang="ru-RU" sz="1600" dirty="0" err="1">
                <a:solidFill>
                  <a:schemeClr val="tx1">
                    <a:lumMod val="85000"/>
                    <a:lumOff val="15000"/>
                  </a:schemeClr>
                </a:solidFill>
                <a:ea typeface="Tahoma" pitchFamily="34" charset="0"/>
                <a:cs typeface="Tahoma" pitchFamily="34" charset="0"/>
              </a:rPr>
              <a:t>междинни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плащания</a:t>
            </a:r>
            <a:r>
              <a:rPr lang="ru-RU" sz="1600" dirty="0">
                <a:solidFill>
                  <a:schemeClr val="tx1">
                    <a:lumMod val="85000"/>
                    <a:lumOff val="15000"/>
                  </a:schemeClr>
                </a:solidFill>
                <a:ea typeface="Tahoma" pitchFamily="34" charset="0"/>
                <a:cs typeface="Tahoma" pitchFamily="34" charset="0"/>
              </a:rPr>
              <a:t>.</a:t>
            </a:r>
            <a:endParaRPr lang="ru-RU" sz="1600" dirty="0">
              <a:solidFill>
                <a:schemeClr val="tx1">
                  <a:lumMod val="85000"/>
                  <a:lumOff val="15000"/>
                </a:schemeClr>
              </a:solidFill>
              <a:cs typeface="Tahoma" pitchFamily="34" charset="0"/>
            </a:endParaRPr>
          </a:p>
          <a:p>
            <a:pPr marL="0" lvl="0" indent="0" fontAlgn="base">
              <a:spcBef>
                <a:spcPts val="0"/>
              </a:spcBef>
              <a:spcAft>
                <a:spcPts val="600"/>
              </a:spcAft>
              <a:buClrTx/>
              <a:buSzTx/>
              <a:buNone/>
              <a:defRPr/>
            </a:pPr>
            <a:endParaRPr lang="bg-BG" sz="1400" b="1" dirty="0">
              <a:solidFill>
                <a:srgbClr val="040470"/>
              </a:solidFill>
              <a:cs typeface="Tahoma" pitchFamily="34" charset="0"/>
            </a:endParaRPr>
          </a:p>
        </p:txBody>
      </p:sp>
      <p:sp>
        <p:nvSpPr>
          <p:cNvPr id="6" name="Rectangle 5">
            <a:extLst>
              <a:ext uri="{FF2B5EF4-FFF2-40B4-BE49-F238E27FC236}">
                <a16:creationId xmlns:a16="http://schemas.microsoft.com/office/drawing/2014/main" id="{CE85D618-44A0-4BDC-8D8D-F7F1022FB9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6ABF49C2-585D-4D45-91D7-9B442F8FFFB9}"/>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0" name="Picture 9">
            <a:extLst>
              <a:ext uri="{FF2B5EF4-FFF2-40B4-BE49-F238E27FC236}">
                <a16:creationId xmlns:a16="http://schemas.microsoft.com/office/drawing/2014/main" id="{A75B6196-47FF-48E6-9EC4-D5EB422FDB83}"/>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2" name="Rounded Rectangle 23">
            <a:extLst>
              <a:ext uri="{FF2B5EF4-FFF2-40B4-BE49-F238E27FC236}">
                <a16:creationId xmlns:a16="http://schemas.microsoft.com/office/drawing/2014/main" id="{EDE1AF98-E0D1-4506-A05F-AFBE79A66AA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p>
          <a:p>
            <a:pPr algn="ctr">
              <a:lnSpc>
                <a:spcPct val="107000"/>
              </a:lnSpc>
              <a:spcAft>
                <a:spcPts val="800"/>
              </a:spcAft>
            </a:pPr>
            <a:r>
              <a:rPr lang="ru-RU" sz="1600" b="1" dirty="0">
                <a:solidFill>
                  <a:schemeClr val="accent1">
                    <a:lumMod val="50000"/>
                  </a:schemeClr>
                </a:solidFill>
              </a:rPr>
              <a:t>ФИНАНСОВО ИЗПЪЛНЕНИЕ И ОТЧИТАНЕ НА ИНВЕСТИЦИИТЕ</a:t>
            </a:r>
          </a:p>
        </p:txBody>
      </p:sp>
    </p:spTree>
    <p:extLst>
      <p:ext uri="{BB962C8B-B14F-4D97-AF65-F5344CB8AC3E}">
        <p14:creationId xmlns:p14="http://schemas.microsoft.com/office/powerpoint/2010/main" val="3505121875"/>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47</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297493" y="1217881"/>
            <a:ext cx="8208912" cy="3285977"/>
          </a:xfrm>
        </p:spPr>
        <p:txBody>
          <a:bodyPr>
            <a:noAutofit/>
          </a:bodyPr>
          <a:lstStyle/>
          <a:p>
            <a:pPr marL="0" lvl="0" indent="0" algn="ctr" fontAlgn="base">
              <a:lnSpc>
                <a:spcPct val="40000"/>
              </a:lnSpc>
              <a:spcBef>
                <a:spcPts val="0"/>
              </a:spcBef>
              <a:spcAft>
                <a:spcPts val="0"/>
              </a:spcAft>
              <a:buClrTx/>
              <a:buSzTx/>
              <a:buNone/>
              <a:defRPr/>
            </a:pPr>
            <a:endParaRPr lang="ru-RU" sz="1600" b="1" dirty="0">
              <a:solidFill>
                <a:schemeClr val="accent3">
                  <a:lumMod val="50000"/>
                </a:schemeClr>
              </a:solidFill>
              <a:ea typeface="Tahoma" pitchFamily="34" charset="0"/>
              <a:cs typeface="Tahoma" pitchFamily="34" charset="0"/>
            </a:endParaRPr>
          </a:p>
          <a:p>
            <a:pPr marL="0" indent="0" algn="just" fontAlgn="base">
              <a:lnSpc>
                <a:spcPct val="110000"/>
              </a:lnSpc>
              <a:spcBef>
                <a:spcPts val="0"/>
              </a:spcBef>
              <a:spcAft>
                <a:spcPts val="0"/>
              </a:spcAft>
              <a:buClrTx/>
              <a:buSzTx/>
              <a:buNone/>
              <a:defRPr/>
            </a:pPr>
            <a:r>
              <a:rPr lang="ru-RU" sz="1600" b="1" dirty="0" err="1">
                <a:solidFill>
                  <a:schemeClr val="tx1">
                    <a:lumMod val="85000"/>
                    <a:lumOff val="15000"/>
                  </a:schemeClr>
                </a:solidFill>
                <a:cs typeface="Tahoma" pitchFamily="34" charset="0"/>
              </a:rPr>
              <a:t>Въпрос</a:t>
            </a:r>
            <a:r>
              <a:rPr lang="ru-RU" sz="1600" b="1" dirty="0">
                <a:solidFill>
                  <a:schemeClr val="tx1">
                    <a:lumMod val="85000"/>
                    <a:lumOff val="15000"/>
                  </a:schemeClr>
                </a:solidFill>
                <a:cs typeface="Tahoma" pitchFamily="34" charset="0"/>
              </a:rPr>
              <a:t>: </a:t>
            </a:r>
            <a:r>
              <a:rPr lang="bg-BG" sz="1600" dirty="0">
                <a:solidFill>
                  <a:schemeClr val="tx1">
                    <a:lumMod val="85000"/>
                    <a:lumOff val="15000"/>
                  </a:schemeClr>
                </a:solidFill>
                <a:cs typeface="Tahoma" pitchFamily="34" charset="0"/>
              </a:rPr>
              <a:t>Д</a:t>
            </a:r>
            <a:r>
              <a:rPr lang="ru-RU" sz="1600" dirty="0" err="1">
                <a:solidFill>
                  <a:schemeClr val="tx1">
                    <a:lumMod val="85000"/>
                    <a:lumOff val="15000"/>
                  </a:schemeClr>
                </a:solidFill>
                <a:cs typeface="Tahoma" pitchFamily="34" charset="0"/>
              </a:rPr>
              <a:t>опуска</a:t>
            </a:r>
            <a:r>
              <a:rPr lang="ru-RU" sz="1600" dirty="0">
                <a:solidFill>
                  <a:schemeClr val="tx1">
                    <a:lumMod val="85000"/>
                    <a:lumOff val="15000"/>
                  </a:schemeClr>
                </a:solidFill>
                <a:cs typeface="Tahoma" pitchFamily="34" charset="0"/>
              </a:rPr>
              <a:t> ли се </a:t>
            </a:r>
            <a:r>
              <a:rPr lang="ru-RU" sz="1600" dirty="0" err="1">
                <a:solidFill>
                  <a:schemeClr val="tx1">
                    <a:lumMod val="85000"/>
                    <a:lumOff val="15000"/>
                  </a:schemeClr>
                </a:solidFill>
                <a:cs typeface="Tahoma" pitchFamily="34" charset="0"/>
              </a:rPr>
              <a:t>искане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междинно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по договора за </a:t>
            </a:r>
            <a:r>
              <a:rPr lang="ru-RU" sz="1600" dirty="0" err="1">
                <a:solidFill>
                  <a:schemeClr val="tx1">
                    <a:lumMod val="85000"/>
                    <a:lumOff val="15000"/>
                  </a:schemeClr>
                </a:solidFill>
                <a:cs typeface="Tahoma" pitchFamily="34" charset="0"/>
              </a:rPr>
              <a:t>финансиране</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въз</a:t>
            </a:r>
            <a:r>
              <a:rPr lang="ru-RU" sz="1600" dirty="0">
                <a:solidFill>
                  <a:schemeClr val="tx1">
                    <a:lumMod val="85000"/>
                    <a:lumOff val="15000"/>
                  </a:schemeClr>
                </a:solidFill>
                <a:cs typeface="Tahoma" pitchFamily="34" charset="0"/>
              </a:rPr>
              <a:t> основа на </a:t>
            </a:r>
            <a:r>
              <a:rPr lang="ru-RU" sz="1600" dirty="0" err="1">
                <a:solidFill>
                  <a:schemeClr val="tx1">
                    <a:lumMod val="85000"/>
                    <a:lumOff val="15000"/>
                  </a:schemeClr>
                </a:solidFill>
                <a:cs typeface="Tahoma" pitchFamily="34" charset="0"/>
              </a:rPr>
              <a:t>авансова</a:t>
            </a:r>
            <a:r>
              <a:rPr lang="ru-RU" sz="1600" dirty="0">
                <a:solidFill>
                  <a:schemeClr val="tx1">
                    <a:lumMod val="85000"/>
                    <a:lumOff val="15000"/>
                  </a:schemeClr>
                </a:solidFill>
                <a:cs typeface="Tahoma" pitchFamily="34" charset="0"/>
              </a:rPr>
              <a:t> фактура </a:t>
            </a:r>
            <a:r>
              <a:rPr lang="ru-RU" sz="1600" dirty="0" err="1">
                <a:solidFill>
                  <a:schemeClr val="tx1">
                    <a:lumMod val="85000"/>
                    <a:lumOff val="15000"/>
                  </a:schemeClr>
                </a:solidFill>
                <a:cs typeface="Tahoma" pitchFamily="34" charset="0"/>
              </a:rPr>
              <a:t>към</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изпълнител</a:t>
            </a:r>
            <a:r>
              <a:rPr lang="ru-RU" sz="1600" dirty="0">
                <a:solidFill>
                  <a:schemeClr val="tx1">
                    <a:lumMod val="85000"/>
                    <a:lumOff val="15000"/>
                  </a:schemeClr>
                </a:solidFill>
                <a:cs typeface="Tahoma" pitchFamily="34" charset="0"/>
              </a:rPr>
              <a:t> и/или </a:t>
            </a:r>
            <a:r>
              <a:rPr lang="ru-RU" sz="1600" dirty="0" err="1">
                <a:solidFill>
                  <a:schemeClr val="tx1">
                    <a:lumMod val="85000"/>
                    <a:lumOff val="15000"/>
                  </a:schemeClr>
                </a:solidFill>
                <a:cs typeface="Tahoma" pitchFamily="34" charset="0"/>
              </a:rPr>
              <a:t>въз</a:t>
            </a:r>
            <a:r>
              <a:rPr lang="ru-RU" sz="1600" dirty="0">
                <a:solidFill>
                  <a:schemeClr val="tx1">
                    <a:lumMod val="85000"/>
                    <a:lumOff val="15000"/>
                  </a:schemeClr>
                </a:solidFill>
                <a:cs typeface="Tahoma" pitchFamily="34" charset="0"/>
              </a:rPr>
              <a:t> основа на фактура за </a:t>
            </a:r>
            <a:r>
              <a:rPr lang="ru-RU" sz="1600" dirty="0" err="1">
                <a:solidFill>
                  <a:schemeClr val="tx1">
                    <a:lumMod val="85000"/>
                    <a:lumOff val="15000"/>
                  </a:schemeClr>
                </a:solidFill>
                <a:cs typeface="Tahoma" pitchFamily="34" charset="0"/>
              </a:rPr>
              <a:t>междинно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към</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изпълнител</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преди</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реална</a:t>
            </a:r>
            <a:r>
              <a:rPr lang="ru-RU" sz="1600" dirty="0">
                <a:solidFill>
                  <a:schemeClr val="tx1">
                    <a:lumMod val="85000"/>
                    <a:lumOff val="15000"/>
                  </a:schemeClr>
                </a:solidFill>
                <a:cs typeface="Tahoma" pitchFamily="34" charset="0"/>
              </a:rPr>
              <a:t> доставка? </a:t>
            </a:r>
            <a:r>
              <a:rPr lang="ru-RU" sz="1600" dirty="0" err="1">
                <a:solidFill>
                  <a:schemeClr val="tx1">
                    <a:lumMod val="85000"/>
                    <a:lumOff val="15000"/>
                  </a:schemeClr>
                </a:solidFill>
                <a:cs typeface="Tahoma" pitchFamily="34" charset="0"/>
              </a:rPr>
              <a:t>Ако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този</a:t>
            </a:r>
            <a:r>
              <a:rPr lang="ru-RU" sz="1600" dirty="0">
                <a:solidFill>
                  <a:schemeClr val="tx1">
                    <a:lumMod val="85000"/>
                    <a:lumOff val="15000"/>
                  </a:schemeClr>
                </a:solidFill>
                <a:cs typeface="Tahoma" pitchFamily="34" charset="0"/>
              </a:rPr>
              <a:t> подход не е допустим, </a:t>
            </a:r>
            <a:r>
              <a:rPr lang="ru-RU" sz="1600" dirty="0" err="1">
                <a:solidFill>
                  <a:schemeClr val="tx1">
                    <a:lumMod val="85000"/>
                    <a:lumOff val="15000"/>
                  </a:schemeClr>
                </a:solidFill>
                <a:cs typeface="Tahoma" pitchFamily="34" charset="0"/>
              </a:rPr>
              <a:t>проектите</a:t>
            </a:r>
            <a:r>
              <a:rPr lang="ru-RU" sz="1600" dirty="0">
                <a:solidFill>
                  <a:schemeClr val="tx1">
                    <a:lumMod val="85000"/>
                    <a:lumOff val="15000"/>
                  </a:schemeClr>
                </a:solidFill>
                <a:cs typeface="Tahoma" pitchFamily="34" charset="0"/>
              </a:rPr>
              <a:t>, в </a:t>
            </a:r>
            <a:r>
              <a:rPr lang="ru-RU" sz="1600" dirty="0" err="1">
                <a:solidFill>
                  <a:schemeClr val="tx1">
                    <a:lumMod val="85000"/>
                    <a:lumOff val="15000"/>
                  </a:schemeClr>
                </a:solidFill>
                <a:cs typeface="Tahoma" pitchFamily="34" charset="0"/>
              </a:rPr>
              <a:t>които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има</a:t>
            </a:r>
            <a:r>
              <a:rPr lang="ru-RU" sz="1600" dirty="0">
                <a:solidFill>
                  <a:schemeClr val="tx1">
                    <a:lumMod val="85000"/>
                    <a:lumOff val="15000"/>
                  </a:schemeClr>
                </a:solidFill>
                <a:cs typeface="Tahoma" pitchFamily="34" charset="0"/>
              </a:rPr>
              <a:t> заложен 1 актив - </a:t>
            </a:r>
            <a:r>
              <a:rPr lang="ru-RU" sz="1600" dirty="0" err="1">
                <a:solidFill>
                  <a:schemeClr val="tx1">
                    <a:lumMod val="85000"/>
                    <a:lumOff val="15000"/>
                  </a:schemeClr>
                </a:solidFill>
                <a:cs typeface="Tahoma" pitchFamily="34" charset="0"/>
              </a:rPr>
              <a:t>поточна</a:t>
            </a:r>
            <a:r>
              <a:rPr lang="ru-RU" sz="1600" dirty="0">
                <a:solidFill>
                  <a:schemeClr val="tx1">
                    <a:lumMod val="85000"/>
                    <a:lumOff val="15000"/>
                  </a:schemeClr>
                </a:solidFill>
                <a:cs typeface="Tahoma" pitchFamily="34" charset="0"/>
              </a:rPr>
              <a:t> линия, </a:t>
            </a:r>
            <a:r>
              <a:rPr lang="ru-RU" sz="1600" dirty="0" err="1">
                <a:solidFill>
                  <a:schemeClr val="tx1">
                    <a:lumMod val="85000"/>
                    <a:lumOff val="15000"/>
                  </a:schemeClr>
                </a:solidFill>
                <a:cs typeface="Tahoma" pitchFamily="34" charset="0"/>
              </a:rPr>
              <a:t>представляващ</a:t>
            </a:r>
            <a:r>
              <a:rPr lang="ru-RU" sz="1600" dirty="0">
                <a:solidFill>
                  <a:schemeClr val="tx1">
                    <a:lumMod val="85000"/>
                    <a:lumOff val="15000"/>
                  </a:schemeClr>
                </a:solidFill>
                <a:cs typeface="Tahoma" pitchFamily="34" charset="0"/>
              </a:rPr>
              <a:t> 1 </a:t>
            </a:r>
            <a:r>
              <a:rPr lang="ru-RU" sz="1600" dirty="0" err="1">
                <a:solidFill>
                  <a:schemeClr val="tx1">
                    <a:lumMod val="85000"/>
                    <a:lumOff val="15000"/>
                  </a:schemeClr>
                </a:solidFill>
                <a:cs typeface="Tahoma" pitchFamily="34" charset="0"/>
              </a:rPr>
              <a:t>бюджетен</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ред</a:t>
            </a:r>
            <a:r>
              <a:rPr lang="ru-RU" sz="1600" dirty="0">
                <a:solidFill>
                  <a:schemeClr val="tx1">
                    <a:lumMod val="85000"/>
                    <a:lumOff val="15000"/>
                  </a:schemeClr>
                </a:solidFill>
                <a:cs typeface="Tahoma" pitchFamily="34" charset="0"/>
              </a:rPr>
              <a:t>, как </a:t>
            </a:r>
            <a:r>
              <a:rPr lang="ru-RU" sz="1600" dirty="0" err="1">
                <a:solidFill>
                  <a:schemeClr val="tx1">
                    <a:lumMod val="85000"/>
                    <a:lumOff val="15000"/>
                  </a:schemeClr>
                </a:solidFill>
                <a:cs typeface="Tahoma" pitchFamily="34" charset="0"/>
              </a:rPr>
              <a:t>следва</a:t>
            </a:r>
            <a:r>
              <a:rPr lang="ru-RU" sz="1600" dirty="0">
                <a:solidFill>
                  <a:schemeClr val="tx1">
                    <a:lumMod val="85000"/>
                    <a:lumOff val="15000"/>
                  </a:schemeClr>
                </a:solidFill>
                <a:cs typeface="Tahoma" pitchFamily="34" charset="0"/>
              </a:rPr>
              <a:t> да се </a:t>
            </a:r>
            <a:r>
              <a:rPr lang="ru-RU" sz="1600" dirty="0" err="1">
                <a:solidFill>
                  <a:schemeClr val="tx1">
                    <a:lumMod val="85000"/>
                    <a:lumOff val="15000"/>
                  </a:schemeClr>
                </a:solidFill>
                <a:cs typeface="Tahoma" pitchFamily="34" charset="0"/>
              </a:rPr>
              <a:t>отчитат</a:t>
            </a:r>
            <a:r>
              <a:rPr lang="ru-RU" sz="1600" dirty="0">
                <a:solidFill>
                  <a:schemeClr val="tx1">
                    <a:lumMod val="85000"/>
                    <a:lumOff val="15000"/>
                  </a:schemeClr>
                </a:solidFill>
                <a:cs typeface="Tahoma" pitchFamily="34" charset="0"/>
              </a:rPr>
              <a:t> - само в </a:t>
            </a:r>
            <a:r>
              <a:rPr lang="ru-RU" sz="1600" dirty="0" err="1">
                <a:solidFill>
                  <a:schemeClr val="tx1">
                    <a:lumMod val="85000"/>
                    <a:lumOff val="15000"/>
                  </a:schemeClr>
                </a:solidFill>
                <a:cs typeface="Tahoma" pitchFamily="34" charset="0"/>
              </a:rPr>
              <a:t>рамките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окончателно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искане</a:t>
            </a:r>
            <a:r>
              <a:rPr lang="ru-RU" sz="1600" dirty="0">
                <a:solidFill>
                  <a:schemeClr val="tx1">
                    <a:lumMod val="85000"/>
                    <a:lumOff val="15000"/>
                  </a:schemeClr>
                </a:solidFill>
                <a:cs typeface="Tahoma" pitchFamily="34" charset="0"/>
              </a:rPr>
              <a:t> за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ли? Допустимо ли е </a:t>
            </a:r>
            <a:r>
              <a:rPr lang="ru-RU" sz="1600" dirty="0" err="1">
                <a:solidFill>
                  <a:schemeClr val="tx1">
                    <a:lumMod val="85000"/>
                    <a:lumOff val="15000"/>
                  </a:schemeClr>
                </a:solidFill>
                <a:cs typeface="Tahoma" pitchFamily="34" charset="0"/>
              </a:rPr>
              <a:t>изготвяне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искане</a:t>
            </a:r>
            <a:r>
              <a:rPr lang="ru-RU" sz="1600" dirty="0">
                <a:solidFill>
                  <a:schemeClr val="tx1">
                    <a:lumMod val="85000"/>
                    <a:lumOff val="15000"/>
                  </a:schemeClr>
                </a:solidFill>
                <a:cs typeface="Tahoma" pitchFamily="34" charset="0"/>
              </a:rPr>
              <a:t> за </a:t>
            </a:r>
            <a:r>
              <a:rPr lang="ru-RU" sz="1600" dirty="0" err="1">
                <a:solidFill>
                  <a:schemeClr val="tx1">
                    <a:lumMod val="85000"/>
                    <a:lumOff val="15000"/>
                  </a:schemeClr>
                </a:solidFill>
                <a:cs typeface="Tahoma" pitchFamily="34" charset="0"/>
              </a:rPr>
              <a:t>плащане</a:t>
            </a:r>
            <a:r>
              <a:rPr lang="ru-RU" sz="1600" dirty="0">
                <a:solidFill>
                  <a:schemeClr val="tx1">
                    <a:lumMod val="85000"/>
                    <a:lumOff val="15000"/>
                  </a:schemeClr>
                </a:solidFill>
                <a:cs typeface="Tahoma" pitchFamily="34" charset="0"/>
              </a:rPr>
              <a:t> след доставка на </a:t>
            </a:r>
            <a:r>
              <a:rPr lang="ru-RU" sz="1600" dirty="0" err="1">
                <a:solidFill>
                  <a:schemeClr val="tx1">
                    <a:lumMod val="85000"/>
                    <a:lumOff val="15000"/>
                  </a:schemeClr>
                </a:solidFill>
                <a:cs typeface="Tahoma" pitchFamily="34" charset="0"/>
              </a:rPr>
              <a:t>отделни</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компоненти</a:t>
            </a:r>
            <a:r>
              <a:rPr lang="ru-RU" sz="1600" dirty="0">
                <a:solidFill>
                  <a:schemeClr val="tx1">
                    <a:lumMod val="85000"/>
                    <a:lumOff val="15000"/>
                  </a:schemeClr>
                </a:solidFill>
                <a:cs typeface="Tahoma" pitchFamily="34" charset="0"/>
              </a:rPr>
              <a:t>, част от </a:t>
            </a:r>
            <a:r>
              <a:rPr lang="ru-RU" sz="1600" dirty="0" err="1">
                <a:solidFill>
                  <a:schemeClr val="tx1">
                    <a:lumMod val="85000"/>
                    <a:lumOff val="15000"/>
                  </a:schemeClr>
                </a:solidFill>
                <a:cs typeface="Tahoma" pitchFamily="34" charset="0"/>
              </a:rPr>
              <a:t>линията</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преди</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цялостното</a:t>
            </a:r>
            <a:r>
              <a:rPr lang="ru-RU" sz="1600" dirty="0">
                <a:solidFill>
                  <a:schemeClr val="tx1">
                    <a:lumMod val="85000"/>
                    <a:lumOff val="15000"/>
                  </a:schemeClr>
                </a:solidFill>
                <a:cs typeface="Tahoma" pitchFamily="34" charset="0"/>
              </a:rPr>
              <a:t> й </a:t>
            </a:r>
            <a:r>
              <a:rPr lang="ru-RU" sz="1600" dirty="0" err="1">
                <a:solidFill>
                  <a:schemeClr val="tx1">
                    <a:lumMod val="85000"/>
                    <a:lumOff val="15000"/>
                  </a:schemeClr>
                </a:solidFill>
                <a:cs typeface="Tahoma" pitchFamily="34" charset="0"/>
              </a:rPr>
              <a:t>монтиране</a:t>
            </a:r>
            <a:r>
              <a:rPr lang="ru-RU" sz="1600" dirty="0">
                <a:solidFill>
                  <a:schemeClr val="tx1">
                    <a:lumMod val="85000"/>
                    <a:lumOff val="15000"/>
                  </a:schemeClr>
                </a:solidFill>
                <a:cs typeface="Tahoma" pitchFamily="34" charset="0"/>
              </a:rPr>
              <a:t> и пуск в </a:t>
            </a:r>
            <a:r>
              <a:rPr lang="ru-RU" sz="1600" dirty="0" err="1">
                <a:solidFill>
                  <a:schemeClr val="tx1">
                    <a:lumMod val="85000"/>
                    <a:lumOff val="15000"/>
                  </a:schemeClr>
                </a:solidFill>
                <a:cs typeface="Tahoma" pitchFamily="34" charset="0"/>
              </a:rPr>
              <a:t>експлоатация</a:t>
            </a:r>
            <a:r>
              <a:rPr lang="ru-RU" sz="1600" dirty="0">
                <a:solidFill>
                  <a:schemeClr val="tx1">
                    <a:lumMod val="85000"/>
                    <a:lumOff val="15000"/>
                  </a:schemeClr>
                </a:solidFill>
                <a:cs typeface="Tahoma" pitchFamily="34" charset="0"/>
              </a:rPr>
              <a:t>?</a:t>
            </a:r>
          </a:p>
          <a:p>
            <a:pPr marL="0" indent="0" algn="just" fontAlgn="base">
              <a:lnSpc>
                <a:spcPct val="110000"/>
              </a:lnSpc>
              <a:spcBef>
                <a:spcPts val="0"/>
              </a:spcBef>
              <a:spcAft>
                <a:spcPts val="0"/>
              </a:spcAft>
              <a:buClrTx/>
              <a:buSzTx/>
              <a:buNone/>
              <a:defRPr/>
            </a:pPr>
            <a:endParaRPr lang="ru-RU" sz="1600" dirty="0">
              <a:solidFill>
                <a:schemeClr val="tx1">
                  <a:lumMod val="85000"/>
                  <a:lumOff val="15000"/>
                </a:schemeClr>
              </a:solidFill>
              <a:cs typeface="Tahoma" pitchFamily="34" charset="0"/>
            </a:endParaRPr>
          </a:p>
          <a:p>
            <a:pPr marL="0" indent="0" algn="just" fontAlgn="base">
              <a:lnSpc>
                <a:spcPct val="110000"/>
              </a:lnSpc>
              <a:spcBef>
                <a:spcPts val="0"/>
              </a:spcBef>
              <a:spcAft>
                <a:spcPts val="0"/>
              </a:spcAft>
              <a:buClrTx/>
              <a:buSzTx/>
              <a:buNone/>
              <a:defRPr/>
            </a:pPr>
            <a:r>
              <a:rPr lang="ru-RU" sz="1600" b="1" dirty="0">
                <a:solidFill>
                  <a:schemeClr val="tx1">
                    <a:lumMod val="85000"/>
                    <a:lumOff val="15000"/>
                  </a:schemeClr>
                </a:solidFill>
                <a:ea typeface="Tahoma" pitchFamily="34" charset="0"/>
                <a:cs typeface="Tahoma" pitchFamily="34" charset="0"/>
              </a:rPr>
              <a:t>Отговор: </a:t>
            </a:r>
            <a:r>
              <a:rPr lang="ru-RU" sz="1600" dirty="0" err="1">
                <a:solidFill>
                  <a:schemeClr val="tx1">
                    <a:lumMod val="85000"/>
                    <a:lumOff val="15000"/>
                  </a:schemeClr>
                </a:solidFill>
                <a:ea typeface="Tahoma" pitchFamily="34" charset="0"/>
                <a:cs typeface="Tahoma" pitchFamily="34" charset="0"/>
              </a:rPr>
              <a:t>Разходите</a:t>
            </a:r>
            <a:r>
              <a:rPr lang="ru-RU" sz="1600" dirty="0">
                <a:solidFill>
                  <a:schemeClr val="tx1">
                    <a:lumMod val="85000"/>
                    <a:lumOff val="15000"/>
                  </a:schemeClr>
                </a:solidFill>
                <a:ea typeface="Tahoma" pitchFamily="34" charset="0"/>
                <a:cs typeface="Tahoma" pitchFamily="34" charset="0"/>
              </a:rPr>
              <a:t> за </a:t>
            </a:r>
            <a:r>
              <a:rPr lang="ru-RU" sz="1600" dirty="0" err="1">
                <a:solidFill>
                  <a:schemeClr val="tx1">
                    <a:lumMod val="85000"/>
                    <a:lumOff val="15000"/>
                  </a:schemeClr>
                </a:solidFill>
                <a:ea typeface="Tahoma" pitchFamily="34" charset="0"/>
                <a:cs typeface="Tahoma" pitchFamily="34" charset="0"/>
              </a:rPr>
              <a:t>авансови</a:t>
            </a:r>
            <a:r>
              <a:rPr lang="ru-RU" sz="1600" dirty="0">
                <a:solidFill>
                  <a:schemeClr val="tx1">
                    <a:lumMod val="85000"/>
                    <a:lumOff val="15000"/>
                  </a:schemeClr>
                </a:solidFill>
                <a:ea typeface="Tahoma" pitchFamily="34" charset="0"/>
                <a:cs typeface="Tahoma" pitchFamily="34" charset="0"/>
              </a:rPr>
              <a:t>/</a:t>
            </a:r>
            <a:r>
              <a:rPr lang="ru-RU" sz="1600" dirty="0" err="1">
                <a:solidFill>
                  <a:schemeClr val="tx1">
                    <a:lumMod val="85000"/>
                    <a:lumOff val="15000"/>
                  </a:schemeClr>
                </a:solidFill>
                <a:ea typeface="Tahoma" pitchFamily="34" charset="0"/>
                <a:cs typeface="Tahoma" pitchFamily="34" charset="0"/>
              </a:rPr>
              <a:t>междинни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плащания</a:t>
            </a:r>
            <a:r>
              <a:rPr lang="ru-RU" sz="1600" dirty="0">
                <a:solidFill>
                  <a:schemeClr val="tx1">
                    <a:lumMod val="85000"/>
                    <a:lumOff val="15000"/>
                  </a:schemeClr>
                </a:solidFill>
                <a:ea typeface="Tahoma" pitchFamily="34" charset="0"/>
                <a:cs typeface="Tahoma" pitchFamily="34" charset="0"/>
              </a:rPr>
              <a:t> по договори с </a:t>
            </a:r>
            <a:r>
              <a:rPr lang="ru-RU" sz="1600" dirty="0" err="1">
                <a:solidFill>
                  <a:schemeClr val="tx1">
                    <a:lumMod val="85000"/>
                    <a:lumOff val="15000"/>
                  </a:schemeClr>
                </a:solidFill>
                <a:ea typeface="Tahoma" pitchFamily="34" charset="0"/>
                <a:cs typeface="Tahoma" pitchFamily="34" charset="0"/>
              </a:rPr>
              <a:t>изпълнители</a:t>
            </a:r>
            <a:r>
              <a:rPr lang="ru-RU" sz="1600" dirty="0">
                <a:solidFill>
                  <a:schemeClr val="tx1">
                    <a:lumMod val="85000"/>
                    <a:lumOff val="15000"/>
                  </a:schemeClr>
                </a:solidFill>
                <a:ea typeface="Tahoma" pitchFamily="34" charset="0"/>
                <a:cs typeface="Tahoma" pitchFamily="34" charset="0"/>
              </a:rPr>
              <a:t> не </a:t>
            </a:r>
            <a:r>
              <a:rPr lang="ru-RU" sz="1600" dirty="0" err="1">
                <a:solidFill>
                  <a:schemeClr val="tx1">
                    <a:lumMod val="85000"/>
                    <a:lumOff val="15000"/>
                  </a:schemeClr>
                </a:solidFill>
                <a:ea typeface="Tahoma" pitchFamily="34" charset="0"/>
                <a:cs typeface="Tahoma" pitchFamily="34" charset="0"/>
              </a:rPr>
              <a:t>могат</a:t>
            </a:r>
            <a:r>
              <a:rPr lang="ru-RU" sz="1600" dirty="0">
                <a:solidFill>
                  <a:schemeClr val="tx1">
                    <a:lumMod val="85000"/>
                    <a:lumOff val="15000"/>
                  </a:schemeClr>
                </a:solidFill>
                <a:ea typeface="Tahoma" pitchFamily="34" charset="0"/>
                <a:cs typeface="Tahoma" pitchFamily="34" charset="0"/>
              </a:rPr>
              <a:t> да </a:t>
            </a:r>
            <a:r>
              <a:rPr lang="ru-RU" sz="1600" dirty="0" err="1">
                <a:solidFill>
                  <a:schemeClr val="tx1">
                    <a:lumMod val="85000"/>
                    <a:lumOff val="15000"/>
                  </a:schemeClr>
                </a:solidFill>
                <a:ea typeface="Tahoma" pitchFamily="34" charset="0"/>
                <a:cs typeface="Tahoma" pitchFamily="34" charset="0"/>
              </a:rPr>
              <a:t>бъдат</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финансирани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извън</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цялостното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изпълнение</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доставката</a:t>
            </a:r>
            <a:r>
              <a:rPr lang="ru-RU" sz="1600" dirty="0">
                <a:solidFill>
                  <a:schemeClr val="tx1">
                    <a:lumMod val="85000"/>
                    <a:lumOff val="15000"/>
                  </a:schemeClr>
                </a:solidFill>
                <a:ea typeface="Tahoma" pitchFamily="34" charset="0"/>
                <a:cs typeface="Tahoma" pitchFamily="34" charset="0"/>
              </a:rPr>
              <a:t>/</a:t>
            </a:r>
            <a:r>
              <a:rPr lang="ru-RU" sz="1600" dirty="0" err="1">
                <a:solidFill>
                  <a:schemeClr val="tx1">
                    <a:lumMod val="85000"/>
                    <a:lumOff val="15000"/>
                  </a:schemeClr>
                </a:solidFill>
                <a:ea typeface="Tahoma" pitchFamily="34" charset="0"/>
                <a:cs typeface="Tahoma" pitchFamily="34" charset="0"/>
              </a:rPr>
              <a:t>услугата</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Същите</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следва</a:t>
            </a:r>
            <a:r>
              <a:rPr lang="ru-RU" sz="1600" dirty="0">
                <a:solidFill>
                  <a:schemeClr val="tx1">
                    <a:lumMod val="85000"/>
                    <a:lumOff val="15000"/>
                  </a:schemeClr>
                </a:solidFill>
                <a:ea typeface="Tahoma" pitchFamily="34" charset="0"/>
                <a:cs typeface="Tahoma" pitchFamily="34" charset="0"/>
              </a:rPr>
              <a:t> да </a:t>
            </a:r>
            <a:r>
              <a:rPr lang="ru-RU" sz="1600" dirty="0" err="1">
                <a:solidFill>
                  <a:schemeClr val="tx1">
                    <a:lumMod val="85000"/>
                    <a:lumOff val="15000"/>
                  </a:schemeClr>
                </a:solidFill>
                <a:ea typeface="Tahoma" pitchFamily="34" charset="0"/>
                <a:cs typeface="Tahoma" pitchFamily="34" charset="0"/>
              </a:rPr>
              <a:t>бъдат</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включени</a:t>
            </a:r>
            <a:r>
              <a:rPr lang="ru-RU" sz="1600" dirty="0">
                <a:solidFill>
                  <a:schemeClr val="tx1">
                    <a:lumMod val="85000"/>
                    <a:lumOff val="15000"/>
                  </a:schemeClr>
                </a:solidFill>
                <a:ea typeface="Tahoma" pitchFamily="34" charset="0"/>
                <a:cs typeface="Tahoma" pitchFamily="34" charset="0"/>
              </a:rPr>
              <a:t> в </a:t>
            </a:r>
            <a:r>
              <a:rPr lang="ru-RU" sz="1600" dirty="0" err="1">
                <a:solidFill>
                  <a:schemeClr val="tx1">
                    <a:lumMod val="85000"/>
                    <a:lumOff val="15000"/>
                  </a:schemeClr>
                </a:solidFill>
                <a:ea typeface="Tahoma" pitchFamily="34" charset="0"/>
                <a:cs typeface="Tahoma" pitchFamily="34" charset="0"/>
              </a:rPr>
              <a:t>междинен</a:t>
            </a:r>
            <a:r>
              <a:rPr lang="ru-RU" sz="1600" dirty="0">
                <a:solidFill>
                  <a:schemeClr val="tx1">
                    <a:lumMod val="85000"/>
                    <a:lumOff val="15000"/>
                  </a:schemeClr>
                </a:solidFill>
                <a:ea typeface="Tahoma" pitchFamily="34" charset="0"/>
                <a:cs typeface="Tahoma" pitchFamily="34" charset="0"/>
              </a:rPr>
              <a:t>/</a:t>
            </a:r>
            <a:r>
              <a:rPr lang="ru-RU" sz="1600" dirty="0" err="1">
                <a:solidFill>
                  <a:schemeClr val="tx1">
                    <a:lumMod val="85000"/>
                    <a:lumOff val="15000"/>
                  </a:schemeClr>
                </a:solidFill>
                <a:ea typeface="Tahoma" pitchFamily="34" charset="0"/>
                <a:cs typeface="Tahoma" pitchFamily="34" charset="0"/>
              </a:rPr>
              <a:t>финален</a:t>
            </a:r>
            <a:r>
              <a:rPr lang="ru-RU" sz="1600" dirty="0">
                <a:solidFill>
                  <a:schemeClr val="tx1">
                    <a:lumMod val="85000"/>
                    <a:lumOff val="15000"/>
                  </a:schemeClr>
                </a:solidFill>
                <a:ea typeface="Tahoma" pitchFamily="34" charset="0"/>
                <a:cs typeface="Tahoma" pitchFamily="34" charset="0"/>
              </a:rPr>
              <a:t> финансово-технически отчет след </a:t>
            </a:r>
            <a:r>
              <a:rPr lang="ru-RU" sz="1600" dirty="0" err="1">
                <a:solidFill>
                  <a:schemeClr val="tx1">
                    <a:lumMod val="85000"/>
                    <a:lumOff val="15000"/>
                  </a:schemeClr>
                </a:solidFill>
                <a:ea typeface="Tahoma" pitchFamily="34" charset="0"/>
                <a:cs typeface="Tahoma" pitchFamily="34" charset="0"/>
              </a:rPr>
              <a:t>постигане</a:t>
            </a:r>
            <a:r>
              <a:rPr lang="ru-RU" sz="1600" dirty="0">
                <a:solidFill>
                  <a:schemeClr val="tx1">
                    <a:lumMod val="85000"/>
                    <a:lumOff val="15000"/>
                  </a:schemeClr>
                </a:solidFill>
                <a:ea typeface="Tahoma" pitchFamily="34" charset="0"/>
                <a:cs typeface="Tahoma" pitchFamily="34" charset="0"/>
              </a:rPr>
              <a:t> на конкретен </a:t>
            </a:r>
            <a:r>
              <a:rPr lang="ru-RU" sz="1600" dirty="0" err="1">
                <a:solidFill>
                  <a:schemeClr val="tx1">
                    <a:lumMod val="85000"/>
                    <a:lumOff val="15000"/>
                  </a:schemeClr>
                </a:solidFill>
                <a:ea typeface="Tahoma" pitchFamily="34" charset="0"/>
                <a:cs typeface="Tahoma" pitchFamily="34" charset="0"/>
              </a:rPr>
              <a:t>резултат</a:t>
            </a:r>
            <a:r>
              <a:rPr lang="ru-RU" sz="1600" dirty="0">
                <a:solidFill>
                  <a:schemeClr val="tx1">
                    <a:lumMod val="85000"/>
                    <a:lumOff val="15000"/>
                  </a:schemeClr>
                </a:solidFill>
                <a:ea typeface="Tahoma" pitchFamily="34" charset="0"/>
                <a:cs typeface="Tahoma" pitchFamily="34" charset="0"/>
              </a:rPr>
              <a:t>, удостоверен по </a:t>
            </a:r>
            <a:r>
              <a:rPr lang="ru-RU" sz="1600" dirty="0" err="1">
                <a:solidFill>
                  <a:schemeClr val="tx1">
                    <a:lumMod val="85000"/>
                    <a:lumOff val="15000"/>
                  </a:schemeClr>
                </a:solidFill>
                <a:ea typeface="Tahoma" pitchFamily="34" charset="0"/>
                <a:cs typeface="Tahoma" pitchFamily="34" charset="0"/>
              </a:rPr>
              <a:t>надлежния</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ред</a:t>
            </a:r>
            <a:r>
              <a:rPr lang="ru-RU" sz="1600" dirty="0">
                <a:solidFill>
                  <a:schemeClr val="tx1">
                    <a:lumMod val="85000"/>
                    <a:lumOff val="15000"/>
                  </a:schemeClr>
                </a:solidFill>
                <a:ea typeface="Tahoma" pitchFamily="34" charset="0"/>
                <a:cs typeface="Tahoma" pitchFamily="34" charset="0"/>
              </a:rPr>
              <a:t> с </a:t>
            </a:r>
            <a:r>
              <a:rPr lang="ru-RU" sz="1600" dirty="0" err="1">
                <a:solidFill>
                  <a:schemeClr val="tx1">
                    <a:lumMod val="85000"/>
                    <a:lumOff val="15000"/>
                  </a:schemeClr>
                </a:solidFill>
                <a:ea typeface="Tahoma" pitchFamily="34" charset="0"/>
                <a:cs typeface="Tahoma" pitchFamily="34" charset="0"/>
              </a:rPr>
              <a:t>приемо-предавателен</a:t>
            </a:r>
            <a:r>
              <a:rPr lang="ru-RU" sz="1600" dirty="0">
                <a:solidFill>
                  <a:schemeClr val="tx1">
                    <a:lumMod val="85000"/>
                    <a:lumOff val="15000"/>
                  </a:schemeClr>
                </a:solidFill>
                <a:ea typeface="Tahoma" pitchFamily="34" charset="0"/>
                <a:cs typeface="Tahoma" pitchFamily="34" charset="0"/>
              </a:rPr>
              <a:t> протокол или друг </a:t>
            </a:r>
            <a:r>
              <a:rPr lang="ru-RU" sz="1600" dirty="0" err="1">
                <a:solidFill>
                  <a:schemeClr val="tx1">
                    <a:lumMod val="85000"/>
                    <a:lumOff val="15000"/>
                  </a:schemeClr>
                </a:solidFill>
                <a:ea typeface="Tahoma" pitchFamily="34" charset="0"/>
                <a:cs typeface="Tahoma" pitchFamily="34" charset="0"/>
              </a:rPr>
              <a:t>релевантен</a:t>
            </a:r>
            <a:r>
              <a:rPr lang="ru-RU" sz="1600" dirty="0">
                <a:solidFill>
                  <a:schemeClr val="tx1">
                    <a:lumMod val="85000"/>
                    <a:lumOff val="15000"/>
                  </a:schemeClr>
                </a:solidFill>
                <a:ea typeface="Tahoma" pitchFamily="34" charset="0"/>
                <a:cs typeface="Tahoma" pitchFamily="34" charset="0"/>
              </a:rPr>
              <a:t> документ.</a:t>
            </a:r>
          </a:p>
          <a:p>
            <a:pPr marL="0" indent="0" algn="just" fontAlgn="base">
              <a:lnSpc>
                <a:spcPct val="110000"/>
              </a:lnSpc>
              <a:spcBef>
                <a:spcPts val="0"/>
              </a:spcBef>
              <a:spcAft>
                <a:spcPts val="0"/>
              </a:spcAft>
              <a:buClrTx/>
              <a:buSzTx/>
              <a:buNone/>
              <a:defRPr/>
            </a:pPr>
            <a:r>
              <a:rPr lang="ru-RU" sz="1600" dirty="0">
                <a:solidFill>
                  <a:schemeClr val="tx1">
                    <a:lumMod val="85000"/>
                    <a:lumOff val="15000"/>
                  </a:schemeClr>
                </a:solidFill>
                <a:ea typeface="Tahoma" pitchFamily="34" charset="0"/>
                <a:cs typeface="Tahoma" pitchFamily="34" charset="0"/>
              </a:rPr>
              <a:t>Договори за </a:t>
            </a:r>
            <a:r>
              <a:rPr lang="ru-RU" sz="1600" dirty="0" err="1">
                <a:solidFill>
                  <a:schemeClr val="tx1">
                    <a:lumMod val="85000"/>
                    <a:lumOff val="15000"/>
                  </a:schemeClr>
                </a:solidFill>
                <a:ea typeface="Tahoma" pitchFamily="34" charset="0"/>
                <a:cs typeface="Tahoma" pitchFamily="34" charset="0"/>
              </a:rPr>
              <a:t>финансиране</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една</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единствена</a:t>
            </a:r>
            <a:r>
              <a:rPr lang="ru-RU" sz="1600" dirty="0">
                <a:solidFill>
                  <a:schemeClr val="tx1">
                    <a:lumMod val="85000"/>
                    <a:lumOff val="15000"/>
                  </a:schemeClr>
                </a:solidFill>
                <a:ea typeface="Tahoma" pitchFamily="34" charset="0"/>
                <a:cs typeface="Tahoma" pitchFamily="34" charset="0"/>
              </a:rPr>
              <a:t> инвестиция </a:t>
            </a:r>
            <a:r>
              <a:rPr lang="ru-RU" sz="1600" dirty="0" err="1">
                <a:solidFill>
                  <a:schemeClr val="tx1">
                    <a:lumMod val="85000"/>
                    <a:lumOff val="15000"/>
                  </a:schemeClr>
                </a:solidFill>
                <a:ea typeface="Tahoma" pitchFamily="34" charset="0"/>
                <a:cs typeface="Tahoma" pitchFamily="34" charset="0"/>
              </a:rPr>
              <a:t>следва</a:t>
            </a:r>
            <a:r>
              <a:rPr lang="ru-RU" sz="1600" dirty="0">
                <a:solidFill>
                  <a:schemeClr val="tx1">
                    <a:lumMod val="85000"/>
                    <a:lumOff val="15000"/>
                  </a:schemeClr>
                </a:solidFill>
                <a:ea typeface="Tahoma" pitchFamily="34" charset="0"/>
                <a:cs typeface="Tahoma" pitchFamily="34" charset="0"/>
              </a:rPr>
              <a:t> да се </a:t>
            </a:r>
            <a:r>
              <a:rPr lang="ru-RU" sz="1600" dirty="0" err="1">
                <a:solidFill>
                  <a:schemeClr val="tx1">
                    <a:lumMod val="85000"/>
                    <a:lumOff val="15000"/>
                  </a:schemeClr>
                </a:solidFill>
                <a:ea typeface="Tahoma" pitchFamily="34" charset="0"/>
                <a:cs typeface="Tahoma" pitchFamily="34" charset="0"/>
              </a:rPr>
              <a:t>отчитат</a:t>
            </a:r>
            <a:r>
              <a:rPr lang="ru-RU" sz="1600" dirty="0">
                <a:solidFill>
                  <a:schemeClr val="tx1">
                    <a:lumMod val="85000"/>
                    <a:lumOff val="15000"/>
                  </a:schemeClr>
                </a:solidFill>
                <a:ea typeface="Tahoma" pitchFamily="34" charset="0"/>
                <a:cs typeface="Tahoma" pitchFamily="34" charset="0"/>
              </a:rPr>
              <a:t> при </a:t>
            </a:r>
            <a:r>
              <a:rPr lang="ru-RU" sz="1600" dirty="0" err="1">
                <a:solidFill>
                  <a:schemeClr val="tx1">
                    <a:lumMod val="85000"/>
                    <a:lumOff val="15000"/>
                  </a:schemeClr>
                </a:solidFill>
                <a:ea typeface="Tahoma" pitchFamily="34" charset="0"/>
                <a:cs typeface="Tahoma" pitchFamily="34" charset="0"/>
              </a:rPr>
              <a:t>условията</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посочени</a:t>
            </a:r>
            <a:r>
              <a:rPr lang="ru-RU" sz="1600" dirty="0">
                <a:solidFill>
                  <a:schemeClr val="tx1">
                    <a:lumMod val="85000"/>
                    <a:lumOff val="15000"/>
                  </a:schemeClr>
                </a:solidFill>
                <a:ea typeface="Tahoma" pitchFamily="34" charset="0"/>
                <a:cs typeface="Tahoma" pitchFamily="34" charset="0"/>
              </a:rPr>
              <a:t> в </a:t>
            </a:r>
            <a:r>
              <a:rPr lang="ru-RU" sz="1600" dirty="0" err="1">
                <a:solidFill>
                  <a:schemeClr val="tx1">
                    <a:lumMod val="85000"/>
                    <a:lumOff val="15000"/>
                  </a:schemeClr>
                </a:solidFill>
                <a:ea typeface="Tahoma" pitchFamily="34" charset="0"/>
                <a:cs typeface="Tahoma" pitchFamily="34" charset="0"/>
              </a:rPr>
              <a:t>Ръководството</a:t>
            </a:r>
            <a:r>
              <a:rPr lang="ru-RU" sz="1600" dirty="0">
                <a:solidFill>
                  <a:schemeClr val="tx1">
                    <a:lumMod val="85000"/>
                    <a:lumOff val="15000"/>
                  </a:schemeClr>
                </a:solidFill>
                <a:ea typeface="Tahoma" pitchFamily="34" charset="0"/>
                <a:cs typeface="Tahoma" pitchFamily="34" charset="0"/>
              </a:rPr>
              <a:t> – при наличие на реален </a:t>
            </a:r>
            <a:r>
              <a:rPr lang="ru-RU" sz="1600" dirty="0" err="1">
                <a:solidFill>
                  <a:schemeClr val="tx1">
                    <a:lumMod val="85000"/>
                    <a:lumOff val="15000"/>
                  </a:schemeClr>
                </a:solidFill>
                <a:ea typeface="Tahoma" pitchFamily="34" charset="0"/>
                <a:cs typeface="Tahoma" pitchFamily="34" charset="0"/>
              </a:rPr>
              <a:t>краен</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резултат</a:t>
            </a:r>
            <a:r>
              <a:rPr lang="ru-RU" sz="1600" dirty="0">
                <a:solidFill>
                  <a:schemeClr val="tx1">
                    <a:lumMod val="85000"/>
                    <a:lumOff val="15000"/>
                  </a:schemeClr>
                </a:solidFill>
                <a:ea typeface="Tahoma" pitchFamily="34" charset="0"/>
                <a:cs typeface="Tahoma" pitchFamily="34" charset="0"/>
              </a:rPr>
              <a:t>, т.е. след </a:t>
            </a:r>
            <a:r>
              <a:rPr lang="ru-RU" sz="1600" dirty="0" err="1">
                <a:solidFill>
                  <a:schemeClr val="tx1">
                    <a:lumMod val="85000"/>
                    <a:lumOff val="15000"/>
                  </a:schemeClr>
                </a:solidFill>
                <a:ea typeface="Tahoma" pitchFamily="34" charset="0"/>
                <a:cs typeface="Tahoma" pitchFamily="34" charset="0"/>
              </a:rPr>
              <a:t>цялостно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изпълнение</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инвестицията</a:t>
            </a:r>
            <a:r>
              <a:rPr lang="ru-RU" sz="1600" dirty="0">
                <a:solidFill>
                  <a:schemeClr val="tx1">
                    <a:lumMod val="85000"/>
                    <a:lumOff val="15000"/>
                  </a:schemeClr>
                </a:solidFill>
                <a:ea typeface="Tahoma" pitchFamily="34" charset="0"/>
                <a:cs typeface="Tahoma" pitchFamily="34" charset="0"/>
              </a:rPr>
              <a:t> и с </a:t>
            </a:r>
            <a:r>
              <a:rPr lang="ru-RU" sz="1600" dirty="0" err="1">
                <a:solidFill>
                  <a:schemeClr val="tx1">
                    <a:lumMod val="85000"/>
                    <a:lumOff val="15000"/>
                  </a:schemeClr>
                </a:solidFill>
                <a:ea typeface="Tahoma" pitchFamily="34" charset="0"/>
                <a:cs typeface="Tahoma" pitchFamily="34" charset="0"/>
              </a:rPr>
              <a:t>подаването</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финален</a:t>
            </a:r>
            <a:r>
              <a:rPr lang="ru-RU" sz="1600" dirty="0">
                <a:solidFill>
                  <a:schemeClr val="tx1">
                    <a:lumMod val="85000"/>
                    <a:lumOff val="15000"/>
                  </a:schemeClr>
                </a:solidFill>
                <a:ea typeface="Tahoma" pitchFamily="34" charset="0"/>
                <a:cs typeface="Tahoma" pitchFamily="34" charset="0"/>
              </a:rPr>
              <a:t> финансово-технически отчет и </a:t>
            </a:r>
            <a:r>
              <a:rPr lang="ru-RU" sz="1600" dirty="0" err="1">
                <a:solidFill>
                  <a:schemeClr val="tx1">
                    <a:lumMod val="85000"/>
                    <a:lumOff val="15000"/>
                  </a:schemeClr>
                </a:solidFill>
                <a:ea typeface="Tahoma" pitchFamily="34" charset="0"/>
                <a:cs typeface="Tahoma" pitchFamily="34" charset="0"/>
              </a:rPr>
              <a:t>искане</a:t>
            </a:r>
            <a:r>
              <a:rPr lang="ru-RU" sz="1600" dirty="0">
                <a:solidFill>
                  <a:schemeClr val="tx1">
                    <a:lumMod val="85000"/>
                    <a:lumOff val="15000"/>
                  </a:schemeClr>
                </a:solidFill>
                <a:ea typeface="Tahoma" pitchFamily="34" charset="0"/>
                <a:cs typeface="Tahoma" pitchFamily="34" charset="0"/>
              </a:rPr>
              <a:t> за </a:t>
            </a:r>
            <a:r>
              <a:rPr lang="ru-RU" sz="1600" dirty="0" err="1">
                <a:solidFill>
                  <a:schemeClr val="tx1">
                    <a:lumMod val="85000"/>
                    <a:lumOff val="15000"/>
                  </a:schemeClr>
                </a:solidFill>
                <a:ea typeface="Tahoma" pitchFamily="34" charset="0"/>
                <a:cs typeface="Tahoma" pitchFamily="34" charset="0"/>
              </a:rPr>
              <a:t>плащане</a:t>
            </a:r>
            <a:r>
              <a:rPr lang="en-US" sz="1600" dirty="0">
                <a:solidFill>
                  <a:schemeClr val="tx1">
                    <a:lumMod val="85000"/>
                    <a:lumOff val="15000"/>
                  </a:schemeClr>
                </a:solidFill>
                <a:ea typeface="Tahoma" pitchFamily="34" charset="0"/>
                <a:cs typeface="Tahoma" pitchFamily="34" charset="0"/>
              </a:rPr>
              <a:t>.</a:t>
            </a:r>
            <a:endParaRPr lang="bg-BG" sz="1600" b="1" dirty="0">
              <a:solidFill>
                <a:srgbClr val="040470"/>
              </a:solidFill>
              <a:cs typeface="Tahoma" pitchFamily="34" charset="0"/>
            </a:endParaRPr>
          </a:p>
        </p:txBody>
      </p:sp>
      <p:sp>
        <p:nvSpPr>
          <p:cNvPr id="11" name="Rectangle 6"/>
          <p:cNvSpPr>
            <a:spLocks noChangeArrowheads="1"/>
          </p:cNvSpPr>
          <p:nvPr/>
        </p:nvSpPr>
        <p:spPr bwMode="auto">
          <a:xfrm>
            <a:off x="19434" y="6206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endParaRPr kumimoji="0" lang="bg-BG" sz="1800" b="0" i="0" u="none" strike="noStrike" cap="none" normalizeH="0" baseline="0" dirty="0">
              <a:ln>
                <a:noFill/>
              </a:ln>
              <a:solidFill>
                <a:schemeClr val="tx1"/>
              </a:solidFill>
              <a:effectLst/>
              <a:latin typeface="Arial" pitchFamily="34" charset="0"/>
              <a:cs typeface="Arial" pitchFamily="34" charset="0"/>
            </a:endParaRPr>
          </a:p>
        </p:txBody>
      </p:sp>
      <p:sp>
        <p:nvSpPr>
          <p:cNvPr id="6" name="Rectangle 5">
            <a:extLst>
              <a:ext uri="{FF2B5EF4-FFF2-40B4-BE49-F238E27FC236}">
                <a16:creationId xmlns:a16="http://schemas.microsoft.com/office/drawing/2014/main" id="{4CE81881-D7FB-40B1-8084-791A8FBE3955}"/>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D0B61883-32D7-47B1-9CDA-E4E104B4520B}"/>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0" name="Picture 9">
            <a:extLst>
              <a:ext uri="{FF2B5EF4-FFF2-40B4-BE49-F238E27FC236}">
                <a16:creationId xmlns:a16="http://schemas.microsoft.com/office/drawing/2014/main" id="{89082579-B239-4649-B0FE-B6A3648E0B8A}"/>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2" name="Rounded Rectangle 23">
            <a:extLst>
              <a:ext uri="{FF2B5EF4-FFF2-40B4-BE49-F238E27FC236}">
                <a16:creationId xmlns:a16="http://schemas.microsoft.com/office/drawing/2014/main" id="{637EE609-A981-4A1A-B767-B3D22486790F}"/>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p>
          <a:p>
            <a:pPr algn="ctr">
              <a:lnSpc>
                <a:spcPct val="107000"/>
              </a:lnSpc>
              <a:spcAft>
                <a:spcPts val="800"/>
              </a:spcAft>
            </a:pPr>
            <a:r>
              <a:rPr lang="ru-RU" sz="1600" b="1" dirty="0">
                <a:solidFill>
                  <a:schemeClr val="accent1">
                    <a:lumMod val="50000"/>
                  </a:schemeClr>
                </a:solidFill>
              </a:rPr>
              <a:t>ФИНАНСОВО ИЗПЪЛНЕНИЕ И ОТЧИТАНЕ НА ИНВЕСТИЦИИТЕ</a:t>
            </a:r>
          </a:p>
        </p:txBody>
      </p:sp>
    </p:spTree>
    <p:extLst>
      <p:ext uri="{BB962C8B-B14F-4D97-AF65-F5344CB8AC3E}">
        <p14:creationId xmlns:p14="http://schemas.microsoft.com/office/powerpoint/2010/main" val="1924683791"/>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48</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244098" y="830714"/>
            <a:ext cx="8504366" cy="5688632"/>
          </a:xfrm>
        </p:spPr>
        <p:txBody>
          <a:bodyPr>
            <a:noAutofit/>
          </a:bodyPr>
          <a:lstStyle/>
          <a:p>
            <a:pPr marL="0" lvl="0" indent="0" algn="ctr" fontAlgn="base">
              <a:lnSpc>
                <a:spcPct val="40000"/>
              </a:lnSpc>
              <a:spcBef>
                <a:spcPts val="0"/>
              </a:spcBef>
              <a:spcAft>
                <a:spcPts val="0"/>
              </a:spcAft>
              <a:buClrTx/>
              <a:buSzTx/>
              <a:buNone/>
              <a:defRPr/>
            </a:pPr>
            <a:endParaRPr lang="ru-RU" sz="1800" b="1" dirty="0">
              <a:solidFill>
                <a:schemeClr val="accent3">
                  <a:lumMod val="50000"/>
                </a:schemeClr>
              </a:solidFill>
              <a:ea typeface="Tahoma" pitchFamily="34" charset="0"/>
              <a:cs typeface="Tahoma" pitchFamily="34" charset="0"/>
            </a:endParaRPr>
          </a:p>
          <a:p>
            <a:pPr marL="0" indent="0" algn="just" fontAlgn="base">
              <a:lnSpc>
                <a:spcPct val="110000"/>
              </a:lnSpc>
              <a:spcBef>
                <a:spcPts val="0"/>
              </a:spcBef>
              <a:spcAft>
                <a:spcPts val="0"/>
              </a:spcAft>
              <a:buClrTx/>
              <a:buSzTx/>
              <a:buNone/>
              <a:defRPr/>
            </a:pPr>
            <a:r>
              <a:rPr lang="ru-RU" sz="1600" b="1" dirty="0" err="1">
                <a:solidFill>
                  <a:schemeClr val="tx1">
                    <a:lumMod val="85000"/>
                    <a:lumOff val="15000"/>
                  </a:schemeClr>
                </a:solidFill>
                <a:cs typeface="Tahoma" pitchFamily="34" charset="0"/>
              </a:rPr>
              <a:t>Въпрос</a:t>
            </a:r>
            <a:r>
              <a:rPr lang="ru-RU" sz="1600" b="1" dirty="0">
                <a:solidFill>
                  <a:schemeClr val="tx1">
                    <a:lumMod val="85000"/>
                    <a:lumOff val="15000"/>
                  </a:schemeClr>
                </a:solidFill>
                <a:cs typeface="Tahoma" pitchFamily="34" charset="0"/>
              </a:rPr>
              <a:t>: </a:t>
            </a:r>
            <a:r>
              <a:rPr lang="ru-RU" sz="1600" dirty="0">
                <a:solidFill>
                  <a:schemeClr val="tx1">
                    <a:lumMod val="85000"/>
                    <a:lumOff val="15000"/>
                  </a:schemeClr>
                </a:solidFill>
                <a:cs typeface="Tahoma" pitchFamily="34" charset="0"/>
              </a:rPr>
              <a:t>Моля за пояснение </a:t>
            </a:r>
            <a:r>
              <a:rPr lang="ru-RU" sz="1600" dirty="0" err="1">
                <a:solidFill>
                  <a:schemeClr val="tx1">
                    <a:lumMod val="85000"/>
                    <a:lumOff val="15000"/>
                  </a:schemeClr>
                </a:solidFill>
                <a:cs typeface="Tahoma" pitchFamily="34" charset="0"/>
              </a:rPr>
              <a:t>какво</a:t>
            </a:r>
            <a:r>
              <a:rPr lang="ru-RU" sz="1600" dirty="0">
                <a:solidFill>
                  <a:schemeClr val="tx1">
                    <a:lumMod val="85000"/>
                    <a:lumOff val="15000"/>
                  </a:schemeClr>
                </a:solidFill>
                <a:cs typeface="Tahoma" pitchFamily="34" charset="0"/>
              </a:rPr>
              <a:t> се </a:t>
            </a:r>
            <a:r>
              <a:rPr lang="ru-RU" sz="1600" dirty="0" err="1">
                <a:solidFill>
                  <a:schemeClr val="tx1">
                    <a:lumMod val="85000"/>
                    <a:lumOff val="15000"/>
                  </a:schemeClr>
                </a:solidFill>
                <a:cs typeface="Tahoma" pitchFamily="34" charset="0"/>
              </a:rPr>
              <a:t>разбира</a:t>
            </a:r>
            <a:r>
              <a:rPr lang="ru-RU" sz="1600" dirty="0">
                <a:solidFill>
                  <a:schemeClr val="tx1">
                    <a:lumMod val="85000"/>
                    <a:lumOff val="15000"/>
                  </a:schemeClr>
                </a:solidFill>
                <a:cs typeface="Tahoma" pitchFamily="34" charset="0"/>
              </a:rPr>
              <a:t> под "</a:t>
            </a:r>
            <a:r>
              <a:rPr lang="ru-RU" sz="1600" dirty="0" err="1">
                <a:solidFill>
                  <a:schemeClr val="tx1">
                    <a:lumMod val="85000"/>
                    <a:lumOff val="15000"/>
                  </a:schemeClr>
                </a:solidFill>
                <a:cs typeface="Tahoma" pitchFamily="34" charset="0"/>
              </a:rPr>
              <a:t>цялостното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изпълнение</a:t>
            </a:r>
            <a:r>
              <a:rPr lang="ru-RU" sz="1600" dirty="0">
                <a:solidFill>
                  <a:schemeClr val="tx1">
                    <a:lumMod val="85000"/>
                    <a:lumOff val="15000"/>
                  </a:schemeClr>
                </a:solidFill>
                <a:cs typeface="Tahoma" pitchFamily="34" charset="0"/>
              </a:rPr>
              <a:t> на </a:t>
            </a:r>
            <a:r>
              <a:rPr lang="ru-RU" sz="1600" dirty="0" err="1">
                <a:solidFill>
                  <a:schemeClr val="tx1">
                    <a:lumMod val="85000"/>
                    <a:lumOff val="15000"/>
                  </a:schemeClr>
                </a:solidFill>
                <a:cs typeface="Tahoma" pitchFamily="34" charset="0"/>
              </a:rPr>
              <a:t>доставката</a:t>
            </a:r>
            <a:r>
              <a:rPr lang="ru-RU" sz="1600" dirty="0">
                <a:solidFill>
                  <a:schemeClr val="tx1">
                    <a:lumMod val="85000"/>
                    <a:lumOff val="15000"/>
                  </a:schemeClr>
                </a:solidFill>
                <a:cs typeface="Tahoma" pitchFamily="34" charset="0"/>
              </a:rPr>
              <a:t>/</a:t>
            </a:r>
            <a:r>
              <a:rPr lang="ru-RU" sz="1600" dirty="0" err="1">
                <a:solidFill>
                  <a:schemeClr val="tx1">
                    <a:lumMod val="85000"/>
                    <a:lumOff val="15000"/>
                  </a:schemeClr>
                </a:solidFill>
                <a:cs typeface="Tahoma" pitchFamily="34" charset="0"/>
              </a:rPr>
              <a:t>услугата</a:t>
            </a:r>
            <a:r>
              <a:rPr lang="ru-RU" sz="1600" dirty="0">
                <a:solidFill>
                  <a:schemeClr val="tx1">
                    <a:lumMod val="85000"/>
                    <a:lumOff val="15000"/>
                  </a:schemeClr>
                </a:solidFill>
                <a:cs typeface="Tahoma" pitchFamily="34" charset="0"/>
              </a:rPr>
              <a:t>/СМР". </a:t>
            </a:r>
            <a:r>
              <a:rPr lang="ru-RU" sz="1600" dirty="0" err="1">
                <a:solidFill>
                  <a:schemeClr val="tx1">
                    <a:lumMod val="85000"/>
                    <a:lumOff val="15000"/>
                  </a:schemeClr>
                </a:solidFill>
                <a:cs typeface="Tahoma" pitchFamily="34" charset="0"/>
              </a:rPr>
              <a:t>Ако</a:t>
            </a:r>
            <a:r>
              <a:rPr lang="ru-RU" sz="1600" dirty="0">
                <a:solidFill>
                  <a:schemeClr val="tx1">
                    <a:lumMod val="85000"/>
                    <a:lumOff val="15000"/>
                  </a:schemeClr>
                </a:solidFill>
                <a:cs typeface="Tahoma" pitchFamily="34" charset="0"/>
              </a:rPr>
              <a:t> имаме </a:t>
            </a:r>
            <a:r>
              <a:rPr lang="ru-RU" sz="1600" dirty="0" err="1">
                <a:solidFill>
                  <a:schemeClr val="tx1">
                    <a:lumMod val="85000"/>
                    <a:lumOff val="15000"/>
                  </a:schemeClr>
                </a:solidFill>
                <a:cs typeface="Tahoma" pitchFamily="34" charset="0"/>
              </a:rPr>
              <a:t>сключен</a:t>
            </a:r>
            <a:r>
              <a:rPr lang="ru-RU" sz="1600" dirty="0">
                <a:solidFill>
                  <a:schemeClr val="tx1">
                    <a:lumMod val="85000"/>
                    <a:lumOff val="15000"/>
                  </a:schemeClr>
                </a:solidFill>
                <a:cs typeface="Tahoma" pitchFamily="34" charset="0"/>
              </a:rPr>
              <a:t> договор с един </a:t>
            </a:r>
            <a:r>
              <a:rPr lang="ru-RU" sz="1600" dirty="0" err="1">
                <a:solidFill>
                  <a:schemeClr val="tx1">
                    <a:lumMod val="85000"/>
                    <a:lumOff val="15000"/>
                  </a:schemeClr>
                </a:solidFill>
                <a:cs typeface="Tahoma" pitchFamily="34" charset="0"/>
              </a:rPr>
              <a:t>изпълнител</a:t>
            </a:r>
            <a:r>
              <a:rPr lang="ru-RU" sz="1600" dirty="0">
                <a:solidFill>
                  <a:schemeClr val="tx1">
                    <a:lumMod val="85000"/>
                    <a:lumOff val="15000"/>
                  </a:schemeClr>
                </a:solidFill>
                <a:cs typeface="Tahoma" pitchFamily="34" charset="0"/>
              </a:rPr>
              <a:t> за </a:t>
            </a:r>
            <a:r>
              <a:rPr lang="ru-RU" sz="1600" dirty="0" err="1">
                <a:solidFill>
                  <a:schemeClr val="tx1">
                    <a:lumMod val="85000"/>
                    <a:lumOff val="15000"/>
                  </a:schemeClr>
                </a:solidFill>
                <a:cs typeface="Tahoma" pitchFamily="34" charset="0"/>
              </a:rPr>
              <a:t>няколко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различни</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машини</a:t>
            </a:r>
            <a:r>
              <a:rPr lang="ru-RU" sz="1600" dirty="0">
                <a:solidFill>
                  <a:schemeClr val="tx1">
                    <a:lumMod val="85000"/>
                    <a:lumOff val="15000"/>
                  </a:schemeClr>
                </a:solidFill>
                <a:cs typeface="Tahoma" pitchFamily="34" charset="0"/>
              </a:rPr>
              <a:t>, можем ли да </a:t>
            </a:r>
            <a:r>
              <a:rPr lang="ru-RU" sz="1600" dirty="0" err="1">
                <a:solidFill>
                  <a:schemeClr val="tx1">
                    <a:lumMod val="85000"/>
                    <a:lumOff val="15000"/>
                  </a:schemeClr>
                </a:solidFill>
                <a:cs typeface="Tahoma" pitchFamily="34" charset="0"/>
              </a:rPr>
              <a:t>подадем</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междинен</a:t>
            </a:r>
            <a:r>
              <a:rPr lang="ru-RU" sz="1600" dirty="0">
                <a:solidFill>
                  <a:schemeClr val="tx1">
                    <a:lumMod val="85000"/>
                    <a:lumOff val="15000"/>
                  </a:schemeClr>
                </a:solidFill>
                <a:cs typeface="Tahoma" pitchFamily="34" charset="0"/>
              </a:rPr>
              <a:t> отчет след </a:t>
            </a:r>
            <a:r>
              <a:rPr lang="ru-RU" sz="1600" dirty="0" err="1">
                <a:solidFill>
                  <a:schemeClr val="tx1">
                    <a:lumMod val="85000"/>
                    <a:lumOff val="15000"/>
                  </a:schemeClr>
                </a:solidFill>
                <a:cs typeface="Tahoma" pitchFamily="34" charset="0"/>
              </a:rPr>
              <a:t>доставката</a:t>
            </a:r>
            <a:r>
              <a:rPr lang="ru-RU" sz="1600" dirty="0">
                <a:solidFill>
                  <a:schemeClr val="tx1">
                    <a:lumMod val="85000"/>
                    <a:lumOff val="15000"/>
                  </a:schemeClr>
                </a:solidFill>
                <a:cs typeface="Tahoma" pitchFamily="34" charset="0"/>
              </a:rPr>
              <a:t> и </a:t>
            </a:r>
            <a:r>
              <a:rPr lang="ru-RU" sz="1600" dirty="0" err="1">
                <a:solidFill>
                  <a:schemeClr val="tx1">
                    <a:lumMod val="85000"/>
                    <a:lumOff val="15000"/>
                  </a:schemeClr>
                </a:solidFill>
                <a:cs typeface="Tahoma" pitchFamily="34" charset="0"/>
              </a:rPr>
              <a:t>съответно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плащането</a:t>
            </a:r>
            <a:r>
              <a:rPr lang="ru-RU" sz="1600" dirty="0">
                <a:solidFill>
                  <a:schemeClr val="tx1">
                    <a:lumMod val="85000"/>
                    <a:lumOff val="15000"/>
                  </a:schemeClr>
                </a:solidFill>
                <a:cs typeface="Tahoma" pitchFamily="34" charset="0"/>
              </a:rPr>
              <a:t> например на </a:t>
            </a:r>
            <a:r>
              <a:rPr lang="ru-RU" sz="1600" dirty="0" err="1">
                <a:solidFill>
                  <a:schemeClr val="tx1">
                    <a:lumMod val="85000"/>
                    <a:lumOff val="15000"/>
                  </a:schemeClr>
                </a:solidFill>
                <a:cs typeface="Tahoma" pitchFamily="34" charset="0"/>
              </a:rPr>
              <a:t>една</a:t>
            </a:r>
            <a:r>
              <a:rPr lang="ru-RU" sz="1600" dirty="0">
                <a:solidFill>
                  <a:schemeClr val="tx1">
                    <a:lumMod val="85000"/>
                    <a:lumOff val="15000"/>
                  </a:schemeClr>
                </a:solidFill>
                <a:cs typeface="Tahoma" pitchFamily="34" charset="0"/>
              </a:rPr>
              <a:t> или </a:t>
            </a:r>
            <a:r>
              <a:rPr lang="ru-RU" sz="1600" dirty="0" err="1">
                <a:solidFill>
                  <a:schemeClr val="tx1">
                    <a:lumMod val="85000"/>
                    <a:lumOff val="15000"/>
                  </a:schemeClr>
                </a:solidFill>
                <a:cs typeface="Tahoma" pitchFamily="34" charset="0"/>
              </a:rPr>
              <a:t>няколко</a:t>
            </a:r>
            <a:r>
              <a:rPr lang="ru-RU" sz="1600" dirty="0">
                <a:solidFill>
                  <a:schemeClr val="tx1">
                    <a:lumMod val="85000"/>
                    <a:lumOff val="15000"/>
                  </a:schemeClr>
                </a:solidFill>
                <a:cs typeface="Tahoma" pitchFamily="34" charset="0"/>
              </a:rPr>
              <a:t> от </a:t>
            </a:r>
            <a:r>
              <a:rPr lang="ru-RU" sz="1600" dirty="0" err="1">
                <a:solidFill>
                  <a:schemeClr val="tx1">
                    <a:lumMod val="85000"/>
                    <a:lumOff val="15000"/>
                  </a:schemeClr>
                </a:solidFill>
                <a:cs typeface="Tahoma" pitchFamily="34" charset="0"/>
              </a:rPr>
              <a:t>машините</a:t>
            </a:r>
            <a:r>
              <a:rPr lang="ru-RU" sz="1600" dirty="0">
                <a:solidFill>
                  <a:schemeClr val="tx1">
                    <a:lumMod val="85000"/>
                    <a:lumOff val="15000"/>
                  </a:schemeClr>
                </a:solidFill>
                <a:cs typeface="Tahoma" pitchFamily="34" charset="0"/>
              </a:rPr>
              <a:t> или </a:t>
            </a:r>
            <a:r>
              <a:rPr lang="ru-RU" sz="1600" dirty="0" err="1">
                <a:solidFill>
                  <a:schemeClr val="tx1">
                    <a:lumMod val="85000"/>
                    <a:lumOff val="15000"/>
                  </a:schemeClr>
                </a:solidFill>
                <a:cs typeface="Tahoma" pitchFamily="34" charset="0"/>
              </a:rPr>
              <a:t>трябва</a:t>
            </a:r>
            <a:r>
              <a:rPr lang="ru-RU" sz="1600" dirty="0">
                <a:solidFill>
                  <a:schemeClr val="tx1">
                    <a:lumMod val="85000"/>
                    <a:lumOff val="15000"/>
                  </a:schemeClr>
                </a:solidFill>
                <a:cs typeface="Tahoma" pitchFamily="34" charset="0"/>
              </a:rPr>
              <a:t> да </a:t>
            </a:r>
            <a:r>
              <a:rPr lang="ru-RU" sz="1600" dirty="0" err="1">
                <a:solidFill>
                  <a:schemeClr val="tx1">
                    <a:lumMod val="85000"/>
                    <a:lumOff val="15000"/>
                  </a:schemeClr>
                </a:solidFill>
                <a:cs typeface="Tahoma" pitchFamily="34" charset="0"/>
              </a:rPr>
              <a:t>бъде</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изпълнен</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цялостно</a:t>
            </a:r>
            <a:r>
              <a:rPr lang="ru-RU" sz="1600" dirty="0">
                <a:solidFill>
                  <a:schemeClr val="tx1">
                    <a:lumMod val="85000"/>
                    <a:lumOff val="15000"/>
                  </a:schemeClr>
                </a:solidFill>
                <a:cs typeface="Tahoma" pitchFamily="34" charset="0"/>
              </a:rPr>
              <a:t> договора- т.е. да </a:t>
            </a:r>
            <a:r>
              <a:rPr lang="ru-RU" sz="1600" dirty="0" err="1">
                <a:solidFill>
                  <a:schemeClr val="tx1">
                    <a:lumMod val="85000"/>
                    <a:lumOff val="15000"/>
                  </a:schemeClr>
                </a:solidFill>
                <a:cs typeface="Tahoma" pitchFamily="34" charset="0"/>
              </a:rPr>
              <a:t>са</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доставени</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всички</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машини</a:t>
            </a:r>
            <a:r>
              <a:rPr lang="ru-RU" sz="1600" dirty="0">
                <a:solidFill>
                  <a:schemeClr val="tx1">
                    <a:lumMod val="85000"/>
                    <a:lumOff val="15000"/>
                  </a:schemeClr>
                </a:solidFill>
                <a:cs typeface="Tahoma" pitchFamily="34" charset="0"/>
              </a:rPr>
              <a:t> по договор? </a:t>
            </a:r>
            <a:r>
              <a:rPr lang="ru-RU" sz="1600" dirty="0" err="1">
                <a:solidFill>
                  <a:schemeClr val="tx1">
                    <a:lumMod val="85000"/>
                    <a:lumOff val="15000"/>
                  </a:schemeClr>
                </a:solidFill>
                <a:cs typeface="Tahoma" pitchFamily="34" charset="0"/>
              </a:rPr>
              <a:t>Съгласно</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изискванията</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включената</a:t>
            </a:r>
            <a:r>
              <a:rPr lang="ru-RU" sz="1600" dirty="0">
                <a:solidFill>
                  <a:schemeClr val="tx1">
                    <a:lumMod val="85000"/>
                    <a:lumOff val="15000"/>
                  </a:schemeClr>
                </a:solidFill>
                <a:cs typeface="Tahoma" pitchFamily="34" charset="0"/>
              </a:rPr>
              <a:t> в </a:t>
            </a:r>
            <a:r>
              <a:rPr lang="ru-RU" sz="1600" dirty="0" err="1">
                <a:solidFill>
                  <a:schemeClr val="tx1">
                    <a:lumMod val="85000"/>
                    <a:lumOff val="15000"/>
                  </a:schemeClr>
                </a:solidFill>
                <a:cs typeface="Tahoma" pitchFamily="34" charset="0"/>
              </a:rPr>
              <a:t>междинен</a:t>
            </a:r>
            <a:r>
              <a:rPr lang="ru-RU" sz="1600" dirty="0">
                <a:solidFill>
                  <a:schemeClr val="tx1">
                    <a:lumMod val="85000"/>
                    <a:lumOff val="15000"/>
                  </a:schemeClr>
                </a:solidFill>
                <a:cs typeface="Tahoma" pitchFamily="34" charset="0"/>
              </a:rPr>
              <a:t> отчет машина </a:t>
            </a:r>
            <a:r>
              <a:rPr lang="ru-RU" sz="1600" dirty="0" err="1">
                <a:solidFill>
                  <a:schemeClr val="tx1">
                    <a:lumMod val="85000"/>
                    <a:lumOff val="15000"/>
                  </a:schemeClr>
                </a:solidFill>
                <a:cs typeface="Tahoma" pitchFamily="34" charset="0"/>
              </a:rPr>
              <a:t>ще</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бъде</a:t>
            </a:r>
            <a:r>
              <a:rPr lang="ru-RU" sz="1600" dirty="0">
                <a:solidFill>
                  <a:schemeClr val="tx1">
                    <a:lumMod val="85000"/>
                    <a:lumOff val="15000"/>
                  </a:schemeClr>
                </a:solidFill>
                <a:cs typeface="Tahoma" pitchFamily="34" charset="0"/>
              </a:rPr>
              <a:t> </a:t>
            </a:r>
            <a:r>
              <a:rPr lang="ru-RU" sz="1600" dirty="0" err="1">
                <a:solidFill>
                  <a:schemeClr val="tx1">
                    <a:lumMod val="85000"/>
                    <a:lumOff val="15000"/>
                  </a:schemeClr>
                </a:solidFill>
                <a:cs typeface="Tahoma" pitchFamily="34" charset="0"/>
              </a:rPr>
              <a:t>въведена</a:t>
            </a:r>
            <a:r>
              <a:rPr lang="ru-RU" sz="1600" dirty="0">
                <a:solidFill>
                  <a:schemeClr val="tx1">
                    <a:lumMod val="85000"/>
                    <a:lumOff val="15000"/>
                  </a:schemeClr>
                </a:solidFill>
                <a:cs typeface="Tahoma" pitchFamily="34" charset="0"/>
              </a:rPr>
              <a:t> в </a:t>
            </a:r>
            <a:r>
              <a:rPr lang="ru-RU" sz="1600" dirty="0" err="1">
                <a:solidFill>
                  <a:schemeClr val="tx1">
                    <a:lumMod val="85000"/>
                    <a:lumOff val="15000"/>
                  </a:schemeClr>
                </a:solidFill>
                <a:cs typeface="Tahoma" pitchFamily="34" charset="0"/>
              </a:rPr>
              <a:t>експлоатация</a:t>
            </a:r>
            <a:r>
              <a:rPr lang="ru-RU" sz="1600" dirty="0">
                <a:solidFill>
                  <a:schemeClr val="tx1">
                    <a:lumMod val="85000"/>
                    <a:lumOff val="15000"/>
                  </a:schemeClr>
                </a:solidFill>
                <a:cs typeface="Tahoma" pitchFamily="34" charset="0"/>
              </a:rPr>
              <a:t> и </a:t>
            </a:r>
            <a:r>
              <a:rPr lang="ru-RU" sz="1600" dirty="0" err="1">
                <a:solidFill>
                  <a:schemeClr val="tx1">
                    <a:lumMod val="85000"/>
                    <a:lumOff val="15000"/>
                  </a:schemeClr>
                </a:solidFill>
                <a:cs typeface="Tahoma" pitchFamily="34" charset="0"/>
              </a:rPr>
              <a:t>доставката</a:t>
            </a:r>
            <a:r>
              <a:rPr lang="ru-RU" sz="1600" dirty="0">
                <a:solidFill>
                  <a:schemeClr val="tx1">
                    <a:lumMod val="85000"/>
                    <a:lumOff val="15000"/>
                  </a:schemeClr>
                </a:solidFill>
                <a:cs typeface="Tahoma" pitchFamily="34" charset="0"/>
              </a:rPr>
              <a:t> удостоверена с </a:t>
            </a:r>
            <a:r>
              <a:rPr lang="ru-RU" sz="1600" dirty="0" err="1">
                <a:solidFill>
                  <a:schemeClr val="tx1">
                    <a:lumMod val="85000"/>
                    <a:lumOff val="15000"/>
                  </a:schemeClr>
                </a:solidFill>
                <a:cs typeface="Tahoma" pitchFamily="34" charset="0"/>
              </a:rPr>
              <a:t>приемо-предавателен</a:t>
            </a:r>
            <a:r>
              <a:rPr lang="ru-RU" sz="1600" dirty="0">
                <a:solidFill>
                  <a:schemeClr val="tx1">
                    <a:lumMod val="85000"/>
                    <a:lumOff val="15000"/>
                  </a:schemeClr>
                </a:solidFill>
                <a:cs typeface="Tahoma" pitchFamily="34" charset="0"/>
              </a:rPr>
              <a:t> протокол.</a:t>
            </a:r>
          </a:p>
          <a:p>
            <a:pPr marL="0" indent="0" algn="just" fontAlgn="base">
              <a:lnSpc>
                <a:spcPct val="110000"/>
              </a:lnSpc>
              <a:spcBef>
                <a:spcPts val="0"/>
              </a:spcBef>
              <a:spcAft>
                <a:spcPts val="0"/>
              </a:spcAft>
              <a:buClrTx/>
              <a:buSzTx/>
              <a:buNone/>
              <a:defRPr/>
            </a:pPr>
            <a:endParaRPr lang="ru-RU" sz="1600" dirty="0">
              <a:solidFill>
                <a:schemeClr val="tx1">
                  <a:lumMod val="85000"/>
                  <a:lumOff val="15000"/>
                </a:schemeClr>
              </a:solidFill>
              <a:cs typeface="Tahoma" pitchFamily="34" charset="0"/>
            </a:endParaRPr>
          </a:p>
          <a:p>
            <a:pPr marL="0" indent="0" algn="just" fontAlgn="base">
              <a:lnSpc>
                <a:spcPct val="110000"/>
              </a:lnSpc>
              <a:spcBef>
                <a:spcPts val="0"/>
              </a:spcBef>
              <a:spcAft>
                <a:spcPts val="0"/>
              </a:spcAft>
              <a:buClrTx/>
              <a:buSzTx/>
              <a:buNone/>
              <a:defRPr/>
            </a:pPr>
            <a:endParaRPr lang="ru-RU" sz="1600" dirty="0">
              <a:solidFill>
                <a:schemeClr val="tx1">
                  <a:lumMod val="85000"/>
                  <a:lumOff val="15000"/>
                </a:schemeClr>
              </a:solidFill>
              <a:cs typeface="Tahoma" pitchFamily="34" charset="0"/>
            </a:endParaRPr>
          </a:p>
          <a:p>
            <a:pPr marL="0" indent="0" algn="just" fontAlgn="base">
              <a:lnSpc>
                <a:spcPct val="110000"/>
              </a:lnSpc>
              <a:spcBef>
                <a:spcPts val="0"/>
              </a:spcBef>
              <a:spcAft>
                <a:spcPts val="0"/>
              </a:spcAft>
              <a:buClrTx/>
              <a:buSzTx/>
              <a:buNone/>
              <a:defRPr/>
            </a:pPr>
            <a:r>
              <a:rPr lang="ru-RU" sz="1600" b="1" dirty="0">
                <a:solidFill>
                  <a:schemeClr val="tx1">
                    <a:lumMod val="85000"/>
                    <a:lumOff val="15000"/>
                  </a:schemeClr>
                </a:solidFill>
                <a:ea typeface="Tahoma" pitchFamily="34" charset="0"/>
                <a:cs typeface="Tahoma" pitchFamily="34" charset="0"/>
              </a:rPr>
              <a:t>Отговор: </a:t>
            </a:r>
            <a:r>
              <a:rPr lang="ru-RU" sz="1600" dirty="0" err="1">
                <a:solidFill>
                  <a:schemeClr val="tx1">
                    <a:lumMod val="85000"/>
                    <a:lumOff val="15000"/>
                  </a:schemeClr>
                </a:solidFill>
                <a:ea typeface="Tahoma" pitchFamily="34" charset="0"/>
                <a:cs typeface="Tahoma" pitchFamily="34" charset="0"/>
              </a:rPr>
              <a:t>Разходите</a:t>
            </a:r>
            <a:r>
              <a:rPr lang="ru-RU" sz="1600" dirty="0">
                <a:solidFill>
                  <a:schemeClr val="tx1">
                    <a:lumMod val="85000"/>
                    <a:lumOff val="15000"/>
                  </a:schemeClr>
                </a:solidFill>
                <a:ea typeface="Tahoma" pitchFamily="34" charset="0"/>
                <a:cs typeface="Tahoma" pitchFamily="34" charset="0"/>
              </a:rPr>
              <a:t> за </a:t>
            </a:r>
            <a:r>
              <a:rPr lang="ru-RU" sz="1600" dirty="0" err="1">
                <a:solidFill>
                  <a:schemeClr val="tx1">
                    <a:lumMod val="85000"/>
                    <a:lumOff val="15000"/>
                  </a:schemeClr>
                </a:solidFill>
                <a:ea typeface="Tahoma" pitchFamily="34" charset="0"/>
                <a:cs typeface="Tahoma" pitchFamily="34" charset="0"/>
              </a:rPr>
              <a:t>авансови</a:t>
            </a:r>
            <a:r>
              <a:rPr lang="ru-RU" sz="1600" dirty="0">
                <a:solidFill>
                  <a:schemeClr val="tx1">
                    <a:lumMod val="85000"/>
                    <a:lumOff val="15000"/>
                  </a:schemeClr>
                </a:solidFill>
                <a:ea typeface="Tahoma" pitchFamily="34" charset="0"/>
                <a:cs typeface="Tahoma" pitchFamily="34" charset="0"/>
              </a:rPr>
              <a:t>/</a:t>
            </a:r>
            <a:r>
              <a:rPr lang="ru-RU" sz="1600" dirty="0" err="1">
                <a:solidFill>
                  <a:schemeClr val="tx1">
                    <a:lumMod val="85000"/>
                    <a:lumOff val="15000"/>
                  </a:schemeClr>
                </a:solidFill>
                <a:ea typeface="Tahoma" pitchFamily="34" charset="0"/>
                <a:cs typeface="Tahoma" pitchFamily="34" charset="0"/>
              </a:rPr>
              <a:t>междинни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плащания</a:t>
            </a:r>
            <a:r>
              <a:rPr lang="ru-RU" sz="1600" dirty="0">
                <a:solidFill>
                  <a:schemeClr val="tx1">
                    <a:lumMod val="85000"/>
                    <a:lumOff val="15000"/>
                  </a:schemeClr>
                </a:solidFill>
                <a:ea typeface="Tahoma" pitchFamily="34" charset="0"/>
                <a:cs typeface="Tahoma" pitchFamily="34" charset="0"/>
              </a:rPr>
              <a:t> по договори с </a:t>
            </a:r>
            <a:r>
              <a:rPr lang="ru-RU" sz="1600" dirty="0" err="1">
                <a:solidFill>
                  <a:schemeClr val="tx1">
                    <a:lumMod val="85000"/>
                    <a:lumOff val="15000"/>
                  </a:schemeClr>
                </a:solidFill>
                <a:ea typeface="Tahoma" pitchFamily="34" charset="0"/>
                <a:cs typeface="Tahoma" pitchFamily="34" charset="0"/>
              </a:rPr>
              <a:t>изпълнители</a:t>
            </a:r>
            <a:r>
              <a:rPr lang="ru-RU" sz="1600" dirty="0">
                <a:solidFill>
                  <a:schemeClr val="tx1">
                    <a:lumMod val="85000"/>
                    <a:lumOff val="15000"/>
                  </a:schemeClr>
                </a:solidFill>
                <a:ea typeface="Tahoma" pitchFamily="34" charset="0"/>
                <a:cs typeface="Tahoma" pitchFamily="34" charset="0"/>
              </a:rPr>
              <a:t> не </a:t>
            </a:r>
            <a:r>
              <a:rPr lang="ru-RU" sz="1600" dirty="0" err="1">
                <a:solidFill>
                  <a:schemeClr val="tx1">
                    <a:lumMod val="85000"/>
                    <a:lumOff val="15000"/>
                  </a:schemeClr>
                </a:solidFill>
                <a:ea typeface="Tahoma" pitchFamily="34" charset="0"/>
                <a:cs typeface="Tahoma" pitchFamily="34" charset="0"/>
              </a:rPr>
              <a:t>могат</a:t>
            </a:r>
            <a:r>
              <a:rPr lang="ru-RU" sz="1600" dirty="0">
                <a:solidFill>
                  <a:schemeClr val="tx1">
                    <a:lumMod val="85000"/>
                    <a:lumOff val="15000"/>
                  </a:schemeClr>
                </a:solidFill>
                <a:ea typeface="Tahoma" pitchFamily="34" charset="0"/>
                <a:cs typeface="Tahoma" pitchFamily="34" charset="0"/>
              </a:rPr>
              <a:t> да </a:t>
            </a:r>
            <a:r>
              <a:rPr lang="ru-RU" sz="1600" dirty="0" err="1">
                <a:solidFill>
                  <a:schemeClr val="tx1">
                    <a:lumMod val="85000"/>
                    <a:lumOff val="15000"/>
                  </a:schemeClr>
                </a:solidFill>
                <a:ea typeface="Tahoma" pitchFamily="34" charset="0"/>
                <a:cs typeface="Tahoma" pitchFamily="34" charset="0"/>
              </a:rPr>
              <a:t>бъдат</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финансирани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извън</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цялостното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изпълнение</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доставката</a:t>
            </a:r>
            <a:r>
              <a:rPr lang="ru-RU" sz="1600" dirty="0">
                <a:solidFill>
                  <a:schemeClr val="tx1">
                    <a:lumMod val="85000"/>
                    <a:lumOff val="15000"/>
                  </a:schemeClr>
                </a:solidFill>
                <a:ea typeface="Tahoma" pitchFamily="34" charset="0"/>
                <a:cs typeface="Tahoma" pitchFamily="34" charset="0"/>
              </a:rPr>
              <a:t>/</a:t>
            </a:r>
            <a:r>
              <a:rPr lang="ru-RU" sz="1600" dirty="0" err="1">
                <a:solidFill>
                  <a:schemeClr val="tx1">
                    <a:lumMod val="85000"/>
                    <a:lumOff val="15000"/>
                  </a:schemeClr>
                </a:solidFill>
                <a:ea typeface="Tahoma" pitchFamily="34" charset="0"/>
                <a:cs typeface="Tahoma" pitchFamily="34" charset="0"/>
              </a:rPr>
              <a:t>услугата</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Същите</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следва</a:t>
            </a:r>
            <a:r>
              <a:rPr lang="ru-RU" sz="1600" dirty="0">
                <a:solidFill>
                  <a:schemeClr val="tx1">
                    <a:lumMod val="85000"/>
                    <a:lumOff val="15000"/>
                  </a:schemeClr>
                </a:solidFill>
                <a:ea typeface="Tahoma" pitchFamily="34" charset="0"/>
                <a:cs typeface="Tahoma" pitchFamily="34" charset="0"/>
              </a:rPr>
              <a:t> да </a:t>
            </a:r>
            <a:r>
              <a:rPr lang="ru-RU" sz="1600" dirty="0" err="1">
                <a:solidFill>
                  <a:schemeClr val="tx1">
                    <a:lumMod val="85000"/>
                    <a:lumOff val="15000"/>
                  </a:schemeClr>
                </a:solidFill>
                <a:ea typeface="Tahoma" pitchFamily="34" charset="0"/>
                <a:cs typeface="Tahoma" pitchFamily="34" charset="0"/>
              </a:rPr>
              <a:t>бъдат</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включени</a:t>
            </a:r>
            <a:r>
              <a:rPr lang="ru-RU" sz="1600" dirty="0">
                <a:solidFill>
                  <a:schemeClr val="tx1">
                    <a:lumMod val="85000"/>
                    <a:lumOff val="15000"/>
                  </a:schemeClr>
                </a:solidFill>
                <a:ea typeface="Tahoma" pitchFamily="34" charset="0"/>
                <a:cs typeface="Tahoma" pitchFamily="34" charset="0"/>
              </a:rPr>
              <a:t> в </a:t>
            </a:r>
            <a:r>
              <a:rPr lang="ru-RU" sz="1600" dirty="0" err="1">
                <a:solidFill>
                  <a:schemeClr val="tx1">
                    <a:lumMod val="85000"/>
                    <a:lumOff val="15000"/>
                  </a:schemeClr>
                </a:solidFill>
                <a:ea typeface="Tahoma" pitchFamily="34" charset="0"/>
                <a:cs typeface="Tahoma" pitchFamily="34" charset="0"/>
              </a:rPr>
              <a:t>междинен</a:t>
            </a:r>
            <a:r>
              <a:rPr lang="ru-RU" sz="1600" dirty="0">
                <a:solidFill>
                  <a:schemeClr val="tx1">
                    <a:lumMod val="85000"/>
                    <a:lumOff val="15000"/>
                  </a:schemeClr>
                </a:solidFill>
                <a:ea typeface="Tahoma" pitchFamily="34" charset="0"/>
                <a:cs typeface="Tahoma" pitchFamily="34" charset="0"/>
              </a:rPr>
              <a:t>/</a:t>
            </a:r>
            <a:r>
              <a:rPr lang="ru-RU" sz="1600" dirty="0" err="1">
                <a:solidFill>
                  <a:schemeClr val="tx1">
                    <a:lumMod val="85000"/>
                    <a:lumOff val="15000"/>
                  </a:schemeClr>
                </a:solidFill>
                <a:ea typeface="Tahoma" pitchFamily="34" charset="0"/>
                <a:cs typeface="Tahoma" pitchFamily="34" charset="0"/>
              </a:rPr>
              <a:t>финален</a:t>
            </a:r>
            <a:r>
              <a:rPr lang="ru-RU" sz="1600" dirty="0">
                <a:solidFill>
                  <a:schemeClr val="tx1">
                    <a:lumMod val="85000"/>
                    <a:lumOff val="15000"/>
                  </a:schemeClr>
                </a:solidFill>
                <a:ea typeface="Tahoma" pitchFamily="34" charset="0"/>
                <a:cs typeface="Tahoma" pitchFamily="34" charset="0"/>
              </a:rPr>
              <a:t> финансово-технически отчет след </a:t>
            </a:r>
            <a:r>
              <a:rPr lang="ru-RU" sz="1600" dirty="0" err="1">
                <a:solidFill>
                  <a:schemeClr val="tx1">
                    <a:lumMod val="85000"/>
                    <a:lumOff val="15000"/>
                  </a:schemeClr>
                </a:solidFill>
                <a:ea typeface="Tahoma" pitchFamily="34" charset="0"/>
                <a:cs typeface="Tahoma" pitchFamily="34" charset="0"/>
              </a:rPr>
              <a:t>постигане</a:t>
            </a:r>
            <a:r>
              <a:rPr lang="ru-RU" sz="1600" dirty="0">
                <a:solidFill>
                  <a:schemeClr val="tx1">
                    <a:lumMod val="85000"/>
                    <a:lumOff val="15000"/>
                  </a:schemeClr>
                </a:solidFill>
                <a:ea typeface="Tahoma" pitchFamily="34" charset="0"/>
                <a:cs typeface="Tahoma" pitchFamily="34" charset="0"/>
              </a:rPr>
              <a:t> на конкретен </a:t>
            </a:r>
            <a:r>
              <a:rPr lang="ru-RU" sz="1600" dirty="0" err="1">
                <a:solidFill>
                  <a:schemeClr val="tx1">
                    <a:lumMod val="85000"/>
                    <a:lumOff val="15000"/>
                  </a:schemeClr>
                </a:solidFill>
                <a:ea typeface="Tahoma" pitchFamily="34" charset="0"/>
                <a:cs typeface="Tahoma" pitchFamily="34" charset="0"/>
              </a:rPr>
              <a:t>резултат</a:t>
            </a:r>
            <a:r>
              <a:rPr lang="ru-RU" sz="1600" dirty="0">
                <a:solidFill>
                  <a:schemeClr val="tx1">
                    <a:lumMod val="85000"/>
                    <a:lumOff val="15000"/>
                  </a:schemeClr>
                </a:solidFill>
                <a:ea typeface="Tahoma" pitchFamily="34" charset="0"/>
                <a:cs typeface="Tahoma" pitchFamily="34" charset="0"/>
              </a:rPr>
              <a:t>, удостоверен по </a:t>
            </a:r>
            <a:r>
              <a:rPr lang="ru-RU" sz="1600" dirty="0" err="1">
                <a:solidFill>
                  <a:schemeClr val="tx1">
                    <a:lumMod val="85000"/>
                    <a:lumOff val="15000"/>
                  </a:schemeClr>
                </a:solidFill>
                <a:ea typeface="Tahoma" pitchFamily="34" charset="0"/>
                <a:cs typeface="Tahoma" pitchFamily="34" charset="0"/>
              </a:rPr>
              <a:t>надлежния</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ред</a:t>
            </a:r>
            <a:r>
              <a:rPr lang="ru-RU" sz="1600" dirty="0">
                <a:solidFill>
                  <a:schemeClr val="tx1">
                    <a:lumMod val="85000"/>
                    <a:lumOff val="15000"/>
                  </a:schemeClr>
                </a:solidFill>
                <a:ea typeface="Tahoma" pitchFamily="34" charset="0"/>
                <a:cs typeface="Tahoma" pitchFamily="34" charset="0"/>
              </a:rPr>
              <a:t> с </a:t>
            </a:r>
            <a:r>
              <a:rPr lang="ru-RU" sz="1600" dirty="0" err="1">
                <a:solidFill>
                  <a:schemeClr val="tx1">
                    <a:lumMod val="85000"/>
                    <a:lumOff val="15000"/>
                  </a:schemeClr>
                </a:solidFill>
                <a:ea typeface="Tahoma" pitchFamily="34" charset="0"/>
                <a:cs typeface="Tahoma" pitchFamily="34" charset="0"/>
              </a:rPr>
              <a:t>приемо-предавателен</a:t>
            </a:r>
            <a:r>
              <a:rPr lang="ru-RU" sz="1600" dirty="0">
                <a:solidFill>
                  <a:schemeClr val="tx1">
                    <a:lumMod val="85000"/>
                    <a:lumOff val="15000"/>
                  </a:schemeClr>
                </a:solidFill>
                <a:ea typeface="Tahoma" pitchFamily="34" charset="0"/>
                <a:cs typeface="Tahoma" pitchFamily="34" charset="0"/>
              </a:rPr>
              <a:t> протокол или друг </a:t>
            </a:r>
            <a:r>
              <a:rPr lang="ru-RU" sz="1600" dirty="0" err="1">
                <a:solidFill>
                  <a:schemeClr val="tx1">
                    <a:lumMod val="85000"/>
                    <a:lumOff val="15000"/>
                  </a:schemeClr>
                </a:solidFill>
                <a:ea typeface="Tahoma" pitchFamily="34" charset="0"/>
                <a:cs typeface="Tahoma" pitchFamily="34" charset="0"/>
              </a:rPr>
              <a:t>релевантен</a:t>
            </a:r>
            <a:r>
              <a:rPr lang="ru-RU" sz="1600" dirty="0">
                <a:solidFill>
                  <a:schemeClr val="tx1">
                    <a:lumMod val="85000"/>
                    <a:lumOff val="15000"/>
                  </a:schemeClr>
                </a:solidFill>
                <a:ea typeface="Tahoma" pitchFamily="34" charset="0"/>
                <a:cs typeface="Tahoma" pitchFamily="34" charset="0"/>
              </a:rPr>
              <a:t> документ.</a:t>
            </a:r>
          </a:p>
          <a:p>
            <a:pPr marL="0" indent="0" algn="just" fontAlgn="base">
              <a:lnSpc>
                <a:spcPct val="110000"/>
              </a:lnSpc>
              <a:spcBef>
                <a:spcPts val="0"/>
              </a:spcBef>
              <a:spcAft>
                <a:spcPts val="0"/>
              </a:spcAft>
              <a:buClrTx/>
              <a:buSzTx/>
              <a:buNone/>
              <a:defRPr/>
            </a:pPr>
            <a:r>
              <a:rPr lang="ru-RU" sz="1600" dirty="0">
                <a:solidFill>
                  <a:schemeClr val="tx1">
                    <a:lumMod val="85000"/>
                    <a:lumOff val="15000"/>
                  </a:schemeClr>
                </a:solidFill>
                <a:ea typeface="Tahoma" pitchFamily="34" charset="0"/>
                <a:cs typeface="Tahoma" pitchFamily="34" charset="0"/>
              </a:rPr>
              <a:t>В случай, че </a:t>
            </a:r>
            <a:r>
              <a:rPr lang="ru-RU" sz="1600" dirty="0" err="1">
                <a:solidFill>
                  <a:schemeClr val="tx1">
                    <a:lumMod val="85000"/>
                    <a:lumOff val="15000"/>
                  </a:schemeClr>
                </a:solidFill>
                <a:ea typeface="Tahoma" pitchFamily="34" charset="0"/>
                <a:cs typeface="Tahoma" pitchFamily="34" charset="0"/>
              </a:rPr>
              <a:t>една</a:t>
            </a:r>
            <a:r>
              <a:rPr lang="ru-RU" sz="1600" dirty="0">
                <a:solidFill>
                  <a:schemeClr val="tx1">
                    <a:lumMod val="85000"/>
                    <a:lumOff val="15000"/>
                  </a:schemeClr>
                </a:solidFill>
                <a:ea typeface="Tahoma" pitchFamily="34" charset="0"/>
                <a:cs typeface="Tahoma" pitchFamily="34" charset="0"/>
              </a:rPr>
              <a:t> от </a:t>
            </a:r>
            <a:r>
              <a:rPr lang="ru-RU" sz="1600" dirty="0" err="1">
                <a:solidFill>
                  <a:schemeClr val="tx1">
                    <a:lumMod val="85000"/>
                    <a:lumOff val="15000"/>
                  </a:schemeClr>
                </a:solidFill>
                <a:ea typeface="Tahoma" pitchFamily="34" charset="0"/>
                <a:cs typeface="Tahoma" pitchFamily="34" charset="0"/>
              </a:rPr>
              <a:t>няколко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машини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които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са</a:t>
            </a:r>
            <a:r>
              <a:rPr lang="ru-RU" sz="1600" dirty="0">
                <a:solidFill>
                  <a:schemeClr val="tx1">
                    <a:lumMod val="85000"/>
                    <a:lumOff val="15000"/>
                  </a:schemeClr>
                </a:solidFill>
                <a:ea typeface="Tahoma" pitchFamily="34" charset="0"/>
                <a:cs typeface="Tahoma" pitchFamily="34" charset="0"/>
              </a:rPr>
              <a:t> предмет на един договор за доставка, </a:t>
            </a:r>
            <a:r>
              <a:rPr lang="ru-RU" sz="1600" dirty="0" err="1">
                <a:solidFill>
                  <a:schemeClr val="tx1">
                    <a:lumMod val="85000"/>
                    <a:lumOff val="15000"/>
                  </a:schemeClr>
                </a:solidFill>
                <a:ea typeface="Tahoma" pitchFamily="34" charset="0"/>
                <a:cs typeface="Tahoma" pitchFamily="34" charset="0"/>
              </a:rPr>
              <a:t>бъде</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доставена</a:t>
            </a:r>
            <a:r>
              <a:rPr lang="ru-RU" sz="1600" dirty="0">
                <a:solidFill>
                  <a:schemeClr val="tx1">
                    <a:lumMod val="85000"/>
                    <a:lumOff val="15000"/>
                  </a:schemeClr>
                </a:solidFill>
                <a:ea typeface="Tahoma" pitchFamily="34" charset="0"/>
                <a:cs typeface="Tahoma" pitchFamily="34" charset="0"/>
              </a:rPr>
              <a:t> и </a:t>
            </a:r>
            <a:r>
              <a:rPr lang="ru-RU" sz="1600" dirty="0" err="1">
                <a:solidFill>
                  <a:schemeClr val="tx1">
                    <a:lumMod val="85000"/>
                    <a:lumOff val="15000"/>
                  </a:schemeClr>
                </a:solidFill>
                <a:ea typeface="Tahoma" pitchFamily="34" charset="0"/>
                <a:cs typeface="Tahoma" pitchFamily="34" charset="0"/>
              </a:rPr>
              <a:t>въведена</a:t>
            </a:r>
            <a:r>
              <a:rPr lang="ru-RU" sz="1600" dirty="0">
                <a:solidFill>
                  <a:schemeClr val="tx1">
                    <a:lumMod val="85000"/>
                    <a:lumOff val="15000"/>
                  </a:schemeClr>
                </a:solidFill>
                <a:ea typeface="Tahoma" pitchFamily="34" charset="0"/>
                <a:cs typeface="Tahoma" pitchFamily="34" charset="0"/>
              </a:rPr>
              <a:t> в </a:t>
            </a:r>
            <a:r>
              <a:rPr lang="ru-RU" sz="1600" dirty="0" err="1">
                <a:solidFill>
                  <a:schemeClr val="tx1">
                    <a:lumMod val="85000"/>
                    <a:lumOff val="15000"/>
                  </a:schemeClr>
                </a:solidFill>
                <a:ea typeface="Tahoma" pitchFamily="34" charset="0"/>
                <a:cs typeface="Tahoma" pitchFamily="34" charset="0"/>
              </a:rPr>
              <a:t>експлоатация</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което</a:t>
            </a:r>
            <a:r>
              <a:rPr lang="ru-RU" sz="1600" dirty="0">
                <a:solidFill>
                  <a:schemeClr val="tx1">
                    <a:lumMod val="85000"/>
                    <a:lumOff val="15000"/>
                  </a:schemeClr>
                </a:solidFill>
                <a:ea typeface="Tahoma" pitchFamily="34" charset="0"/>
                <a:cs typeface="Tahoma" pitchFamily="34" charset="0"/>
              </a:rPr>
              <a:t> е удостоверено по </a:t>
            </a:r>
            <a:r>
              <a:rPr lang="ru-RU" sz="1600" dirty="0" err="1">
                <a:solidFill>
                  <a:schemeClr val="tx1">
                    <a:lumMod val="85000"/>
                    <a:lumOff val="15000"/>
                  </a:schemeClr>
                </a:solidFill>
                <a:ea typeface="Tahoma" pitchFamily="34" charset="0"/>
                <a:cs typeface="Tahoma" pitchFamily="34" charset="0"/>
              </a:rPr>
              <a:t>надлежния</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ред</a:t>
            </a:r>
            <a:r>
              <a:rPr lang="ru-RU" sz="1600" dirty="0">
                <a:solidFill>
                  <a:schemeClr val="tx1">
                    <a:lumMod val="85000"/>
                    <a:lumOff val="15000"/>
                  </a:schemeClr>
                </a:solidFill>
                <a:ea typeface="Tahoma" pitchFamily="34" charset="0"/>
                <a:cs typeface="Tahoma" pitchFamily="34" charset="0"/>
              </a:rPr>
              <a:t> с </a:t>
            </a:r>
            <a:r>
              <a:rPr lang="ru-RU" sz="1600" dirty="0" err="1">
                <a:solidFill>
                  <a:schemeClr val="tx1">
                    <a:lumMod val="85000"/>
                    <a:lumOff val="15000"/>
                  </a:schemeClr>
                </a:solidFill>
                <a:ea typeface="Tahoma" pitchFamily="34" charset="0"/>
                <a:cs typeface="Tahoma" pitchFamily="34" charset="0"/>
              </a:rPr>
              <a:t>приемо-предавателен</a:t>
            </a:r>
            <a:r>
              <a:rPr lang="ru-RU" sz="1600" dirty="0">
                <a:solidFill>
                  <a:schemeClr val="tx1">
                    <a:lumMod val="85000"/>
                    <a:lumOff val="15000"/>
                  </a:schemeClr>
                </a:solidFill>
                <a:ea typeface="Tahoma" pitchFamily="34" charset="0"/>
                <a:cs typeface="Tahoma" pitchFamily="34" charset="0"/>
              </a:rPr>
              <a:t> протокол, </a:t>
            </a:r>
            <a:r>
              <a:rPr lang="ru-RU" sz="1600" dirty="0" err="1">
                <a:solidFill>
                  <a:schemeClr val="tx1">
                    <a:lumMod val="85000"/>
                    <a:lumOff val="15000"/>
                  </a:schemeClr>
                </a:solidFill>
                <a:ea typeface="Tahoma" pitchFamily="34" charset="0"/>
                <a:cs typeface="Tahoma" pitchFamily="34" charset="0"/>
              </a:rPr>
              <a:t>налична</a:t>
            </a:r>
            <a:r>
              <a:rPr lang="ru-RU" sz="1600" dirty="0">
                <a:solidFill>
                  <a:schemeClr val="tx1">
                    <a:lumMod val="85000"/>
                    <a:lumOff val="15000"/>
                  </a:schemeClr>
                </a:solidFill>
                <a:ea typeface="Tahoma" pitchFamily="34" charset="0"/>
                <a:cs typeface="Tahoma" pitchFamily="34" charset="0"/>
              </a:rPr>
              <a:t> е фактура за </a:t>
            </a:r>
            <a:r>
              <a:rPr lang="ru-RU" sz="1600" dirty="0" err="1">
                <a:solidFill>
                  <a:schemeClr val="tx1">
                    <a:lumMod val="85000"/>
                    <a:lumOff val="15000"/>
                  </a:schemeClr>
                </a:solidFill>
                <a:ea typeface="Tahoma" pitchFamily="34" charset="0"/>
                <a:cs typeface="Tahoma" pitchFamily="34" charset="0"/>
              </a:rPr>
              <a:t>окончателно</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плащане</a:t>
            </a:r>
            <a:r>
              <a:rPr lang="ru-RU" sz="1600" dirty="0">
                <a:solidFill>
                  <a:schemeClr val="tx1">
                    <a:lumMod val="85000"/>
                    <a:lumOff val="15000"/>
                  </a:schemeClr>
                </a:solidFill>
                <a:ea typeface="Tahoma" pitchFamily="34" charset="0"/>
                <a:cs typeface="Tahoma" pitchFamily="34" charset="0"/>
              </a:rPr>
              <a:t> (за </a:t>
            </a:r>
            <a:r>
              <a:rPr lang="ru-RU" sz="1600" dirty="0" err="1">
                <a:solidFill>
                  <a:schemeClr val="tx1">
                    <a:lumMod val="85000"/>
                    <a:lumOff val="15000"/>
                  </a:schemeClr>
                </a:solidFill>
                <a:ea typeface="Tahoma" pitchFamily="34" charset="0"/>
                <a:cs typeface="Tahoma" pitchFamily="34" charset="0"/>
              </a:rPr>
              <a:t>нея</a:t>
            </a:r>
            <a:r>
              <a:rPr lang="ru-RU" sz="1600" dirty="0">
                <a:solidFill>
                  <a:schemeClr val="tx1">
                    <a:lumMod val="85000"/>
                    <a:lumOff val="15000"/>
                  </a:schemeClr>
                </a:solidFill>
                <a:ea typeface="Tahoma" pitchFamily="34" charset="0"/>
                <a:cs typeface="Tahoma" pitchFamily="34" charset="0"/>
              </a:rPr>
              <a:t>), заведена е в </a:t>
            </a:r>
            <a:r>
              <a:rPr lang="ru-RU" sz="1600" dirty="0" err="1">
                <a:solidFill>
                  <a:schemeClr val="tx1">
                    <a:lumMod val="85000"/>
                    <a:lumOff val="15000"/>
                  </a:schemeClr>
                </a:solidFill>
                <a:ea typeface="Tahoma" pitchFamily="34" charset="0"/>
                <a:cs typeface="Tahoma" pitchFamily="34" charset="0"/>
              </a:rPr>
              <a:t>амортизационен</a:t>
            </a:r>
            <a:r>
              <a:rPr lang="ru-RU" sz="1600" dirty="0">
                <a:solidFill>
                  <a:schemeClr val="tx1">
                    <a:lumMod val="85000"/>
                    <a:lumOff val="15000"/>
                  </a:schemeClr>
                </a:solidFill>
                <a:ea typeface="Tahoma" pitchFamily="34" charset="0"/>
                <a:cs typeface="Tahoma" pitchFamily="34" charset="0"/>
              </a:rPr>
              <a:t> план/ </a:t>
            </a:r>
            <a:r>
              <a:rPr lang="ru-RU" sz="1600" dirty="0" err="1">
                <a:solidFill>
                  <a:schemeClr val="tx1">
                    <a:lumMod val="85000"/>
                    <a:lumOff val="15000"/>
                  </a:schemeClr>
                </a:solidFill>
                <a:ea typeface="Tahoma" pitchFamily="34" charset="0"/>
                <a:cs typeface="Tahoma" pitchFamily="34" charset="0"/>
              </a:rPr>
              <a:t>инвентарна</a:t>
            </a:r>
            <a:r>
              <a:rPr lang="ru-RU" sz="1600" dirty="0">
                <a:solidFill>
                  <a:schemeClr val="tx1">
                    <a:lumMod val="85000"/>
                    <a:lumOff val="15000"/>
                  </a:schemeClr>
                </a:solidFill>
                <a:ea typeface="Tahoma" pitchFamily="34" charset="0"/>
                <a:cs typeface="Tahoma" pitchFamily="34" charset="0"/>
              </a:rPr>
              <a:t> книга и </a:t>
            </a:r>
            <a:r>
              <a:rPr lang="ru-RU" sz="1600" dirty="0" err="1">
                <a:solidFill>
                  <a:schemeClr val="tx1">
                    <a:lumMod val="85000"/>
                    <a:lumOff val="15000"/>
                  </a:schemeClr>
                </a:solidFill>
                <a:ea typeface="Tahoma" pitchFamily="34" charset="0"/>
                <a:cs typeface="Tahoma" pitchFamily="34" charset="0"/>
              </a:rPr>
              <a:t>са</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представени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всички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необходими</a:t>
            </a:r>
            <a:r>
              <a:rPr lang="ru-RU" sz="1600" dirty="0">
                <a:solidFill>
                  <a:schemeClr val="tx1">
                    <a:lumMod val="85000"/>
                    <a:lumOff val="15000"/>
                  </a:schemeClr>
                </a:solidFill>
                <a:ea typeface="Tahoma" pitchFamily="34" charset="0"/>
                <a:cs typeface="Tahoma" pitchFamily="34" charset="0"/>
              </a:rPr>
              <a:t> технически, </a:t>
            </a:r>
            <a:r>
              <a:rPr lang="ru-RU" sz="1600" dirty="0" err="1">
                <a:solidFill>
                  <a:schemeClr val="tx1">
                    <a:lumMod val="85000"/>
                    <a:lumOff val="15000"/>
                  </a:schemeClr>
                </a:solidFill>
                <a:ea typeface="Tahoma" pitchFamily="34" charset="0"/>
                <a:cs typeface="Tahoma" pitchFamily="34" charset="0"/>
              </a:rPr>
              <a:t>финансови</a:t>
            </a:r>
            <a:r>
              <a:rPr lang="ru-RU" sz="1600" dirty="0">
                <a:solidFill>
                  <a:schemeClr val="tx1">
                    <a:lumMod val="85000"/>
                    <a:lumOff val="15000"/>
                  </a:schemeClr>
                </a:solidFill>
                <a:ea typeface="Tahoma" pitchFamily="34" charset="0"/>
                <a:cs typeface="Tahoma" pitchFamily="34" charset="0"/>
              </a:rPr>
              <a:t> и </a:t>
            </a:r>
            <a:r>
              <a:rPr lang="ru-RU" sz="1600" dirty="0" err="1">
                <a:solidFill>
                  <a:schemeClr val="tx1">
                    <a:lumMod val="85000"/>
                    <a:lumOff val="15000"/>
                  </a:schemeClr>
                </a:solidFill>
                <a:ea typeface="Tahoma" pitchFamily="34" charset="0"/>
                <a:cs typeface="Tahoma" pitchFamily="34" charset="0"/>
              </a:rPr>
              <a:t>счетоводни</a:t>
            </a:r>
            <a:r>
              <a:rPr lang="ru-RU" sz="1600" dirty="0">
                <a:solidFill>
                  <a:schemeClr val="tx1">
                    <a:lumMod val="85000"/>
                    <a:lumOff val="15000"/>
                  </a:schemeClr>
                </a:solidFill>
                <a:ea typeface="Tahoma" pitchFamily="34" charset="0"/>
                <a:cs typeface="Tahoma" pitchFamily="34" charset="0"/>
              </a:rPr>
              <a:t> </a:t>
            </a:r>
            <a:r>
              <a:rPr lang="ru-RU" sz="1600" dirty="0" err="1">
                <a:solidFill>
                  <a:schemeClr val="tx1">
                    <a:lumMod val="85000"/>
                    <a:lumOff val="15000"/>
                  </a:schemeClr>
                </a:solidFill>
                <a:ea typeface="Tahoma" pitchFamily="34" charset="0"/>
                <a:cs typeface="Tahoma" pitchFamily="34" charset="0"/>
              </a:rPr>
              <a:t>документи</a:t>
            </a:r>
            <a:r>
              <a:rPr lang="ru-RU" sz="1600" dirty="0">
                <a:solidFill>
                  <a:schemeClr val="tx1">
                    <a:lumMod val="85000"/>
                    <a:lumOff val="15000"/>
                  </a:schemeClr>
                </a:solidFill>
                <a:ea typeface="Tahoma" pitchFamily="34" charset="0"/>
                <a:cs typeface="Tahoma" pitchFamily="34" charset="0"/>
              </a:rPr>
              <a:t> за </a:t>
            </a:r>
            <a:r>
              <a:rPr lang="ru-RU" sz="1600" dirty="0" err="1">
                <a:solidFill>
                  <a:schemeClr val="tx1">
                    <a:lumMod val="85000"/>
                    <a:lumOff val="15000"/>
                  </a:schemeClr>
                </a:solidFill>
                <a:ea typeface="Tahoma" pitchFamily="34" charset="0"/>
                <a:cs typeface="Tahoma" pitchFamily="34" charset="0"/>
              </a:rPr>
              <a:t>това</a:t>
            </a:r>
            <a:r>
              <a:rPr lang="ru-RU" sz="1600" dirty="0">
                <a:solidFill>
                  <a:schemeClr val="tx1">
                    <a:lumMod val="85000"/>
                    <a:lumOff val="15000"/>
                  </a:schemeClr>
                </a:solidFill>
                <a:ea typeface="Tahoma" pitchFamily="34" charset="0"/>
                <a:cs typeface="Tahoma" pitchFamily="34" charset="0"/>
              </a:rPr>
              <a:t> , </a:t>
            </a:r>
            <a:r>
              <a:rPr lang="ru-RU" sz="1600" dirty="0" err="1">
                <a:solidFill>
                  <a:schemeClr val="tx1">
                    <a:lumMod val="85000"/>
                    <a:lumOff val="15000"/>
                  </a:schemeClr>
                </a:solidFill>
                <a:ea typeface="Tahoma" pitchFamily="34" charset="0"/>
                <a:cs typeface="Tahoma" pitchFamily="34" charset="0"/>
              </a:rPr>
              <a:t>отчитането</a:t>
            </a:r>
            <a:r>
              <a:rPr lang="ru-RU" sz="1600" dirty="0">
                <a:solidFill>
                  <a:schemeClr val="tx1">
                    <a:lumMod val="85000"/>
                    <a:lumOff val="15000"/>
                  </a:schemeClr>
                </a:solidFill>
                <a:ea typeface="Tahoma" pitchFamily="34" charset="0"/>
                <a:cs typeface="Tahoma" pitchFamily="34" charset="0"/>
              </a:rPr>
              <a:t> на </a:t>
            </a:r>
            <a:r>
              <a:rPr lang="ru-RU" sz="1600" dirty="0" err="1">
                <a:solidFill>
                  <a:schemeClr val="tx1">
                    <a:lumMod val="85000"/>
                    <a:lumOff val="15000"/>
                  </a:schemeClr>
                </a:solidFill>
                <a:ea typeface="Tahoma" pitchFamily="34" charset="0"/>
                <a:cs typeface="Tahoma" pitchFamily="34" charset="0"/>
              </a:rPr>
              <a:t>разходите</a:t>
            </a:r>
            <a:r>
              <a:rPr lang="ru-RU" sz="1600" dirty="0">
                <a:solidFill>
                  <a:schemeClr val="tx1">
                    <a:lumMod val="85000"/>
                    <a:lumOff val="15000"/>
                  </a:schemeClr>
                </a:solidFill>
                <a:ea typeface="Tahoma" pitchFamily="34" charset="0"/>
                <a:cs typeface="Tahoma" pitchFamily="34" charset="0"/>
              </a:rPr>
              <a:t> за </a:t>
            </a:r>
            <a:r>
              <a:rPr lang="ru-RU" sz="1600" dirty="0" err="1">
                <a:solidFill>
                  <a:schemeClr val="tx1">
                    <a:lumMod val="85000"/>
                    <a:lumOff val="15000"/>
                  </a:schemeClr>
                </a:solidFill>
                <a:ea typeface="Tahoma" pitchFamily="34" charset="0"/>
                <a:cs typeface="Tahoma" pitchFamily="34" charset="0"/>
              </a:rPr>
              <a:t>закупуването</a:t>
            </a:r>
            <a:r>
              <a:rPr lang="ru-RU" sz="1600" dirty="0">
                <a:solidFill>
                  <a:schemeClr val="tx1">
                    <a:lumMod val="85000"/>
                    <a:lumOff val="15000"/>
                  </a:schemeClr>
                </a:solidFill>
                <a:ea typeface="Tahoma" pitchFamily="34" charset="0"/>
                <a:cs typeface="Tahoma" pitchFamily="34" charset="0"/>
              </a:rPr>
              <a:t> й в </a:t>
            </a:r>
            <a:r>
              <a:rPr lang="ru-RU" sz="1600" dirty="0" err="1">
                <a:solidFill>
                  <a:schemeClr val="tx1">
                    <a:lumMod val="85000"/>
                    <a:lumOff val="15000"/>
                  </a:schemeClr>
                </a:solidFill>
                <a:ea typeface="Tahoma" pitchFamily="34" charset="0"/>
                <a:cs typeface="Tahoma" pitchFamily="34" charset="0"/>
              </a:rPr>
              <a:t>междинен</a:t>
            </a:r>
            <a:r>
              <a:rPr lang="ru-RU" sz="1600" dirty="0">
                <a:solidFill>
                  <a:schemeClr val="tx1">
                    <a:lumMod val="85000"/>
                    <a:lumOff val="15000"/>
                  </a:schemeClr>
                </a:solidFill>
                <a:ea typeface="Tahoma" pitchFamily="34" charset="0"/>
                <a:cs typeface="Tahoma" pitchFamily="34" charset="0"/>
              </a:rPr>
              <a:t> отчет е допустимо.</a:t>
            </a:r>
            <a:endParaRPr lang="bg-BG" sz="1600" b="1" dirty="0">
              <a:solidFill>
                <a:srgbClr val="040470"/>
              </a:solidFill>
              <a:cs typeface="Tahoma" pitchFamily="34" charset="0"/>
            </a:endParaRPr>
          </a:p>
        </p:txBody>
      </p:sp>
      <p:sp>
        <p:nvSpPr>
          <p:cNvPr id="6" name="Rectangle 5">
            <a:extLst>
              <a:ext uri="{FF2B5EF4-FFF2-40B4-BE49-F238E27FC236}">
                <a16:creationId xmlns:a16="http://schemas.microsoft.com/office/drawing/2014/main" id="{B11E2EA9-AE73-481E-974B-61E774BBF909}"/>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AEB47C4C-D96C-42F1-BF98-527AAF80E674}"/>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0" name="Picture 9">
            <a:extLst>
              <a:ext uri="{FF2B5EF4-FFF2-40B4-BE49-F238E27FC236}">
                <a16:creationId xmlns:a16="http://schemas.microsoft.com/office/drawing/2014/main" id="{FBA0AFD0-364E-474C-879B-48EC3540176C}"/>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2" name="Rounded Rectangle 23">
            <a:extLst>
              <a:ext uri="{FF2B5EF4-FFF2-40B4-BE49-F238E27FC236}">
                <a16:creationId xmlns:a16="http://schemas.microsoft.com/office/drawing/2014/main" id="{5334D108-2554-4563-B2A0-A70412FD96CE}"/>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p>
          <a:p>
            <a:pPr algn="ctr">
              <a:lnSpc>
                <a:spcPct val="107000"/>
              </a:lnSpc>
              <a:spcAft>
                <a:spcPts val="800"/>
              </a:spcAft>
            </a:pPr>
            <a:r>
              <a:rPr lang="ru-RU" sz="1600" b="1" dirty="0">
                <a:solidFill>
                  <a:schemeClr val="accent1">
                    <a:lumMod val="50000"/>
                  </a:schemeClr>
                </a:solidFill>
              </a:rPr>
              <a:t>ФИНАНСОВО ИЗПЪЛНЕНИЕ И ОТЧИТАНЕ НА ИНВЕСТИЦИИТЕ</a:t>
            </a:r>
          </a:p>
        </p:txBody>
      </p:sp>
    </p:spTree>
    <p:extLst>
      <p:ext uri="{BB962C8B-B14F-4D97-AF65-F5344CB8AC3E}">
        <p14:creationId xmlns:p14="http://schemas.microsoft.com/office/powerpoint/2010/main" val="2463521741"/>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E2B58DF-1D09-4CB6-9E47-17C3D15C7E45}"/>
              </a:ext>
            </a:extLst>
          </p:cNvPr>
          <p:cNvSpPr txBox="1"/>
          <p:nvPr/>
        </p:nvSpPr>
        <p:spPr>
          <a:xfrm>
            <a:off x="2057273" y="2195571"/>
            <a:ext cx="4572000" cy="1122743"/>
          </a:xfrm>
          <a:prstGeom prst="rect">
            <a:avLst/>
          </a:prstGeom>
          <a:noFill/>
        </p:spPr>
        <p:txBody>
          <a:bodyPr wrap="square">
            <a:spAutoFit/>
          </a:bodyPr>
          <a:lstStyle/>
          <a:p>
            <a:pPr marL="0" lvl="0" indent="0" algn="ctr" defTabSz="2468789">
              <a:lnSpc>
                <a:spcPct val="200000"/>
              </a:lnSpc>
              <a:spcAft>
                <a:spcPts val="0"/>
              </a:spcAft>
              <a:buClrTx/>
              <a:buSzTx/>
              <a:buNone/>
            </a:pPr>
            <a:r>
              <a:rPr lang="bg-BG" b="1" dirty="0">
                <a:latin typeface="+mj-lt"/>
                <a:ea typeface="+mj-ea"/>
                <a:cs typeface="+mj-cs"/>
              </a:rPr>
              <a:t>ВЪПРОСИ СВЪРЗАНИ С</a:t>
            </a:r>
            <a:endParaRPr lang="en-US" sz="1800" b="1" dirty="0">
              <a:solidFill>
                <a:schemeClr val="tx1"/>
              </a:solidFill>
              <a:effectLst/>
              <a:latin typeface="+mj-lt"/>
              <a:ea typeface="+mj-ea"/>
              <a:cs typeface="+mj-cs"/>
            </a:endParaRPr>
          </a:p>
          <a:p>
            <a:pPr marL="0" lvl="0" indent="0" algn="ctr" defTabSz="2468789">
              <a:lnSpc>
                <a:spcPct val="200000"/>
              </a:lnSpc>
              <a:spcAft>
                <a:spcPts val="0"/>
              </a:spcAft>
              <a:buClrTx/>
              <a:buSzTx/>
              <a:buNone/>
            </a:pPr>
            <a:r>
              <a:rPr lang="ru-RU" sz="1800" b="1" dirty="0">
                <a:solidFill>
                  <a:schemeClr val="tx1"/>
                </a:solidFill>
                <a:effectLst/>
                <a:latin typeface="+mj-lt"/>
                <a:ea typeface="+mj-ea"/>
                <a:cs typeface="+mj-cs"/>
              </a:rPr>
              <a:t>ПРОЦЕДУРИТЕ ЗА ИЗБОР НА ИЗПЪЛНИТЕЛ</a:t>
            </a:r>
          </a:p>
        </p:txBody>
      </p:sp>
      <p:pic>
        <p:nvPicPr>
          <p:cNvPr id="5" name="Graphic 4" descr="Marketing">
            <a:extLst>
              <a:ext uri="{FF2B5EF4-FFF2-40B4-BE49-F238E27FC236}">
                <a16:creationId xmlns:a16="http://schemas.microsoft.com/office/drawing/2014/main" id="{D376A2DC-0B9F-4A44-96BB-1BEFC1118478}"/>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rot="19862487">
            <a:off x="1160424" y="2721556"/>
            <a:ext cx="818963" cy="818963"/>
          </a:xfrm>
          <a:prstGeom prst="rect">
            <a:avLst/>
          </a:prstGeom>
        </p:spPr>
      </p:pic>
    </p:spTree>
    <p:extLst>
      <p:ext uri="{BB962C8B-B14F-4D97-AF65-F5344CB8AC3E}">
        <p14:creationId xmlns:p14="http://schemas.microsoft.com/office/powerpoint/2010/main" val="422693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US" b="1" dirty="0">
                <a:solidFill>
                  <a:schemeClr val="accent1">
                    <a:lumMod val="50000"/>
                  </a:schemeClr>
                </a:solidFill>
              </a:rPr>
              <a:t>    </a:t>
            </a:r>
            <a:r>
              <a:rPr lang="ru-RU" sz="1600" b="1" dirty="0">
                <a:solidFill>
                  <a:schemeClr val="accent1">
                    <a:lumMod val="50000"/>
                  </a:schemeClr>
                </a:solidFill>
              </a:rPr>
              <a:t>ОСНОВНИ СТЪПКИ ПРИ ИЗПЪЛНЕНИЕ НА ДОГОВОРИТЕ ЗА ФИНАНСИРАНЕ</a:t>
            </a:r>
            <a:endParaRPr lang="en-US" sz="1000" dirty="0">
              <a:solidFill>
                <a:schemeClr val="accent1">
                  <a:lumMod val="50000"/>
                </a:schemeClr>
              </a:solidFill>
            </a:endParaRPr>
          </a:p>
        </p:txBody>
      </p:sp>
      <p:sp>
        <p:nvSpPr>
          <p:cNvPr id="9" name="TextBox 8">
            <a:extLst>
              <a:ext uri="{FF2B5EF4-FFF2-40B4-BE49-F238E27FC236}">
                <a16:creationId xmlns:a16="http://schemas.microsoft.com/office/drawing/2014/main" id="{07E32EB3-E5B3-42A5-82D5-1201E4E85039}"/>
              </a:ext>
            </a:extLst>
          </p:cNvPr>
          <p:cNvSpPr txBox="1"/>
          <p:nvPr/>
        </p:nvSpPr>
        <p:spPr>
          <a:xfrm>
            <a:off x="244098" y="1102179"/>
            <a:ext cx="8655804" cy="4939814"/>
          </a:xfrm>
          <a:prstGeom prst="rect">
            <a:avLst/>
          </a:prstGeom>
          <a:noFill/>
        </p:spPr>
        <p:txBody>
          <a:bodyPr wrap="square">
            <a:spAutoFit/>
          </a:bodyPr>
          <a:lstStyle/>
          <a:p>
            <a:pPr marL="285750" indent="-285750" algn="just" fontAlgn="base">
              <a:spcBef>
                <a:spcPts val="600"/>
              </a:spcBef>
              <a:spcAft>
                <a:spcPts val="600"/>
              </a:spcAft>
              <a:buClrTx/>
              <a:buSzTx/>
              <a:buFont typeface="Wingdings" panose="05000000000000000000" pitchFamily="2" charset="2"/>
              <a:buChar char="ü"/>
              <a:defRPr/>
            </a:pPr>
            <a:r>
              <a:rPr lang="bg-BG" sz="1700" dirty="0">
                <a:latin typeface="+mj-lt"/>
              </a:rPr>
              <a:t>Запознаване с основните документи за изпълнение на договорите за финансиране;</a:t>
            </a:r>
          </a:p>
          <a:p>
            <a:pPr marL="285750" indent="-285750" algn="just" fontAlgn="base">
              <a:spcBef>
                <a:spcPts val="600"/>
              </a:spcBef>
              <a:spcAft>
                <a:spcPts val="600"/>
              </a:spcAft>
              <a:buClrTx/>
              <a:buSzTx/>
              <a:buFont typeface="Wingdings" panose="05000000000000000000" pitchFamily="2" charset="2"/>
              <a:buChar char="ü"/>
              <a:defRPr/>
            </a:pPr>
            <a:r>
              <a:rPr lang="bg-BG" sz="1700" dirty="0">
                <a:latin typeface="+mj-lt"/>
              </a:rPr>
              <a:t>Създаване на план за процедури за избор на изпълнители в ИС на МВУ (ИСУН 2020);</a:t>
            </a:r>
          </a:p>
          <a:p>
            <a:pPr marL="285750" indent="-285750" algn="just" fontAlgn="base">
              <a:spcBef>
                <a:spcPts val="600"/>
              </a:spcBef>
              <a:spcAft>
                <a:spcPts val="600"/>
              </a:spcAft>
              <a:buClrTx/>
              <a:buSzTx/>
              <a:buFont typeface="Wingdings" panose="05000000000000000000" pitchFamily="2" charset="2"/>
              <a:buChar char="ü"/>
              <a:defRPr/>
            </a:pPr>
            <a:r>
              <a:rPr lang="bg-BG" sz="1700" dirty="0">
                <a:latin typeface="+mj-lt"/>
              </a:rPr>
              <a:t>Провеждане на процедури за избор на изпълнители;</a:t>
            </a:r>
          </a:p>
          <a:p>
            <a:pPr marL="285750" indent="-285750" algn="just" fontAlgn="base">
              <a:spcBef>
                <a:spcPts val="600"/>
              </a:spcBef>
              <a:spcAft>
                <a:spcPts val="600"/>
              </a:spcAft>
              <a:buClrTx/>
              <a:buSzTx/>
              <a:buFont typeface="Wingdings" panose="05000000000000000000" pitchFamily="2" charset="2"/>
              <a:buChar char="ü"/>
              <a:defRPr/>
            </a:pPr>
            <a:r>
              <a:rPr lang="bg-BG" sz="1700" dirty="0">
                <a:latin typeface="+mj-lt"/>
              </a:rPr>
              <a:t>Изпълнение на договорите за доставки с избраните изпълнители;</a:t>
            </a:r>
          </a:p>
          <a:p>
            <a:pPr marL="285750" indent="-285750" algn="just" fontAlgn="base">
              <a:spcBef>
                <a:spcPts val="600"/>
              </a:spcBef>
              <a:spcAft>
                <a:spcPts val="600"/>
              </a:spcAft>
              <a:buClrTx/>
              <a:buSzTx/>
              <a:buFont typeface="Wingdings" panose="05000000000000000000" pitchFamily="2" charset="2"/>
              <a:buChar char="ü"/>
              <a:defRPr/>
            </a:pPr>
            <a:r>
              <a:rPr lang="bg-BG" sz="1700" dirty="0">
                <a:latin typeface="+mj-lt"/>
              </a:rPr>
              <a:t>Отчитане на изпълнени дейности(междинен/финален отчет);</a:t>
            </a:r>
          </a:p>
          <a:p>
            <a:pPr marL="285750" indent="-285750" algn="just" fontAlgn="base">
              <a:spcBef>
                <a:spcPts val="600"/>
              </a:spcBef>
              <a:spcAft>
                <a:spcPts val="600"/>
              </a:spcAft>
              <a:buClrTx/>
              <a:buSzTx/>
              <a:buFont typeface="Wingdings" panose="05000000000000000000" pitchFamily="2" charset="2"/>
              <a:buChar char="q"/>
              <a:defRPr/>
            </a:pPr>
            <a:r>
              <a:rPr lang="bg-BG" sz="1700" dirty="0">
                <a:latin typeface="+mj-lt"/>
              </a:rPr>
              <a:t>Изменение на договора за финансиране - Извършва при изрично съгласие и разрешение (в някои предвидени случаи и чрез подписване на допълнително споразумение) от страна на СНД по реда и условията, посочен в договора за финансиране и Общите условия към него. При конкретно определени случаи, посочени в Общите условия, е допустимо промяната да се приложи и преди изрично съгласуване със СНД. За недопустими ще се считат и измененията, които биха довели до противоречия и нарушение на изискванията, свързани с принципа „за </a:t>
            </a:r>
            <a:r>
              <a:rPr lang="bg-BG" sz="1700" dirty="0" err="1">
                <a:latin typeface="+mj-lt"/>
              </a:rPr>
              <a:t>ненанасяне</a:t>
            </a:r>
            <a:r>
              <a:rPr lang="bg-BG" sz="1700" dirty="0">
                <a:latin typeface="+mj-lt"/>
              </a:rPr>
              <a:t> на значителни вреди“ и изискването за дигитализация</a:t>
            </a:r>
            <a:r>
              <a:rPr lang="en-US" sz="1700" dirty="0">
                <a:latin typeface="+mj-lt"/>
              </a:rPr>
              <a:t>;</a:t>
            </a:r>
            <a:r>
              <a:rPr lang="bg-BG" sz="1700" dirty="0">
                <a:latin typeface="+mj-lt"/>
              </a:rPr>
              <a:t> </a:t>
            </a:r>
          </a:p>
          <a:p>
            <a:pPr marL="285750" indent="-285750" algn="just" fontAlgn="base">
              <a:spcBef>
                <a:spcPts val="600"/>
              </a:spcBef>
              <a:spcAft>
                <a:spcPts val="600"/>
              </a:spcAft>
              <a:buClrTx/>
              <a:buSzTx/>
              <a:buFont typeface="Wingdings" panose="05000000000000000000" pitchFamily="2" charset="2"/>
              <a:buChar char="q"/>
              <a:defRPr/>
            </a:pPr>
            <a:r>
              <a:rPr lang="bg-BG" sz="1700" dirty="0">
                <a:latin typeface="+mj-lt"/>
              </a:rPr>
              <a:t>Временно спиране на проекта, прекратяване на договора за финансиране, предсрочно изпълнение на дейностите.</a:t>
            </a:r>
          </a:p>
        </p:txBody>
      </p:sp>
      <p:sp>
        <p:nvSpPr>
          <p:cNvPr id="11" name="TextBox 10">
            <a:extLst>
              <a:ext uri="{FF2B5EF4-FFF2-40B4-BE49-F238E27FC236}">
                <a16:creationId xmlns:a16="http://schemas.microsoft.com/office/drawing/2014/main" id="{F6EE2721-A430-48D4-A065-D72D742EA9DC}"/>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7210931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50</a:t>
            </a:fld>
            <a:endParaRPr lang="bg-BG" dirty="0">
              <a:solidFill>
                <a:prstClr val="black">
                  <a:lumMod val="50000"/>
                  <a:lumOff val="50000"/>
                </a:prstClr>
              </a:solidFill>
            </a:endParaRPr>
          </a:p>
        </p:txBody>
      </p:sp>
      <p:sp>
        <p:nvSpPr>
          <p:cNvPr id="7" name="Rectangle 6"/>
          <p:cNvSpPr/>
          <p:nvPr/>
        </p:nvSpPr>
        <p:spPr>
          <a:xfrm>
            <a:off x="242699" y="1034359"/>
            <a:ext cx="8658602" cy="5345053"/>
          </a:xfrm>
          <a:prstGeom prst="rect">
            <a:avLst/>
          </a:prstGeom>
        </p:spPr>
        <p:txBody>
          <a:bodyPr wrap="square">
            <a:spAutoFit/>
          </a:bodyPr>
          <a:lstStyle/>
          <a:p>
            <a:pPr>
              <a:spcAft>
                <a:spcPts val="800"/>
              </a:spcAft>
            </a:pPr>
            <a:r>
              <a:rPr lang="bg-BG" sz="1400" b="1" dirty="0">
                <a:ea typeface="Verdana" panose="020B0604030504040204" pitchFamily="34" charset="0"/>
                <a:cs typeface="Times New Roman" panose="02020603050405020304" pitchFamily="18" charset="0"/>
              </a:rPr>
              <a:t>Въпрос:</a:t>
            </a:r>
            <a:endParaRPr lang="bg-BG" sz="1400" dirty="0">
              <a:ea typeface="Verdana" panose="020B0604030504040204" pitchFamily="34" charset="0"/>
              <a:cs typeface="Times New Roman" panose="02020603050405020304" pitchFamily="18" charset="0"/>
            </a:endParaRPr>
          </a:p>
          <a:p>
            <a:pPr>
              <a:spcAft>
                <a:spcPts val="800"/>
              </a:spcAft>
            </a:pPr>
            <a:r>
              <a:rPr lang="bg-BG" sz="1400" dirty="0">
                <a:ea typeface="Verdana" panose="020B0604030504040204" pitchFamily="34" charset="0"/>
                <a:cs typeface="Times New Roman" panose="02020603050405020304" pitchFamily="18" charset="0"/>
              </a:rPr>
              <a:t>Оценка на оферти в процедура за избор на изпълнител с публична покана</a:t>
            </a:r>
            <a:endParaRPr lang="en-US" sz="1400" dirty="0">
              <a:ea typeface="Verdana" panose="020B0604030504040204" pitchFamily="34" charset="0"/>
              <a:cs typeface="Times New Roman" panose="02020603050405020304" pitchFamily="18" charset="0"/>
            </a:endParaRPr>
          </a:p>
          <a:p>
            <a:pPr>
              <a:spcAft>
                <a:spcPts val="800"/>
              </a:spcAft>
            </a:pPr>
            <a:r>
              <a:rPr lang="bg-BG" sz="1400" dirty="0">
                <a:ea typeface="Verdana" panose="020B0604030504040204" pitchFamily="34" charset="0"/>
                <a:cs typeface="Times New Roman" panose="02020603050405020304" pitchFamily="18" charset="0"/>
              </a:rPr>
              <a:t>При избран критерий за оценка "оптимално съотношение качество – цена", цената има ли задължителна минимална относителна тежест в оценката? </a:t>
            </a:r>
          </a:p>
          <a:p>
            <a:pPr>
              <a:spcAft>
                <a:spcPts val="800"/>
              </a:spcAft>
            </a:pPr>
            <a:r>
              <a:rPr lang="bg-BG" sz="1400" b="1" dirty="0">
                <a:ea typeface="Verdana" panose="020B0604030504040204" pitchFamily="34" charset="0"/>
                <a:cs typeface="Times New Roman" panose="02020603050405020304" pitchFamily="18" charset="0"/>
              </a:rPr>
              <a:t>Отговор:</a:t>
            </a:r>
            <a:endParaRPr lang="en-US" sz="1400" b="1" dirty="0">
              <a:ea typeface="Verdana" panose="020B0604030504040204" pitchFamily="34" charset="0"/>
              <a:cs typeface="Times New Roman" panose="02020603050405020304" pitchFamily="18" charset="0"/>
            </a:endParaRPr>
          </a:p>
          <a:p>
            <a:pPr>
              <a:spcAft>
                <a:spcPts val="800"/>
              </a:spcAft>
            </a:pPr>
            <a:r>
              <a:rPr lang="bg-BG" sz="1400" dirty="0">
                <a:ea typeface="Verdana" panose="020B0604030504040204" pitchFamily="34" charset="0"/>
                <a:cs typeface="Times New Roman" panose="02020603050405020304" pitchFamily="18" charset="0"/>
              </a:rPr>
              <a:t>СНД препоръчва на крайните получатели при избран критерий за оценка „Оптимално съотношение качество-цена“, за да бъде изпълнено изискването на чл. 7, ал. 1 от ПМС 80/2022, а именно определеният изпълнител да бъде избран на база предоставена от него икономически най-изгодна оферта показател цена да има относителна тежест в крайната оценка минимум 30%. </a:t>
            </a:r>
            <a:endParaRPr lang="en-US" sz="1400" dirty="0">
              <a:ea typeface="Verdana" panose="020B0604030504040204" pitchFamily="34" charset="0"/>
              <a:cs typeface="Times New Roman" panose="02020603050405020304" pitchFamily="18" charset="0"/>
            </a:endParaRPr>
          </a:p>
          <a:p>
            <a:endParaRPr lang="en-US" sz="1400" b="1" dirty="0">
              <a:ea typeface="Verdana" panose="020B0604030504040204" pitchFamily="34" charset="0"/>
            </a:endParaRPr>
          </a:p>
          <a:p>
            <a:r>
              <a:rPr lang="bg-BG" sz="1400" b="1" dirty="0">
                <a:ea typeface="Verdana" panose="020B0604030504040204" pitchFamily="34" charset="0"/>
              </a:rPr>
              <a:t>Въпрос:</a:t>
            </a:r>
            <a:endParaRPr lang="bg-BG" sz="1400" dirty="0">
              <a:ea typeface="Verdana" panose="020B0604030504040204" pitchFamily="34" charset="0"/>
            </a:endParaRPr>
          </a:p>
          <a:p>
            <a:r>
              <a:rPr lang="bg-BG" sz="1400" dirty="0">
                <a:ea typeface="Verdana" panose="020B0604030504040204" pitchFamily="34" charset="0"/>
              </a:rPr>
              <a:t>Гаранция за добро изпълнение</a:t>
            </a:r>
          </a:p>
          <a:p>
            <a:r>
              <a:rPr lang="bg-BG" sz="1400" dirty="0">
                <a:ea typeface="Verdana" panose="020B0604030504040204" pitchFamily="34" charset="0"/>
              </a:rPr>
              <a:t> Приема ли се застраховка, която обезпечава изпълнението чрез покритие на отговорността на изпълнителя, като гаранция за добро изпълнение при провеждане на процедура за избор на изпълнител с публична покана?</a:t>
            </a:r>
          </a:p>
          <a:p>
            <a:r>
              <a:rPr lang="bg-BG" sz="1400" dirty="0">
                <a:ea typeface="Verdana" panose="020B0604030504040204" pitchFamily="34" charset="0"/>
              </a:rPr>
              <a:t> </a:t>
            </a:r>
          </a:p>
          <a:p>
            <a:r>
              <a:rPr lang="bg-BG" sz="1400" b="1" dirty="0">
                <a:ea typeface="Verdana" panose="020B0604030504040204" pitchFamily="34" charset="0"/>
              </a:rPr>
              <a:t>Отговор:</a:t>
            </a:r>
            <a:endParaRPr lang="bg-BG" sz="1400" dirty="0">
              <a:ea typeface="Verdana" panose="020B0604030504040204" pitchFamily="34" charset="0"/>
            </a:endParaRPr>
          </a:p>
          <a:p>
            <a:r>
              <a:rPr lang="bg-BG" sz="1400" dirty="0">
                <a:ea typeface="Verdana" panose="020B0604030504040204" pitchFamily="34" charset="0"/>
              </a:rPr>
              <a:t>Законодателят изчерпателно е посочил в чл.17, ал. 1 от ПМС начините за предоставяне на гаранция за добро изпълнение, като е оставил на преценката на крайния получател да избере коя от формите може да изиска:</a:t>
            </a:r>
          </a:p>
          <a:p>
            <a:pPr lvl="0"/>
            <a:r>
              <a:rPr lang="en-US" sz="1400" dirty="0">
                <a:ea typeface="Verdana" panose="020B0604030504040204" pitchFamily="34" charset="0"/>
              </a:rPr>
              <a:t>-</a:t>
            </a:r>
            <a:r>
              <a:rPr lang="bg-BG" sz="1400" dirty="0">
                <a:ea typeface="Verdana" panose="020B0604030504040204" pitchFamily="34" charset="0"/>
              </a:rPr>
              <a:t>парична сума;</a:t>
            </a:r>
          </a:p>
          <a:p>
            <a:pPr lvl="0"/>
            <a:r>
              <a:rPr lang="en-US" sz="1400" dirty="0">
                <a:ea typeface="Verdana" panose="020B0604030504040204" pitchFamily="34" charset="0"/>
              </a:rPr>
              <a:t>-</a:t>
            </a:r>
            <a:r>
              <a:rPr lang="bg-BG" sz="1400" dirty="0">
                <a:ea typeface="Verdana" panose="020B0604030504040204" pitchFamily="34" charset="0"/>
              </a:rPr>
              <a:t>банкова гаранция;</a:t>
            </a:r>
          </a:p>
          <a:p>
            <a:pPr lvl="0"/>
            <a:r>
              <a:rPr lang="en-US" sz="1400" b="1" dirty="0">
                <a:ea typeface="Verdana" panose="020B0604030504040204" pitchFamily="34" charset="0"/>
              </a:rPr>
              <a:t>-</a:t>
            </a:r>
            <a:r>
              <a:rPr lang="bg-BG" sz="1400" b="1" dirty="0">
                <a:ea typeface="Verdana" panose="020B0604030504040204" pitchFamily="34" charset="0"/>
              </a:rPr>
              <a:t>застраховка, която обезпечава изпълнението чрез покритие на отговорността на изпълнителя.</a:t>
            </a:r>
            <a:endParaRPr lang="bg-BG" sz="1400" dirty="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F4FBEDDD-B77C-4118-A836-C2F68F14A545}"/>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C8EC2446-A64B-4095-A2CA-B3D494A91012}"/>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9" name="Picture 8">
            <a:extLst>
              <a:ext uri="{FF2B5EF4-FFF2-40B4-BE49-F238E27FC236}">
                <a16:creationId xmlns:a16="http://schemas.microsoft.com/office/drawing/2014/main" id="{F1491F15-C691-4D7E-B68B-21AAF53C9C74}"/>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0" name="Rounded Rectangle 23">
            <a:extLst>
              <a:ext uri="{FF2B5EF4-FFF2-40B4-BE49-F238E27FC236}">
                <a16:creationId xmlns:a16="http://schemas.microsoft.com/office/drawing/2014/main" id="{D32F6E21-FE97-4F4E-818D-C1826A23E07F}"/>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ПРОЦЕДУРИТЕ ЗА ИЗБОР НА ИЗПЪЛНИТЕЛ</a:t>
            </a:r>
          </a:p>
        </p:txBody>
      </p:sp>
    </p:spTree>
    <p:extLst>
      <p:ext uri="{BB962C8B-B14F-4D97-AF65-F5344CB8AC3E}">
        <p14:creationId xmlns:p14="http://schemas.microsoft.com/office/powerpoint/2010/main" val="2026834546"/>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51</a:t>
            </a:fld>
            <a:endParaRPr lang="bg-BG">
              <a:solidFill>
                <a:prstClr val="black">
                  <a:lumMod val="50000"/>
                  <a:lumOff val="50000"/>
                </a:prstClr>
              </a:solidFill>
            </a:endParaRPr>
          </a:p>
        </p:txBody>
      </p:sp>
      <p:sp>
        <p:nvSpPr>
          <p:cNvPr id="6" name="Rectangle 5"/>
          <p:cNvSpPr/>
          <p:nvPr/>
        </p:nvSpPr>
        <p:spPr>
          <a:xfrm>
            <a:off x="244098" y="1443841"/>
            <a:ext cx="8578170" cy="3970318"/>
          </a:xfrm>
          <a:prstGeom prst="rect">
            <a:avLst/>
          </a:prstGeom>
        </p:spPr>
        <p:txBody>
          <a:bodyPr wrap="square">
            <a:spAutoFit/>
          </a:bodyPr>
          <a:lstStyle/>
          <a:p>
            <a:r>
              <a:rPr lang="bg-BG" sz="1400" b="1" dirty="0">
                <a:ea typeface="Verdana" panose="020B0604030504040204" pitchFamily="34" charset="0"/>
              </a:rPr>
              <a:t>Въпрос:</a:t>
            </a:r>
            <a:endParaRPr lang="bg-BG" sz="1400" dirty="0">
              <a:ea typeface="Verdana" panose="020B0604030504040204" pitchFamily="34" charset="0"/>
            </a:endParaRPr>
          </a:p>
          <a:p>
            <a:r>
              <a:rPr lang="bg-BG" sz="1400" dirty="0">
                <a:ea typeface="Verdana" panose="020B0604030504040204" pitchFamily="34" charset="0"/>
              </a:rPr>
              <a:t>На стр. 13  от публикуваното Ръководство за изпълнение и отчитане на инвестициите, изпълнявани от крайните получатели на средства по Плана за възстановяване и устойчивост, при провеждането на процедури „избор с публична покана“ се казва че: „Крайният получател съставя и подписва протокол за резултатите от работата си по разглеждане и оценка на офертите. В срок от 3 дни от подписване на протокола крайният получател писмено уведомява всички кандидати за резултатите.“</a:t>
            </a:r>
          </a:p>
          <a:p>
            <a:r>
              <a:rPr lang="bg-BG" sz="1400" dirty="0">
                <a:ea typeface="Verdana" panose="020B0604030504040204" pitchFamily="34" charset="0"/>
              </a:rPr>
              <a:t>Моля да уточните, предвид гореописаното, как крайният получател ще може да спази тридневния срок за уведомяване на кандидатите в провеждана процедура „избор с публична покана“, ако ползва предварителен контрол – да допълни в протокола дата на утвърждаване, както беше досегашната практика, да представи оценителния протокол неподписан за предварителен контрол и да го подпише след като получи становището на СНД или друг начин?</a:t>
            </a:r>
          </a:p>
          <a:p>
            <a:endParaRPr lang="bg-BG" sz="1400" dirty="0">
              <a:ea typeface="Verdana" panose="020B0604030504040204" pitchFamily="34" charset="0"/>
            </a:endParaRPr>
          </a:p>
          <a:p>
            <a:r>
              <a:rPr lang="bg-BG" sz="1400" b="1" dirty="0">
                <a:ea typeface="Verdana" panose="020B0604030504040204" pitchFamily="34" charset="0"/>
              </a:rPr>
              <a:t>Отговор:</a:t>
            </a:r>
            <a:endParaRPr lang="bg-BG" sz="1400" dirty="0">
              <a:ea typeface="Verdana" panose="020B0604030504040204" pitchFamily="34" charset="0"/>
            </a:endParaRPr>
          </a:p>
          <a:p>
            <a:r>
              <a:rPr lang="bg-BG" sz="1400" dirty="0">
                <a:ea typeface="Verdana" panose="020B0604030504040204" pitchFamily="34" charset="0"/>
              </a:rPr>
              <a:t>Основна цел на предвидения контрол на проведените процедури за избор на изпълнител е тяхната законосъобразност, а именно да са спазени основните принципи за възлагане на дейности - Публичност и пропорционалност; Равнопоставеност и недопускане на дискриминация; Свободна и лоялна конкуренция; Недопускане на нередности. Всеки един от посочените във въпроса способи ще бъде приет, в случай че процедурата за избор е проведена законосъобразно и при съблюдаване на нормативните правила. </a:t>
            </a:r>
          </a:p>
        </p:txBody>
      </p:sp>
      <p:sp>
        <p:nvSpPr>
          <p:cNvPr id="7" name="Rectangle 6">
            <a:extLst>
              <a:ext uri="{FF2B5EF4-FFF2-40B4-BE49-F238E27FC236}">
                <a16:creationId xmlns:a16="http://schemas.microsoft.com/office/drawing/2014/main" id="{838151A5-43AB-4723-9494-F9620D0B1EA0}"/>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DD74482D-DB9A-475C-9351-88E509569D6A}"/>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9" name="Picture 8">
            <a:extLst>
              <a:ext uri="{FF2B5EF4-FFF2-40B4-BE49-F238E27FC236}">
                <a16:creationId xmlns:a16="http://schemas.microsoft.com/office/drawing/2014/main" id="{F6C325FA-5986-4B45-82C7-D61710EEB7C2}"/>
              </a:ext>
            </a:extLst>
          </p:cNvPr>
          <p:cNvPicPr>
            <a:picLocks noChangeAspect="1"/>
          </p:cNvPicPr>
          <p:nvPr/>
        </p:nvPicPr>
        <p:blipFill rotWithShape="1">
          <a:blip r:embed="rId2"/>
          <a:srcRect b="20181"/>
          <a:stretch/>
        </p:blipFill>
        <p:spPr>
          <a:xfrm>
            <a:off x="7766050" y="160909"/>
            <a:ext cx="1695450" cy="543997"/>
          </a:xfrm>
          <a:prstGeom prst="rect">
            <a:avLst/>
          </a:prstGeom>
        </p:spPr>
      </p:pic>
      <p:sp>
        <p:nvSpPr>
          <p:cNvPr id="10" name="Rounded Rectangle 23">
            <a:extLst>
              <a:ext uri="{FF2B5EF4-FFF2-40B4-BE49-F238E27FC236}">
                <a16:creationId xmlns:a16="http://schemas.microsoft.com/office/drawing/2014/main" id="{2D9C3736-DB91-46EC-866B-B3C8D3405260}"/>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ПРОЦЕДУРИТЕ ЗА ИЗБОР НА ИЗПЪЛНИТЕЛ</a:t>
            </a:r>
          </a:p>
        </p:txBody>
      </p:sp>
    </p:spTree>
    <p:extLst>
      <p:ext uri="{BB962C8B-B14F-4D97-AF65-F5344CB8AC3E}">
        <p14:creationId xmlns:p14="http://schemas.microsoft.com/office/powerpoint/2010/main" val="3234438184"/>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52</a:t>
            </a:fld>
            <a:endParaRPr lang="bg-BG">
              <a:solidFill>
                <a:prstClr val="black">
                  <a:lumMod val="50000"/>
                  <a:lumOff val="50000"/>
                </a:prstClr>
              </a:solidFill>
            </a:endParaRPr>
          </a:p>
        </p:txBody>
      </p:sp>
      <p:sp>
        <p:nvSpPr>
          <p:cNvPr id="6" name="Rectangle 5"/>
          <p:cNvSpPr/>
          <p:nvPr/>
        </p:nvSpPr>
        <p:spPr>
          <a:xfrm>
            <a:off x="244097" y="1196752"/>
            <a:ext cx="8633203" cy="4769639"/>
          </a:xfrm>
          <a:prstGeom prst="rect">
            <a:avLst/>
          </a:prstGeom>
        </p:spPr>
        <p:txBody>
          <a:bodyPr wrap="square">
            <a:spAutoFit/>
          </a:bodyPr>
          <a:lstStyle/>
          <a:p>
            <a:pPr>
              <a:lnSpc>
                <a:spcPct val="107000"/>
              </a:lnSpc>
              <a:spcAft>
                <a:spcPts val="800"/>
              </a:spcAft>
            </a:pPr>
            <a:r>
              <a:rPr lang="bg-BG" sz="1400" b="1" dirty="0">
                <a:ea typeface="Verdana" panose="020B0604030504040204" pitchFamily="34" charset="0"/>
                <a:cs typeface="Times New Roman" panose="02020603050405020304" pitchFamily="18" charset="0"/>
              </a:rPr>
              <a:t>Въпрос:</a:t>
            </a:r>
            <a:endParaRPr lang="bg-BG" sz="1400" dirty="0">
              <a:ea typeface="Verdana" panose="020B0604030504040204" pitchFamily="34" charset="0"/>
              <a:cs typeface="Times New Roman" panose="02020603050405020304" pitchFamily="18" charset="0"/>
            </a:endParaRPr>
          </a:p>
          <a:p>
            <a:pPr>
              <a:lnSpc>
                <a:spcPct val="107000"/>
              </a:lnSpc>
              <a:spcAft>
                <a:spcPts val="800"/>
              </a:spcAft>
            </a:pPr>
            <a:r>
              <a:rPr lang="bg-BG" sz="1400" dirty="0">
                <a:ea typeface="Verdana" panose="020B0604030504040204" pitchFamily="34" charset="0"/>
                <a:cs typeface="Times New Roman" panose="02020603050405020304" pitchFamily="18" charset="0"/>
              </a:rPr>
              <a:t>За сключване на договори с избраните изпълнители  е предвидено крайните получатели да изискват </a:t>
            </a:r>
            <a:r>
              <a:rPr lang="bg-BG" sz="1400" b="1" dirty="0">
                <a:ea typeface="Verdana" panose="020B0604030504040204" pitchFamily="34" charset="0"/>
                <a:cs typeface="Times New Roman" panose="02020603050405020304" pitchFamily="18" charset="0"/>
              </a:rPr>
              <a:t>само документи по чл. чл. 54, ал. 1, т. 1-3 от ЗОП- свидетелства за съдимост, удостоверения за липса на задължения към  МДТ и НАП.</a:t>
            </a:r>
            <a:r>
              <a:rPr lang="bg-BG" sz="1400" dirty="0">
                <a:ea typeface="Verdana" panose="020B0604030504040204" pitchFamily="34" charset="0"/>
                <a:cs typeface="Times New Roman" panose="02020603050405020304" pitchFamily="18" charset="0"/>
              </a:rPr>
              <a:t> Моля потвърдете, че за останалите проверки, които следва да бъдат направени при изготвяне на протокола за избор на изпълнител (актуално състояние на кандидата, липса на открити процедури по ликвидация и несъстоятелност), е </a:t>
            </a:r>
            <a:r>
              <a:rPr lang="bg-BG" sz="1400" b="1" u="sng" dirty="0">
                <a:ea typeface="Verdana" panose="020B0604030504040204" pitchFamily="34" charset="0"/>
                <a:cs typeface="Times New Roman" panose="02020603050405020304" pitchFamily="18" charset="0"/>
              </a:rPr>
              <a:t>достатъчно да направим проверки и  </a:t>
            </a:r>
            <a:r>
              <a:rPr lang="bg-BG" sz="1400" b="1" u="sng" dirty="0" err="1">
                <a:ea typeface="Verdana" panose="020B0604030504040204" pitchFamily="34" charset="0"/>
                <a:cs typeface="Times New Roman" panose="02020603050405020304" pitchFamily="18" charset="0"/>
              </a:rPr>
              <a:t>скрийншоти</a:t>
            </a:r>
            <a:r>
              <a:rPr lang="bg-BG" sz="1400" b="1" u="sng" dirty="0">
                <a:ea typeface="Verdana" panose="020B0604030504040204" pitchFamily="34" charset="0"/>
                <a:cs typeface="Times New Roman" panose="02020603050405020304" pitchFamily="18" charset="0"/>
              </a:rPr>
              <a:t>  от Търговския регистър към съответния момент</a:t>
            </a:r>
            <a:r>
              <a:rPr lang="bg-BG" sz="1400" dirty="0">
                <a:ea typeface="Verdana" panose="020B0604030504040204" pitchFamily="34" charset="0"/>
                <a:cs typeface="Times New Roman" panose="02020603050405020304" pitchFamily="18" charset="0"/>
              </a:rPr>
              <a:t>?  Ако </a:t>
            </a:r>
            <a:r>
              <a:rPr lang="bg-BG" sz="1400" b="1" u="sng" dirty="0">
                <a:ea typeface="Verdana" panose="020B0604030504040204" pitchFamily="34" charset="0"/>
                <a:cs typeface="Times New Roman" panose="02020603050405020304" pitchFamily="18" charset="0"/>
              </a:rPr>
              <a:t>доставчикът е чуждестранно юридическо лиц</a:t>
            </a:r>
            <a:r>
              <a:rPr lang="bg-BG" sz="1400" dirty="0">
                <a:ea typeface="Verdana" panose="020B0604030504040204" pitchFamily="34" charset="0"/>
                <a:cs typeface="Times New Roman" panose="02020603050405020304" pitchFamily="18" charset="0"/>
              </a:rPr>
              <a:t>е, моля да потвърдите, че документи за актуално състояние на кандидата, липса на открити процедури по ликвидация и несъстоятелност следва да бъдат изискани и представени.</a:t>
            </a:r>
          </a:p>
          <a:p>
            <a:pPr>
              <a:lnSpc>
                <a:spcPct val="107000"/>
              </a:lnSpc>
              <a:spcAft>
                <a:spcPts val="800"/>
              </a:spcAft>
            </a:pPr>
            <a:r>
              <a:rPr lang="bg-BG" sz="1400" b="1" dirty="0">
                <a:ea typeface="Verdana" panose="020B0604030504040204" pitchFamily="34" charset="0"/>
                <a:cs typeface="Times New Roman" panose="02020603050405020304" pitchFamily="18" charset="0"/>
              </a:rPr>
              <a:t>Отговор:</a:t>
            </a:r>
            <a:endParaRPr lang="bg-BG" sz="1400" dirty="0">
              <a:ea typeface="Verdana" panose="020B0604030504040204" pitchFamily="34" charset="0"/>
              <a:cs typeface="Times New Roman" panose="02020603050405020304" pitchFamily="18" charset="0"/>
            </a:endParaRPr>
          </a:p>
          <a:p>
            <a:pPr>
              <a:lnSpc>
                <a:spcPct val="107000"/>
              </a:lnSpc>
              <a:spcAft>
                <a:spcPts val="800"/>
              </a:spcAft>
            </a:pPr>
            <a:r>
              <a:rPr lang="bg-BG" sz="1400" dirty="0">
                <a:ea typeface="Verdana" panose="020B0604030504040204" pitchFamily="34" charset="0"/>
                <a:cs typeface="Times New Roman" panose="02020603050405020304" pitchFamily="18" charset="0"/>
              </a:rPr>
              <a:t>Съгласно чл. 11, ал. 4, т. 2 от ПМС 80/2022 е посочено, че крайният получател отстранява оферта на кандидат, за когото са налице основанията за задължително отстраняване съгласно чл. 54, ал. 1 от Закона за обществените поръчки. Крайният получател не трябва да изисква преди подписване на договора за изпълнение от избрания изпълнител удостоверение за актуално състояние и удостоверение, че не е в процедура по несъстоятелност и ликвидация, доколкото обстоятелствата, които се доказват с тях, не са предвидени като основания за отстраняване на кандидати по процедура за избор на изпълнител по ПМС № 80/2020 г. </a:t>
            </a:r>
            <a:r>
              <a:rPr lang="en-US" sz="1400" dirty="0" err="1">
                <a:ea typeface="Verdana" panose="020B0604030504040204" pitchFamily="34" charset="0"/>
                <a:cs typeface="Times New Roman" panose="02020603050405020304" pitchFamily="18" charset="0"/>
              </a:rPr>
              <a:t>Удостоверение</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за</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актуално</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състояние</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обаче</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се</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изисква</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при</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определени</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обстоятелства</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още</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на</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етап</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кандидатстване</a:t>
            </a:r>
            <a:r>
              <a:rPr lang="en-US" sz="1400" dirty="0">
                <a:ea typeface="Verdana" panose="020B0604030504040204" pitchFamily="34" charset="0"/>
                <a:cs typeface="Times New Roman" panose="02020603050405020304" pitchFamily="18" charset="0"/>
              </a:rPr>
              <a:t>,</a:t>
            </a:r>
            <a:r>
              <a:rPr lang="bg-BG" sz="1400" dirty="0">
                <a:ea typeface="Verdana" panose="020B0604030504040204" pitchFamily="34" charset="0"/>
                <a:cs typeface="Times New Roman" panose="02020603050405020304" pitchFamily="18" charset="0"/>
              </a:rPr>
              <a:t> а именно</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за</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да</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бъдат</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определи</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лицата</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които</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следва</a:t>
            </a:r>
            <a:r>
              <a:rPr lang="en-US" sz="1400" dirty="0">
                <a:ea typeface="Verdana" panose="020B0604030504040204" pitchFamily="34" charset="0"/>
                <a:cs typeface="Times New Roman" panose="02020603050405020304" pitchFamily="18" charset="0"/>
              </a:rPr>
              <a:t> </a:t>
            </a:r>
            <a:r>
              <a:rPr lang="en-US" sz="1400" dirty="0" err="1">
                <a:ea typeface="Verdana" panose="020B0604030504040204" pitchFamily="34" charset="0"/>
                <a:cs typeface="Times New Roman" panose="02020603050405020304" pitchFamily="18" charset="0"/>
              </a:rPr>
              <a:t>да</a:t>
            </a:r>
            <a:r>
              <a:rPr lang="en-US" sz="1400" dirty="0">
                <a:ea typeface="Verdana" panose="020B0604030504040204" pitchFamily="34" charset="0"/>
                <a:cs typeface="Times New Roman" panose="02020603050405020304" pitchFamily="18" charset="0"/>
              </a:rPr>
              <a:t> </a:t>
            </a:r>
            <a:r>
              <a:rPr lang="bg-BG" sz="1400" dirty="0">
                <a:ea typeface="Verdana" panose="020B0604030504040204" pitchFamily="34" charset="0"/>
                <a:cs typeface="Times New Roman" panose="02020603050405020304" pitchFamily="18" charset="0"/>
              </a:rPr>
              <a:t>представят декларация по чл. 16, ал. 1, т. 1 от ПМС 80/2022.</a:t>
            </a:r>
          </a:p>
        </p:txBody>
      </p:sp>
      <p:sp>
        <p:nvSpPr>
          <p:cNvPr id="7" name="Rectangle 6">
            <a:extLst>
              <a:ext uri="{FF2B5EF4-FFF2-40B4-BE49-F238E27FC236}">
                <a16:creationId xmlns:a16="http://schemas.microsoft.com/office/drawing/2014/main" id="{838151A5-43AB-4723-9494-F9620D0B1EA0}"/>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DD74482D-DB9A-475C-9351-88E509569D6A}"/>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9" name="Picture 8">
            <a:extLst>
              <a:ext uri="{FF2B5EF4-FFF2-40B4-BE49-F238E27FC236}">
                <a16:creationId xmlns:a16="http://schemas.microsoft.com/office/drawing/2014/main" id="{F6C325FA-5986-4B45-82C7-D61710EEB7C2}"/>
              </a:ext>
            </a:extLst>
          </p:cNvPr>
          <p:cNvPicPr>
            <a:picLocks noChangeAspect="1"/>
          </p:cNvPicPr>
          <p:nvPr/>
        </p:nvPicPr>
        <p:blipFill rotWithShape="1">
          <a:blip r:embed="rId2"/>
          <a:srcRect b="20181"/>
          <a:stretch/>
        </p:blipFill>
        <p:spPr>
          <a:xfrm>
            <a:off x="7766050" y="160909"/>
            <a:ext cx="1695450" cy="543997"/>
          </a:xfrm>
          <a:prstGeom prst="rect">
            <a:avLst/>
          </a:prstGeom>
        </p:spPr>
      </p:pic>
      <p:sp>
        <p:nvSpPr>
          <p:cNvPr id="10" name="Rounded Rectangle 23">
            <a:extLst>
              <a:ext uri="{FF2B5EF4-FFF2-40B4-BE49-F238E27FC236}">
                <a16:creationId xmlns:a16="http://schemas.microsoft.com/office/drawing/2014/main" id="{2D9C3736-DB91-46EC-866B-B3C8D3405260}"/>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ПРОЦЕДУРИТЕ ЗА ИЗБОР НА ИЗПЪЛНИТЕЛ</a:t>
            </a:r>
          </a:p>
        </p:txBody>
      </p:sp>
    </p:spTree>
    <p:extLst>
      <p:ext uri="{BB962C8B-B14F-4D97-AF65-F5344CB8AC3E}">
        <p14:creationId xmlns:p14="http://schemas.microsoft.com/office/powerpoint/2010/main" val="4175309504"/>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E2B58DF-1D09-4CB6-9E47-17C3D15C7E45}"/>
              </a:ext>
            </a:extLst>
          </p:cNvPr>
          <p:cNvSpPr txBox="1"/>
          <p:nvPr/>
        </p:nvSpPr>
        <p:spPr>
          <a:xfrm>
            <a:off x="2057273" y="2195571"/>
            <a:ext cx="4572000" cy="1676741"/>
          </a:xfrm>
          <a:prstGeom prst="rect">
            <a:avLst/>
          </a:prstGeom>
          <a:noFill/>
        </p:spPr>
        <p:txBody>
          <a:bodyPr wrap="square">
            <a:spAutoFit/>
          </a:bodyPr>
          <a:lstStyle/>
          <a:p>
            <a:pPr marL="0" lvl="0" indent="0" algn="ctr" defTabSz="2468789">
              <a:lnSpc>
                <a:spcPct val="200000"/>
              </a:lnSpc>
              <a:spcAft>
                <a:spcPts val="0"/>
              </a:spcAft>
              <a:buClrTx/>
              <a:buSzTx/>
              <a:buNone/>
            </a:pPr>
            <a:r>
              <a:rPr lang="bg-BG" b="1" dirty="0">
                <a:latin typeface="+mj-lt"/>
                <a:ea typeface="+mj-ea"/>
                <a:cs typeface="+mj-cs"/>
              </a:rPr>
              <a:t>ВЪПРОСИ СВЪРЗАНИ С</a:t>
            </a:r>
            <a:endParaRPr lang="en-US" sz="1800" b="1" dirty="0">
              <a:solidFill>
                <a:schemeClr val="tx1"/>
              </a:solidFill>
              <a:effectLst/>
              <a:latin typeface="+mj-lt"/>
              <a:ea typeface="+mj-ea"/>
              <a:cs typeface="+mj-cs"/>
            </a:endParaRPr>
          </a:p>
          <a:p>
            <a:pPr marL="0" lvl="0" indent="0" algn="ctr" defTabSz="2468789">
              <a:lnSpc>
                <a:spcPct val="200000"/>
              </a:lnSpc>
              <a:spcAft>
                <a:spcPts val="0"/>
              </a:spcAft>
              <a:buClrTx/>
              <a:buSzTx/>
              <a:buNone/>
            </a:pPr>
            <a:r>
              <a:rPr lang="ru-RU" sz="1800" b="1" dirty="0">
                <a:solidFill>
                  <a:schemeClr val="tx1"/>
                </a:solidFill>
                <a:effectLst/>
                <a:latin typeface="+mj-lt"/>
                <a:ea typeface="+mj-ea"/>
                <a:cs typeface="+mj-cs"/>
              </a:rPr>
              <a:t>ТЕХНИЧЕСКОТО ИЗПЪЛНЕНИЕ И ОТЧИТАНЕ НА ИНВЕСТИЦИИТЕ</a:t>
            </a:r>
          </a:p>
        </p:txBody>
      </p:sp>
      <p:pic>
        <p:nvPicPr>
          <p:cNvPr id="5" name="Graphic 4" descr="Marketing">
            <a:extLst>
              <a:ext uri="{FF2B5EF4-FFF2-40B4-BE49-F238E27FC236}">
                <a16:creationId xmlns:a16="http://schemas.microsoft.com/office/drawing/2014/main" id="{3DA45E48-4053-4B2D-916D-A29706F54265}"/>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rot="19862487">
            <a:off x="1160424" y="2721556"/>
            <a:ext cx="818963" cy="818963"/>
          </a:xfrm>
          <a:prstGeom prst="rect">
            <a:avLst/>
          </a:prstGeom>
        </p:spPr>
      </p:pic>
    </p:spTree>
    <p:extLst>
      <p:ext uri="{BB962C8B-B14F-4D97-AF65-F5344CB8AC3E}">
        <p14:creationId xmlns:p14="http://schemas.microsoft.com/office/powerpoint/2010/main" val="8653177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54</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279400" y="1806655"/>
            <a:ext cx="8623300" cy="3501946"/>
          </a:xfrm>
        </p:spPr>
        <p:txBody>
          <a:bodyPr>
            <a:noAutofit/>
          </a:bodyPr>
          <a:lstStyle/>
          <a:p>
            <a:pPr marL="285750" indent="-285750" algn="just" fontAlgn="base">
              <a:lnSpc>
                <a:spcPct val="90000"/>
              </a:lnSpc>
              <a:spcBef>
                <a:spcPts val="600"/>
              </a:spcBef>
              <a:spcAft>
                <a:spcPts val="600"/>
              </a:spcAft>
              <a:buClrTx/>
              <a:buSzTx/>
              <a:buFont typeface="Arial" panose="020B0604020202020204" pitchFamily="34" charset="0"/>
              <a:buChar char="•"/>
              <a:defRPr/>
            </a:pPr>
            <a:endParaRPr lang="en-US" sz="1600" dirty="0">
              <a:solidFill>
                <a:schemeClr val="tx1"/>
              </a:solidFill>
              <a:ea typeface="Tahoma" pitchFamily="34" charset="0"/>
              <a:cs typeface="Tahoma" pitchFamily="34" charset="0"/>
            </a:endParaRPr>
          </a:p>
          <a:p>
            <a:pPr marL="45720" indent="0" algn="just">
              <a:buNone/>
            </a:pPr>
            <a:r>
              <a:rPr lang="bg-BG" sz="1600" b="1" dirty="0"/>
              <a:t>Въпрос: </a:t>
            </a:r>
            <a:r>
              <a:rPr lang="bg-BG" sz="1600" dirty="0"/>
              <a:t>Кога ще бъдат публикувани на страницата на МИР векторен формат на логото на НПВУ, емблемата на ЕС и упоменаването „Европейски съюз“ и </a:t>
            </a:r>
            <a:r>
              <a:rPr lang="en-US" sz="1600" dirty="0" err="1"/>
              <a:t>подходящо</a:t>
            </a:r>
            <a:r>
              <a:rPr lang="en-US" sz="1600" dirty="0"/>
              <a:t> </a:t>
            </a:r>
            <a:r>
              <a:rPr lang="en-US" sz="1600" dirty="0" err="1"/>
              <a:t>указание</a:t>
            </a:r>
            <a:r>
              <a:rPr lang="en-US" sz="1600" dirty="0"/>
              <a:t> </a:t>
            </a:r>
            <a:r>
              <a:rPr lang="en-US" sz="1600" dirty="0" err="1"/>
              <a:t>за</a:t>
            </a:r>
            <a:r>
              <a:rPr lang="en-US" sz="1600" dirty="0"/>
              <a:t> </a:t>
            </a:r>
            <a:r>
              <a:rPr lang="en-US" sz="1600" dirty="0" err="1"/>
              <a:t>финансирането</a:t>
            </a:r>
            <a:r>
              <a:rPr lang="en-US" sz="1600" dirty="0"/>
              <a:t>, </a:t>
            </a:r>
            <a:r>
              <a:rPr lang="en-US" sz="1600" dirty="0" err="1"/>
              <a:t>съдържащо</a:t>
            </a:r>
            <a:r>
              <a:rPr lang="en-US" sz="1600" dirty="0"/>
              <a:t> „</a:t>
            </a:r>
            <a:r>
              <a:rPr lang="en-US" sz="1600" dirty="0" err="1"/>
              <a:t>финансирано</a:t>
            </a:r>
            <a:r>
              <a:rPr lang="en-US" sz="1600" dirty="0"/>
              <a:t> </a:t>
            </a:r>
            <a:r>
              <a:rPr lang="en-US" sz="1600" dirty="0" err="1"/>
              <a:t>от</a:t>
            </a:r>
            <a:r>
              <a:rPr lang="en-US" sz="1600" dirty="0"/>
              <a:t> </a:t>
            </a:r>
            <a:r>
              <a:rPr lang="en-US" sz="1600" dirty="0" err="1"/>
              <a:t>Европейския</a:t>
            </a:r>
            <a:r>
              <a:rPr lang="en-US" sz="1600" dirty="0"/>
              <a:t> </a:t>
            </a:r>
            <a:r>
              <a:rPr lang="en-US" sz="1600" dirty="0" err="1"/>
              <a:t>съюз</a:t>
            </a:r>
            <a:r>
              <a:rPr lang="en-US" sz="1600" dirty="0"/>
              <a:t> – </a:t>
            </a:r>
            <a:r>
              <a:rPr lang="en-US" sz="1600" dirty="0" err="1"/>
              <a:t>NextGenerationEU</a:t>
            </a:r>
            <a:r>
              <a:rPr lang="en-US" sz="1600" dirty="0"/>
              <a:t>“</a:t>
            </a:r>
            <a:r>
              <a:rPr lang="bg-BG" sz="1600" dirty="0"/>
              <a:t>?</a:t>
            </a:r>
          </a:p>
          <a:p>
            <a:pPr marL="45720" indent="0">
              <a:buNone/>
            </a:pPr>
            <a:endParaRPr lang="bg-BG" sz="1600" dirty="0"/>
          </a:p>
          <a:p>
            <a:pPr marL="45720" indent="0" algn="just">
              <a:buNone/>
            </a:pPr>
            <a:r>
              <a:rPr lang="bg-BG" sz="1600" b="1" dirty="0"/>
              <a:t>Отговор: </a:t>
            </a:r>
            <a:r>
              <a:rPr lang="bg-BG" sz="1600" dirty="0"/>
              <a:t>В условията за изпълнение по процедурата е посочено, че емблемата на ЕС следва да е съобразена с графичните стандарти, видни в Приложение II от Регламент за изпълнение (ЕС) № 821/2014 на Комисията – това е текст от условията за изпълнение. Регламента не е пряко приложим за Плана, но е единственото място, където се определят графични стандарти за знамето на ЕС.</a:t>
            </a:r>
          </a:p>
          <a:p>
            <a:pPr marL="45720" indent="0">
              <a:buNone/>
            </a:pPr>
            <a:endParaRPr lang="bg-BG" sz="1600" b="1" dirty="0"/>
          </a:p>
          <a:p>
            <a:pPr marL="0" lvl="0" indent="0" fontAlgn="base">
              <a:spcBef>
                <a:spcPts val="0"/>
              </a:spcBef>
              <a:spcAft>
                <a:spcPts val="600"/>
              </a:spcAft>
              <a:buClrTx/>
              <a:buSzTx/>
              <a:buNone/>
              <a:defRPr/>
            </a:pPr>
            <a:endParaRPr lang="bg-BG" sz="1600" b="1" dirty="0">
              <a:solidFill>
                <a:srgbClr val="040470"/>
              </a:solidFill>
              <a:cs typeface="Tahoma" pitchFamily="34" charset="0"/>
            </a:endParaRPr>
          </a:p>
        </p:txBody>
      </p:sp>
      <p:sp>
        <p:nvSpPr>
          <p:cNvPr id="6" name="Rectangle 5">
            <a:extLst>
              <a:ext uri="{FF2B5EF4-FFF2-40B4-BE49-F238E27FC236}">
                <a16:creationId xmlns:a16="http://schemas.microsoft.com/office/drawing/2014/main" id="{1E96EFB2-0F1D-4F61-8739-5198695E6D2A}"/>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12E695E8-3D77-4651-9796-A2C982EC2746}"/>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3" name="Picture 12">
            <a:extLst>
              <a:ext uri="{FF2B5EF4-FFF2-40B4-BE49-F238E27FC236}">
                <a16:creationId xmlns:a16="http://schemas.microsoft.com/office/drawing/2014/main" id="{94E91F1C-3BAC-44FA-8900-654EF44FDECC}"/>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4" name="Rounded Rectangle 23">
            <a:extLst>
              <a:ext uri="{FF2B5EF4-FFF2-40B4-BE49-F238E27FC236}">
                <a16:creationId xmlns:a16="http://schemas.microsoft.com/office/drawing/2014/main" id="{18B1BAB9-7314-43A4-9518-83C02339D669}"/>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2802333585"/>
      </p:ext>
    </p:extLst>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55</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244098" y="1861330"/>
            <a:ext cx="8506202" cy="3522999"/>
          </a:xfrm>
        </p:spPr>
        <p:txBody>
          <a:bodyPr>
            <a:normAutofit/>
          </a:bodyPr>
          <a:lstStyle/>
          <a:p>
            <a:pPr marL="0" lvl="0" indent="0" algn="just" fontAlgn="base">
              <a:lnSpc>
                <a:spcPct val="40000"/>
              </a:lnSpc>
              <a:spcBef>
                <a:spcPts val="0"/>
              </a:spcBef>
              <a:spcAft>
                <a:spcPts val="0"/>
              </a:spcAft>
              <a:buClrTx/>
              <a:buSzTx/>
              <a:buNone/>
              <a:defRPr/>
            </a:pPr>
            <a:endParaRPr lang="en-US" sz="1600" dirty="0">
              <a:solidFill>
                <a:schemeClr val="tx1"/>
              </a:solidFill>
              <a:ea typeface="Tahoma" pitchFamily="34" charset="0"/>
              <a:cs typeface="Tahoma" pitchFamily="34" charset="0"/>
            </a:endParaRPr>
          </a:p>
          <a:p>
            <a:pPr marL="0" lvl="0" indent="0" algn="just" fontAlgn="base">
              <a:lnSpc>
                <a:spcPct val="40000"/>
              </a:lnSpc>
              <a:spcBef>
                <a:spcPts val="0"/>
              </a:spcBef>
              <a:spcAft>
                <a:spcPts val="0"/>
              </a:spcAft>
              <a:buClrTx/>
              <a:buSzTx/>
              <a:buNone/>
              <a:defRPr/>
            </a:pPr>
            <a:endParaRPr lang="en-US" sz="1600" dirty="0">
              <a:solidFill>
                <a:schemeClr val="tx1"/>
              </a:solidFill>
              <a:ea typeface="Tahoma" pitchFamily="34" charset="0"/>
              <a:cs typeface="Tahoma" pitchFamily="34" charset="0"/>
            </a:endParaRPr>
          </a:p>
          <a:p>
            <a:pPr marL="0" lvl="0" indent="0" algn="just" fontAlgn="base">
              <a:lnSpc>
                <a:spcPct val="40000"/>
              </a:lnSpc>
              <a:spcBef>
                <a:spcPts val="0"/>
              </a:spcBef>
              <a:spcAft>
                <a:spcPts val="0"/>
              </a:spcAft>
              <a:buClrTx/>
              <a:buSzTx/>
              <a:buNone/>
              <a:defRPr/>
            </a:pPr>
            <a:endParaRPr lang="ru-RU" sz="1600" dirty="0">
              <a:solidFill>
                <a:schemeClr val="tx1"/>
              </a:solidFill>
              <a:ea typeface="Tahoma" pitchFamily="34" charset="0"/>
              <a:cs typeface="Tahoma" pitchFamily="34" charset="0"/>
            </a:endParaRPr>
          </a:p>
          <a:p>
            <a:pPr marL="0" indent="0" algn="just" fontAlgn="base">
              <a:lnSpc>
                <a:spcPct val="90000"/>
              </a:lnSpc>
              <a:spcBef>
                <a:spcPts val="0"/>
              </a:spcBef>
              <a:spcAft>
                <a:spcPts val="600"/>
              </a:spcAft>
              <a:buClrTx/>
              <a:buSzTx/>
              <a:buNone/>
              <a:defRPr/>
            </a:pPr>
            <a:r>
              <a:rPr lang="bg-BG" sz="1600" b="1" dirty="0"/>
              <a:t>Въпрос</a:t>
            </a:r>
            <a:r>
              <a:rPr lang="bg-BG" sz="1600" dirty="0">
                <a:solidFill>
                  <a:srgbClr val="002060"/>
                </a:solidFill>
                <a:ea typeface="Tahoma" pitchFamily="34" charset="0"/>
                <a:cs typeface="Tahoma" pitchFamily="34" charset="0"/>
              </a:rPr>
              <a:t>: </a:t>
            </a:r>
            <a:r>
              <a:rPr lang="bg-BG" sz="1600" dirty="0"/>
              <a:t>Кога по време на изпълнението на проекта ще бъдат извършвани посещения на място от страна на СНД?</a:t>
            </a:r>
          </a:p>
          <a:p>
            <a:pPr marL="0" indent="0" algn="just" fontAlgn="base">
              <a:lnSpc>
                <a:spcPct val="90000"/>
              </a:lnSpc>
              <a:spcBef>
                <a:spcPts val="0"/>
              </a:spcBef>
              <a:spcAft>
                <a:spcPts val="600"/>
              </a:spcAft>
              <a:buClrTx/>
              <a:buSzTx/>
              <a:buNone/>
              <a:defRPr/>
            </a:pPr>
            <a:endParaRPr lang="bg-BG" sz="1600" dirty="0"/>
          </a:p>
          <a:p>
            <a:pPr marL="0" indent="0" algn="just" fontAlgn="base">
              <a:lnSpc>
                <a:spcPct val="90000"/>
              </a:lnSpc>
              <a:spcBef>
                <a:spcPts val="0"/>
              </a:spcBef>
              <a:spcAft>
                <a:spcPts val="600"/>
              </a:spcAft>
              <a:buClrTx/>
              <a:buSzTx/>
              <a:buNone/>
              <a:defRPr/>
            </a:pPr>
            <a:r>
              <a:rPr lang="bg-BG" sz="1600" b="1" dirty="0"/>
              <a:t>Отговор: </a:t>
            </a:r>
          </a:p>
          <a:p>
            <a:pPr marL="0" indent="0" algn="just" fontAlgn="base">
              <a:lnSpc>
                <a:spcPct val="90000"/>
              </a:lnSpc>
              <a:spcBef>
                <a:spcPts val="0"/>
              </a:spcBef>
              <a:spcAft>
                <a:spcPts val="600"/>
              </a:spcAft>
              <a:buClrTx/>
              <a:buSzTx/>
              <a:buNone/>
              <a:defRPr/>
            </a:pPr>
            <a:r>
              <a:rPr lang="bg-BG" sz="1600" dirty="0"/>
              <a:t>Ще са базирани на оценка на риска и в общия случай ще са обвързани по всяка вероятно с представяне на отчети</a:t>
            </a:r>
          </a:p>
          <a:p>
            <a:pPr marL="0" indent="0" algn="just" fontAlgn="base">
              <a:lnSpc>
                <a:spcPct val="90000"/>
              </a:lnSpc>
              <a:spcBef>
                <a:spcPts val="0"/>
              </a:spcBef>
              <a:spcAft>
                <a:spcPts val="600"/>
              </a:spcAft>
              <a:buClrTx/>
              <a:buSzTx/>
              <a:buNone/>
              <a:defRPr/>
            </a:pPr>
            <a:r>
              <a:rPr lang="bg-BG" sz="1600" dirty="0"/>
              <a:t>Обръщаме внимание, че могат да бъдат извършени и без предварително уведомяване на КП, напр. когато са налице съвкупност от рискови фактори, </a:t>
            </a:r>
            <a:r>
              <a:rPr lang="bg-BG" sz="1600" dirty="0" err="1"/>
              <a:t>индикиращи</a:t>
            </a:r>
            <a:r>
              <a:rPr lang="bg-BG" sz="1600" dirty="0"/>
              <a:t> фиктивно изпълнение на инвестиция, при вече идентифицирана високорискова инвестиция, при предвиден по проекта софтуер на стойност над 100 000 лв. и друго по преценка на СНД</a:t>
            </a:r>
            <a:r>
              <a:rPr lang="en-US" sz="1600" dirty="0"/>
              <a:t>.</a:t>
            </a:r>
            <a:r>
              <a:rPr lang="bg-BG" sz="1600" dirty="0"/>
              <a:t> </a:t>
            </a:r>
          </a:p>
          <a:p>
            <a:pPr marL="0" indent="0" algn="just" fontAlgn="base">
              <a:lnSpc>
                <a:spcPct val="90000"/>
              </a:lnSpc>
              <a:spcBef>
                <a:spcPts val="0"/>
              </a:spcBef>
              <a:spcAft>
                <a:spcPts val="600"/>
              </a:spcAft>
              <a:buClrTx/>
              <a:buSzTx/>
              <a:buNone/>
              <a:defRPr/>
            </a:pPr>
            <a:r>
              <a:rPr lang="bg-BG" sz="1600" dirty="0"/>
              <a:t>Възможно е да се извършва проверка и за удостоверяване на принципа за </a:t>
            </a:r>
            <a:r>
              <a:rPr lang="bg-BG" sz="1600" dirty="0" err="1"/>
              <a:t>ненанасяне</a:t>
            </a:r>
            <a:r>
              <a:rPr lang="bg-BG" sz="1600" dirty="0"/>
              <a:t> на значителни вреди.</a:t>
            </a:r>
          </a:p>
          <a:p>
            <a:pPr marL="0" indent="0" algn="just" fontAlgn="base">
              <a:spcBef>
                <a:spcPts val="0"/>
              </a:spcBef>
              <a:spcAft>
                <a:spcPts val="600"/>
              </a:spcAft>
              <a:buClrTx/>
              <a:buSzTx/>
              <a:buNone/>
              <a:defRPr/>
            </a:pPr>
            <a:endParaRPr lang="en-US" sz="1600" dirty="0">
              <a:solidFill>
                <a:srgbClr val="002060"/>
              </a:solidFill>
              <a:ea typeface="Tahoma" pitchFamily="34" charset="0"/>
              <a:cs typeface="Tahoma" pitchFamily="34" charset="0"/>
            </a:endParaRPr>
          </a:p>
          <a:p>
            <a:pPr marL="0" indent="0" algn="just" fontAlgn="base">
              <a:spcBef>
                <a:spcPts val="0"/>
              </a:spcBef>
              <a:spcAft>
                <a:spcPts val="600"/>
              </a:spcAft>
              <a:buClrTx/>
              <a:buSzTx/>
              <a:buNone/>
              <a:defRPr/>
            </a:pPr>
            <a:endParaRPr lang="en-US" sz="1600" dirty="0">
              <a:solidFill>
                <a:srgbClr val="002060"/>
              </a:solidFill>
              <a:ea typeface="Tahoma" pitchFamily="34" charset="0"/>
              <a:cs typeface="Tahoma" pitchFamily="34" charset="0"/>
            </a:endParaRPr>
          </a:p>
          <a:p>
            <a:pPr marL="0" indent="0" algn="just" fontAlgn="base">
              <a:spcBef>
                <a:spcPts val="0"/>
              </a:spcBef>
              <a:spcAft>
                <a:spcPts val="600"/>
              </a:spcAft>
              <a:buClrTx/>
              <a:buSzTx/>
              <a:buNone/>
              <a:defRPr/>
            </a:pPr>
            <a:endParaRPr lang="en-US" sz="1600" dirty="0">
              <a:solidFill>
                <a:srgbClr val="002060"/>
              </a:solidFill>
              <a:ea typeface="Tahoma" pitchFamily="34" charset="0"/>
              <a:cs typeface="Tahoma" pitchFamily="34" charset="0"/>
            </a:endParaRPr>
          </a:p>
          <a:p>
            <a:pPr marL="0" indent="0" algn="just" fontAlgn="base">
              <a:spcBef>
                <a:spcPts val="0"/>
              </a:spcBef>
              <a:spcAft>
                <a:spcPts val="600"/>
              </a:spcAft>
              <a:buClrTx/>
              <a:buSzTx/>
              <a:buNone/>
              <a:defRPr/>
            </a:pPr>
            <a:endParaRPr lang="ru-RU" sz="1600" dirty="0">
              <a:solidFill>
                <a:srgbClr val="002060"/>
              </a:solidFill>
              <a:ea typeface="Tahoma" pitchFamily="34" charset="0"/>
              <a:cs typeface="Tahoma" pitchFamily="34" charset="0"/>
            </a:endParaRPr>
          </a:p>
          <a:p>
            <a:pPr marL="0" lvl="0" indent="0" algn="just" fontAlgn="base">
              <a:spcBef>
                <a:spcPts val="0"/>
              </a:spcBef>
              <a:spcAft>
                <a:spcPts val="600"/>
              </a:spcAft>
              <a:buClrTx/>
              <a:buSzTx/>
              <a:buNone/>
              <a:defRPr/>
            </a:pPr>
            <a:endParaRPr lang="en-US" sz="1600" dirty="0">
              <a:solidFill>
                <a:srgbClr val="040470"/>
              </a:solidFill>
              <a:cs typeface="Tahoma" pitchFamily="34" charset="0"/>
            </a:endParaRPr>
          </a:p>
          <a:p>
            <a:pPr marL="0" lvl="0" indent="0" algn="ctr" fontAlgn="base">
              <a:spcBef>
                <a:spcPts val="0"/>
              </a:spcBef>
              <a:spcAft>
                <a:spcPts val="600"/>
              </a:spcAft>
              <a:buClrTx/>
              <a:buSzTx/>
              <a:buNone/>
              <a:defRPr/>
            </a:pPr>
            <a:endParaRPr lang="bg-BG" sz="1600" b="1" dirty="0">
              <a:solidFill>
                <a:schemeClr val="tx1"/>
              </a:solidFill>
              <a:cs typeface="Tahoma" pitchFamily="34" charset="0"/>
            </a:endParaRPr>
          </a:p>
          <a:p>
            <a:pPr marL="0" lvl="0" indent="0" algn="just" fontAlgn="base">
              <a:spcBef>
                <a:spcPts val="0"/>
              </a:spcBef>
              <a:spcAft>
                <a:spcPts val="600"/>
              </a:spcAft>
              <a:buClrTx/>
              <a:buSzTx/>
              <a:buNone/>
              <a:defRPr/>
            </a:pPr>
            <a:endParaRPr lang="ru-RU" sz="1600" b="1" dirty="0">
              <a:solidFill>
                <a:schemeClr val="tx1"/>
              </a:solidFill>
              <a:cs typeface="Tahoma" pitchFamily="34" charset="0"/>
            </a:endParaRPr>
          </a:p>
          <a:p>
            <a:pPr marL="0" lvl="0" indent="0" fontAlgn="base">
              <a:spcBef>
                <a:spcPts val="0"/>
              </a:spcBef>
              <a:spcAft>
                <a:spcPts val="600"/>
              </a:spcAft>
              <a:buClrTx/>
              <a:buSzTx/>
              <a:buNone/>
              <a:defRPr/>
            </a:pPr>
            <a:endParaRPr lang="ru-RU" sz="1600" b="1" dirty="0">
              <a:solidFill>
                <a:schemeClr val="tx1"/>
              </a:solidFill>
              <a:cs typeface="Tahoma" pitchFamily="34" charset="0"/>
            </a:endParaRPr>
          </a:p>
          <a:p>
            <a:pPr marL="0" lvl="0" indent="0" fontAlgn="base">
              <a:spcBef>
                <a:spcPts val="0"/>
              </a:spcBef>
              <a:spcAft>
                <a:spcPts val="600"/>
              </a:spcAft>
              <a:buClrTx/>
              <a:buSzTx/>
              <a:buNone/>
              <a:defRPr/>
            </a:pPr>
            <a:endParaRPr lang="bg-BG" sz="1600" b="1" dirty="0">
              <a:solidFill>
                <a:srgbClr val="040470"/>
              </a:solidFill>
              <a:cs typeface="Tahoma" pitchFamily="34" charset="0"/>
            </a:endParaRPr>
          </a:p>
        </p:txBody>
      </p:sp>
      <p:sp>
        <p:nvSpPr>
          <p:cNvPr id="11" name="Rectangle 6"/>
          <p:cNvSpPr>
            <a:spLocks noChangeArrowheads="1"/>
          </p:cNvSpPr>
          <p:nvPr/>
        </p:nvSpPr>
        <p:spPr bwMode="auto">
          <a:xfrm>
            <a:off x="1673225" y="60199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just" fontAlgn="base">
              <a:spcBef>
                <a:spcPct val="0"/>
              </a:spcBef>
              <a:spcAft>
                <a:spcPct val="0"/>
              </a:spcAft>
            </a:pPr>
            <a:r>
              <a:rPr lang="bg-BG" sz="1200" b="1" dirty="0">
                <a:solidFill>
                  <a:prstClr val="black"/>
                </a:solidFill>
                <a:latin typeface="Calibri" pitchFamily="34" charset="0"/>
                <a:ea typeface="Calibri" pitchFamily="34" charset="0"/>
                <a:cs typeface="Times New Roman" pitchFamily="18" charset="0"/>
              </a:rPr>
              <a:t>   </a:t>
            </a:r>
            <a:endParaRPr lang="bg-BG" dirty="0">
              <a:solidFill>
                <a:prstClr val="black"/>
              </a:solidFill>
              <a:latin typeface="Arial" pitchFamily="34" charset="0"/>
              <a:cs typeface="Arial" pitchFamily="34" charset="0"/>
            </a:endParaRPr>
          </a:p>
        </p:txBody>
      </p:sp>
      <p:sp>
        <p:nvSpPr>
          <p:cNvPr id="6" name="Rectangle 5">
            <a:extLst>
              <a:ext uri="{FF2B5EF4-FFF2-40B4-BE49-F238E27FC236}">
                <a16:creationId xmlns:a16="http://schemas.microsoft.com/office/drawing/2014/main" id="{A2A82416-E1E1-40E9-9A1A-DF4D44F25E56}"/>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83F5AFB6-31EB-47CA-897F-9228B7F771E3}"/>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0" name="Picture 9">
            <a:extLst>
              <a:ext uri="{FF2B5EF4-FFF2-40B4-BE49-F238E27FC236}">
                <a16:creationId xmlns:a16="http://schemas.microsoft.com/office/drawing/2014/main" id="{8F36A087-2101-4BB9-8429-562E553114A2}"/>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2" name="Rounded Rectangle 23">
            <a:extLst>
              <a:ext uri="{FF2B5EF4-FFF2-40B4-BE49-F238E27FC236}">
                <a16:creationId xmlns:a16="http://schemas.microsoft.com/office/drawing/2014/main" id="{830DCBC7-1497-4324-98FA-389811ECCB41}"/>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3829970849"/>
      </p:ext>
    </p:extLst>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56</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244098" y="1648753"/>
            <a:ext cx="8208912" cy="2938049"/>
          </a:xfrm>
        </p:spPr>
        <p:txBody>
          <a:bodyPr>
            <a:normAutofit/>
          </a:bodyPr>
          <a:lstStyle/>
          <a:p>
            <a:pPr marL="0" indent="0" algn="just" fontAlgn="base">
              <a:spcBef>
                <a:spcPts val="0"/>
              </a:spcBef>
              <a:spcAft>
                <a:spcPts val="600"/>
              </a:spcAft>
              <a:buClrTx/>
              <a:buSzTx/>
              <a:buNone/>
              <a:defRPr/>
            </a:pPr>
            <a:r>
              <a:rPr lang="ru-RU" sz="1600" dirty="0">
                <a:solidFill>
                  <a:schemeClr val="accent4">
                    <a:lumMod val="50000"/>
                  </a:schemeClr>
                </a:solidFill>
                <a:ea typeface="Tahoma" pitchFamily="34" charset="0"/>
                <a:cs typeface="Tahoma" pitchFamily="34" charset="0"/>
              </a:rPr>
              <a:t>	</a:t>
            </a:r>
          </a:p>
          <a:p>
            <a:pPr marL="0" indent="0" algn="just" fontAlgn="base">
              <a:spcBef>
                <a:spcPts val="0"/>
              </a:spcBef>
              <a:spcAft>
                <a:spcPts val="600"/>
              </a:spcAft>
              <a:buClrTx/>
              <a:buSzTx/>
              <a:buNone/>
              <a:defRPr/>
            </a:pPr>
            <a:endParaRPr lang="ru-RU" sz="1600" dirty="0">
              <a:solidFill>
                <a:schemeClr val="accent4">
                  <a:lumMod val="50000"/>
                </a:schemeClr>
              </a:solidFill>
              <a:ea typeface="Tahoma" pitchFamily="34" charset="0"/>
              <a:cs typeface="Tahoma" pitchFamily="34" charset="0"/>
            </a:endParaRPr>
          </a:p>
          <a:p>
            <a:pPr marL="0" indent="0" algn="just" fontAlgn="base">
              <a:spcBef>
                <a:spcPts val="0"/>
              </a:spcBef>
              <a:spcAft>
                <a:spcPts val="600"/>
              </a:spcAft>
              <a:buClrTx/>
              <a:buSzTx/>
              <a:buNone/>
              <a:defRPr/>
            </a:pPr>
            <a:r>
              <a:rPr lang="bg-BG" sz="1600" b="1" dirty="0"/>
              <a:t>Въпрос</a:t>
            </a:r>
            <a:r>
              <a:rPr lang="bg-BG" sz="1600" dirty="0"/>
              <a:t>: Предоставяне на финансово-технически отчети на тримесечие и обвързването им с резултатите по проекта</a:t>
            </a:r>
          </a:p>
          <a:p>
            <a:pPr marL="285750" indent="-285750" algn="just" fontAlgn="base">
              <a:spcBef>
                <a:spcPts val="0"/>
              </a:spcBef>
              <a:spcAft>
                <a:spcPts val="600"/>
              </a:spcAft>
              <a:buClrTx/>
              <a:buSzTx/>
              <a:buFont typeface="Arial" panose="020B0604020202020204" pitchFamily="34" charset="0"/>
              <a:buChar char="•"/>
              <a:defRPr/>
            </a:pPr>
            <a:endParaRPr lang="bg-BG" sz="1600" dirty="0"/>
          </a:p>
          <a:p>
            <a:pPr marL="285750" indent="-285750" algn="just" fontAlgn="base">
              <a:spcBef>
                <a:spcPts val="0"/>
              </a:spcBef>
              <a:spcAft>
                <a:spcPts val="600"/>
              </a:spcAft>
              <a:buClrTx/>
              <a:buSzTx/>
              <a:buFont typeface="Arial" panose="020B0604020202020204" pitchFamily="34" charset="0"/>
              <a:buChar char="•"/>
              <a:defRPr/>
            </a:pPr>
            <a:endParaRPr lang="bg-BG" sz="1600" dirty="0"/>
          </a:p>
          <a:p>
            <a:pPr marL="0" indent="0" algn="just" fontAlgn="base">
              <a:spcBef>
                <a:spcPts val="0"/>
              </a:spcBef>
              <a:spcAft>
                <a:spcPts val="600"/>
              </a:spcAft>
              <a:buClrTx/>
              <a:buSzTx/>
              <a:buNone/>
              <a:defRPr/>
            </a:pPr>
            <a:r>
              <a:rPr lang="bg-BG" sz="1600" b="1" dirty="0"/>
              <a:t>Отговор: </a:t>
            </a:r>
            <a:r>
              <a:rPr lang="bg-BG" sz="1600" dirty="0"/>
              <a:t>Водят се разговори с МФ, които са в напреднал етап, за отпадане на тримесечното отчитане. В случай, че промяната влезе в сила, ще информираме допълнително. </a:t>
            </a:r>
          </a:p>
          <a:p>
            <a:pPr marL="0" indent="0" algn="just" fontAlgn="base">
              <a:spcBef>
                <a:spcPts val="0"/>
              </a:spcBef>
              <a:spcAft>
                <a:spcPts val="600"/>
              </a:spcAft>
              <a:buClrTx/>
              <a:buSzTx/>
              <a:buNone/>
              <a:defRPr/>
            </a:pPr>
            <a:r>
              <a:rPr lang="bg-BG" sz="1600" dirty="0"/>
              <a:t>Под постигнат резултат следва да се разбира доставен актив или окончателно изпълнение на проекта.</a:t>
            </a:r>
          </a:p>
          <a:p>
            <a:pPr marL="0" lvl="0" indent="0" fontAlgn="base">
              <a:spcBef>
                <a:spcPts val="0"/>
              </a:spcBef>
              <a:spcAft>
                <a:spcPts val="600"/>
              </a:spcAft>
              <a:buClrTx/>
              <a:buSzTx/>
              <a:buNone/>
              <a:defRPr/>
            </a:pPr>
            <a:endParaRPr lang="bg-BG" sz="1600" b="1" dirty="0">
              <a:solidFill>
                <a:srgbClr val="040470"/>
              </a:solidFill>
              <a:cs typeface="Tahoma" pitchFamily="34" charset="0"/>
            </a:endParaRPr>
          </a:p>
        </p:txBody>
      </p:sp>
      <p:sp>
        <p:nvSpPr>
          <p:cNvPr id="11" name="Rectangle 6"/>
          <p:cNvSpPr>
            <a:spLocks noChangeArrowheads="1"/>
          </p:cNvSpPr>
          <p:nvPr/>
        </p:nvSpPr>
        <p:spPr bwMode="auto">
          <a:xfrm>
            <a:off x="-36512" y="32371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just" fontAlgn="base">
              <a:spcBef>
                <a:spcPct val="0"/>
              </a:spcBef>
              <a:spcAft>
                <a:spcPct val="0"/>
              </a:spcAft>
            </a:pPr>
            <a:r>
              <a:rPr lang="bg-BG" sz="1200" b="1" dirty="0">
                <a:solidFill>
                  <a:prstClr val="black"/>
                </a:solidFill>
                <a:latin typeface="Calibri" pitchFamily="34" charset="0"/>
                <a:ea typeface="Calibri" pitchFamily="34" charset="0"/>
                <a:cs typeface="Times New Roman" pitchFamily="18" charset="0"/>
              </a:rPr>
              <a:t>   </a:t>
            </a:r>
            <a:endParaRPr lang="bg-BG" dirty="0">
              <a:solidFill>
                <a:prstClr val="black"/>
              </a:solidFill>
              <a:latin typeface="Arial" pitchFamily="34" charset="0"/>
              <a:cs typeface="Arial" pitchFamily="34" charset="0"/>
            </a:endParaRPr>
          </a:p>
        </p:txBody>
      </p:sp>
      <p:sp>
        <p:nvSpPr>
          <p:cNvPr id="6" name="Rectangle 5">
            <a:extLst>
              <a:ext uri="{FF2B5EF4-FFF2-40B4-BE49-F238E27FC236}">
                <a16:creationId xmlns:a16="http://schemas.microsoft.com/office/drawing/2014/main" id="{E92E6A9C-2468-4DDE-B842-E655BDC5D1CA}"/>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C85204F9-9B81-4E95-AAB7-348D8152ACBC}"/>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0" name="Picture 9">
            <a:extLst>
              <a:ext uri="{FF2B5EF4-FFF2-40B4-BE49-F238E27FC236}">
                <a16:creationId xmlns:a16="http://schemas.microsoft.com/office/drawing/2014/main" id="{C5ABE258-15DB-419B-8285-B145B30989A0}"/>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2" name="Rounded Rectangle 23">
            <a:extLst>
              <a:ext uri="{FF2B5EF4-FFF2-40B4-BE49-F238E27FC236}">
                <a16:creationId xmlns:a16="http://schemas.microsoft.com/office/drawing/2014/main" id="{2262FA1E-CBC8-425B-A6A2-B3BA6D1DD4C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612938563"/>
      </p:ext>
    </p:extLst>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57</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539552" y="1124744"/>
            <a:ext cx="8208912" cy="5328592"/>
          </a:xfrm>
        </p:spPr>
        <p:txBody>
          <a:bodyPr>
            <a:normAutofit/>
          </a:bodyPr>
          <a:lstStyle/>
          <a:p>
            <a:pPr marL="0" indent="0" fontAlgn="base">
              <a:spcBef>
                <a:spcPts val="0"/>
              </a:spcBef>
              <a:spcAft>
                <a:spcPts val="600"/>
              </a:spcAft>
              <a:buClrTx/>
              <a:buSzTx/>
              <a:buNone/>
              <a:defRPr/>
            </a:pPr>
            <a:endParaRPr lang="bg-BG" sz="1600" dirty="0">
              <a:solidFill>
                <a:schemeClr val="tx1"/>
              </a:solidFill>
            </a:endParaRPr>
          </a:p>
          <a:p>
            <a:pPr marL="0" indent="0" algn="just" fontAlgn="base">
              <a:spcBef>
                <a:spcPts val="0"/>
              </a:spcBef>
              <a:spcAft>
                <a:spcPts val="600"/>
              </a:spcAft>
              <a:buClrTx/>
              <a:buSzTx/>
              <a:buNone/>
              <a:defRPr/>
            </a:pPr>
            <a:r>
              <a:rPr lang="bg-BG" sz="1600" b="1" dirty="0">
                <a:solidFill>
                  <a:schemeClr val="tx1"/>
                </a:solidFill>
              </a:rPr>
              <a:t>Въпрос:</a:t>
            </a:r>
            <a:r>
              <a:rPr lang="bg-BG" sz="1600" dirty="0">
                <a:solidFill>
                  <a:schemeClr val="tx1"/>
                </a:solidFill>
              </a:rPr>
              <a:t> А</a:t>
            </a:r>
            <a:r>
              <a:rPr lang="bg-BG" sz="1600" dirty="0"/>
              <a:t>ко на 1-ви юни, дата включена в отчетен период от 1 април и 30 юни, имаме изцяло доставен и въведен в експлоатация актив, и решим да го отчетем на 5-ти юни, а в периода от 6 юни до 30 юни не се е случвало нищо ново по проекта и няма нови постигнати резултати, ще остане ли задължението за подаване на още един ФТО до 5-ти юли?</a:t>
            </a:r>
          </a:p>
          <a:p>
            <a:pPr marL="0" indent="0" fontAlgn="base">
              <a:spcBef>
                <a:spcPts val="0"/>
              </a:spcBef>
              <a:spcAft>
                <a:spcPts val="600"/>
              </a:spcAft>
              <a:buClrTx/>
              <a:buSzTx/>
              <a:buNone/>
              <a:defRPr/>
            </a:pPr>
            <a:endParaRPr lang="bg-BG" sz="1600" b="1" dirty="0"/>
          </a:p>
          <a:p>
            <a:pPr marL="0" indent="0" algn="just" fontAlgn="base">
              <a:spcBef>
                <a:spcPts val="0"/>
              </a:spcBef>
              <a:spcAft>
                <a:spcPts val="600"/>
              </a:spcAft>
              <a:buClrTx/>
              <a:buSzTx/>
              <a:buNone/>
              <a:defRPr/>
            </a:pPr>
            <a:r>
              <a:rPr lang="bg-BG" sz="1600" b="1" dirty="0"/>
              <a:t>Отговор: </a:t>
            </a:r>
            <a:r>
              <a:rPr lang="bg-BG" sz="1600" dirty="0"/>
              <a:t>В случай, че тримесечните отчети не отпаднат, задължението в примера от въпроса остава и следва да бъде подаден ФТО, който да описва актуалната информация към съответния момент. Без значение, че по същество няма постигнати нови резултати. В допълнение, тримесечните отчети не са обвързани с подаване на искане за плащане. </a:t>
            </a:r>
          </a:p>
          <a:p>
            <a:pPr marL="0" lvl="0" indent="0" fontAlgn="base">
              <a:spcBef>
                <a:spcPts val="0"/>
              </a:spcBef>
              <a:spcAft>
                <a:spcPts val="600"/>
              </a:spcAft>
              <a:buClrTx/>
              <a:buSzTx/>
              <a:buNone/>
              <a:defRPr/>
            </a:pPr>
            <a:endParaRPr lang="bg-BG" sz="1600" b="1" dirty="0">
              <a:solidFill>
                <a:srgbClr val="040470"/>
              </a:solidFill>
              <a:cs typeface="Tahoma" pitchFamily="34" charset="0"/>
            </a:endParaRPr>
          </a:p>
        </p:txBody>
      </p:sp>
      <p:sp>
        <p:nvSpPr>
          <p:cNvPr id="11" name="Rectangle 6"/>
          <p:cNvSpPr>
            <a:spLocks noChangeArrowheads="1"/>
          </p:cNvSpPr>
          <p:nvPr/>
        </p:nvSpPr>
        <p:spPr bwMode="auto">
          <a:xfrm>
            <a:off x="1673225" y="5508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just" fontAlgn="base">
              <a:spcBef>
                <a:spcPct val="0"/>
              </a:spcBef>
              <a:spcAft>
                <a:spcPct val="0"/>
              </a:spcAft>
            </a:pPr>
            <a:r>
              <a:rPr lang="bg-BG" sz="1200" b="1" dirty="0">
                <a:solidFill>
                  <a:prstClr val="black"/>
                </a:solidFill>
                <a:latin typeface="Calibri" pitchFamily="34" charset="0"/>
                <a:ea typeface="Calibri" pitchFamily="34" charset="0"/>
                <a:cs typeface="Times New Roman" pitchFamily="18" charset="0"/>
              </a:rPr>
              <a:t>   </a:t>
            </a:r>
            <a:endParaRPr lang="bg-BG" dirty="0">
              <a:solidFill>
                <a:prstClr val="black"/>
              </a:solidFill>
              <a:latin typeface="Arial" pitchFamily="34" charset="0"/>
              <a:cs typeface="Arial" pitchFamily="34" charset="0"/>
            </a:endParaRPr>
          </a:p>
        </p:txBody>
      </p:sp>
      <p:sp>
        <p:nvSpPr>
          <p:cNvPr id="5" name="Rectangle 4"/>
          <p:cNvSpPr/>
          <p:nvPr/>
        </p:nvSpPr>
        <p:spPr>
          <a:xfrm>
            <a:off x="611560" y="1700808"/>
            <a:ext cx="7632848" cy="492443"/>
          </a:xfrm>
          <a:prstGeom prst="rect">
            <a:avLst/>
          </a:prstGeom>
        </p:spPr>
        <p:txBody>
          <a:bodyPr wrap="square">
            <a:spAutoFit/>
          </a:bodyPr>
          <a:lstStyle/>
          <a:p>
            <a:pPr marL="285750" indent="-285750" algn="just" fontAlgn="base">
              <a:spcAft>
                <a:spcPts val="600"/>
              </a:spcAft>
              <a:buFont typeface="Georgia" pitchFamily="18" charset="0"/>
              <a:buChar char="•"/>
              <a:defRPr/>
            </a:pPr>
            <a:endParaRPr lang="ru-RU" sz="1400" dirty="0">
              <a:solidFill>
                <a:srgbClr val="002060"/>
              </a:solidFill>
              <a:latin typeface="Tahoma" pitchFamily="34" charset="0"/>
              <a:ea typeface="Tahoma" pitchFamily="34" charset="0"/>
              <a:cs typeface="Tahoma" pitchFamily="34" charset="0"/>
            </a:endParaRPr>
          </a:p>
          <a:p>
            <a:pPr algn="just">
              <a:lnSpc>
                <a:spcPct val="50000"/>
              </a:lnSpc>
            </a:pPr>
            <a:endParaRPr lang="ru-RU" sz="1400" b="1" dirty="0">
              <a:latin typeface="Tahoma" pitchFamily="34" charset="0"/>
              <a:cs typeface="Tahoma" pitchFamily="34" charset="0"/>
            </a:endParaRPr>
          </a:p>
        </p:txBody>
      </p:sp>
      <p:sp>
        <p:nvSpPr>
          <p:cNvPr id="7" name="Rectangle 6">
            <a:extLst>
              <a:ext uri="{FF2B5EF4-FFF2-40B4-BE49-F238E27FC236}">
                <a16:creationId xmlns:a16="http://schemas.microsoft.com/office/drawing/2014/main" id="{8BDAA113-7412-4EB7-98CD-5693A8F97119}"/>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987D0AE-5C22-4754-835A-9239259DF63F}"/>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2" name="Picture 11">
            <a:extLst>
              <a:ext uri="{FF2B5EF4-FFF2-40B4-BE49-F238E27FC236}">
                <a16:creationId xmlns:a16="http://schemas.microsoft.com/office/drawing/2014/main" id="{6783F0EA-4605-4361-8C8E-7EF0A69359B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3" name="Rounded Rectangle 23">
            <a:extLst>
              <a:ext uri="{FF2B5EF4-FFF2-40B4-BE49-F238E27FC236}">
                <a16:creationId xmlns:a16="http://schemas.microsoft.com/office/drawing/2014/main" id="{B8B7199A-5B59-4F5B-A41F-C010FADA0CC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3295199773"/>
      </p:ext>
    </p:extLst>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58</a:t>
            </a:fld>
            <a:endParaRPr lang="bg-BG" dirty="0">
              <a:solidFill>
                <a:prstClr val="black">
                  <a:lumMod val="50000"/>
                  <a:lumOff val="50000"/>
                </a:prstClr>
              </a:solidFill>
            </a:endParaRPr>
          </a:p>
        </p:txBody>
      </p:sp>
      <p:sp>
        <p:nvSpPr>
          <p:cNvPr id="4" name="Content Placeholder 3"/>
          <p:cNvSpPr>
            <a:spLocks noGrp="1"/>
          </p:cNvSpPr>
          <p:nvPr>
            <p:ph sz="quarter" idx="13"/>
          </p:nvPr>
        </p:nvSpPr>
        <p:spPr>
          <a:xfrm>
            <a:off x="467544" y="1124744"/>
            <a:ext cx="8208912" cy="5328592"/>
          </a:xfrm>
        </p:spPr>
        <p:txBody>
          <a:bodyPr>
            <a:normAutofit/>
          </a:bodyPr>
          <a:lstStyle/>
          <a:p>
            <a:pPr marL="0" lvl="0" indent="0" algn="just" fontAlgn="base">
              <a:spcBef>
                <a:spcPts val="0"/>
              </a:spcBef>
              <a:spcAft>
                <a:spcPts val="600"/>
              </a:spcAft>
              <a:buClrTx/>
              <a:buSzTx/>
              <a:buNone/>
              <a:defRPr/>
            </a:pPr>
            <a:r>
              <a:rPr lang="bg-BG" sz="1600" b="1" dirty="0"/>
              <a:t>Въпрос</a:t>
            </a:r>
            <a:r>
              <a:rPr lang="bg-BG" sz="1600" dirty="0"/>
              <a:t>: На стр. 41 от Ръководството за изпълнение, </a:t>
            </a:r>
            <a:r>
              <a:rPr lang="bg-BG" sz="1600" b="1" dirty="0"/>
              <a:t>т. 3.Междинен/финален ФТО и междинно/окончателно искане за плащане</a:t>
            </a:r>
            <a:r>
              <a:rPr lang="bg-BG" sz="1600" dirty="0"/>
              <a:t>, е посочено „</a:t>
            </a:r>
            <a:r>
              <a:rPr lang="bg-BG" sz="1600" i="1" dirty="0"/>
              <a:t>Крайният получател е длъжен да представя междинни и окончателни финансово-технически отчети (ФТО) в сроковете, определени от СНД в Условията за изпълнение към всяка процедура и в договора за финансиране на инвестицията, както и задължително при всяко искане за междинно или окончателно плащане. Всеки следващ междинен отчет обхваща отчетния период, следващ периода на последния одобрен междинен отчет (</a:t>
            </a:r>
            <a:r>
              <a:rPr lang="bg-BG" sz="1600" b="1" i="1" dirty="0"/>
              <a:t>пример: 1-ви междинен отчет 01.01.2023 г. – 30.04.2023 г.; 2-ри междинен отчет 01.05.2023 г.- 31.07.2023 г.</a:t>
            </a:r>
            <a:r>
              <a:rPr lang="bg-BG" sz="1600" dirty="0"/>
              <a:t>).“ </a:t>
            </a:r>
            <a:r>
              <a:rPr lang="bg-BG" sz="1600" b="1" dirty="0"/>
              <a:t>Имайки предвид, задължението за представяне на отчети в определените в Условията за изпълнение отчетни периоди, не би ли следвало датите да са съобразени и с тях?</a:t>
            </a:r>
          </a:p>
          <a:p>
            <a:pPr marL="0" lvl="0" indent="0" algn="just" fontAlgn="base">
              <a:spcBef>
                <a:spcPts val="0"/>
              </a:spcBef>
              <a:spcAft>
                <a:spcPts val="600"/>
              </a:spcAft>
              <a:buClrTx/>
              <a:buSzTx/>
              <a:buNone/>
              <a:defRPr/>
            </a:pPr>
            <a:endParaRPr lang="ru-RU" sz="1600" b="1" dirty="0">
              <a:solidFill>
                <a:schemeClr val="tx1"/>
              </a:solidFill>
              <a:cs typeface="Tahoma" pitchFamily="34" charset="0"/>
            </a:endParaRPr>
          </a:p>
          <a:p>
            <a:pPr marL="0" lvl="0" indent="0" algn="just" fontAlgn="base">
              <a:spcBef>
                <a:spcPts val="0"/>
              </a:spcBef>
              <a:spcAft>
                <a:spcPts val="600"/>
              </a:spcAft>
              <a:buClrTx/>
              <a:buSzTx/>
              <a:buNone/>
              <a:defRPr/>
            </a:pPr>
            <a:r>
              <a:rPr lang="ru-RU" sz="1600" b="1" dirty="0">
                <a:solidFill>
                  <a:schemeClr val="tx1"/>
                </a:solidFill>
                <a:cs typeface="Tahoma" pitchFamily="34" charset="0"/>
              </a:rPr>
              <a:t>Отговор: </a:t>
            </a:r>
            <a:r>
              <a:rPr lang="ru-RU" sz="1600" b="1" dirty="0" err="1">
                <a:solidFill>
                  <a:schemeClr val="tx1"/>
                </a:solidFill>
                <a:cs typeface="Tahoma" pitchFamily="34" charset="0"/>
              </a:rPr>
              <a:t>Посоченото</a:t>
            </a:r>
            <a:r>
              <a:rPr lang="ru-RU" sz="1600" b="1" dirty="0">
                <a:solidFill>
                  <a:schemeClr val="tx1"/>
                </a:solidFill>
                <a:cs typeface="Tahoma" pitchFamily="34" charset="0"/>
              </a:rPr>
              <a:t> в </a:t>
            </a:r>
            <a:r>
              <a:rPr lang="ru-RU" sz="1600" b="1" dirty="0" err="1">
                <a:solidFill>
                  <a:schemeClr val="tx1"/>
                </a:solidFill>
                <a:cs typeface="Tahoma" pitchFamily="34" charset="0"/>
              </a:rPr>
              <a:t>цитирания</a:t>
            </a:r>
            <a:r>
              <a:rPr lang="ru-RU" sz="1600" b="1" dirty="0">
                <a:solidFill>
                  <a:schemeClr val="tx1"/>
                </a:solidFill>
                <a:cs typeface="Tahoma" pitchFamily="34" charset="0"/>
              </a:rPr>
              <a:t> текст е само пример и </a:t>
            </a:r>
            <a:r>
              <a:rPr lang="ru-RU" sz="1600" b="1" dirty="0" err="1">
                <a:solidFill>
                  <a:schemeClr val="tx1"/>
                </a:solidFill>
                <a:cs typeface="Tahoma" pitchFamily="34" charset="0"/>
              </a:rPr>
              <a:t>датите</a:t>
            </a:r>
            <a:r>
              <a:rPr lang="ru-RU" sz="1600" b="1" dirty="0">
                <a:solidFill>
                  <a:schemeClr val="tx1"/>
                </a:solidFill>
                <a:cs typeface="Tahoma" pitchFamily="34" charset="0"/>
              </a:rPr>
              <a:t> на </a:t>
            </a:r>
            <a:r>
              <a:rPr lang="ru-RU" sz="1600" b="1" dirty="0" err="1">
                <a:solidFill>
                  <a:schemeClr val="tx1"/>
                </a:solidFill>
                <a:cs typeface="Tahoma" pitchFamily="34" charset="0"/>
              </a:rPr>
              <a:t>отчитане</a:t>
            </a:r>
            <a:r>
              <a:rPr lang="ru-RU" sz="1600" b="1" dirty="0">
                <a:solidFill>
                  <a:schemeClr val="tx1"/>
                </a:solidFill>
                <a:cs typeface="Tahoma" pitchFamily="34" charset="0"/>
              </a:rPr>
              <a:t> при </a:t>
            </a:r>
            <a:r>
              <a:rPr lang="ru-RU" sz="1600" b="1" dirty="0" err="1">
                <a:solidFill>
                  <a:schemeClr val="tx1"/>
                </a:solidFill>
                <a:cs typeface="Tahoma" pitchFamily="34" charset="0"/>
              </a:rPr>
              <a:t>всички</a:t>
            </a:r>
            <a:r>
              <a:rPr lang="ru-RU" sz="1600" b="1" dirty="0">
                <a:solidFill>
                  <a:schemeClr val="tx1"/>
                </a:solidFill>
                <a:cs typeface="Tahoma" pitchFamily="34" charset="0"/>
              </a:rPr>
              <a:t> положения </a:t>
            </a:r>
            <a:r>
              <a:rPr lang="ru-RU" sz="1600" b="1" dirty="0" err="1">
                <a:solidFill>
                  <a:schemeClr val="tx1"/>
                </a:solidFill>
                <a:cs typeface="Tahoma" pitchFamily="34" charset="0"/>
              </a:rPr>
              <a:t>следва</a:t>
            </a:r>
            <a:r>
              <a:rPr lang="ru-RU" sz="1600" b="1" dirty="0">
                <a:solidFill>
                  <a:schemeClr val="tx1"/>
                </a:solidFill>
                <a:cs typeface="Tahoma" pitchFamily="34" charset="0"/>
              </a:rPr>
              <a:t> да </a:t>
            </a:r>
            <a:r>
              <a:rPr lang="ru-RU" sz="1600" b="1" dirty="0" err="1">
                <a:solidFill>
                  <a:schemeClr val="tx1"/>
                </a:solidFill>
                <a:cs typeface="Tahoma" pitchFamily="34" charset="0"/>
              </a:rPr>
              <a:t>са</a:t>
            </a:r>
            <a:r>
              <a:rPr lang="ru-RU" sz="1600" b="1" dirty="0">
                <a:solidFill>
                  <a:schemeClr val="tx1"/>
                </a:solidFill>
                <a:cs typeface="Tahoma" pitchFamily="34" charset="0"/>
              </a:rPr>
              <a:t> </a:t>
            </a:r>
            <a:r>
              <a:rPr lang="ru-RU" sz="1600" b="1" dirty="0" err="1">
                <a:solidFill>
                  <a:schemeClr val="tx1"/>
                </a:solidFill>
                <a:cs typeface="Tahoma" pitchFamily="34" charset="0"/>
              </a:rPr>
              <a:t>съобразени</a:t>
            </a:r>
            <a:r>
              <a:rPr lang="ru-RU" sz="1600" b="1" dirty="0">
                <a:solidFill>
                  <a:schemeClr val="tx1"/>
                </a:solidFill>
                <a:cs typeface="Tahoma" pitchFamily="34" charset="0"/>
              </a:rPr>
              <a:t> с </a:t>
            </a:r>
            <a:r>
              <a:rPr lang="ru-RU" sz="1600" b="1" dirty="0" err="1">
                <a:solidFill>
                  <a:schemeClr val="tx1"/>
                </a:solidFill>
                <a:cs typeface="Tahoma" pitchFamily="34" charset="0"/>
              </a:rPr>
              <a:t>периодите</a:t>
            </a:r>
            <a:r>
              <a:rPr lang="ru-RU" sz="1600" b="1" dirty="0">
                <a:solidFill>
                  <a:schemeClr val="tx1"/>
                </a:solidFill>
                <a:cs typeface="Tahoma" pitchFamily="34" charset="0"/>
              </a:rPr>
              <a:t> на </a:t>
            </a:r>
            <a:r>
              <a:rPr lang="ru-RU" sz="1600" b="1" dirty="0" err="1">
                <a:solidFill>
                  <a:schemeClr val="tx1"/>
                </a:solidFill>
                <a:cs typeface="Tahoma" pitchFamily="34" charset="0"/>
              </a:rPr>
              <a:t>отчитане</a:t>
            </a:r>
            <a:r>
              <a:rPr lang="ru-RU" sz="1600" b="1" dirty="0">
                <a:solidFill>
                  <a:schemeClr val="tx1"/>
                </a:solidFill>
                <a:cs typeface="Tahoma" pitchFamily="34" charset="0"/>
              </a:rPr>
              <a:t>, </a:t>
            </a:r>
            <a:r>
              <a:rPr lang="ru-RU" sz="1600" b="1" dirty="0" err="1">
                <a:solidFill>
                  <a:schemeClr val="tx1"/>
                </a:solidFill>
                <a:cs typeface="Tahoma" pitchFamily="34" charset="0"/>
              </a:rPr>
              <a:t>определени</a:t>
            </a:r>
            <a:r>
              <a:rPr lang="ru-RU" sz="1600" b="1" dirty="0">
                <a:solidFill>
                  <a:schemeClr val="tx1"/>
                </a:solidFill>
                <a:cs typeface="Tahoma" pitchFamily="34" charset="0"/>
              </a:rPr>
              <a:t> в </a:t>
            </a:r>
            <a:r>
              <a:rPr lang="ru-RU" sz="1600" b="1" dirty="0" err="1">
                <a:solidFill>
                  <a:schemeClr val="tx1"/>
                </a:solidFill>
                <a:cs typeface="Tahoma" pitchFamily="34" charset="0"/>
              </a:rPr>
              <a:t>Условията</a:t>
            </a:r>
            <a:r>
              <a:rPr lang="ru-RU" sz="1600" b="1" dirty="0">
                <a:solidFill>
                  <a:schemeClr val="tx1"/>
                </a:solidFill>
                <a:cs typeface="Tahoma" pitchFamily="34" charset="0"/>
              </a:rPr>
              <a:t> за </a:t>
            </a:r>
            <a:r>
              <a:rPr lang="ru-RU" sz="1600" b="1" dirty="0" err="1">
                <a:solidFill>
                  <a:schemeClr val="tx1"/>
                </a:solidFill>
                <a:cs typeface="Tahoma" pitchFamily="34" charset="0"/>
              </a:rPr>
              <a:t>изпълнение</a:t>
            </a:r>
            <a:r>
              <a:rPr lang="ru-RU" sz="1600" b="1" dirty="0">
                <a:solidFill>
                  <a:schemeClr val="tx1"/>
                </a:solidFill>
                <a:cs typeface="Tahoma" pitchFamily="34" charset="0"/>
              </a:rPr>
              <a:t>.</a:t>
            </a:r>
          </a:p>
          <a:p>
            <a:pPr marL="0" lvl="0" indent="0" fontAlgn="base">
              <a:spcBef>
                <a:spcPts val="0"/>
              </a:spcBef>
              <a:spcAft>
                <a:spcPts val="600"/>
              </a:spcAft>
              <a:buClrTx/>
              <a:buSzTx/>
              <a:buNone/>
              <a:defRPr/>
            </a:pPr>
            <a:endParaRPr lang="bg-BG" sz="1600" b="1" dirty="0">
              <a:solidFill>
                <a:srgbClr val="040470"/>
              </a:solidFill>
              <a:cs typeface="Tahoma" pitchFamily="34" charset="0"/>
            </a:endParaRPr>
          </a:p>
        </p:txBody>
      </p:sp>
      <p:sp>
        <p:nvSpPr>
          <p:cNvPr id="11" name="Rectangle 6"/>
          <p:cNvSpPr>
            <a:spLocks noChangeArrowheads="1"/>
          </p:cNvSpPr>
          <p:nvPr/>
        </p:nvSpPr>
        <p:spPr bwMode="auto">
          <a:xfrm>
            <a:off x="1673225" y="5508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just" fontAlgn="base">
              <a:spcBef>
                <a:spcPct val="0"/>
              </a:spcBef>
              <a:spcAft>
                <a:spcPct val="0"/>
              </a:spcAft>
            </a:pPr>
            <a:r>
              <a:rPr lang="bg-BG" sz="1200" b="1" dirty="0">
                <a:solidFill>
                  <a:prstClr val="black"/>
                </a:solidFill>
                <a:latin typeface="Calibri" pitchFamily="34" charset="0"/>
                <a:ea typeface="Calibri" pitchFamily="34" charset="0"/>
                <a:cs typeface="Times New Roman" pitchFamily="18" charset="0"/>
              </a:rPr>
              <a:t>   </a:t>
            </a:r>
            <a:endParaRPr lang="bg-BG" dirty="0">
              <a:solidFill>
                <a:prstClr val="black"/>
              </a:solidFill>
              <a:latin typeface="Arial" pitchFamily="34" charset="0"/>
              <a:cs typeface="Arial" pitchFamily="34" charset="0"/>
            </a:endParaRPr>
          </a:p>
        </p:txBody>
      </p:sp>
      <p:sp>
        <p:nvSpPr>
          <p:cNvPr id="6" name="Rectangle 5">
            <a:extLst>
              <a:ext uri="{FF2B5EF4-FFF2-40B4-BE49-F238E27FC236}">
                <a16:creationId xmlns:a16="http://schemas.microsoft.com/office/drawing/2014/main" id="{6F3FBEC3-7DBE-4E38-9F43-324D164DDDA8}"/>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174AC1BD-A1C1-4695-8EAC-FCE9AAB79FD1}"/>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10" name="Picture 9">
            <a:extLst>
              <a:ext uri="{FF2B5EF4-FFF2-40B4-BE49-F238E27FC236}">
                <a16:creationId xmlns:a16="http://schemas.microsoft.com/office/drawing/2014/main" id="{C3436A53-CF10-4F62-A06B-0045913D25FF}"/>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2" name="Rounded Rectangle 23">
            <a:extLst>
              <a:ext uri="{FF2B5EF4-FFF2-40B4-BE49-F238E27FC236}">
                <a16:creationId xmlns:a16="http://schemas.microsoft.com/office/drawing/2014/main" id="{9E565BE5-F60D-4F10-BB44-F1D5F8C370E4}"/>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3886065898"/>
      </p:ext>
    </p:extLst>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59</a:t>
            </a:fld>
            <a:endParaRPr lang="bg-BG">
              <a:solidFill>
                <a:prstClr val="black">
                  <a:lumMod val="50000"/>
                  <a:lumOff val="50000"/>
                </a:prstClr>
              </a:solidFill>
            </a:endParaRPr>
          </a:p>
        </p:txBody>
      </p:sp>
      <p:sp>
        <p:nvSpPr>
          <p:cNvPr id="4" name="Content Placeholder 3"/>
          <p:cNvSpPr txBox="1">
            <a:spLocks/>
          </p:cNvSpPr>
          <p:nvPr/>
        </p:nvSpPr>
        <p:spPr>
          <a:xfrm>
            <a:off x="279399" y="877095"/>
            <a:ext cx="8538633" cy="3038673"/>
          </a:xfrm>
          <a:prstGeom prst="rect">
            <a:avLst/>
          </a:prstGeom>
        </p:spPr>
        <p:txBody>
          <a:bodyPr>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361950" indent="-361950" algn="just" fontAlgn="base">
              <a:spcBef>
                <a:spcPts val="0"/>
              </a:spcBef>
              <a:spcAft>
                <a:spcPts val="600"/>
              </a:spcAft>
              <a:buClrTx/>
              <a:buSzTx/>
              <a:buAutoNum type="arabicPeriod" startAt="4"/>
              <a:tabLst>
                <a:tab pos="361950" algn="l"/>
              </a:tabLst>
              <a:defRPr/>
            </a:pPr>
            <a:endParaRPr lang="ru-RU" sz="1600" dirty="0">
              <a:solidFill>
                <a:schemeClr val="tx1"/>
              </a:solidFill>
              <a:ea typeface="Tahoma" pitchFamily="34" charset="0"/>
              <a:cs typeface="Tahoma" pitchFamily="34" charset="0"/>
            </a:endParaRPr>
          </a:p>
          <a:p>
            <a:pPr marL="0" lvl="0" indent="0" algn="just" fontAlgn="base">
              <a:spcBef>
                <a:spcPts val="0"/>
              </a:spcBef>
              <a:spcAft>
                <a:spcPts val="600"/>
              </a:spcAft>
              <a:buClrTx/>
              <a:buSzTx/>
              <a:buNone/>
              <a:defRPr/>
            </a:pPr>
            <a:r>
              <a:rPr lang="bg-BG" sz="1600" b="1" dirty="0">
                <a:solidFill>
                  <a:schemeClr val="tx1"/>
                </a:solidFill>
              </a:rPr>
              <a:t>Въпрос: </a:t>
            </a:r>
            <a:r>
              <a:rPr lang="bg-BG" sz="1600" dirty="0">
                <a:solidFill>
                  <a:schemeClr val="tx1"/>
                </a:solidFill>
              </a:rPr>
              <a:t>Как се очаква от КП да удостовери спазването на принципа за </a:t>
            </a:r>
            <a:r>
              <a:rPr lang="bg-BG" sz="1600" i="1" dirty="0">
                <a:solidFill>
                  <a:schemeClr val="tx1"/>
                </a:solidFill>
              </a:rPr>
              <a:t>„</a:t>
            </a:r>
            <a:r>
              <a:rPr lang="bg-BG" sz="1600" dirty="0" err="1">
                <a:solidFill>
                  <a:schemeClr val="tx1"/>
                </a:solidFill>
              </a:rPr>
              <a:t>ненанасяне</a:t>
            </a:r>
            <a:r>
              <a:rPr lang="bg-BG" sz="1600" dirty="0">
                <a:solidFill>
                  <a:schemeClr val="tx1"/>
                </a:solidFill>
              </a:rPr>
              <a:t> на значителни вреди“, при окончателното изпълнение на проекта?</a:t>
            </a:r>
            <a:endParaRPr lang="ru-RU" sz="1600" dirty="0">
              <a:solidFill>
                <a:schemeClr val="tx1"/>
              </a:solidFill>
              <a:ea typeface="Tahoma" pitchFamily="34" charset="0"/>
              <a:cs typeface="Tahoma" pitchFamily="34" charset="0"/>
            </a:endParaRPr>
          </a:p>
          <a:p>
            <a:pPr marL="0" lvl="0" indent="0" algn="just" fontAlgn="base">
              <a:spcBef>
                <a:spcPts val="0"/>
              </a:spcBef>
              <a:spcAft>
                <a:spcPts val="600"/>
              </a:spcAft>
              <a:buClrTx/>
              <a:buSzTx/>
              <a:buNone/>
              <a:defRPr/>
            </a:pPr>
            <a:endParaRPr lang="ru-RU" sz="1600" dirty="0">
              <a:solidFill>
                <a:schemeClr val="tx1"/>
              </a:solidFill>
              <a:ea typeface="Tahoma" pitchFamily="34" charset="0"/>
              <a:cs typeface="Tahoma" pitchFamily="34" charset="0"/>
            </a:endParaRPr>
          </a:p>
          <a:p>
            <a:pPr marL="342900" indent="-342900" algn="just" fontAlgn="base">
              <a:spcBef>
                <a:spcPts val="0"/>
              </a:spcBef>
              <a:spcAft>
                <a:spcPts val="600"/>
              </a:spcAft>
              <a:buClrTx/>
              <a:buSzTx/>
              <a:buAutoNum type="arabicPeriod" startAt="2"/>
              <a:defRPr/>
            </a:pPr>
            <a:endParaRPr lang="ru-RU" sz="1600" b="1" dirty="0">
              <a:solidFill>
                <a:schemeClr val="tx1"/>
              </a:solidFill>
              <a:cs typeface="Tahoma" pitchFamily="34" charset="0"/>
            </a:endParaRPr>
          </a:p>
          <a:p>
            <a:pPr marL="0" indent="0" algn="just" fontAlgn="base">
              <a:spcBef>
                <a:spcPts val="0"/>
              </a:spcBef>
              <a:spcAft>
                <a:spcPts val="600"/>
              </a:spcAft>
              <a:buClrTx/>
              <a:buSzTx/>
              <a:buNone/>
              <a:defRPr/>
            </a:pPr>
            <a:r>
              <a:rPr lang="bg-BG" sz="1600" b="1" dirty="0">
                <a:solidFill>
                  <a:schemeClr val="tx1"/>
                </a:solidFill>
              </a:rPr>
              <a:t>Отговор: </a:t>
            </a:r>
            <a:r>
              <a:rPr lang="bg-BG" sz="1600" dirty="0">
                <a:solidFill>
                  <a:schemeClr val="tx1"/>
                </a:solidFill>
              </a:rPr>
              <a:t>При междинно и финално отчитане, крайните получатели ще предоставят информация за спазването на принципа, като я попълват в ИСУН под формата на е-декларация. СНД ще удостоверява спазването на принципа след приключване на всеки проект, като за целта ще бъда ползвана външна независима експертиза. </a:t>
            </a:r>
          </a:p>
        </p:txBody>
      </p:sp>
      <p:sp>
        <p:nvSpPr>
          <p:cNvPr id="5" name="Rectangle 4"/>
          <p:cNvSpPr/>
          <p:nvPr/>
        </p:nvSpPr>
        <p:spPr>
          <a:xfrm>
            <a:off x="539552" y="715565"/>
            <a:ext cx="8136904" cy="597343"/>
          </a:xfrm>
          <a:prstGeom prst="rect">
            <a:avLst/>
          </a:prstGeom>
        </p:spPr>
        <p:txBody>
          <a:bodyPr wrap="square">
            <a:spAutoFit/>
          </a:bodyPr>
          <a:lstStyle/>
          <a:p>
            <a:pPr algn="just">
              <a:lnSpc>
                <a:spcPct val="107000"/>
              </a:lnSpc>
              <a:spcAft>
                <a:spcPts val="600"/>
              </a:spcAft>
            </a:pPr>
            <a:endParaRPr lang="en-US" sz="1300" dirty="0">
              <a:latin typeface="Tahoma" panose="020B0604030504040204" pitchFamily="34" charset="0"/>
              <a:ea typeface="Tahoma" panose="020B0604030504040204" pitchFamily="34" charset="0"/>
              <a:cs typeface="Tahoma" panose="020B0604030504040204" pitchFamily="34" charset="0"/>
            </a:endParaRPr>
          </a:p>
          <a:p>
            <a:pPr algn="just">
              <a:lnSpc>
                <a:spcPct val="107000"/>
              </a:lnSpc>
              <a:spcAft>
                <a:spcPts val="600"/>
              </a:spcAft>
            </a:pPr>
            <a:endParaRPr lang="bg-BG" sz="1300" dirty="0">
              <a:latin typeface="Tahoma" panose="020B0604030504040204" pitchFamily="34" charset="0"/>
              <a:ea typeface="Tahoma" panose="020B0604030504040204" pitchFamily="34" charset="0"/>
              <a:cs typeface="Tahoma" panose="020B0604030504040204" pitchFamily="34" charset="0"/>
            </a:endParaRPr>
          </a:p>
        </p:txBody>
      </p:sp>
      <p:sp>
        <p:nvSpPr>
          <p:cNvPr id="6" name="Rectangle 5">
            <a:extLst>
              <a:ext uri="{FF2B5EF4-FFF2-40B4-BE49-F238E27FC236}">
                <a16:creationId xmlns:a16="http://schemas.microsoft.com/office/drawing/2014/main" id="{DC5AA20E-C48A-413F-A924-35E948C81499}"/>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790CE3E5-565F-4608-9EA9-58E12BE7BDCD}"/>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8" name="Picture 7">
            <a:extLst>
              <a:ext uri="{FF2B5EF4-FFF2-40B4-BE49-F238E27FC236}">
                <a16:creationId xmlns:a16="http://schemas.microsoft.com/office/drawing/2014/main" id="{3229E949-12D9-4FD3-975E-6EC84743F95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9" name="Rounded Rectangle 23">
            <a:extLst>
              <a:ext uri="{FF2B5EF4-FFF2-40B4-BE49-F238E27FC236}">
                <a16:creationId xmlns:a16="http://schemas.microsoft.com/office/drawing/2014/main" id="{0993F74F-C9B4-4216-8264-5884E76100CA}"/>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3384931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US" b="1" dirty="0">
                <a:solidFill>
                  <a:schemeClr val="accent1">
                    <a:lumMod val="50000"/>
                  </a:schemeClr>
                </a:solidFill>
              </a:rPr>
              <a:t>    </a:t>
            </a:r>
            <a:r>
              <a:rPr lang="ru-RU" sz="1600" b="1" dirty="0">
                <a:solidFill>
                  <a:schemeClr val="accent1">
                    <a:lumMod val="50000"/>
                  </a:schemeClr>
                </a:solidFill>
              </a:rPr>
              <a:t>КЛЮЧОВИ АСПЕКТИ ПРИ ИЗПЪЛНЕНИЕТО НА ДОГОВОРИТЕ ЗА ФИНАНСИРАНЕ</a:t>
            </a:r>
            <a:endParaRPr lang="en-US" sz="1000" dirty="0">
              <a:solidFill>
                <a:schemeClr val="accent1">
                  <a:lumMod val="50000"/>
                </a:schemeClr>
              </a:solidFill>
            </a:endParaRPr>
          </a:p>
        </p:txBody>
      </p:sp>
      <p:sp>
        <p:nvSpPr>
          <p:cNvPr id="9" name="TextBox 8">
            <a:extLst>
              <a:ext uri="{FF2B5EF4-FFF2-40B4-BE49-F238E27FC236}">
                <a16:creationId xmlns:a16="http://schemas.microsoft.com/office/drawing/2014/main" id="{07E32EB3-E5B3-42A5-82D5-1201E4E85039}"/>
              </a:ext>
            </a:extLst>
          </p:cNvPr>
          <p:cNvSpPr txBox="1"/>
          <p:nvPr/>
        </p:nvSpPr>
        <p:spPr>
          <a:xfrm>
            <a:off x="214465" y="1119499"/>
            <a:ext cx="8655804" cy="5124480"/>
          </a:xfrm>
          <a:prstGeom prst="rect">
            <a:avLst/>
          </a:prstGeom>
          <a:noFill/>
        </p:spPr>
        <p:txBody>
          <a:bodyPr wrap="square">
            <a:spAutoFit/>
          </a:bodyPr>
          <a:lstStyle/>
          <a:p>
            <a:pPr marL="285750" indent="-285750" algn="just">
              <a:spcBef>
                <a:spcPts val="600"/>
              </a:spcBef>
              <a:buClrTx/>
              <a:buFont typeface="Wingdings" panose="05000000000000000000" pitchFamily="2" charset="2"/>
              <a:buChar char="q"/>
            </a:pPr>
            <a:r>
              <a:rPr lang="bg-BG" sz="1700" dirty="0">
                <a:solidFill>
                  <a:schemeClr val="tx1"/>
                </a:solidFill>
                <a:latin typeface="+mj-lt"/>
              </a:rPr>
              <a:t>Определяне на прогнозната стойност на процедурата за избор на изпълнител - Прогнозната стойност на процедурата се определя от крайния получател въз основа на заложената в бюджета на инвестицията обща стойност на дейността или на функционално свързаните дейности, включени в предмета на процедурата </a:t>
            </a:r>
            <a:endParaRPr lang="bg-BG" sz="1700" i="1" dirty="0">
              <a:latin typeface="+mj-lt"/>
            </a:endParaRPr>
          </a:p>
          <a:p>
            <a:pPr lvl="1" algn="just">
              <a:spcBef>
                <a:spcPts val="600"/>
              </a:spcBef>
              <a:buClrTx/>
              <a:buFont typeface="Wingdings" panose="05000000000000000000" pitchFamily="2" charset="2"/>
              <a:buChar char="ü"/>
            </a:pPr>
            <a:r>
              <a:rPr lang="bg-BG" sz="1400" i="1" dirty="0">
                <a:solidFill>
                  <a:schemeClr val="tx1"/>
                </a:solidFill>
                <a:latin typeface="+mj-lt"/>
              </a:rPr>
              <a:t>Общата стойност включва всички плащания без данък върху добавената стойност (ДДС), включително предвидените опции и подновявания на договорите, посочени изрично в условията на процедурата за избор на изпълнител. Ако в рамките на одобрената инвестиция са налице „функционално свързани“ дейности, независимо че същите са описани обособено в предложението за изпълнение на инвестицията и/или са посочени в различни редове на бюджета на инвестицията, крайният получател следва да определи приложимия ред за възлагане на тези дейности въз основа на общата им стойност</a:t>
            </a:r>
            <a:r>
              <a:rPr lang="en-US" sz="1400" i="1" dirty="0">
                <a:solidFill>
                  <a:schemeClr val="tx1"/>
                </a:solidFill>
                <a:latin typeface="+mj-lt"/>
              </a:rPr>
              <a:t>;</a:t>
            </a:r>
            <a:endParaRPr lang="bg-BG" sz="1400" i="1" dirty="0">
              <a:solidFill>
                <a:schemeClr val="tx1"/>
              </a:solidFill>
              <a:latin typeface="+mj-lt"/>
            </a:endParaRPr>
          </a:p>
          <a:p>
            <a:pPr lvl="1" algn="just">
              <a:spcBef>
                <a:spcPts val="600"/>
              </a:spcBef>
              <a:buClrTx/>
              <a:buFont typeface="Wingdings" panose="05000000000000000000" pitchFamily="2" charset="2"/>
              <a:buChar char="ü"/>
            </a:pPr>
            <a:r>
              <a:rPr lang="bg-BG" sz="1400" i="1" dirty="0">
                <a:solidFill>
                  <a:schemeClr val="tx1"/>
                </a:solidFill>
                <a:latin typeface="+mj-lt"/>
              </a:rPr>
              <a:t>Под „функционално свързани” следва да се разбира стоки и услуги, които се използват за същите или сходни нужди</a:t>
            </a:r>
            <a:r>
              <a:rPr lang="en-US" sz="1400" i="1" dirty="0">
                <a:solidFill>
                  <a:schemeClr val="tx1"/>
                </a:solidFill>
                <a:latin typeface="+mj-lt"/>
              </a:rPr>
              <a:t>;</a:t>
            </a:r>
            <a:endParaRPr lang="bg-BG" sz="1400" i="1" dirty="0">
              <a:solidFill>
                <a:schemeClr val="tx1"/>
              </a:solidFill>
              <a:latin typeface="+mj-lt"/>
            </a:endParaRPr>
          </a:p>
          <a:p>
            <a:pPr lvl="1" algn="just">
              <a:spcBef>
                <a:spcPts val="600"/>
              </a:spcBef>
              <a:buClrTx/>
              <a:buFont typeface="Wingdings" panose="05000000000000000000" pitchFamily="2" charset="2"/>
              <a:buChar char="ü"/>
            </a:pPr>
            <a:r>
              <a:rPr lang="bg-BG" sz="1400" i="1" dirty="0">
                <a:solidFill>
                  <a:schemeClr val="tx1"/>
                </a:solidFill>
                <a:latin typeface="+mj-lt"/>
              </a:rPr>
              <a:t>Не се допуска разделяне на предмета на процедурата при изпълнението на одобрената инвестиция с цел заобикаляне </a:t>
            </a:r>
            <a:r>
              <a:rPr lang="bg-BG" sz="1400" i="1" dirty="0">
                <a:latin typeface="+mj-lt"/>
              </a:rPr>
              <a:t>прилагането на правилата на ПМС № 80/2022 г. за съответния тип процедура</a:t>
            </a:r>
            <a:r>
              <a:rPr lang="en-US" sz="1400" i="1" dirty="0">
                <a:latin typeface="+mj-lt"/>
              </a:rPr>
              <a:t>.</a:t>
            </a:r>
            <a:endParaRPr lang="bg-BG" sz="1600" i="1" dirty="0">
              <a:latin typeface="+mj-lt"/>
            </a:endParaRPr>
          </a:p>
          <a:p>
            <a:pPr marL="285750" indent="-285750" algn="just" fontAlgn="base">
              <a:spcBef>
                <a:spcPts val="600"/>
              </a:spcBef>
              <a:spcAft>
                <a:spcPts val="600"/>
              </a:spcAft>
              <a:buClrTx/>
              <a:buSzTx/>
              <a:buFont typeface="Wingdings" panose="05000000000000000000" pitchFamily="2" charset="2"/>
              <a:buChar char="q"/>
              <a:defRPr/>
            </a:pPr>
            <a:r>
              <a:rPr lang="bg-BG" sz="1700" dirty="0">
                <a:solidFill>
                  <a:schemeClr val="tx1"/>
                </a:solidFill>
                <a:latin typeface="+mj-lt"/>
              </a:rPr>
              <a:t>СНД ще осъществява предварителен контрол на всички етапи от процедурите за спазване на правилата за избор на изпълнители, произтичащи от ПМС 80/2022 г. единствено в случаите, в които КП изрично са изявили желание за това. В случаите, когато не е осъществен предварителен контрол на процедурите, проведени по реда на ПМС 80/2022 г., СНД ще извършва задължителен последващ контрол.</a:t>
            </a:r>
          </a:p>
        </p:txBody>
      </p:sp>
      <p:sp>
        <p:nvSpPr>
          <p:cNvPr id="11" name="TextBox 10">
            <a:extLst>
              <a:ext uri="{FF2B5EF4-FFF2-40B4-BE49-F238E27FC236}">
                <a16:creationId xmlns:a16="http://schemas.microsoft.com/office/drawing/2014/main" id="{9252CC5D-51D8-417F-B65F-198D35A20F9E}"/>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9374814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60</a:t>
            </a:fld>
            <a:endParaRPr lang="bg-BG" dirty="0">
              <a:solidFill>
                <a:prstClr val="black">
                  <a:lumMod val="50000"/>
                  <a:lumOff val="50000"/>
                </a:prstClr>
              </a:solidFill>
            </a:endParaRPr>
          </a:p>
        </p:txBody>
      </p:sp>
      <p:sp>
        <p:nvSpPr>
          <p:cNvPr id="4" name="Content Placeholder 3"/>
          <p:cNvSpPr txBox="1">
            <a:spLocks/>
          </p:cNvSpPr>
          <p:nvPr/>
        </p:nvSpPr>
        <p:spPr>
          <a:xfrm>
            <a:off x="244098" y="1141036"/>
            <a:ext cx="7812868" cy="3737864"/>
          </a:xfrm>
          <a:prstGeom prst="rect">
            <a:avLst/>
          </a:prstGeom>
        </p:spPr>
        <p:txBody>
          <a:bodyPr>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0" lvl="0" indent="0" algn="just" fontAlgn="base">
              <a:spcBef>
                <a:spcPts val="0"/>
              </a:spcBef>
              <a:spcAft>
                <a:spcPts val="600"/>
              </a:spcAft>
              <a:buClrTx/>
              <a:buSzTx/>
              <a:buNone/>
              <a:defRPr/>
            </a:pPr>
            <a:r>
              <a:rPr lang="bg-BG" sz="1600" b="1" dirty="0">
                <a:solidFill>
                  <a:schemeClr val="tx1"/>
                </a:solidFill>
              </a:rPr>
              <a:t>Обобщен въпрос: </a:t>
            </a:r>
            <a:r>
              <a:rPr lang="bg-BG" sz="1600" dirty="0">
                <a:solidFill>
                  <a:schemeClr val="tx1"/>
                </a:solidFill>
              </a:rPr>
              <a:t>Наложителни ли са актуализации в ИС на МВУ (ИСУН 2020) на плана за избор на изпълнители във връзка с публикуване на Ръководството за изпълнение? </a:t>
            </a:r>
            <a:endParaRPr lang="ru-RU" sz="1600" dirty="0">
              <a:solidFill>
                <a:schemeClr val="tx1"/>
              </a:solidFill>
              <a:ea typeface="Tahoma" pitchFamily="34" charset="0"/>
              <a:cs typeface="Tahoma" pitchFamily="34" charset="0"/>
            </a:endParaRPr>
          </a:p>
          <a:p>
            <a:pPr marL="342900" indent="-342900" algn="just" fontAlgn="base">
              <a:spcBef>
                <a:spcPts val="0"/>
              </a:spcBef>
              <a:spcAft>
                <a:spcPts val="600"/>
              </a:spcAft>
              <a:buClrTx/>
              <a:buSzTx/>
              <a:buAutoNum type="arabicPeriod" startAt="2"/>
              <a:defRPr/>
            </a:pPr>
            <a:endParaRPr lang="ru-RU" sz="1600" b="1" dirty="0">
              <a:solidFill>
                <a:schemeClr val="tx1"/>
              </a:solidFill>
              <a:cs typeface="Tahoma" pitchFamily="34" charset="0"/>
            </a:endParaRPr>
          </a:p>
          <a:p>
            <a:pPr marL="0" indent="0" algn="just" fontAlgn="base">
              <a:spcBef>
                <a:spcPts val="0"/>
              </a:spcBef>
              <a:spcAft>
                <a:spcPts val="600"/>
              </a:spcAft>
              <a:buClrTx/>
              <a:buSzTx/>
              <a:buNone/>
              <a:defRPr/>
            </a:pPr>
            <a:r>
              <a:rPr lang="bg-BG" sz="1600" b="1" dirty="0">
                <a:solidFill>
                  <a:schemeClr val="tx1"/>
                </a:solidFill>
                <a:cs typeface="Tahoma" pitchFamily="34" charset="0"/>
              </a:rPr>
              <a:t>Отговор: </a:t>
            </a:r>
            <a:r>
              <a:rPr lang="bg-BG" sz="1600" dirty="0">
                <a:solidFill>
                  <a:schemeClr val="tx1"/>
                </a:solidFill>
                <a:cs typeface="Tahoma" pitchFamily="34" charset="0"/>
              </a:rPr>
              <a:t>Такива актуализации ще са наложителни и следва да преминат отново контрол, ако се извършват промени на реда и процедурите за избор на изпълнители. </a:t>
            </a:r>
          </a:p>
          <a:p>
            <a:pPr marL="0" indent="0" algn="just" fontAlgn="base">
              <a:spcBef>
                <a:spcPts val="0"/>
              </a:spcBef>
              <a:spcAft>
                <a:spcPts val="600"/>
              </a:spcAft>
              <a:buClrTx/>
              <a:buSzTx/>
              <a:buNone/>
              <a:defRPr/>
            </a:pPr>
            <a:r>
              <a:rPr lang="bg-BG" sz="1600" dirty="0">
                <a:solidFill>
                  <a:schemeClr val="tx1"/>
                </a:solidFill>
                <a:cs typeface="Tahoma" pitchFamily="34" charset="0"/>
              </a:rPr>
              <a:t>Промени в дати и краен срок за събиране на оферти, следва да се актуализират само при обявяване на процедура публична покана.</a:t>
            </a:r>
          </a:p>
        </p:txBody>
      </p:sp>
      <p:sp>
        <p:nvSpPr>
          <p:cNvPr id="5" name="Rectangle 4"/>
          <p:cNvSpPr/>
          <p:nvPr/>
        </p:nvSpPr>
        <p:spPr>
          <a:xfrm>
            <a:off x="539552" y="836712"/>
            <a:ext cx="7992888" cy="553357"/>
          </a:xfrm>
          <a:prstGeom prst="rect">
            <a:avLst/>
          </a:prstGeom>
        </p:spPr>
        <p:txBody>
          <a:bodyPr wrap="square">
            <a:spAutoFit/>
          </a:bodyPr>
          <a:lstStyle/>
          <a:p>
            <a:pPr lvl="0" algn="just">
              <a:lnSpc>
                <a:spcPct val="107000"/>
              </a:lnSpc>
              <a:spcAft>
                <a:spcPts val="0"/>
              </a:spcAft>
            </a:pPr>
            <a:endParaRPr lang="ru-RU" sz="1400" dirty="0">
              <a:solidFill>
                <a:schemeClr val="accent4">
                  <a:lumMod val="50000"/>
                </a:schemeClr>
              </a:solidFill>
              <a:latin typeface="Tahoma" pitchFamily="34" charset="0"/>
              <a:ea typeface="Tahoma" pitchFamily="34" charset="0"/>
              <a:cs typeface="Tahoma" pitchFamily="34" charset="0"/>
            </a:endParaRPr>
          </a:p>
          <a:p>
            <a:pPr lvl="0" algn="just">
              <a:lnSpc>
                <a:spcPct val="107000"/>
              </a:lnSpc>
              <a:spcAft>
                <a:spcPts val="0"/>
              </a:spcAft>
            </a:pPr>
            <a:endParaRPr lang="bg-BG" sz="1400" dirty="0">
              <a:solidFill>
                <a:schemeClr val="accent4">
                  <a:lumMod val="50000"/>
                </a:schemeClr>
              </a:solidFill>
              <a:latin typeface="Tahoma" pitchFamily="34" charset="0"/>
              <a:ea typeface="Tahoma" pitchFamily="34" charset="0"/>
              <a:cs typeface="Tahoma" pitchFamily="34" charset="0"/>
            </a:endParaRPr>
          </a:p>
        </p:txBody>
      </p:sp>
      <p:sp>
        <p:nvSpPr>
          <p:cNvPr id="6" name="Rectangle 5">
            <a:extLst>
              <a:ext uri="{FF2B5EF4-FFF2-40B4-BE49-F238E27FC236}">
                <a16:creationId xmlns:a16="http://schemas.microsoft.com/office/drawing/2014/main" id="{CC378EF6-5A09-40D7-8314-4BA23F2AA481}"/>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6583FF39-C929-4FEE-92EA-4B321A73A08A}"/>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8" name="Picture 7">
            <a:extLst>
              <a:ext uri="{FF2B5EF4-FFF2-40B4-BE49-F238E27FC236}">
                <a16:creationId xmlns:a16="http://schemas.microsoft.com/office/drawing/2014/main" id="{C9FC7501-4A31-404E-BF80-93AD69382279}"/>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9" name="Rounded Rectangle 23">
            <a:extLst>
              <a:ext uri="{FF2B5EF4-FFF2-40B4-BE49-F238E27FC236}">
                <a16:creationId xmlns:a16="http://schemas.microsoft.com/office/drawing/2014/main" id="{96115555-F7BE-47C5-8D70-F6F356E92E0A}"/>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15369781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61</a:t>
            </a:fld>
            <a:endParaRPr lang="bg-BG">
              <a:solidFill>
                <a:prstClr val="black">
                  <a:lumMod val="50000"/>
                  <a:lumOff val="50000"/>
                </a:prstClr>
              </a:solidFill>
            </a:endParaRPr>
          </a:p>
        </p:txBody>
      </p:sp>
      <p:sp>
        <p:nvSpPr>
          <p:cNvPr id="4" name="Content Placeholder 3"/>
          <p:cNvSpPr>
            <a:spLocks noGrp="1"/>
          </p:cNvSpPr>
          <p:nvPr>
            <p:ph sz="quarter" idx="13"/>
          </p:nvPr>
        </p:nvSpPr>
        <p:spPr>
          <a:xfrm>
            <a:off x="539552" y="980727"/>
            <a:ext cx="7821488" cy="5400601"/>
          </a:xfrm>
        </p:spPr>
        <p:txBody>
          <a:bodyPr>
            <a:normAutofit/>
          </a:bodyPr>
          <a:lstStyle/>
          <a:p>
            <a:pPr marL="0" indent="0" algn="just" fontAlgn="base">
              <a:spcBef>
                <a:spcPts val="600"/>
              </a:spcBef>
              <a:spcAft>
                <a:spcPts val="600"/>
              </a:spcAft>
              <a:buClrTx/>
              <a:buSzTx/>
              <a:buNone/>
              <a:defRPr/>
            </a:pPr>
            <a:r>
              <a:rPr lang="bg-BG" sz="1600" b="1" dirty="0"/>
              <a:t>Въпрос</a:t>
            </a:r>
            <a:r>
              <a:rPr lang="bg-BG" sz="1600" dirty="0"/>
              <a:t>: На стр. 21 от публикуваното ръководство е включено задължение за крайния получател с договорите с изпълнителите да включи клаузи за спазване на чл. 1.9 от общите условия на договора. Не следва ли препратката да е към чл.1.7?</a:t>
            </a:r>
          </a:p>
          <a:p>
            <a:pPr marL="0" indent="0" algn="just" fontAlgn="base">
              <a:spcBef>
                <a:spcPts val="600"/>
              </a:spcBef>
              <a:spcAft>
                <a:spcPts val="600"/>
              </a:spcAft>
              <a:buClrTx/>
              <a:buSzTx/>
              <a:buNone/>
              <a:defRPr/>
            </a:pPr>
            <a:endParaRPr lang="bg-BG" sz="1600" dirty="0">
              <a:solidFill>
                <a:schemeClr val="tx1"/>
              </a:solidFill>
            </a:endParaRPr>
          </a:p>
          <a:p>
            <a:pPr marL="0" indent="0" algn="just" fontAlgn="base">
              <a:spcBef>
                <a:spcPts val="600"/>
              </a:spcBef>
              <a:spcAft>
                <a:spcPts val="600"/>
              </a:spcAft>
              <a:buClrTx/>
              <a:buSzTx/>
              <a:buNone/>
              <a:defRPr/>
            </a:pPr>
            <a:r>
              <a:rPr lang="bg-BG" sz="1600" b="1" dirty="0"/>
              <a:t>Отговор</a:t>
            </a:r>
            <a:r>
              <a:rPr lang="bg-BG" sz="1600" dirty="0">
                <a:solidFill>
                  <a:schemeClr val="tx1"/>
                </a:solidFill>
              </a:rPr>
              <a:t>: </a:t>
            </a:r>
            <a:r>
              <a:rPr lang="bg-BG" sz="1600" dirty="0"/>
              <a:t>В действителност в Глава 4 „Определяне на изпълнител чрез избор с публична покана по ПМС 80/2022г.“, Стъпка 5 „Сключване на договор за възлагане на изпълнението“ на стр. 21 е направена некоректна референция към чл. 1.9 от Общите условия на договора за финансиране. Препратката следва категорично да се счита като към чл. 1.7 от Общите условия към договора за финансиране, тъй като именно чл. 1.7 насочва към задължението, изискващо условията по членове 3, 4, 5, 6, 11.3 „б” и чл. 14 от въпросните Общи условия да бъдат включени в договорите с избраните изпълнители. В потвърждение на това е факта, че в коментирания текст освен самата препратка се съдържа и конкретно изброяване на изискуемите условия</a:t>
            </a:r>
            <a:endParaRPr lang="bg-BG" sz="1600" dirty="0">
              <a:solidFill>
                <a:schemeClr val="tx1"/>
              </a:solidFill>
            </a:endParaRPr>
          </a:p>
        </p:txBody>
      </p:sp>
      <p:sp>
        <p:nvSpPr>
          <p:cNvPr id="5" name="Rectangle 4">
            <a:extLst>
              <a:ext uri="{FF2B5EF4-FFF2-40B4-BE49-F238E27FC236}">
                <a16:creationId xmlns:a16="http://schemas.microsoft.com/office/drawing/2014/main" id="{2DB149CC-1B27-415E-B845-5E2FCF35D127}"/>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C9F3BF9-A640-4D06-B1CB-8CB35F070054}"/>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9" name="Picture 8">
            <a:extLst>
              <a:ext uri="{FF2B5EF4-FFF2-40B4-BE49-F238E27FC236}">
                <a16:creationId xmlns:a16="http://schemas.microsoft.com/office/drawing/2014/main" id="{5F7ABE61-6031-4588-80D3-E5A437634836}"/>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0" name="Rounded Rectangle 23">
            <a:extLst>
              <a:ext uri="{FF2B5EF4-FFF2-40B4-BE49-F238E27FC236}">
                <a16:creationId xmlns:a16="http://schemas.microsoft.com/office/drawing/2014/main" id="{FFAE94DD-697E-44D3-9E99-FBB8A83AE37B}"/>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3904769808"/>
      </p:ext>
    </p:extLst>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62</a:t>
            </a:fld>
            <a:endParaRPr lang="bg-BG">
              <a:solidFill>
                <a:prstClr val="black">
                  <a:lumMod val="50000"/>
                  <a:lumOff val="50000"/>
                </a:prstClr>
              </a:solidFill>
            </a:endParaRPr>
          </a:p>
        </p:txBody>
      </p:sp>
      <p:sp>
        <p:nvSpPr>
          <p:cNvPr id="4" name="Content Placeholder 3"/>
          <p:cNvSpPr>
            <a:spLocks noGrp="1"/>
          </p:cNvSpPr>
          <p:nvPr>
            <p:ph sz="quarter" idx="13"/>
          </p:nvPr>
        </p:nvSpPr>
        <p:spPr>
          <a:xfrm>
            <a:off x="539552" y="1196752"/>
            <a:ext cx="7821488" cy="5040560"/>
          </a:xfrm>
        </p:spPr>
        <p:txBody>
          <a:bodyPr>
            <a:normAutofit/>
          </a:bodyPr>
          <a:lstStyle/>
          <a:p>
            <a:pPr algn="just" fontAlgn="base">
              <a:spcBef>
                <a:spcPts val="0"/>
              </a:spcBef>
              <a:spcAft>
                <a:spcPts val="600"/>
              </a:spcAft>
              <a:buClrTx/>
              <a:buSzTx/>
              <a:buFont typeface="Arial" panose="020B0604020202020204" pitchFamily="34" charset="0"/>
              <a:buChar char="•"/>
              <a:defRPr/>
            </a:pPr>
            <a:endParaRPr lang="en-US" sz="1600" dirty="0"/>
          </a:p>
          <a:p>
            <a:pPr marL="45720" indent="0" algn="just" fontAlgn="base">
              <a:spcBef>
                <a:spcPts val="0"/>
              </a:spcBef>
              <a:spcAft>
                <a:spcPts val="600"/>
              </a:spcAft>
              <a:buClrTx/>
              <a:buSzTx/>
              <a:buNone/>
              <a:defRPr/>
            </a:pPr>
            <a:r>
              <a:rPr lang="bg-BG" sz="1600" b="1" dirty="0"/>
              <a:t>Въпрос</a:t>
            </a:r>
            <a:r>
              <a:rPr lang="bg-BG" sz="1600" dirty="0"/>
              <a:t>: На стр. 28 от Ръководството е преведено </a:t>
            </a:r>
            <a:r>
              <a:rPr lang="bg-BG" sz="1600" i="1" dirty="0"/>
              <a:t>„Преди извършване на плащане към изпълнител, крайните получатели са длъжни да извършат пълна документална проверка, а когато е приложимо, и проверка на място“. </a:t>
            </a:r>
            <a:r>
              <a:rPr lang="bg-BG" sz="1600" dirty="0"/>
              <a:t>Моля за разяснения какво следва да включват и как да се извършват описаните проверки?</a:t>
            </a:r>
          </a:p>
          <a:p>
            <a:pPr algn="just" fontAlgn="base">
              <a:spcBef>
                <a:spcPts val="0"/>
              </a:spcBef>
              <a:spcAft>
                <a:spcPts val="600"/>
              </a:spcAft>
              <a:buClrTx/>
              <a:buSzTx/>
              <a:buFont typeface="Arial" panose="020B0604020202020204" pitchFamily="34" charset="0"/>
              <a:buChar char="•"/>
              <a:defRPr/>
            </a:pPr>
            <a:endParaRPr lang="en-US" sz="1600" dirty="0"/>
          </a:p>
          <a:p>
            <a:pPr marL="45720" indent="0" algn="just" fontAlgn="base">
              <a:spcBef>
                <a:spcPts val="0"/>
              </a:spcBef>
              <a:spcAft>
                <a:spcPts val="600"/>
              </a:spcAft>
              <a:buClrTx/>
              <a:buSzTx/>
              <a:buNone/>
              <a:defRPr/>
            </a:pPr>
            <a:r>
              <a:rPr lang="bg-BG" sz="1600" b="1" dirty="0"/>
              <a:t>Отговор</a:t>
            </a:r>
            <a:r>
              <a:rPr lang="bg-BG" sz="1600" dirty="0"/>
              <a:t>: Крайните получатели трябва да се уверяват, че предоставените от изпълнителите документи не съдържат несъответствия – технически и по същество. Крайните получатели следва да се убедят в добросъвестното изпълнение на договора от страна на доставчика – изпълнение в пълен обем и съгласно условията на договора.</a:t>
            </a:r>
            <a:endParaRPr lang="en-US" sz="1600" dirty="0"/>
          </a:p>
          <a:p>
            <a:pPr marL="45720" indent="0" algn="just" fontAlgn="base">
              <a:spcBef>
                <a:spcPts val="0"/>
              </a:spcBef>
              <a:spcAft>
                <a:spcPts val="600"/>
              </a:spcAft>
              <a:buClrTx/>
              <a:buSzTx/>
              <a:buNone/>
              <a:defRPr/>
            </a:pPr>
            <a:endParaRPr lang="ru-RU" sz="1600" dirty="0">
              <a:solidFill>
                <a:srgbClr val="002060"/>
              </a:solidFill>
              <a:ea typeface="Tahoma" pitchFamily="34" charset="0"/>
              <a:cs typeface="Tahoma" pitchFamily="34" charset="0"/>
            </a:endParaRPr>
          </a:p>
        </p:txBody>
      </p:sp>
      <p:sp>
        <p:nvSpPr>
          <p:cNvPr id="5" name="Rectangle 4">
            <a:extLst>
              <a:ext uri="{FF2B5EF4-FFF2-40B4-BE49-F238E27FC236}">
                <a16:creationId xmlns:a16="http://schemas.microsoft.com/office/drawing/2014/main" id="{713B97A6-C1DC-47D1-84FB-37F4551B25B1}"/>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58D7EAF6-2B27-4A25-923B-0705B9429C30}"/>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9" name="Picture 8">
            <a:extLst>
              <a:ext uri="{FF2B5EF4-FFF2-40B4-BE49-F238E27FC236}">
                <a16:creationId xmlns:a16="http://schemas.microsoft.com/office/drawing/2014/main" id="{A3B5FF27-2236-4C7C-9282-70800E6B517E}"/>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0" name="Rounded Rectangle 23">
            <a:extLst>
              <a:ext uri="{FF2B5EF4-FFF2-40B4-BE49-F238E27FC236}">
                <a16:creationId xmlns:a16="http://schemas.microsoft.com/office/drawing/2014/main" id="{621C18DF-6892-4EDC-BF4D-3E3787D92424}"/>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1914465261"/>
      </p:ext>
    </p:extLst>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63</a:t>
            </a:fld>
            <a:endParaRPr lang="bg-BG">
              <a:solidFill>
                <a:prstClr val="black">
                  <a:lumMod val="50000"/>
                  <a:lumOff val="50000"/>
                </a:prstClr>
              </a:solidFill>
            </a:endParaRPr>
          </a:p>
        </p:txBody>
      </p:sp>
      <p:sp>
        <p:nvSpPr>
          <p:cNvPr id="4" name="Content Placeholder 3"/>
          <p:cNvSpPr>
            <a:spLocks noGrp="1"/>
          </p:cNvSpPr>
          <p:nvPr>
            <p:ph sz="quarter" idx="13"/>
          </p:nvPr>
        </p:nvSpPr>
        <p:spPr>
          <a:xfrm>
            <a:off x="244098" y="1166968"/>
            <a:ext cx="7920880" cy="2562565"/>
          </a:xfrm>
        </p:spPr>
        <p:txBody>
          <a:bodyPr>
            <a:normAutofit/>
          </a:bodyPr>
          <a:lstStyle/>
          <a:p>
            <a:pPr marL="0" indent="0" algn="just" fontAlgn="base">
              <a:spcBef>
                <a:spcPts val="0"/>
              </a:spcBef>
              <a:spcAft>
                <a:spcPts val="600"/>
              </a:spcAft>
              <a:buClrTx/>
              <a:buSzTx/>
              <a:buNone/>
              <a:defRPr/>
            </a:pPr>
            <a:endParaRPr lang="bg-BG" sz="1600" dirty="0"/>
          </a:p>
          <a:p>
            <a:pPr marL="0" indent="0" algn="just" fontAlgn="base">
              <a:spcBef>
                <a:spcPts val="0"/>
              </a:spcBef>
              <a:spcAft>
                <a:spcPts val="600"/>
              </a:spcAft>
              <a:buClrTx/>
              <a:buSzTx/>
              <a:buNone/>
              <a:defRPr/>
            </a:pPr>
            <a:r>
              <a:rPr lang="bg-BG" sz="1600" b="1" dirty="0"/>
              <a:t>Въпрос</a:t>
            </a:r>
            <a:r>
              <a:rPr lang="bg-BG" sz="1600" dirty="0"/>
              <a:t>: На с. 57 от Ръководството е предвидено да бъдат публикувани новина и плакат </a:t>
            </a:r>
            <a:r>
              <a:rPr lang="bg-BG" sz="1600" i="1" dirty="0"/>
              <a:t>„непосредствено след началото на проекта“. </a:t>
            </a:r>
            <a:r>
              <a:rPr lang="bg-BG" sz="1600" dirty="0"/>
              <a:t>Молим за конкретизиране в какъв срок следва да бъдат изпълнени посочените изисквания и кой се счита за „непосредствено след началото на проекта“?</a:t>
            </a:r>
          </a:p>
          <a:p>
            <a:pPr marL="0" indent="0" algn="just" fontAlgn="base">
              <a:spcBef>
                <a:spcPts val="0"/>
              </a:spcBef>
              <a:spcAft>
                <a:spcPts val="600"/>
              </a:spcAft>
              <a:buClrTx/>
              <a:buSzTx/>
              <a:buNone/>
              <a:defRPr/>
            </a:pPr>
            <a:endParaRPr lang="bg-BG" sz="1600" dirty="0"/>
          </a:p>
          <a:p>
            <a:pPr marL="0" indent="0" algn="just" fontAlgn="base">
              <a:spcBef>
                <a:spcPts val="0"/>
              </a:spcBef>
              <a:spcAft>
                <a:spcPts val="600"/>
              </a:spcAft>
              <a:buClrTx/>
              <a:buSzTx/>
              <a:buNone/>
              <a:defRPr/>
            </a:pPr>
            <a:r>
              <a:rPr lang="bg-BG" sz="1600" b="1" dirty="0"/>
              <a:t>Отговор</a:t>
            </a:r>
            <a:r>
              <a:rPr lang="bg-BG" sz="1600" dirty="0"/>
              <a:t>: Публикуване на информация на сайта и поставяне на плакат трябва да се извършат възможно най-бързо след влизането в сила на договора за финансиране, съобразено с времето за обичайна подготовка на материалите.</a:t>
            </a:r>
            <a:endParaRPr lang="ru-RU" sz="1600" dirty="0">
              <a:solidFill>
                <a:srgbClr val="040470"/>
              </a:solidFill>
              <a:effectLst>
                <a:outerShdw blurRad="38100" dist="38100" dir="2700000" algn="tl">
                  <a:srgbClr val="000000">
                    <a:alpha val="43137"/>
                  </a:srgbClr>
                </a:outerShdw>
              </a:effectLst>
              <a:cs typeface="Tahoma" pitchFamily="34" charset="0"/>
            </a:endParaRPr>
          </a:p>
          <a:p>
            <a:pPr marL="171450" lvl="0" indent="-171450" fontAlgn="base">
              <a:spcBef>
                <a:spcPts val="0"/>
              </a:spcBef>
              <a:spcAft>
                <a:spcPts val="600"/>
              </a:spcAft>
              <a:buClrTx/>
              <a:buSzTx/>
              <a:buFont typeface="Wingdings" pitchFamily="2" charset="2"/>
              <a:buChar char="Ø"/>
              <a:defRPr/>
            </a:pPr>
            <a:endParaRPr lang="ru-RU" sz="1600" dirty="0">
              <a:solidFill>
                <a:srgbClr val="040470"/>
              </a:solidFill>
              <a:effectLst>
                <a:outerShdw blurRad="38100" dist="38100" dir="2700000" algn="tl">
                  <a:srgbClr val="000000">
                    <a:alpha val="43137"/>
                  </a:srgbClr>
                </a:outerShdw>
              </a:effectLst>
              <a:cs typeface="Tahoma" pitchFamily="34" charset="0"/>
            </a:endParaRPr>
          </a:p>
        </p:txBody>
      </p:sp>
      <p:sp>
        <p:nvSpPr>
          <p:cNvPr id="5" name="Rectangle 4">
            <a:extLst>
              <a:ext uri="{FF2B5EF4-FFF2-40B4-BE49-F238E27FC236}">
                <a16:creationId xmlns:a16="http://schemas.microsoft.com/office/drawing/2014/main" id="{5BC65AA5-4BB8-4426-B67A-76EC9A7F3EF7}"/>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4C48D1BB-2E32-40A0-80D6-0F95BBE6DAED}"/>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9" name="Picture 8">
            <a:extLst>
              <a:ext uri="{FF2B5EF4-FFF2-40B4-BE49-F238E27FC236}">
                <a16:creationId xmlns:a16="http://schemas.microsoft.com/office/drawing/2014/main" id="{872FA1C8-5A8B-4044-AFF7-FEF65BB3B60B}"/>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10" name="Rounded Rectangle 23">
            <a:extLst>
              <a:ext uri="{FF2B5EF4-FFF2-40B4-BE49-F238E27FC236}">
                <a16:creationId xmlns:a16="http://schemas.microsoft.com/office/drawing/2014/main" id="{C0313D83-9075-4700-9FCB-78179D9504D8}"/>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2959091948"/>
      </p:ext>
    </p:extLst>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64</a:t>
            </a:fld>
            <a:endParaRPr lang="bg-BG">
              <a:solidFill>
                <a:prstClr val="black">
                  <a:lumMod val="50000"/>
                  <a:lumOff val="50000"/>
                </a:prstClr>
              </a:solidFill>
            </a:endParaRPr>
          </a:p>
        </p:txBody>
      </p:sp>
      <p:sp>
        <p:nvSpPr>
          <p:cNvPr id="4" name="Content Placeholder 3"/>
          <p:cNvSpPr>
            <a:spLocks noGrp="1"/>
          </p:cNvSpPr>
          <p:nvPr>
            <p:ph sz="quarter" idx="13"/>
          </p:nvPr>
        </p:nvSpPr>
        <p:spPr>
          <a:xfrm>
            <a:off x="276565" y="1034066"/>
            <a:ext cx="8590869" cy="5039734"/>
          </a:xfrm>
        </p:spPr>
        <p:txBody>
          <a:bodyPr>
            <a:noAutofit/>
          </a:bodyPr>
          <a:lstStyle/>
          <a:p>
            <a:pPr marL="45720" lvl="0" indent="0" algn="just">
              <a:buNone/>
            </a:pPr>
            <a:r>
              <a:rPr lang="bg-BG" sz="1400" b="1" dirty="0"/>
              <a:t>Въпрос</a:t>
            </a:r>
            <a:r>
              <a:rPr lang="bg-BG" sz="1400" dirty="0"/>
              <a:t>: На с. 59 в „</a:t>
            </a:r>
            <a:r>
              <a:rPr lang="bg-BG" sz="1400" i="1" dirty="0"/>
              <a:t>Изисквания по отношение на съхранението на документацията</a:t>
            </a:r>
            <a:r>
              <a:rPr lang="bg-BG" sz="1400" dirty="0"/>
              <a:t> „ се казва  </a:t>
            </a:r>
            <a:r>
              <a:rPr lang="bg-BG" sz="1400" i="1" dirty="0"/>
              <a:t>„</a:t>
            </a:r>
            <a:r>
              <a:rPr lang="en-US" sz="1400" i="1" dirty="0" err="1"/>
              <a:t>Документите</a:t>
            </a:r>
            <a:r>
              <a:rPr lang="en-US" sz="1400" i="1" dirty="0"/>
              <a:t> </a:t>
            </a:r>
            <a:r>
              <a:rPr lang="en-US" sz="1400" i="1" dirty="0" err="1"/>
              <a:t>на</a:t>
            </a:r>
            <a:r>
              <a:rPr lang="en-US" sz="1400" i="1" dirty="0"/>
              <a:t> </a:t>
            </a:r>
            <a:r>
              <a:rPr lang="en-US" sz="1400" i="1" dirty="0" err="1"/>
              <a:t>хартиен</a:t>
            </a:r>
            <a:r>
              <a:rPr lang="en-US" sz="1400" i="1" dirty="0"/>
              <a:t> </a:t>
            </a:r>
            <a:r>
              <a:rPr lang="en-US" sz="1400" i="1" dirty="0" err="1"/>
              <a:t>носител</a:t>
            </a:r>
            <a:r>
              <a:rPr lang="en-US" sz="1400" i="1" dirty="0"/>
              <a:t> </a:t>
            </a:r>
            <a:r>
              <a:rPr lang="en-US" sz="1400" i="1" dirty="0" err="1"/>
              <a:t>се</a:t>
            </a:r>
            <a:r>
              <a:rPr lang="en-US" sz="1400" i="1" dirty="0"/>
              <a:t> </a:t>
            </a:r>
            <a:r>
              <a:rPr lang="en-US" sz="1400" i="1" dirty="0" err="1"/>
              <a:t>съхраняват</a:t>
            </a:r>
            <a:r>
              <a:rPr lang="en-US" sz="1400" i="1" dirty="0"/>
              <a:t> в </a:t>
            </a:r>
            <a:r>
              <a:rPr lang="en-US" sz="1400" i="1" dirty="0" err="1"/>
              <a:t>оригинал</a:t>
            </a:r>
            <a:r>
              <a:rPr lang="en-US" sz="1400" i="1" dirty="0"/>
              <a:t> </a:t>
            </a:r>
            <a:r>
              <a:rPr lang="en-US" sz="1400" i="1" dirty="0" err="1"/>
              <a:t>или</a:t>
            </a:r>
            <a:r>
              <a:rPr lang="en-US" sz="1400" i="1" dirty="0"/>
              <a:t> </a:t>
            </a:r>
            <a:r>
              <a:rPr lang="en-US" sz="1400" i="1" dirty="0" err="1"/>
              <a:t>заверено</a:t>
            </a:r>
            <a:r>
              <a:rPr lang="en-US" sz="1400" i="1" dirty="0"/>
              <a:t> </a:t>
            </a:r>
            <a:r>
              <a:rPr lang="en-US" sz="1400" i="1" dirty="0" err="1"/>
              <a:t>копие</a:t>
            </a:r>
            <a:r>
              <a:rPr lang="en-US" sz="1400" i="1" dirty="0"/>
              <a:t> с </a:t>
            </a:r>
            <a:r>
              <a:rPr lang="en-US" sz="1400" i="1" dirty="0" err="1"/>
              <a:t>гриф</a:t>
            </a:r>
            <a:r>
              <a:rPr lang="en-US" sz="1400" i="1" dirty="0"/>
              <a:t> „</a:t>
            </a:r>
            <a:r>
              <a:rPr lang="en-US" sz="1400" i="1" dirty="0" err="1"/>
              <a:t>Вярно</a:t>
            </a:r>
            <a:r>
              <a:rPr lang="en-US" sz="1400" i="1" dirty="0"/>
              <a:t> с </a:t>
            </a:r>
            <a:r>
              <a:rPr lang="en-US" sz="1400" i="1" dirty="0" err="1"/>
              <a:t>оригинала</a:t>
            </a:r>
            <a:r>
              <a:rPr lang="en-US" sz="1400" i="1" dirty="0"/>
              <a:t>“ </a:t>
            </a:r>
            <a:r>
              <a:rPr lang="en-US" sz="1400" i="1" dirty="0" err="1"/>
              <a:t>от</a:t>
            </a:r>
            <a:r>
              <a:rPr lang="en-US" sz="1400" i="1" dirty="0"/>
              <a:t> </a:t>
            </a:r>
            <a:r>
              <a:rPr lang="en-US" sz="1400" i="1" dirty="0" err="1"/>
              <a:t>лице</a:t>
            </a:r>
            <a:r>
              <a:rPr lang="en-US" sz="1400" i="1" dirty="0"/>
              <a:t>, </a:t>
            </a:r>
            <a:r>
              <a:rPr lang="en-US" sz="1400" i="1" dirty="0" err="1"/>
              <a:t>което</a:t>
            </a:r>
            <a:r>
              <a:rPr lang="en-US" sz="1400" i="1" dirty="0"/>
              <a:t> </a:t>
            </a:r>
            <a:r>
              <a:rPr lang="en-US" sz="1400" i="1" dirty="0" err="1"/>
              <a:t>има</a:t>
            </a:r>
            <a:r>
              <a:rPr lang="en-US" sz="1400" i="1" dirty="0"/>
              <a:t> </a:t>
            </a:r>
            <a:r>
              <a:rPr lang="en-US" sz="1400" i="1" dirty="0" err="1"/>
              <a:t>право</a:t>
            </a:r>
            <a:r>
              <a:rPr lang="en-US" sz="1400" i="1" dirty="0"/>
              <a:t> </a:t>
            </a:r>
            <a:r>
              <a:rPr lang="en-US" sz="1400" i="1" dirty="0" err="1"/>
              <a:t>да</a:t>
            </a:r>
            <a:r>
              <a:rPr lang="en-US" sz="1400" i="1" dirty="0"/>
              <a:t> </a:t>
            </a:r>
            <a:r>
              <a:rPr lang="en-US" sz="1400" i="1" dirty="0" err="1"/>
              <a:t>извършва</a:t>
            </a:r>
            <a:r>
              <a:rPr lang="en-US" sz="1400" i="1" dirty="0"/>
              <a:t> </a:t>
            </a:r>
            <a:r>
              <a:rPr lang="en-US" sz="1400" i="1" dirty="0" err="1"/>
              <a:t>такава</a:t>
            </a:r>
            <a:r>
              <a:rPr lang="en-US" sz="1400" i="1" dirty="0"/>
              <a:t> </a:t>
            </a:r>
            <a:r>
              <a:rPr lang="en-US" sz="1400" i="1" dirty="0" err="1"/>
              <a:t>заверка</a:t>
            </a:r>
            <a:r>
              <a:rPr lang="bg-BG" sz="1400" i="1" dirty="0"/>
              <a:t>.</a:t>
            </a:r>
            <a:r>
              <a:rPr lang="bg-BG" sz="1400" dirty="0"/>
              <a:t>“ Предвид, че голяма част от документите в изпълнение на проекта се подават в ИСУН (оферти, запитвания, кореспонденция със СНД , тръжни процедури за предварителен/последващ контрол)</a:t>
            </a:r>
            <a:r>
              <a:rPr lang="bg-BG" sz="1400" i="1" dirty="0"/>
              <a:t> </a:t>
            </a:r>
            <a:r>
              <a:rPr lang="bg-BG" sz="1400" dirty="0"/>
              <a:t>молим за разяснения кои документи следва да бъдат заверявани и  </a:t>
            </a:r>
            <a:r>
              <a:rPr lang="bg-BG" sz="1400" b="1" u="sng" dirty="0"/>
              <a:t>кои лица имат право да извършват заверка на същите</a:t>
            </a:r>
            <a:r>
              <a:rPr lang="bg-BG" sz="1400" dirty="0"/>
              <a:t> (напр. подадена оферта в ИСУН, която КП принтира, за да приложи в проектното досие). </a:t>
            </a:r>
          </a:p>
          <a:p>
            <a:pPr marL="45720" lvl="0" indent="0" algn="just">
              <a:buNone/>
            </a:pPr>
            <a:r>
              <a:rPr lang="bg-BG" sz="1400" dirty="0"/>
              <a:t>На с. 60 от ръководството се казва, че </a:t>
            </a:r>
            <a:r>
              <a:rPr lang="bg-BG" sz="1400" i="1" dirty="0"/>
              <a:t>„Крайният получател е длъжен да води и поддържа актуален регистър на документите по изпълняваната инвестиция“ </a:t>
            </a:r>
            <a:r>
              <a:rPr lang="bg-BG" sz="1400" dirty="0"/>
              <a:t>и едновременно с това </a:t>
            </a:r>
            <a:r>
              <a:rPr lang="bg-BG" sz="1400" i="1" dirty="0"/>
              <a:t>„Препоръчително е всеки документ да се регистрира по реда на постъпване“</a:t>
            </a:r>
            <a:r>
              <a:rPr lang="bg-BG" sz="1400" dirty="0"/>
              <a:t>. В тази връзка </a:t>
            </a:r>
            <a:r>
              <a:rPr lang="bg-BG" sz="1400" b="1" u="sng" dirty="0"/>
              <a:t>воденето на регистър задължително или препоръчително е</a:t>
            </a:r>
            <a:r>
              <a:rPr lang="bg-BG" sz="1400" dirty="0"/>
              <a:t>? От къде произтича нуждата от воденето на регистри и това не би ли затруднило административно КП? (Голяма част от документите при изпълнението на един проект се изпращат/качват или получават дигитално - писма от страна СНД, договори, които се подписват с КЕП, електронно издадени документи за сключване на договори, оферти, тръжна процедура и др.). Ако воденето на такъв регистър е задължително, може ли да ни предоставите такъв образец? Как следва да бъдат определени отговорни служители за съхранение на документите?</a:t>
            </a:r>
          </a:p>
          <a:p>
            <a:pPr marL="45720" lvl="0" indent="0" algn="just">
              <a:buNone/>
            </a:pPr>
            <a:endParaRPr lang="bg-BG" sz="1400" dirty="0"/>
          </a:p>
          <a:p>
            <a:pPr marL="45720" indent="0" algn="just">
              <a:buNone/>
            </a:pPr>
            <a:r>
              <a:rPr lang="bg-BG" sz="1400" b="1" dirty="0"/>
              <a:t>Отговор</a:t>
            </a:r>
            <a:r>
              <a:rPr lang="bg-BG" sz="1400" dirty="0"/>
              <a:t>: Документи, които съществуват само в електронен формат не е необходимо да се разпечатват и заверяват. За тези, които са на хартиен носител, заверяването се извършва от лица, определени от официално представляващия КП. </a:t>
            </a:r>
          </a:p>
          <a:p>
            <a:pPr marL="45720" indent="0" algn="just">
              <a:buNone/>
            </a:pPr>
            <a:r>
              <a:rPr lang="ru-RU" sz="1400" dirty="0" err="1"/>
              <a:t>Съгласно</a:t>
            </a:r>
            <a:r>
              <a:rPr lang="ru-RU" sz="1400" dirty="0"/>
              <a:t> Оперативно </a:t>
            </a:r>
            <a:r>
              <a:rPr lang="ru-RU" sz="1400" dirty="0" err="1"/>
              <a:t>споразумение</a:t>
            </a:r>
            <a:r>
              <a:rPr lang="ru-RU" sz="1400" dirty="0"/>
              <a:t> за </a:t>
            </a:r>
            <a:r>
              <a:rPr lang="ru-RU" sz="1400" dirty="0" err="1"/>
              <a:t>изпълнение</a:t>
            </a:r>
            <a:r>
              <a:rPr lang="ru-RU" sz="1400" dirty="0"/>
              <a:t> на ПВУ с МФ, се </a:t>
            </a:r>
            <a:r>
              <a:rPr lang="ru-RU" sz="1400" dirty="0" err="1"/>
              <a:t>изисква</a:t>
            </a:r>
            <a:r>
              <a:rPr lang="ru-RU" sz="1400" dirty="0"/>
              <a:t> КП да </a:t>
            </a:r>
            <a:r>
              <a:rPr lang="ru-RU" sz="1400" dirty="0" err="1"/>
              <a:t>поддържат</a:t>
            </a:r>
            <a:r>
              <a:rPr lang="ru-RU" sz="1400" dirty="0"/>
              <a:t> </a:t>
            </a:r>
            <a:r>
              <a:rPr lang="ru-RU" sz="1400" dirty="0" err="1"/>
              <a:t>задължително</a:t>
            </a:r>
            <a:r>
              <a:rPr lang="ru-RU" sz="1400" dirty="0"/>
              <a:t> актуален </a:t>
            </a:r>
            <a:r>
              <a:rPr lang="ru-RU" sz="1400" dirty="0" err="1"/>
              <a:t>регистър</a:t>
            </a:r>
            <a:r>
              <a:rPr lang="ru-RU" sz="1400" dirty="0"/>
              <a:t>, </a:t>
            </a:r>
            <a:r>
              <a:rPr lang="ru-RU" sz="1400" dirty="0" err="1"/>
              <a:t>съдържащ</a:t>
            </a:r>
            <a:r>
              <a:rPr lang="ru-RU" sz="1400" dirty="0"/>
              <a:t> информация за </a:t>
            </a:r>
            <a:r>
              <a:rPr lang="ru-RU" sz="1400" dirty="0" err="1"/>
              <a:t>местонахождението</a:t>
            </a:r>
            <a:r>
              <a:rPr lang="ru-RU" sz="1400" dirty="0"/>
              <a:t> на </a:t>
            </a:r>
            <a:r>
              <a:rPr lang="ru-RU" sz="1400" dirty="0" err="1"/>
              <a:t>оригиналните</a:t>
            </a:r>
            <a:r>
              <a:rPr lang="ru-RU" sz="1400" dirty="0"/>
              <a:t> </a:t>
            </a:r>
            <a:r>
              <a:rPr lang="ru-RU" sz="1400" dirty="0" err="1"/>
              <a:t>документи</a:t>
            </a:r>
            <a:r>
              <a:rPr lang="ru-RU" sz="1400" dirty="0"/>
              <a:t> по проекта и </a:t>
            </a:r>
            <a:r>
              <a:rPr lang="ru-RU" sz="1400" dirty="0" err="1"/>
              <a:t>отговорното</a:t>
            </a:r>
            <a:r>
              <a:rPr lang="ru-RU" sz="1400" dirty="0"/>
              <a:t> лице за </a:t>
            </a:r>
            <a:r>
              <a:rPr lang="ru-RU" sz="1400" dirty="0" err="1"/>
              <a:t>тяхното</a:t>
            </a:r>
            <a:r>
              <a:rPr lang="ru-RU" sz="1400" dirty="0"/>
              <a:t> </a:t>
            </a:r>
            <a:r>
              <a:rPr lang="ru-RU" sz="1400" dirty="0" err="1"/>
              <a:t>съхранение</a:t>
            </a:r>
            <a:r>
              <a:rPr lang="ru-RU" sz="1400" dirty="0"/>
              <a:t>. Вида на </a:t>
            </a:r>
            <a:r>
              <a:rPr lang="ru-RU" sz="1400" dirty="0" err="1"/>
              <a:t>регистъра</a:t>
            </a:r>
            <a:r>
              <a:rPr lang="ru-RU" sz="1400" dirty="0"/>
              <a:t> </a:t>
            </a:r>
            <a:r>
              <a:rPr lang="ru-RU" sz="1400" dirty="0" err="1"/>
              <a:t>може</a:t>
            </a:r>
            <a:r>
              <a:rPr lang="ru-RU" sz="1400" dirty="0"/>
              <a:t> да </a:t>
            </a:r>
            <a:r>
              <a:rPr lang="ru-RU" sz="1400" dirty="0" err="1"/>
              <a:t>бъде</a:t>
            </a:r>
            <a:r>
              <a:rPr lang="ru-RU" sz="1400" dirty="0"/>
              <a:t> </a:t>
            </a:r>
            <a:r>
              <a:rPr lang="ru-RU" sz="1400" dirty="0" err="1"/>
              <a:t>съобразен</a:t>
            </a:r>
            <a:r>
              <a:rPr lang="ru-RU" sz="1400" dirty="0"/>
              <a:t> с </a:t>
            </a:r>
            <a:r>
              <a:rPr lang="ru-RU" sz="1400" dirty="0" err="1"/>
              <a:t>обичайната</a:t>
            </a:r>
            <a:r>
              <a:rPr lang="ru-RU" sz="1400" dirty="0"/>
              <a:t> практика на КП. </a:t>
            </a:r>
            <a:endParaRPr lang="bg-BG" sz="1400" dirty="0"/>
          </a:p>
        </p:txBody>
      </p:sp>
      <p:sp>
        <p:nvSpPr>
          <p:cNvPr id="6" name="Rectangle 5">
            <a:extLst>
              <a:ext uri="{FF2B5EF4-FFF2-40B4-BE49-F238E27FC236}">
                <a16:creationId xmlns:a16="http://schemas.microsoft.com/office/drawing/2014/main" id="{C3CC8851-0FCD-4E3C-8634-C875A624BA88}"/>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DD8D06AA-83F9-4AE4-B860-5E9C4B19BDF3}"/>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9" name="Picture 8">
            <a:extLst>
              <a:ext uri="{FF2B5EF4-FFF2-40B4-BE49-F238E27FC236}">
                <a16:creationId xmlns:a16="http://schemas.microsoft.com/office/drawing/2014/main" id="{BE845F58-0339-40E8-8F99-990E51BEDBA1}"/>
              </a:ext>
            </a:extLst>
          </p:cNvPr>
          <p:cNvPicPr>
            <a:picLocks noChangeAspect="1"/>
          </p:cNvPicPr>
          <p:nvPr/>
        </p:nvPicPr>
        <p:blipFill rotWithShape="1">
          <a:blip r:embed="rId2"/>
          <a:srcRect b="20181"/>
          <a:stretch/>
        </p:blipFill>
        <p:spPr>
          <a:xfrm>
            <a:off x="7766050" y="160909"/>
            <a:ext cx="1695450" cy="543997"/>
          </a:xfrm>
          <a:prstGeom prst="rect">
            <a:avLst/>
          </a:prstGeom>
        </p:spPr>
      </p:pic>
      <p:sp>
        <p:nvSpPr>
          <p:cNvPr id="10" name="Rounded Rectangle 23">
            <a:extLst>
              <a:ext uri="{FF2B5EF4-FFF2-40B4-BE49-F238E27FC236}">
                <a16:creationId xmlns:a16="http://schemas.microsoft.com/office/drawing/2014/main" id="{CFE5CF62-5B51-4371-8174-75F5503FF33E}"/>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1627188258"/>
      </p:ext>
    </p:extLst>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65</a:t>
            </a:fld>
            <a:endParaRPr lang="bg-BG">
              <a:solidFill>
                <a:prstClr val="black">
                  <a:lumMod val="50000"/>
                  <a:lumOff val="50000"/>
                </a:prstClr>
              </a:solidFill>
            </a:endParaRPr>
          </a:p>
        </p:txBody>
      </p:sp>
      <p:sp>
        <p:nvSpPr>
          <p:cNvPr id="4" name="Content Placeholder 3"/>
          <p:cNvSpPr>
            <a:spLocks noGrp="1"/>
          </p:cNvSpPr>
          <p:nvPr>
            <p:ph sz="quarter" idx="13"/>
          </p:nvPr>
        </p:nvSpPr>
        <p:spPr>
          <a:xfrm>
            <a:off x="244098" y="2122356"/>
            <a:ext cx="8487309" cy="2682887"/>
          </a:xfrm>
        </p:spPr>
        <p:txBody>
          <a:bodyPr>
            <a:noAutofit/>
          </a:bodyPr>
          <a:lstStyle/>
          <a:p>
            <a:pPr marL="45720" indent="0" algn="just">
              <a:buNone/>
            </a:pPr>
            <a:r>
              <a:rPr lang="bg-BG" sz="1600" b="1" dirty="0"/>
              <a:t>Въпрос</a:t>
            </a:r>
            <a:r>
              <a:rPr lang="bg-BG" sz="1600" dirty="0"/>
              <a:t>: Какво означава прогнозната стойност на процедурата за избор на изпълнител да бъде актуална към датата на откриването ѝ, при условие, че в предходния абзац е записано: </a:t>
            </a:r>
            <a:r>
              <a:rPr lang="bg-BG" sz="1600" i="1" dirty="0"/>
              <a:t>„Прогнозната стойност на процедурата се определя от крайния получател въз основа на заложената в бюджета на инвестицията обща стойност на дейността или на функционално свързаните дейности, включени в предмета на процедурата.“ </a:t>
            </a:r>
            <a:r>
              <a:rPr lang="bg-BG" sz="1600" dirty="0"/>
              <a:t>Най-често на етап изпълнение реалната стойност на инвестицията ще надвишава заложените в бюджета на ПИИ цени. Следва ли в процедурата за избор на изпълнител да се залагат реалистични стойности надвишаващи тези посочени в бюджета на ПИИ, за да са актуални?</a:t>
            </a:r>
            <a:endParaRPr lang="en-US" sz="1600" dirty="0"/>
          </a:p>
          <a:p>
            <a:pPr marL="45720" indent="0" algn="just">
              <a:buNone/>
            </a:pPr>
            <a:endParaRPr lang="bg-BG" sz="1600" dirty="0"/>
          </a:p>
          <a:p>
            <a:pPr marL="45720" indent="0" algn="just">
              <a:buNone/>
            </a:pPr>
            <a:r>
              <a:rPr lang="bg-BG" sz="1600" b="1" dirty="0"/>
              <a:t>Отговор</a:t>
            </a:r>
            <a:r>
              <a:rPr lang="bg-BG" sz="1600" dirty="0"/>
              <a:t>: </a:t>
            </a:r>
            <a:r>
              <a:rPr lang="bg-BG" sz="1600" dirty="0">
                <a:solidFill>
                  <a:schemeClr val="tx1"/>
                </a:solidFill>
              </a:rPr>
              <a:t>Прогнозната стойност на процедурата се определя от крайния получател въз основа на заложената в бюджета на инвестицията обща стойност на дейността или на функционално свързаните дейности, включени в предмета на процедурата</a:t>
            </a:r>
            <a:endParaRPr lang="bg-BG" sz="1600" dirty="0"/>
          </a:p>
          <a:p>
            <a:pPr marL="45720" indent="0" algn="just">
              <a:buNone/>
            </a:pPr>
            <a:endParaRPr lang="bg-BG" sz="1600" dirty="0"/>
          </a:p>
        </p:txBody>
      </p:sp>
      <p:sp>
        <p:nvSpPr>
          <p:cNvPr id="6" name="Rectangle 5">
            <a:extLst>
              <a:ext uri="{FF2B5EF4-FFF2-40B4-BE49-F238E27FC236}">
                <a16:creationId xmlns:a16="http://schemas.microsoft.com/office/drawing/2014/main" id="{608DC731-DA77-47E9-9AB0-E244783E0B95}"/>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15388549-DB09-4756-BB27-B19B5B2B0B61}"/>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pic>
        <p:nvPicPr>
          <p:cNvPr id="9" name="Picture 8">
            <a:extLst>
              <a:ext uri="{FF2B5EF4-FFF2-40B4-BE49-F238E27FC236}">
                <a16:creationId xmlns:a16="http://schemas.microsoft.com/office/drawing/2014/main" id="{696C4AA0-6B4B-48CA-B809-D1216B0FEE03}"/>
              </a:ext>
            </a:extLst>
          </p:cNvPr>
          <p:cNvPicPr>
            <a:picLocks noChangeAspect="1"/>
          </p:cNvPicPr>
          <p:nvPr/>
        </p:nvPicPr>
        <p:blipFill rotWithShape="1">
          <a:blip r:embed="rId2"/>
          <a:srcRect b="20181"/>
          <a:stretch/>
        </p:blipFill>
        <p:spPr>
          <a:xfrm>
            <a:off x="7766050" y="160909"/>
            <a:ext cx="1695450" cy="543997"/>
          </a:xfrm>
          <a:prstGeom prst="rect">
            <a:avLst/>
          </a:prstGeom>
        </p:spPr>
      </p:pic>
      <p:sp>
        <p:nvSpPr>
          <p:cNvPr id="10" name="Rounded Rectangle 23">
            <a:extLst>
              <a:ext uri="{FF2B5EF4-FFF2-40B4-BE49-F238E27FC236}">
                <a16:creationId xmlns:a16="http://schemas.microsoft.com/office/drawing/2014/main" id="{9E35FE29-51CB-4A6E-A266-C6F1C6E2DF01}"/>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ru-RU" sz="1600" b="1" dirty="0">
                <a:solidFill>
                  <a:schemeClr val="accent1">
                    <a:lumMod val="50000"/>
                  </a:schemeClr>
                </a:solidFill>
              </a:rPr>
              <a:t>ВЪПРОСИ СВЪРЗАНИ С</a:t>
            </a:r>
            <a:r>
              <a:rPr lang="en-US" sz="1600" b="1" dirty="0">
                <a:solidFill>
                  <a:schemeClr val="accent1">
                    <a:lumMod val="50000"/>
                  </a:schemeClr>
                </a:solidFill>
              </a:rPr>
              <a:t> </a:t>
            </a:r>
            <a:r>
              <a:rPr lang="ru-RU" sz="1600" b="1" dirty="0">
                <a:solidFill>
                  <a:schemeClr val="accent1">
                    <a:lumMod val="50000"/>
                  </a:schemeClr>
                </a:solidFill>
              </a:rPr>
              <a:t>ТЕХНИЧЕСКОТО ИЗПЪЛНЕНИЕ И ОТЧИТАНЕ НА ИНВЕСТИЦИИТЕ</a:t>
            </a:r>
          </a:p>
        </p:txBody>
      </p:sp>
    </p:spTree>
    <p:extLst>
      <p:ext uri="{BB962C8B-B14F-4D97-AF65-F5344CB8AC3E}">
        <p14:creationId xmlns:p14="http://schemas.microsoft.com/office/powerpoint/2010/main" val="710809375"/>
      </p:ext>
    </p:extLst>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654DDAA-69BB-4BC9-A64E-D633361939AD}" type="slidenum">
              <a:rPr lang="bg-BG" smtClean="0">
                <a:solidFill>
                  <a:prstClr val="black">
                    <a:lumMod val="50000"/>
                    <a:lumOff val="50000"/>
                  </a:prstClr>
                </a:solidFill>
              </a:rPr>
              <a:pPr/>
              <a:t>66</a:t>
            </a:fld>
            <a:endParaRPr lang="bg-BG">
              <a:solidFill>
                <a:prstClr val="black">
                  <a:lumMod val="50000"/>
                  <a:lumOff val="50000"/>
                </a:prstClr>
              </a:solidFill>
            </a:endParaRPr>
          </a:p>
        </p:txBody>
      </p:sp>
      <p:pic>
        <p:nvPicPr>
          <p:cNvPr id="7" name="Picture 6">
            <a:extLst>
              <a:ext uri="{FF2B5EF4-FFF2-40B4-BE49-F238E27FC236}">
                <a16:creationId xmlns:a16="http://schemas.microsoft.com/office/drawing/2014/main" id="{001AF43F-F3B7-4A07-9CCC-5A97083C36CD}"/>
              </a:ext>
            </a:extLst>
          </p:cNvPr>
          <p:cNvPicPr>
            <a:picLocks noChangeAspect="1"/>
          </p:cNvPicPr>
          <p:nvPr/>
        </p:nvPicPr>
        <p:blipFill>
          <a:blip r:embed="rId3"/>
          <a:stretch>
            <a:fillRect/>
          </a:stretch>
        </p:blipFill>
        <p:spPr>
          <a:xfrm>
            <a:off x="1043608" y="600075"/>
            <a:ext cx="3019048" cy="838095"/>
          </a:xfrm>
          <a:prstGeom prst="rect">
            <a:avLst/>
          </a:prstGeom>
        </p:spPr>
      </p:pic>
      <p:pic>
        <p:nvPicPr>
          <p:cNvPr id="8" name="Picture 7">
            <a:extLst>
              <a:ext uri="{FF2B5EF4-FFF2-40B4-BE49-F238E27FC236}">
                <a16:creationId xmlns:a16="http://schemas.microsoft.com/office/drawing/2014/main" id="{44A6E658-B65F-4253-90FF-0C880F3522B8}"/>
              </a:ext>
            </a:extLst>
          </p:cNvPr>
          <p:cNvPicPr>
            <a:picLocks noChangeAspect="1"/>
          </p:cNvPicPr>
          <p:nvPr/>
        </p:nvPicPr>
        <p:blipFill>
          <a:blip r:embed="rId4"/>
          <a:stretch>
            <a:fillRect/>
          </a:stretch>
        </p:blipFill>
        <p:spPr>
          <a:xfrm>
            <a:off x="5148064" y="476672"/>
            <a:ext cx="2664296" cy="1071003"/>
          </a:xfrm>
          <a:prstGeom prst="rect">
            <a:avLst/>
          </a:prstGeom>
        </p:spPr>
      </p:pic>
      <p:sp>
        <p:nvSpPr>
          <p:cNvPr id="9" name="TextBox 8">
            <a:extLst>
              <a:ext uri="{FF2B5EF4-FFF2-40B4-BE49-F238E27FC236}">
                <a16:creationId xmlns:a16="http://schemas.microsoft.com/office/drawing/2014/main" id="{951C4A38-983B-452C-8150-0D45AF1966C6}"/>
              </a:ext>
            </a:extLst>
          </p:cNvPr>
          <p:cNvSpPr txBox="1"/>
          <p:nvPr/>
        </p:nvSpPr>
        <p:spPr>
          <a:xfrm>
            <a:off x="1849966" y="2674947"/>
            <a:ext cx="5105513" cy="150810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endParaRPr lang="en-US" sz="2400" b="1" dirty="0">
              <a:latin typeface="Trebuchet MS" panose="020B0603020202020204" pitchFamily="34" charset="0"/>
              <a:ea typeface="+mn-ea"/>
              <a:cs typeface="+mn-cs"/>
            </a:endParaRPr>
          </a:p>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bg-BG" sz="2800" b="1" i="0" u="none" strike="noStrike" kern="1200" cap="none" spc="0" normalizeH="0" baseline="0" noProof="0" dirty="0">
                <a:ln>
                  <a:noFill/>
                </a:ln>
                <a:effectLst/>
                <a:uLnTx/>
                <a:uFillTx/>
                <a:latin typeface="Calibri" panose="020F0502020204030204"/>
                <a:ea typeface="+mn-ea"/>
                <a:cs typeface="+mn-cs"/>
              </a:rPr>
              <a:t>БЛАГОДАРЯ ЗА ВНИМАНИЕТО!</a:t>
            </a:r>
          </a:p>
          <a:p>
            <a:pPr marL="0" marR="0" lvl="0" indent="0" algn="ctr" defTabSz="914400" rtl="0" eaLnBrk="1" fontAlgn="auto" latinLnBrk="0" hangingPunct="1">
              <a:lnSpc>
                <a:spcPct val="100000"/>
              </a:lnSpc>
              <a:spcBef>
                <a:spcPts val="600"/>
              </a:spcBef>
              <a:spcAft>
                <a:spcPts val="600"/>
              </a:spcAft>
              <a:buClrTx/>
              <a:buSzTx/>
              <a:buFontTx/>
              <a:buNone/>
              <a:tabLst/>
              <a:defRPr/>
            </a:pP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26547155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US" b="1" dirty="0">
                <a:solidFill>
                  <a:schemeClr val="accent1">
                    <a:lumMod val="50000"/>
                  </a:schemeClr>
                </a:solidFill>
              </a:rPr>
              <a:t>    </a:t>
            </a:r>
            <a:r>
              <a:rPr lang="ru-RU" sz="1600" b="1" dirty="0">
                <a:solidFill>
                  <a:schemeClr val="accent1">
                    <a:lumMod val="50000"/>
                  </a:schemeClr>
                </a:solidFill>
              </a:rPr>
              <a:t>КЛЮЧОВИ АСПЕКТИ ПРИ ИЗПЪЛНЕНИЕТО НА ДОГОВОРИТЕ ЗА ФИНАНСИРАНЕ</a:t>
            </a:r>
            <a:endParaRPr lang="en-US" sz="1000" dirty="0">
              <a:solidFill>
                <a:schemeClr val="accent1">
                  <a:lumMod val="50000"/>
                </a:schemeClr>
              </a:solidFill>
            </a:endParaRPr>
          </a:p>
        </p:txBody>
      </p:sp>
      <p:sp>
        <p:nvSpPr>
          <p:cNvPr id="9" name="TextBox 8">
            <a:extLst>
              <a:ext uri="{FF2B5EF4-FFF2-40B4-BE49-F238E27FC236}">
                <a16:creationId xmlns:a16="http://schemas.microsoft.com/office/drawing/2014/main" id="{07E32EB3-E5B3-42A5-82D5-1201E4E85039}"/>
              </a:ext>
            </a:extLst>
          </p:cNvPr>
          <p:cNvSpPr txBox="1"/>
          <p:nvPr/>
        </p:nvSpPr>
        <p:spPr>
          <a:xfrm>
            <a:off x="244098" y="910253"/>
            <a:ext cx="8655804" cy="5247590"/>
          </a:xfrm>
          <a:prstGeom prst="rect">
            <a:avLst/>
          </a:prstGeom>
          <a:noFill/>
        </p:spPr>
        <p:txBody>
          <a:bodyPr wrap="square">
            <a:spAutoFit/>
          </a:bodyPr>
          <a:lstStyle/>
          <a:p>
            <a:pPr marL="342900" indent="-342900" algn="just" fontAlgn="base">
              <a:spcBef>
                <a:spcPts val="0"/>
              </a:spcBef>
              <a:spcAft>
                <a:spcPts val="600"/>
              </a:spcAft>
              <a:buClrTx/>
              <a:buSzTx/>
              <a:buFont typeface="Wingdings" panose="05000000000000000000" pitchFamily="2" charset="2"/>
              <a:buChar char="q"/>
              <a:defRPr/>
            </a:pPr>
            <a:r>
              <a:rPr lang="bg-BG" sz="1600" dirty="0">
                <a:solidFill>
                  <a:schemeClr val="tx1"/>
                </a:solidFill>
                <a:latin typeface="+mj-lt"/>
              </a:rPr>
              <a:t>В случаите на провеждане на избор на изпълнители с поне 2 (две) съпоставими оферти, каталози, разпечатки от официални интернет страници на производители/доставчици или комбинация от посочените, СНД във всички случаи извършва последващ контрол, т. е. след окончателното решение за избор</a:t>
            </a:r>
            <a:endParaRPr lang="ru-RU" sz="1200" dirty="0">
              <a:solidFill>
                <a:schemeClr val="tx1"/>
              </a:solidFill>
              <a:latin typeface="+mj-lt"/>
            </a:endParaRPr>
          </a:p>
          <a:p>
            <a:pPr lvl="1" algn="just">
              <a:buClrTx/>
              <a:buFont typeface="Wingdings" panose="05000000000000000000" pitchFamily="2" charset="2"/>
              <a:buChar char="ü"/>
            </a:pPr>
            <a:r>
              <a:rPr lang="bg-BG" sz="1200" i="1" dirty="0">
                <a:solidFill>
                  <a:schemeClr val="tx1"/>
                </a:solidFill>
                <a:latin typeface="+mj-lt"/>
              </a:rPr>
              <a:t>Офертите да бъдат с </a:t>
            </a:r>
            <a:r>
              <a:rPr lang="bg-BG" sz="1200" i="1" dirty="0" err="1">
                <a:solidFill>
                  <a:schemeClr val="tx1"/>
                </a:solidFill>
                <a:latin typeface="+mj-lt"/>
              </a:rPr>
              <a:t>идентифицируеми</a:t>
            </a:r>
            <a:r>
              <a:rPr lang="bg-BG" sz="1200" i="1" dirty="0">
                <a:solidFill>
                  <a:schemeClr val="tx1"/>
                </a:solidFill>
                <a:latin typeface="+mj-lt"/>
              </a:rPr>
              <a:t> - От видимата информация, съдържаща се в набавените оферти, каталози, разпечатки от официални интернет страници, трябва да може ясно да се идентифицира подателя/кандидата (т.е. предложенията не са анонимни). Също така офертите, каталозите, разпечатките от официални интернет страници, трябва да носят информация, която да дава възможност да се направи заключение, че те са набавени към момента на извършване на избора на изпълнител</a:t>
            </a:r>
            <a:r>
              <a:rPr lang="en-US" sz="1200" i="1" dirty="0">
                <a:solidFill>
                  <a:schemeClr val="tx1"/>
                </a:solidFill>
                <a:latin typeface="+mj-lt"/>
              </a:rPr>
              <a:t>;</a:t>
            </a:r>
            <a:endParaRPr lang="bg-BG" sz="1200" i="1" dirty="0">
              <a:solidFill>
                <a:schemeClr val="tx1"/>
              </a:solidFill>
              <a:latin typeface="+mj-lt"/>
            </a:endParaRPr>
          </a:p>
          <a:p>
            <a:pPr lvl="1" algn="just">
              <a:spcBef>
                <a:spcPts val="600"/>
              </a:spcBef>
              <a:buClrTx/>
              <a:buFont typeface="Wingdings" panose="05000000000000000000" pitchFamily="2" charset="2"/>
              <a:buChar char="ü"/>
            </a:pPr>
            <a:r>
              <a:rPr lang="bg-BG" sz="1200" i="1" dirty="0">
                <a:solidFill>
                  <a:schemeClr val="tx1"/>
                </a:solidFill>
                <a:latin typeface="+mj-lt"/>
              </a:rPr>
              <a:t>Избягване на сключване да договори със свързани лице - не трябва да се допуска конфликт на интереси и/или свързаност по смисъла на параграф 1, ал. 1 от Допълнителните разпоредби на Търговския закон, между законно-представляващия</a:t>
            </a:r>
            <a:r>
              <a:rPr lang="en-US" sz="1200" i="1" dirty="0">
                <a:solidFill>
                  <a:schemeClr val="tx1"/>
                </a:solidFill>
                <a:latin typeface="+mj-lt"/>
              </a:rPr>
              <a:t>/</a:t>
            </a:r>
            <a:r>
              <a:rPr lang="bg-BG" sz="1200" i="1" dirty="0" err="1">
                <a:solidFill>
                  <a:schemeClr val="tx1"/>
                </a:solidFill>
                <a:latin typeface="+mj-lt"/>
              </a:rPr>
              <a:t>ите</a:t>
            </a:r>
            <a:r>
              <a:rPr lang="bg-BG" sz="1200" i="1" dirty="0">
                <a:solidFill>
                  <a:schemeClr val="tx1"/>
                </a:solidFill>
                <a:latin typeface="+mj-lt"/>
              </a:rPr>
              <a:t> КП и изпълнителите</a:t>
            </a:r>
            <a:endParaRPr lang="ru-RU" sz="1200" b="1" dirty="0">
              <a:solidFill>
                <a:schemeClr val="tx1"/>
              </a:solidFill>
              <a:latin typeface="+mj-lt"/>
              <a:cs typeface="Tahoma" pitchFamily="34" charset="0"/>
            </a:endParaRPr>
          </a:p>
          <a:p>
            <a:pPr marL="285750" indent="-285750" algn="just" fontAlgn="base">
              <a:spcBef>
                <a:spcPts val="600"/>
              </a:spcBef>
              <a:spcAft>
                <a:spcPts val="600"/>
              </a:spcAft>
              <a:buClrTx/>
              <a:buSzTx/>
              <a:buFont typeface="Wingdings" panose="05000000000000000000" pitchFamily="2" charset="2"/>
              <a:buChar char="q"/>
              <a:defRPr/>
            </a:pPr>
            <a:r>
              <a:rPr lang="bg-BG" sz="1600" dirty="0">
                <a:solidFill>
                  <a:schemeClr val="tx1"/>
                </a:solidFill>
                <a:latin typeface="+mj-lt"/>
              </a:rPr>
              <a:t>Крайният получател трябва да следи фактическото изпълнение на договорите с изпълнителите да съответства на договореното. При наличие на отклонения между фактическото изпълнение и условията на сключения договор с изпълнител, това отклонение не следва фактически да представлява недопустимо изменение на сключения договор, в частност: да не поставя под въпрос сключването на договора за изпълнение, съответно условията, при които същият е бил сключен; да не  води до несъответствие с конкурентните условия, по които изпълнителят е бил избран и договорът е бил възложен в противоречие с равнопоставеното третиране на кандидатите. Крайният получател следва да не допуска такива отклонения, защото в противен случай СНД може да не признае изцяло или частично изпълнението на договора и извършените за това допустими разходи.</a:t>
            </a:r>
            <a:endParaRPr lang="bg-BG" sz="1400" dirty="0"/>
          </a:p>
        </p:txBody>
      </p:sp>
      <p:sp>
        <p:nvSpPr>
          <p:cNvPr id="11" name="TextBox 10">
            <a:extLst>
              <a:ext uri="{FF2B5EF4-FFF2-40B4-BE49-F238E27FC236}">
                <a16:creationId xmlns:a16="http://schemas.microsoft.com/office/drawing/2014/main" id="{72031B1E-0460-4E04-9B16-D7EB21D239FB}"/>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2520062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US" b="1" dirty="0">
                <a:solidFill>
                  <a:schemeClr val="accent1">
                    <a:lumMod val="50000"/>
                  </a:schemeClr>
                </a:solidFill>
              </a:rPr>
              <a:t>    </a:t>
            </a:r>
            <a:r>
              <a:rPr lang="ru-RU" sz="1600" b="1" dirty="0">
                <a:solidFill>
                  <a:schemeClr val="accent1">
                    <a:lumMod val="50000"/>
                  </a:schemeClr>
                </a:solidFill>
              </a:rPr>
              <a:t>КЛЮЧОВИ АСПЕКТИ ПРИ ИЗПЪЛНЕНИЕТО НА ДОГОВОРИТЕ ЗА ФИНАНСИРАНЕ</a:t>
            </a:r>
            <a:endParaRPr lang="en-US" sz="1000" dirty="0">
              <a:solidFill>
                <a:schemeClr val="accent1">
                  <a:lumMod val="50000"/>
                </a:schemeClr>
              </a:solidFill>
            </a:endParaRPr>
          </a:p>
        </p:txBody>
      </p:sp>
      <p:sp>
        <p:nvSpPr>
          <p:cNvPr id="9" name="TextBox 8">
            <a:extLst>
              <a:ext uri="{FF2B5EF4-FFF2-40B4-BE49-F238E27FC236}">
                <a16:creationId xmlns:a16="http://schemas.microsoft.com/office/drawing/2014/main" id="{07E32EB3-E5B3-42A5-82D5-1201E4E85039}"/>
              </a:ext>
            </a:extLst>
          </p:cNvPr>
          <p:cNvSpPr txBox="1"/>
          <p:nvPr/>
        </p:nvSpPr>
        <p:spPr>
          <a:xfrm>
            <a:off x="244098" y="864547"/>
            <a:ext cx="8655804" cy="5675785"/>
          </a:xfrm>
          <a:prstGeom prst="rect">
            <a:avLst/>
          </a:prstGeom>
          <a:noFill/>
        </p:spPr>
        <p:txBody>
          <a:bodyPr wrap="square">
            <a:spAutoFit/>
          </a:bodyPr>
          <a:lstStyle/>
          <a:p>
            <a:pPr marL="285750" indent="-285750" algn="just">
              <a:lnSpc>
                <a:spcPct val="107000"/>
              </a:lnSpc>
              <a:spcAft>
                <a:spcPts val="600"/>
              </a:spcAft>
              <a:buFont typeface="Wingdings" panose="05000000000000000000" pitchFamily="2" charset="2"/>
              <a:buChar char="q"/>
            </a:pPr>
            <a:r>
              <a:rPr lang="bg-BG" sz="1400" dirty="0">
                <a:latin typeface="+mj-lt"/>
                <a:ea typeface="Tahoma" panose="020B0604030504040204" pitchFamily="34" charset="0"/>
                <a:cs typeface="Tahoma" panose="020B0604030504040204" pitchFamily="34" charset="0"/>
              </a:rPr>
              <a:t>Спазване на принципа за „</a:t>
            </a:r>
            <a:r>
              <a:rPr lang="bg-BG" sz="1400" dirty="0" err="1">
                <a:latin typeface="+mj-lt"/>
                <a:ea typeface="Tahoma" panose="020B0604030504040204" pitchFamily="34" charset="0"/>
                <a:cs typeface="Tahoma" panose="020B0604030504040204" pitchFamily="34" charset="0"/>
              </a:rPr>
              <a:t>ненанасяне</a:t>
            </a:r>
            <a:r>
              <a:rPr lang="bg-BG" sz="1400" dirty="0">
                <a:latin typeface="+mj-lt"/>
                <a:ea typeface="Tahoma" panose="020B0604030504040204" pitchFamily="34" charset="0"/>
                <a:cs typeface="Tahoma" panose="020B0604030504040204" pitchFamily="34" charset="0"/>
              </a:rPr>
              <a:t> на значителни вреди“</a:t>
            </a:r>
          </a:p>
          <a:p>
            <a:pPr marL="548640" lvl="1" indent="-182880" algn="just">
              <a:lnSpc>
                <a:spcPct val="90000"/>
              </a:lnSpc>
              <a:spcBef>
                <a:spcPct val="20000"/>
              </a:spcBef>
              <a:spcAft>
                <a:spcPts val="300"/>
              </a:spcAft>
              <a:buSzPct val="130000"/>
              <a:buFont typeface="Wingdings" panose="05000000000000000000" pitchFamily="2" charset="2"/>
              <a:buChar char="ü"/>
            </a:pPr>
            <a:r>
              <a:rPr lang="bg-BG" sz="1400" i="1" dirty="0">
                <a:latin typeface="+mj-lt"/>
                <a:ea typeface="Tahoma" panose="020B0604030504040204" pitchFamily="34" charset="0"/>
                <a:cs typeface="Tahoma" panose="020B0604030504040204" pitchFamily="34" charset="0"/>
              </a:rPr>
              <a:t>СНД ще проследява съблюдаването на принципа за „</a:t>
            </a:r>
            <a:r>
              <a:rPr lang="bg-BG" sz="1400" i="1" dirty="0" err="1">
                <a:latin typeface="+mj-lt"/>
                <a:ea typeface="Tahoma" panose="020B0604030504040204" pitchFamily="34" charset="0"/>
                <a:cs typeface="Tahoma" panose="020B0604030504040204" pitchFamily="34" charset="0"/>
              </a:rPr>
              <a:t>ненанасяне</a:t>
            </a:r>
            <a:r>
              <a:rPr lang="bg-BG" sz="1400" i="1" dirty="0">
                <a:latin typeface="+mj-lt"/>
                <a:ea typeface="Tahoma" panose="020B0604030504040204" pitchFamily="34" charset="0"/>
                <a:cs typeface="Tahoma" panose="020B0604030504040204" pitchFamily="34" charset="0"/>
              </a:rPr>
              <a:t> на значителни вреди“, като за удостоверяване на съответствието на инвестицията с посочения принцип в края на проекта, а и по време на неговото изпълнение, крайните получатели ще подлежат на контрол от независим външен експерт</a:t>
            </a:r>
            <a:r>
              <a:rPr lang="en-US" sz="1400" i="1" dirty="0">
                <a:latin typeface="+mj-lt"/>
                <a:ea typeface="Tahoma" panose="020B0604030504040204" pitchFamily="34" charset="0"/>
                <a:cs typeface="Tahoma" panose="020B0604030504040204" pitchFamily="34" charset="0"/>
              </a:rPr>
              <a:t>;</a:t>
            </a:r>
            <a:r>
              <a:rPr lang="bg-BG" sz="1400" i="1" dirty="0">
                <a:latin typeface="+mj-lt"/>
                <a:ea typeface="Tahoma" panose="020B0604030504040204" pitchFamily="34" charset="0"/>
                <a:cs typeface="Tahoma" panose="020B0604030504040204" pitchFamily="34" charset="0"/>
              </a:rPr>
              <a:t> </a:t>
            </a:r>
          </a:p>
          <a:p>
            <a:pPr marL="548640" lvl="1" indent="-182880" algn="just">
              <a:lnSpc>
                <a:spcPct val="90000"/>
              </a:lnSpc>
              <a:spcBef>
                <a:spcPct val="20000"/>
              </a:spcBef>
              <a:spcAft>
                <a:spcPts val="300"/>
              </a:spcAft>
              <a:buSzPct val="130000"/>
              <a:buFont typeface="Wingdings" panose="05000000000000000000" pitchFamily="2" charset="2"/>
              <a:buChar char="ü"/>
            </a:pPr>
            <a:r>
              <a:rPr lang="bg-BG" sz="1400" i="1" dirty="0">
                <a:latin typeface="+mj-lt"/>
                <a:ea typeface="Tahoma" panose="020B0604030504040204" pitchFamily="34" charset="0"/>
                <a:cs typeface="Tahoma" panose="020B0604030504040204" pitchFamily="34" charset="0"/>
              </a:rPr>
              <a:t>Неспазването на принципа за „</a:t>
            </a:r>
            <a:r>
              <a:rPr lang="bg-BG" sz="1400" i="1" dirty="0" err="1">
                <a:latin typeface="+mj-lt"/>
                <a:ea typeface="Tahoma" panose="020B0604030504040204" pitchFamily="34" charset="0"/>
                <a:cs typeface="Tahoma" panose="020B0604030504040204" pitchFamily="34" charset="0"/>
              </a:rPr>
              <a:t>ненанасяне</a:t>
            </a:r>
            <a:r>
              <a:rPr lang="bg-BG" sz="1400" i="1" dirty="0">
                <a:latin typeface="+mj-lt"/>
                <a:ea typeface="Tahoma" panose="020B0604030504040204" pitchFamily="34" charset="0"/>
                <a:cs typeface="Tahoma" panose="020B0604030504040204" pitchFamily="34" charset="0"/>
              </a:rPr>
              <a:t> на значителни вреди“ е основание за неодобрение на резултатите от изпълнение на инвестиция, а следователно и непризнаване на разходи/те по договора за финансиране</a:t>
            </a:r>
            <a:r>
              <a:rPr lang="en-US" sz="1400" i="1" dirty="0">
                <a:latin typeface="+mj-lt"/>
                <a:ea typeface="Tahoma" panose="020B0604030504040204" pitchFamily="34" charset="0"/>
                <a:cs typeface="Tahoma" panose="020B0604030504040204" pitchFamily="34" charset="0"/>
              </a:rPr>
              <a:t>;</a:t>
            </a:r>
          </a:p>
          <a:p>
            <a:pPr marL="285750" lvl="1" indent="-285750" algn="just">
              <a:lnSpc>
                <a:spcPct val="107000"/>
              </a:lnSpc>
              <a:spcBef>
                <a:spcPts val="600"/>
              </a:spcBef>
              <a:spcAft>
                <a:spcPts val="600"/>
              </a:spcAft>
              <a:buSzPct val="130000"/>
              <a:buFont typeface="Wingdings" panose="05000000000000000000" pitchFamily="2" charset="2"/>
              <a:buChar char="q"/>
            </a:pPr>
            <a:r>
              <a:rPr lang="bg-BG" sz="1400" dirty="0">
                <a:latin typeface="+mj-lt"/>
                <a:ea typeface="Tahoma" panose="020B0604030504040204" pitchFamily="34" charset="0"/>
                <a:cs typeface="Tahoma" panose="020B0604030504040204" pitchFamily="34" charset="0"/>
              </a:rPr>
              <a:t>Спазване на принципите</a:t>
            </a:r>
            <a:r>
              <a:rPr lang="ru-RU" sz="1400" dirty="0">
                <a:latin typeface="+mj-lt"/>
                <a:ea typeface="Tahoma" panose="020B0604030504040204" pitchFamily="34" charset="0"/>
                <a:cs typeface="Tahoma" panose="020B0604030504040204" pitchFamily="34" charset="0"/>
              </a:rPr>
              <a:t> на </a:t>
            </a:r>
            <a:r>
              <a:rPr lang="bg-BG" sz="1400" dirty="0">
                <a:latin typeface="+mj-lt"/>
                <a:ea typeface="Tahoma" panose="020B0604030504040204" pitchFamily="34" charset="0"/>
                <a:cs typeface="Tahoma" panose="020B0604030504040204" pitchFamily="34" charset="0"/>
              </a:rPr>
              <a:t>равнопоставеност</a:t>
            </a:r>
            <a:r>
              <a:rPr lang="ru-RU" sz="1400" dirty="0">
                <a:latin typeface="+mj-lt"/>
                <a:ea typeface="Tahoma" panose="020B0604030504040204" pitchFamily="34" charset="0"/>
                <a:cs typeface="Tahoma" panose="020B0604030504040204" pitchFamily="34" charset="0"/>
              </a:rPr>
              <a:t> на жените и </a:t>
            </a:r>
            <a:r>
              <a:rPr lang="bg-BG" sz="1400" dirty="0">
                <a:latin typeface="+mj-lt"/>
                <a:ea typeface="Tahoma" panose="020B0604030504040204" pitchFamily="34" charset="0"/>
                <a:cs typeface="Tahoma" panose="020B0604030504040204" pitchFamily="34" charset="0"/>
              </a:rPr>
              <a:t>мъжете и осигуряване на равни възможности</a:t>
            </a:r>
            <a:r>
              <a:rPr lang="ru-RU" sz="1400" dirty="0">
                <a:latin typeface="+mj-lt"/>
                <a:ea typeface="Tahoma" panose="020B0604030504040204" pitchFamily="34" charset="0"/>
                <a:cs typeface="Tahoma" panose="020B0604030504040204" pitchFamily="34" charset="0"/>
              </a:rPr>
              <a:t> за </a:t>
            </a:r>
            <a:r>
              <a:rPr lang="bg-BG" sz="1400" dirty="0">
                <a:latin typeface="+mj-lt"/>
                <a:ea typeface="Tahoma" panose="020B0604030504040204" pitchFamily="34" charset="0"/>
                <a:cs typeface="Tahoma" panose="020B0604030504040204" pitchFamily="34" charset="0"/>
              </a:rPr>
              <a:t>всички – Ще се предоставя информация за изпълнението на принципите в структуриран вид в ИС на МВУ</a:t>
            </a:r>
            <a:r>
              <a:rPr lang="en-US" sz="1400" dirty="0">
                <a:latin typeface="+mj-lt"/>
                <a:ea typeface="Tahoma" panose="020B0604030504040204" pitchFamily="34" charset="0"/>
                <a:cs typeface="Tahoma" panose="020B0604030504040204" pitchFamily="34" charset="0"/>
              </a:rPr>
              <a:t> </a:t>
            </a:r>
            <a:r>
              <a:rPr lang="bg-BG" sz="1400" dirty="0">
                <a:latin typeface="+mj-lt"/>
                <a:ea typeface="Tahoma" panose="020B0604030504040204" pitchFamily="34" charset="0"/>
                <a:cs typeface="Tahoma" panose="020B0604030504040204" pitchFamily="34" charset="0"/>
              </a:rPr>
              <a:t>(под формата на е-декларация)</a:t>
            </a:r>
            <a:r>
              <a:rPr lang="en-US" sz="1400" dirty="0">
                <a:latin typeface="+mj-lt"/>
                <a:ea typeface="Tahoma" panose="020B0604030504040204" pitchFamily="34" charset="0"/>
                <a:cs typeface="Tahoma" panose="020B0604030504040204" pitchFamily="34" charset="0"/>
              </a:rPr>
              <a:t>;</a:t>
            </a:r>
            <a:r>
              <a:rPr lang="bg-BG" sz="1400" dirty="0">
                <a:latin typeface="+mj-lt"/>
                <a:ea typeface="Tahoma" panose="020B0604030504040204" pitchFamily="34" charset="0"/>
                <a:cs typeface="Tahoma" panose="020B0604030504040204" pitchFamily="34" charset="0"/>
              </a:rPr>
              <a:t> </a:t>
            </a:r>
          </a:p>
          <a:p>
            <a:pPr marL="285750" lvl="1" indent="-285750" algn="just">
              <a:lnSpc>
                <a:spcPct val="107000"/>
              </a:lnSpc>
              <a:spcBef>
                <a:spcPts val="600"/>
              </a:spcBef>
              <a:spcAft>
                <a:spcPts val="600"/>
              </a:spcAft>
              <a:buSzPct val="130000"/>
              <a:buFont typeface="Wingdings" panose="05000000000000000000" pitchFamily="2" charset="2"/>
              <a:buChar char="q"/>
            </a:pPr>
            <a:r>
              <a:rPr lang="bg-BG" sz="1400" dirty="0">
                <a:latin typeface="+mj-lt"/>
                <a:ea typeface="Tahoma" panose="020B0604030504040204" pitchFamily="34" charset="0"/>
                <a:cs typeface="Tahoma" panose="020B0604030504040204" pitchFamily="34" charset="0"/>
              </a:rPr>
              <a:t>Документи към междинен/финален ФТО, потвърждаващи физическото изпълнение на дейностите по инвестицията – Таблица 5 от Ръководство</a:t>
            </a:r>
            <a:r>
              <a:rPr lang="en-US" sz="1400" dirty="0">
                <a:latin typeface="+mj-lt"/>
                <a:ea typeface="Tahoma" pitchFamily="34" charset="0"/>
                <a:cs typeface="Tahoma" pitchFamily="34" charset="0"/>
              </a:rPr>
              <a:t> </a:t>
            </a:r>
            <a:r>
              <a:rPr lang="bg-BG" sz="1400" dirty="0">
                <a:latin typeface="+mj-lt"/>
                <a:ea typeface="Tahoma" pitchFamily="34" charset="0"/>
                <a:cs typeface="Tahoma" pitchFamily="34" charset="0"/>
              </a:rPr>
              <a:t>за</a:t>
            </a:r>
            <a:r>
              <a:rPr lang="en-US" sz="1400" dirty="0">
                <a:latin typeface="+mj-lt"/>
                <a:ea typeface="Tahoma" pitchFamily="34" charset="0"/>
                <a:cs typeface="Tahoma" pitchFamily="34" charset="0"/>
              </a:rPr>
              <a:t> </a:t>
            </a:r>
            <a:r>
              <a:rPr lang="bg-BG" sz="1400" dirty="0">
                <a:latin typeface="+mj-lt"/>
                <a:ea typeface="Tahoma" pitchFamily="34" charset="0"/>
                <a:cs typeface="Tahoma" pitchFamily="34" charset="0"/>
              </a:rPr>
              <a:t>изпълнение и отчитане на инвестициите, изпълнявани от крайните получатели на средства по Плана за възстановяване и устойчивост със СНД Главна дирекция „Европейски фондове за конкурентоспособност“ към</a:t>
            </a:r>
            <a:r>
              <a:rPr lang="en-US" sz="1400" dirty="0">
                <a:latin typeface="+mj-lt"/>
                <a:ea typeface="Tahoma" pitchFamily="34" charset="0"/>
                <a:cs typeface="Tahoma" pitchFamily="34" charset="0"/>
              </a:rPr>
              <a:t> </a:t>
            </a:r>
            <a:r>
              <a:rPr lang="bg-BG" sz="1400" dirty="0">
                <a:latin typeface="+mj-lt"/>
                <a:ea typeface="Tahoma" pitchFamily="34" charset="0"/>
                <a:cs typeface="Tahoma" pitchFamily="34" charset="0"/>
              </a:rPr>
              <a:t>Министерство на иновациите и растежа</a:t>
            </a:r>
            <a:r>
              <a:rPr lang="en-US" sz="1400" dirty="0">
                <a:latin typeface="+mj-lt"/>
                <a:ea typeface="Tahoma" pitchFamily="34" charset="0"/>
                <a:cs typeface="Tahoma" pitchFamily="34" charset="0"/>
              </a:rPr>
              <a:t>;</a:t>
            </a:r>
            <a:endParaRPr lang="bg-BG" sz="1400" dirty="0">
              <a:latin typeface="+mj-lt"/>
              <a:ea typeface="Tahoma" pitchFamily="34" charset="0"/>
              <a:cs typeface="Tahoma" pitchFamily="34" charset="0"/>
            </a:endParaRPr>
          </a:p>
          <a:p>
            <a:pPr marL="285750" indent="-285750" algn="just">
              <a:lnSpc>
                <a:spcPct val="107000"/>
              </a:lnSpc>
              <a:spcAft>
                <a:spcPts val="600"/>
              </a:spcAft>
              <a:buFont typeface="Wingdings" panose="05000000000000000000" pitchFamily="2" charset="2"/>
              <a:buChar char="q"/>
            </a:pPr>
            <a:r>
              <a:rPr lang="bg-BG" sz="1400" dirty="0">
                <a:latin typeface="+mj-lt"/>
                <a:ea typeface="Tahoma" pitchFamily="34" charset="0"/>
                <a:cs typeface="Tahoma" pitchFamily="34" charset="0"/>
              </a:rPr>
              <a:t>Срок за представяне на финален отчет - при окончателно изпълнение на проекта и постигане на целите, отчет се представя до един месец след крайния срок за изпълнение на проекта</a:t>
            </a:r>
            <a:r>
              <a:rPr lang="en-US" sz="1400" dirty="0">
                <a:latin typeface="+mj-lt"/>
                <a:ea typeface="Tahoma" panose="020B0604030504040204" pitchFamily="34" charset="0"/>
                <a:cs typeface="Tahoma" panose="020B0604030504040204" pitchFamily="34" charset="0"/>
              </a:rPr>
              <a:t>;</a:t>
            </a:r>
            <a:endParaRPr lang="bg-BG" sz="1400" dirty="0">
              <a:latin typeface="+mj-lt"/>
              <a:ea typeface="Tahoma" panose="020B0604030504040204" pitchFamily="34" charset="0"/>
              <a:cs typeface="Tahoma" panose="020B0604030504040204" pitchFamily="34" charset="0"/>
            </a:endParaRPr>
          </a:p>
          <a:p>
            <a:pPr marL="285750" indent="-285750" algn="just">
              <a:lnSpc>
                <a:spcPct val="107000"/>
              </a:lnSpc>
              <a:spcAft>
                <a:spcPts val="600"/>
              </a:spcAft>
              <a:buFont typeface="Wingdings" panose="05000000000000000000" pitchFamily="2" charset="2"/>
              <a:buChar char="q"/>
            </a:pPr>
            <a:r>
              <a:rPr lang="bg-BG" sz="1400" dirty="0">
                <a:latin typeface="+mj-lt"/>
                <a:ea typeface="Tahoma" panose="020B0604030504040204" pitchFamily="34" charset="0"/>
                <a:cs typeface="Tahoma" panose="020B0604030504040204" pitchFamily="34" charset="0"/>
              </a:rPr>
              <a:t>Проверки на място</a:t>
            </a:r>
          </a:p>
          <a:p>
            <a:pPr marL="742950" lvl="1" indent="-285750" algn="just">
              <a:lnSpc>
                <a:spcPct val="107000"/>
              </a:lnSpc>
              <a:spcAft>
                <a:spcPts val="600"/>
              </a:spcAft>
              <a:buFont typeface="Wingdings" panose="05000000000000000000" pitchFamily="2" charset="2"/>
              <a:buChar char="ü"/>
            </a:pPr>
            <a:r>
              <a:rPr lang="bg-BG" sz="1400" i="1" dirty="0">
                <a:latin typeface="+mj-lt"/>
                <a:ea typeface="Tahoma" panose="020B0604030504040204" pitchFamily="34" charset="0"/>
                <a:cs typeface="Tahoma" panose="020B0604030504040204" pitchFamily="34" charset="0"/>
              </a:rPr>
              <a:t>В общия случай ще са обвързани с представяне на отчети и базирани на оценка на риска</a:t>
            </a:r>
            <a:r>
              <a:rPr lang="en-US" sz="1400" i="1" dirty="0">
                <a:latin typeface="+mj-lt"/>
                <a:ea typeface="Tahoma" panose="020B0604030504040204" pitchFamily="34" charset="0"/>
                <a:cs typeface="Tahoma" panose="020B0604030504040204" pitchFamily="34" charset="0"/>
              </a:rPr>
              <a:t>;</a:t>
            </a:r>
            <a:r>
              <a:rPr lang="bg-BG" sz="1400" i="1" dirty="0">
                <a:latin typeface="+mj-lt"/>
                <a:ea typeface="Tahoma" panose="020B0604030504040204" pitchFamily="34" charset="0"/>
                <a:cs typeface="Tahoma" panose="020B0604030504040204" pitchFamily="34" charset="0"/>
              </a:rPr>
              <a:t> </a:t>
            </a:r>
          </a:p>
          <a:p>
            <a:pPr marL="742950" lvl="1" indent="-285750" algn="just">
              <a:lnSpc>
                <a:spcPct val="107000"/>
              </a:lnSpc>
              <a:spcAft>
                <a:spcPts val="600"/>
              </a:spcAft>
              <a:buFont typeface="Wingdings" panose="05000000000000000000" pitchFamily="2" charset="2"/>
              <a:buChar char="ü"/>
            </a:pPr>
            <a:r>
              <a:rPr lang="bg-BG" sz="1400" dirty="0">
                <a:latin typeface="+mj-lt"/>
                <a:ea typeface="Tahoma" panose="020B0604030504040204" pitchFamily="34" charset="0"/>
                <a:cs typeface="Tahoma" panose="020B0604030504040204" pitchFamily="34" charset="0"/>
              </a:rPr>
              <a:t>М</a:t>
            </a:r>
            <a:r>
              <a:rPr lang="bg-BG" sz="1400" i="1" dirty="0">
                <a:latin typeface="+mj-lt"/>
                <a:ea typeface="Tahoma" panose="020B0604030504040204" pitchFamily="34" charset="0"/>
                <a:cs typeface="Tahoma" panose="020B0604030504040204" pitchFamily="34" charset="0"/>
              </a:rPr>
              <a:t>огат да бъдат извършени и без предварително уведомяване на КП, напр. когато са налице съвкупност от рискови фактори, </a:t>
            </a:r>
            <a:r>
              <a:rPr lang="bg-BG" sz="1400" i="1" dirty="0" err="1">
                <a:latin typeface="+mj-lt"/>
                <a:ea typeface="Tahoma" panose="020B0604030504040204" pitchFamily="34" charset="0"/>
                <a:cs typeface="Tahoma" panose="020B0604030504040204" pitchFamily="34" charset="0"/>
              </a:rPr>
              <a:t>индикиращи</a:t>
            </a:r>
            <a:r>
              <a:rPr lang="bg-BG" sz="1400" i="1" dirty="0">
                <a:latin typeface="+mj-lt"/>
                <a:ea typeface="Tahoma" panose="020B0604030504040204" pitchFamily="34" charset="0"/>
                <a:cs typeface="Tahoma" panose="020B0604030504040204" pitchFamily="34" charset="0"/>
              </a:rPr>
              <a:t> фиктивно изпълнение на инвестиция, при вече идентифицирана високорискова инвестиция или друго по преценка на СНД</a:t>
            </a:r>
            <a:r>
              <a:rPr lang="en-US" sz="1400" i="1" dirty="0">
                <a:latin typeface="+mj-lt"/>
                <a:ea typeface="Tahoma" panose="020B0604030504040204" pitchFamily="34" charset="0"/>
                <a:cs typeface="Tahoma" panose="020B0604030504040204" pitchFamily="34" charset="0"/>
              </a:rPr>
              <a:t>.</a:t>
            </a:r>
            <a:endParaRPr lang="bg-BG" sz="1400" dirty="0"/>
          </a:p>
        </p:txBody>
      </p:sp>
      <p:sp>
        <p:nvSpPr>
          <p:cNvPr id="11" name="TextBox 10">
            <a:extLst>
              <a:ext uri="{FF2B5EF4-FFF2-40B4-BE49-F238E27FC236}">
                <a16:creationId xmlns:a16="http://schemas.microsoft.com/office/drawing/2014/main" id="{3D7C3F74-8F06-4BD2-895D-4DE07250CE60}"/>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696809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94A54FC-6A47-F448-89C1-DDE00143EEBC}"/>
              </a:ext>
            </a:extLst>
          </p:cNvPr>
          <p:cNvSpPr/>
          <p:nvPr/>
        </p:nvSpPr>
        <p:spPr>
          <a:xfrm flipH="1" flipV="1">
            <a:off x="127861" y="6490010"/>
            <a:ext cx="9016138" cy="36000"/>
          </a:xfrm>
          <a:prstGeom prst="rect">
            <a:avLst/>
          </a:prstGeom>
          <a:ln w="63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8EEDCA82-E22D-5C4C-BA40-66F899EB7BCD}"/>
              </a:ext>
            </a:extLst>
          </p:cNvPr>
          <p:cNvSpPr/>
          <p:nvPr/>
        </p:nvSpPr>
        <p:spPr>
          <a:xfrm>
            <a:off x="127862" y="6526013"/>
            <a:ext cx="71257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bg-BG" sz="1200" b="0" i="0" u="none" strike="noStrike" kern="1200" cap="none" spc="0" normalizeH="0" baseline="0" noProof="0" dirty="0">
                <a:ln>
                  <a:noFill/>
                </a:ln>
                <a:solidFill>
                  <a:srgbClr val="001E5E"/>
                </a:solidFill>
                <a:effectLst/>
                <a:uLnTx/>
                <a:uFillTx/>
                <a:latin typeface="Trebuchet MS,Bold"/>
                <a:ea typeface="+mn-ea"/>
                <a:cs typeface="+mn-cs"/>
              </a:rPr>
              <a:t> </a:t>
            </a: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F960A97E-E40C-5D4C-B001-C79C871CA408}"/>
              </a:ext>
            </a:extLst>
          </p:cNvPr>
          <p:cNvSpPr txBox="1"/>
          <p:nvPr/>
        </p:nvSpPr>
        <p:spPr>
          <a:xfrm>
            <a:off x="8804603" y="6508012"/>
            <a:ext cx="27603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F32079F-3F9F-B749-BCB5-5727FC8B4792}"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F7EB0A66-7B78-454C-9BB1-D22D05515917}"/>
              </a:ext>
            </a:extLst>
          </p:cNvPr>
          <p:cNvPicPr>
            <a:picLocks noChangeAspect="1"/>
          </p:cNvPicPr>
          <p:nvPr/>
        </p:nvPicPr>
        <p:blipFill rotWithShape="1">
          <a:blip r:embed="rId3"/>
          <a:srcRect b="20181"/>
          <a:stretch/>
        </p:blipFill>
        <p:spPr>
          <a:xfrm>
            <a:off x="7766050" y="160909"/>
            <a:ext cx="1695450" cy="543997"/>
          </a:xfrm>
          <a:prstGeom prst="rect">
            <a:avLst/>
          </a:prstGeom>
        </p:spPr>
      </p:pic>
      <p:sp>
        <p:nvSpPr>
          <p:cNvPr id="7" name="Rounded Rectangle 23">
            <a:extLst>
              <a:ext uri="{FF2B5EF4-FFF2-40B4-BE49-F238E27FC236}">
                <a16:creationId xmlns:a16="http://schemas.microsoft.com/office/drawing/2014/main" id="{5B9DB0D0-A48D-48F9-9BD1-307C0A2E7832}"/>
              </a:ext>
            </a:extLst>
          </p:cNvPr>
          <p:cNvSpPr/>
          <p:nvPr/>
        </p:nvSpPr>
        <p:spPr>
          <a:xfrm>
            <a:off x="244098" y="201478"/>
            <a:ext cx="7683286" cy="5541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US" b="1" dirty="0">
                <a:solidFill>
                  <a:schemeClr val="accent1">
                    <a:lumMod val="50000"/>
                  </a:schemeClr>
                </a:solidFill>
              </a:rPr>
              <a:t>    </a:t>
            </a:r>
            <a:r>
              <a:rPr lang="ru-RU" sz="1600" b="1" dirty="0">
                <a:solidFill>
                  <a:schemeClr val="accent1">
                    <a:lumMod val="50000"/>
                  </a:schemeClr>
                </a:solidFill>
              </a:rPr>
              <a:t>ИНФОРМАЦИЯ, КОМУНИКАЦИЯ, ПУБЛИЧНОСТ</a:t>
            </a:r>
            <a:endParaRPr lang="en-US" sz="1000" dirty="0">
              <a:solidFill>
                <a:schemeClr val="accent1">
                  <a:lumMod val="50000"/>
                </a:schemeClr>
              </a:solidFill>
            </a:endParaRPr>
          </a:p>
        </p:txBody>
      </p:sp>
      <p:sp>
        <p:nvSpPr>
          <p:cNvPr id="9" name="TextBox 8">
            <a:extLst>
              <a:ext uri="{FF2B5EF4-FFF2-40B4-BE49-F238E27FC236}">
                <a16:creationId xmlns:a16="http://schemas.microsoft.com/office/drawing/2014/main" id="{07E32EB3-E5B3-42A5-82D5-1201E4E85039}"/>
              </a:ext>
            </a:extLst>
          </p:cNvPr>
          <p:cNvSpPr txBox="1"/>
          <p:nvPr/>
        </p:nvSpPr>
        <p:spPr>
          <a:xfrm>
            <a:off x="244098" y="1295486"/>
            <a:ext cx="8655804" cy="4088940"/>
          </a:xfrm>
          <a:prstGeom prst="rect">
            <a:avLst/>
          </a:prstGeom>
          <a:noFill/>
        </p:spPr>
        <p:txBody>
          <a:bodyPr wrap="square">
            <a:spAutoFit/>
          </a:bodyPr>
          <a:lstStyle/>
          <a:p>
            <a:pPr marL="285750" indent="-285750" algn="just">
              <a:lnSpc>
                <a:spcPct val="107000"/>
              </a:lnSpc>
              <a:spcAft>
                <a:spcPts val="600"/>
              </a:spcAft>
              <a:buFont typeface="Wingdings" panose="05000000000000000000" pitchFamily="2" charset="2"/>
              <a:buChar char="q"/>
            </a:pPr>
            <a:r>
              <a:rPr lang="ru-RU" sz="1400" dirty="0" err="1">
                <a:latin typeface="+mj-lt"/>
                <a:ea typeface="Tahoma" panose="020B0604030504040204" pitchFamily="34" charset="0"/>
                <a:cs typeface="Tahoma" panose="020B0604030504040204" pitchFamily="34" charset="0"/>
              </a:rPr>
              <a:t>Инвестициите</a:t>
            </a:r>
            <a:r>
              <a:rPr lang="ru-RU" sz="1400" dirty="0">
                <a:latin typeface="+mj-lt"/>
                <a:ea typeface="Tahoma" panose="020B0604030504040204" pitchFamily="34" charset="0"/>
                <a:cs typeface="Tahoma" panose="020B0604030504040204" pitchFamily="34" charset="0"/>
              </a:rPr>
              <a:t>, получили </a:t>
            </a:r>
            <a:r>
              <a:rPr lang="ru-RU" sz="1400" dirty="0" err="1">
                <a:latin typeface="+mj-lt"/>
                <a:ea typeface="Tahoma" panose="020B0604030504040204" pitchFamily="34" charset="0"/>
                <a:cs typeface="Tahoma" panose="020B0604030504040204" pitchFamily="34" charset="0"/>
              </a:rPr>
              <a:t>финансиране</a:t>
            </a:r>
            <a:r>
              <a:rPr lang="ru-RU" sz="1400" dirty="0">
                <a:latin typeface="+mj-lt"/>
                <a:ea typeface="Tahoma" panose="020B0604030504040204" pitchFamily="34" charset="0"/>
                <a:cs typeface="Tahoma" panose="020B0604030504040204" pitchFamily="34" charset="0"/>
              </a:rPr>
              <a:t> по Механизма в периода 2021 – 2026 г. и </a:t>
            </a:r>
            <a:r>
              <a:rPr lang="ru-RU" sz="1400" dirty="0" err="1">
                <a:latin typeface="+mj-lt"/>
                <a:ea typeface="Tahoma" panose="020B0604030504040204" pitchFamily="34" charset="0"/>
                <a:cs typeface="Tahoma" panose="020B0604030504040204" pitchFamily="34" charset="0"/>
              </a:rPr>
              <a:t>включени</a:t>
            </a:r>
            <a:r>
              <a:rPr lang="ru-RU" sz="1400" dirty="0">
                <a:latin typeface="+mj-lt"/>
                <a:ea typeface="Tahoma" panose="020B0604030504040204" pitchFamily="34" charset="0"/>
                <a:cs typeface="Tahoma" panose="020B0604030504040204" pitchFamily="34" charset="0"/>
              </a:rPr>
              <a:t> в ПВУ, е необходимо да </a:t>
            </a:r>
            <a:r>
              <a:rPr lang="ru-RU" sz="1400" dirty="0" err="1">
                <a:latin typeface="+mj-lt"/>
                <a:ea typeface="Tahoma" panose="020B0604030504040204" pitchFamily="34" charset="0"/>
                <a:cs typeface="Tahoma" panose="020B0604030504040204" pitchFamily="34" charset="0"/>
              </a:rPr>
              <a:t>бъдат</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популяризирани</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Целта</a:t>
            </a:r>
            <a:r>
              <a:rPr lang="ru-RU" sz="1400" dirty="0">
                <a:latin typeface="+mj-lt"/>
                <a:ea typeface="Tahoma" panose="020B0604030504040204" pitchFamily="34" charset="0"/>
                <a:cs typeface="Tahoma" panose="020B0604030504040204" pitchFamily="34" charset="0"/>
              </a:rPr>
              <a:t> е да се </a:t>
            </a:r>
            <a:r>
              <a:rPr lang="ru-RU" sz="1400" dirty="0" err="1">
                <a:latin typeface="+mj-lt"/>
                <a:ea typeface="Tahoma" panose="020B0604030504040204" pitchFamily="34" charset="0"/>
                <a:cs typeface="Tahoma" panose="020B0604030504040204" pitchFamily="34" charset="0"/>
              </a:rPr>
              <a:t>постигне</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информираност</a:t>
            </a:r>
            <a:r>
              <a:rPr lang="ru-RU" sz="1400" dirty="0">
                <a:latin typeface="+mj-lt"/>
                <a:ea typeface="Tahoma" panose="020B0604030504040204" pitchFamily="34" charset="0"/>
                <a:cs typeface="Tahoma" panose="020B0604030504040204" pitchFamily="34" charset="0"/>
              </a:rPr>
              <a:t> на </a:t>
            </a:r>
            <a:r>
              <a:rPr lang="ru-RU" sz="1400" dirty="0" err="1">
                <a:latin typeface="+mj-lt"/>
                <a:ea typeface="Tahoma" panose="020B0604030504040204" pitchFamily="34" charset="0"/>
                <a:cs typeface="Tahoma" panose="020B0604030504040204" pitchFamily="34" charset="0"/>
              </a:rPr>
              <a:t>широката</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общественост</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относно</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процеса</a:t>
            </a:r>
            <a:r>
              <a:rPr lang="ru-RU" sz="1400" dirty="0">
                <a:latin typeface="+mj-lt"/>
                <a:ea typeface="Tahoma" panose="020B0604030504040204" pitchFamily="34" charset="0"/>
                <a:cs typeface="Tahoma" panose="020B0604030504040204" pitchFamily="34" charset="0"/>
              </a:rPr>
              <a:t> на </a:t>
            </a:r>
            <a:r>
              <a:rPr lang="ru-RU" sz="1400" dirty="0" err="1">
                <a:latin typeface="+mj-lt"/>
                <a:ea typeface="Tahoma" panose="020B0604030504040204" pitchFamily="34" charset="0"/>
                <a:cs typeface="Tahoma" panose="020B0604030504040204" pitchFamily="34" charset="0"/>
              </a:rPr>
              <a:t>изпълнение</a:t>
            </a:r>
            <a:r>
              <a:rPr lang="ru-RU" sz="1400" dirty="0">
                <a:latin typeface="+mj-lt"/>
                <a:ea typeface="Tahoma" panose="020B0604030504040204" pitchFamily="34" charset="0"/>
                <a:cs typeface="Tahoma" panose="020B0604030504040204" pitchFamily="34" charset="0"/>
              </a:rPr>
              <a:t> на всяка реформа и инвестиция, заложена в ПВУ. </a:t>
            </a:r>
            <a:r>
              <a:rPr lang="ru-RU" sz="1400" dirty="0" err="1">
                <a:latin typeface="+mj-lt"/>
                <a:ea typeface="Tahoma" panose="020B0604030504040204" pitchFamily="34" charset="0"/>
                <a:cs typeface="Tahoma" panose="020B0604030504040204" pitchFamily="34" charset="0"/>
              </a:rPr>
              <a:t>Информирането</a:t>
            </a:r>
            <a:r>
              <a:rPr lang="ru-RU" sz="1400" dirty="0">
                <a:latin typeface="+mj-lt"/>
                <a:ea typeface="Tahoma" panose="020B0604030504040204" pitchFamily="34" charset="0"/>
                <a:cs typeface="Tahoma" panose="020B0604030504040204" pitchFamily="34" charset="0"/>
              </a:rPr>
              <a:t> на </a:t>
            </a:r>
            <a:r>
              <a:rPr lang="ru-RU" sz="1400" dirty="0" err="1">
                <a:latin typeface="+mj-lt"/>
                <a:ea typeface="Tahoma" panose="020B0604030504040204" pitchFamily="34" charset="0"/>
                <a:cs typeface="Tahoma" panose="020B0604030504040204" pitchFamily="34" charset="0"/>
              </a:rPr>
              <a:t>обществеността</a:t>
            </a:r>
            <a:r>
              <a:rPr lang="ru-RU" sz="1400" dirty="0">
                <a:latin typeface="+mj-lt"/>
                <a:ea typeface="Tahoma" panose="020B0604030504040204" pitchFamily="34" charset="0"/>
                <a:cs typeface="Tahoma" panose="020B0604030504040204" pitchFamily="34" charset="0"/>
              </a:rPr>
              <a:t> за </a:t>
            </a:r>
            <a:r>
              <a:rPr lang="ru-RU" sz="1400" dirty="0" err="1">
                <a:latin typeface="+mj-lt"/>
                <a:ea typeface="Tahoma" panose="020B0604030504040204" pitchFamily="34" charset="0"/>
                <a:cs typeface="Tahoma" panose="020B0604030504040204" pitchFamily="34" charset="0"/>
              </a:rPr>
              <a:t>финансирането</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предоставяно</a:t>
            </a:r>
            <a:r>
              <a:rPr lang="ru-RU" sz="1400" dirty="0">
                <a:latin typeface="+mj-lt"/>
                <a:ea typeface="Tahoma" panose="020B0604030504040204" pitchFamily="34" charset="0"/>
                <a:cs typeface="Tahoma" panose="020B0604030504040204" pitchFamily="34" charset="0"/>
              </a:rPr>
              <a:t> от </a:t>
            </a:r>
            <a:r>
              <a:rPr lang="ru-RU" sz="1400" dirty="0" err="1">
                <a:latin typeface="+mj-lt"/>
                <a:ea typeface="Tahoma" panose="020B0604030504040204" pitchFamily="34" charset="0"/>
                <a:cs typeface="Tahoma" panose="020B0604030504040204" pitchFamily="34" charset="0"/>
              </a:rPr>
              <a:t>Европейския</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съюз</a:t>
            </a:r>
            <a:r>
              <a:rPr lang="ru-RU" sz="1400" dirty="0">
                <a:latin typeface="+mj-lt"/>
                <a:ea typeface="Tahoma" panose="020B0604030504040204" pitchFamily="34" charset="0"/>
                <a:cs typeface="Tahoma" panose="020B0604030504040204" pitchFamily="34" charset="0"/>
              </a:rPr>
              <a:t> по МВУ, е </a:t>
            </a:r>
            <a:r>
              <a:rPr lang="ru-RU" sz="1400" dirty="0" err="1">
                <a:latin typeface="+mj-lt"/>
                <a:ea typeface="Tahoma" panose="020B0604030504040204" pitchFamily="34" charset="0"/>
                <a:cs typeface="Tahoma" panose="020B0604030504040204" pitchFamily="34" charset="0"/>
              </a:rPr>
              <a:t>отговорност</a:t>
            </a:r>
            <a:r>
              <a:rPr lang="ru-RU" sz="1400" dirty="0">
                <a:latin typeface="+mj-lt"/>
                <a:ea typeface="Tahoma" panose="020B0604030504040204" pitchFamily="34" charset="0"/>
                <a:cs typeface="Tahoma" panose="020B0604030504040204" pitchFamily="34" charset="0"/>
              </a:rPr>
              <a:t> на </a:t>
            </a:r>
            <a:r>
              <a:rPr lang="ru-RU" sz="1400" dirty="0" err="1">
                <a:latin typeface="+mj-lt"/>
                <a:ea typeface="Tahoma" panose="020B0604030504040204" pitchFamily="34" charset="0"/>
                <a:cs typeface="Tahoma" panose="020B0604030504040204" pitchFamily="34" charset="0"/>
              </a:rPr>
              <a:t>всеки</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краен</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получател</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сключил</a:t>
            </a:r>
            <a:r>
              <a:rPr lang="ru-RU" sz="1400" dirty="0">
                <a:latin typeface="+mj-lt"/>
                <a:ea typeface="Tahoma" panose="020B0604030504040204" pitchFamily="34" charset="0"/>
                <a:cs typeface="Tahoma" panose="020B0604030504040204" pitchFamily="34" charset="0"/>
              </a:rPr>
              <a:t> договор за </a:t>
            </a:r>
            <a:r>
              <a:rPr lang="ru-RU" sz="1400" dirty="0" err="1">
                <a:latin typeface="+mj-lt"/>
                <a:ea typeface="Tahoma" panose="020B0604030504040204" pitchFamily="34" charset="0"/>
                <a:cs typeface="Tahoma" panose="020B0604030504040204" pitchFamily="34" charset="0"/>
              </a:rPr>
              <a:t>финансиране</a:t>
            </a:r>
            <a:r>
              <a:rPr lang="ru-RU" sz="1400" dirty="0">
                <a:latin typeface="+mj-lt"/>
                <a:ea typeface="Tahoma" panose="020B0604030504040204" pitchFamily="34" charset="0"/>
                <a:cs typeface="Tahoma" panose="020B0604030504040204" pitchFamily="34" charset="0"/>
              </a:rPr>
              <a:t>;</a:t>
            </a:r>
            <a:endParaRPr lang="en-US" sz="1400" dirty="0">
              <a:latin typeface="+mj-lt"/>
              <a:ea typeface="Tahoma" panose="020B0604030504040204" pitchFamily="34" charset="0"/>
              <a:cs typeface="Tahoma" panose="020B0604030504040204" pitchFamily="34" charset="0"/>
            </a:endParaRPr>
          </a:p>
          <a:p>
            <a:pPr marL="285750" indent="-285750" algn="just">
              <a:lnSpc>
                <a:spcPct val="107000"/>
              </a:lnSpc>
              <a:spcAft>
                <a:spcPts val="600"/>
              </a:spcAft>
              <a:buFont typeface="Wingdings" panose="05000000000000000000" pitchFamily="2" charset="2"/>
              <a:buChar char="q"/>
            </a:pPr>
            <a:endParaRPr lang="ru-RU" sz="1400" dirty="0">
              <a:latin typeface="+mj-lt"/>
              <a:ea typeface="Tahoma" panose="020B0604030504040204" pitchFamily="34" charset="0"/>
              <a:cs typeface="Tahoma" panose="020B0604030504040204" pitchFamily="34" charset="0"/>
            </a:endParaRPr>
          </a:p>
          <a:p>
            <a:pPr marL="285750" indent="-285750" algn="just">
              <a:lnSpc>
                <a:spcPct val="107000"/>
              </a:lnSpc>
              <a:spcAft>
                <a:spcPts val="600"/>
              </a:spcAft>
              <a:buFont typeface="Wingdings" panose="05000000000000000000" pitchFamily="2" charset="2"/>
              <a:buChar char="q"/>
            </a:pPr>
            <a:r>
              <a:rPr lang="ru-RU" sz="1400" dirty="0" err="1">
                <a:latin typeface="+mj-lt"/>
                <a:ea typeface="Tahoma" panose="020B0604030504040204" pitchFamily="34" charset="0"/>
                <a:cs typeface="Tahoma" panose="020B0604030504040204" pitchFamily="34" charset="0"/>
              </a:rPr>
              <a:t>Публикувани</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примерни</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образци</a:t>
            </a:r>
            <a:r>
              <a:rPr lang="ru-RU" sz="1400" dirty="0">
                <a:latin typeface="+mj-lt"/>
                <a:ea typeface="Tahoma" panose="020B0604030504040204" pitchFamily="34" charset="0"/>
                <a:cs typeface="Tahoma" panose="020B0604030504040204" pitchFamily="34" charset="0"/>
              </a:rPr>
              <a:t> на </a:t>
            </a:r>
            <a:r>
              <a:rPr lang="ru-RU" sz="1400" dirty="0" err="1">
                <a:latin typeface="+mj-lt"/>
                <a:ea typeface="Tahoma" panose="020B0604030504040204" pitchFamily="34" charset="0"/>
                <a:cs typeface="Tahoma" panose="020B0604030504040204" pitchFamily="34" charset="0"/>
              </a:rPr>
              <a:t>документи</a:t>
            </a:r>
            <a:r>
              <a:rPr lang="ru-RU" sz="1400" dirty="0">
                <a:latin typeface="+mj-lt"/>
                <a:ea typeface="Tahoma" panose="020B0604030504040204" pitchFamily="34" charset="0"/>
                <a:cs typeface="Tahoma" panose="020B0604030504040204" pitchFamily="34" charset="0"/>
              </a:rPr>
              <a:t> за </a:t>
            </a:r>
            <a:r>
              <a:rPr lang="ru-RU" sz="1400" dirty="0" err="1">
                <a:latin typeface="+mj-lt"/>
                <a:ea typeface="Tahoma" panose="020B0604030504040204" pitchFamily="34" charset="0"/>
                <a:cs typeface="Tahoma" panose="020B0604030504040204" pitchFamily="34" charset="0"/>
              </a:rPr>
              <a:t>публичност</a:t>
            </a:r>
            <a:r>
              <a:rPr lang="ru-RU" sz="1400" dirty="0">
                <a:latin typeface="+mj-lt"/>
                <a:ea typeface="Tahoma" panose="020B0604030504040204" pitchFamily="34" charset="0"/>
                <a:cs typeface="Tahoma" panose="020B0604030504040204" pitchFamily="34" charset="0"/>
              </a:rPr>
              <a:t> и </a:t>
            </a:r>
            <a:r>
              <a:rPr lang="ru-RU" sz="1400" dirty="0" err="1">
                <a:latin typeface="+mj-lt"/>
                <a:ea typeface="Tahoma" panose="020B0604030504040204" pitchFamily="34" charset="0"/>
                <a:cs typeface="Tahoma" panose="020B0604030504040204" pitchFamily="34" charset="0"/>
              </a:rPr>
              <a:t>комуникация</a:t>
            </a:r>
            <a:r>
              <a:rPr lang="ru-RU" sz="1400" dirty="0">
                <a:latin typeface="+mj-lt"/>
                <a:ea typeface="Tahoma" panose="020B0604030504040204" pitchFamily="34" charset="0"/>
                <a:cs typeface="Tahoma" panose="020B0604030504040204" pitchFamily="34" charset="0"/>
              </a:rPr>
              <a:t> в </a:t>
            </a:r>
            <a:r>
              <a:rPr lang="ru-RU" sz="1400" dirty="0" err="1">
                <a:latin typeface="+mj-lt"/>
                <a:ea typeface="Tahoma" panose="020B0604030504040204" pitchFamily="34" charset="0"/>
                <a:cs typeface="Tahoma" panose="020B0604030504040204" pitchFamily="34" charset="0"/>
              </a:rPr>
              <a:t>Ръководство</a:t>
            </a:r>
            <a:r>
              <a:rPr lang="ru-RU" sz="1400" dirty="0">
                <a:latin typeface="+mj-lt"/>
                <a:ea typeface="Tahoma" panose="020B0604030504040204" pitchFamily="34" charset="0"/>
                <a:cs typeface="Tahoma" panose="020B0604030504040204" pitchFamily="34" charset="0"/>
              </a:rPr>
              <a:t> за </a:t>
            </a:r>
            <a:r>
              <a:rPr lang="ru-RU" sz="1400" dirty="0" err="1">
                <a:latin typeface="+mj-lt"/>
                <a:ea typeface="Tahoma" panose="020B0604030504040204" pitchFamily="34" charset="0"/>
                <a:cs typeface="Tahoma" panose="020B0604030504040204" pitchFamily="34" charset="0"/>
              </a:rPr>
              <a:t>изпълнение</a:t>
            </a:r>
            <a:r>
              <a:rPr lang="ru-RU" sz="1400" dirty="0">
                <a:latin typeface="+mj-lt"/>
                <a:ea typeface="Tahoma" panose="020B0604030504040204" pitchFamily="34" charset="0"/>
                <a:cs typeface="Tahoma" panose="020B0604030504040204" pitchFamily="34" charset="0"/>
              </a:rPr>
              <a:t> и </a:t>
            </a:r>
            <a:r>
              <a:rPr lang="ru-RU" sz="1400" dirty="0" err="1">
                <a:latin typeface="+mj-lt"/>
                <a:ea typeface="Tahoma" panose="020B0604030504040204" pitchFamily="34" charset="0"/>
                <a:cs typeface="Tahoma" panose="020B0604030504040204" pitchFamily="34" charset="0"/>
              </a:rPr>
              <a:t>отчитане</a:t>
            </a:r>
            <a:r>
              <a:rPr lang="ru-RU" sz="1400" dirty="0">
                <a:latin typeface="+mj-lt"/>
                <a:ea typeface="Tahoma" panose="020B0604030504040204" pitchFamily="34" charset="0"/>
                <a:cs typeface="Tahoma" panose="020B0604030504040204" pitchFamily="34" charset="0"/>
              </a:rPr>
              <a:t> на </a:t>
            </a:r>
            <a:r>
              <a:rPr lang="ru-RU" sz="1400" dirty="0" err="1">
                <a:latin typeface="+mj-lt"/>
                <a:ea typeface="Tahoma" panose="020B0604030504040204" pitchFamily="34" charset="0"/>
                <a:cs typeface="Tahoma" panose="020B0604030504040204" pitchFamily="34" charset="0"/>
              </a:rPr>
              <a:t>инвестициите</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изпълнявани</a:t>
            </a:r>
            <a:r>
              <a:rPr lang="ru-RU" sz="1400" dirty="0">
                <a:latin typeface="+mj-lt"/>
                <a:ea typeface="Tahoma" panose="020B0604030504040204" pitchFamily="34" charset="0"/>
                <a:cs typeface="Tahoma" panose="020B0604030504040204" pitchFamily="34" charset="0"/>
              </a:rPr>
              <a:t> от </a:t>
            </a:r>
            <a:r>
              <a:rPr lang="ru-RU" sz="1400" dirty="0" err="1">
                <a:latin typeface="+mj-lt"/>
                <a:ea typeface="Tahoma" panose="020B0604030504040204" pitchFamily="34" charset="0"/>
                <a:cs typeface="Tahoma" panose="020B0604030504040204" pitchFamily="34" charset="0"/>
              </a:rPr>
              <a:t>крайните</a:t>
            </a:r>
            <a:r>
              <a:rPr lang="ru-RU" sz="1400" dirty="0">
                <a:latin typeface="+mj-lt"/>
                <a:ea typeface="Tahoma" panose="020B0604030504040204" pitchFamily="34" charset="0"/>
                <a:cs typeface="Tahoma" panose="020B0604030504040204" pitchFamily="34" charset="0"/>
              </a:rPr>
              <a:t> получатели на средства по Плана за </a:t>
            </a:r>
            <a:r>
              <a:rPr lang="ru-RU" sz="1400" dirty="0" err="1">
                <a:latin typeface="+mj-lt"/>
                <a:ea typeface="Tahoma" panose="020B0604030504040204" pitchFamily="34" charset="0"/>
                <a:cs typeface="Tahoma" panose="020B0604030504040204" pitchFamily="34" charset="0"/>
              </a:rPr>
              <a:t>възстановяване</a:t>
            </a:r>
            <a:r>
              <a:rPr lang="ru-RU" sz="1400" dirty="0">
                <a:latin typeface="+mj-lt"/>
                <a:ea typeface="Tahoma" panose="020B0604030504040204" pitchFamily="34" charset="0"/>
                <a:cs typeface="Tahoma" panose="020B0604030504040204" pitchFamily="34" charset="0"/>
              </a:rPr>
              <a:t> и </a:t>
            </a:r>
            <a:r>
              <a:rPr lang="ru-RU" sz="1400" dirty="0" err="1">
                <a:latin typeface="+mj-lt"/>
                <a:ea typeface="Tahoma" panose="020B0604030504040204" pitchFamily="34" charset="0"/>
                <a:cs typeface="Tahoma" panose="020B0604030504040204" pitchFamily="34" charset="0"/>
              </a:rPr>
              <a:t>устойчивост</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със</a:t>
            </a:r>
            <a:r>
              <a:rPr lang="ru-RU" sz="1400" dirty="0">
                <a:latin typeface="+mj-lt"/>
                <a:ea typeface="Tahoma" panose="020B0604030504040204" pitchFamily="34" charset="0"/>
                <a:cs typeface="Tahoma" panose="020B0604030504040204" pitchFamily="34" charset="0"/>
              </a:rPr>
              <a:t> СНД </a:t>
            </a:r>
            <a:r>
              <a:rPr lang="ru-RU" sz="1400" dirty="0" err="1">
                <a:latin typeface="+mj-lt"/>
                <a:ea typeface="Tahoma" panose="020B0604030504040204" pitchFamily="34" charset="0"/>
                <a:cs typeface="Tahoma" panose="020B0604030504040204" pitchFamily="34" charset="0"/>
              </a:rPr>
              <a:t>Главна</a:t>
            </a:r>
            <a:r>
              <a:rPr lang="ru-RU" sz="1400" dirty="0">
                <a:latin typeface="+mj-lt"/>
                <a:ea typeface="Tahoma" panose="020B0604030504040204" pitchFamily="34" charset="0"/>
                <a:cs typeface="Tahoma" panose="020B0604030504040204" pitchFamily="34" charset="0"/>
              </a:rPr>
              <a:t> дирекция „Европейски </a:t>
            </a:r>
            <a:r>
              <a:rPr lang="ru-RU" sz="1400" dirty="0" err="1">
                <a:latin typeface="+mj-lt"/>
                <a:ea typeface="Tahoma" panose="020B0604030504040204" pitchFamily="34" charset="0"/>
                <a:cs typeface="Tahoma" panose="020B0604030504040204" pitchFamily="34" charset="0"/>
              </a:rPr>
              <a:t>фондове</a:t>
            </a:r>
            <a:r>
              <a:rPr lang="ru-RU" sz="1400" dirty="0">
                <a:latin typeface="+mj-lt"/>
                <a:ea typeface="Tahoma" panose="020B0604030504040204" pitchFamily="34" charset="0"/>
                <a:cs typeface="Tahoma" panose="020B0604030504040204" pitchFamily="34" charset="0"/>
              </a:rPr>
              <a:t> за </a:t>
            </a:r>
            <a:r>
              <a:rPr lang="ru-RU" sz="1400" dirty="0" err="1">
                <a:latin typeface="+mj-lt"/>
                <a:ea typeface="Tahoma" panose="020B0604030504040204" pitchFamily="34" charset="0"/>
                <a:cs typeface="Tahoma" panose="020B0604030504040204" pitchFamily="34" charset="0"/>
              </a:rPr>
              <a:t>конкурентоспособност</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към</a:t>
            </a:r>
            <a:r>
              <a:rPr lang="ru-RU" sz="1400" dirty="0">
                <a:latin typeface="+mj-lt"/>
                <a:ea typeface="Tahoma" panose="020B0604030504040204" pitchFamily="34" charset="0"/>
                <a:cs typeface="Tahoma" panose="020B0604030504040204" pitchFamily="34" charset="0"/>
              </a:rPr>
              <a:t> Министерство на </a:t>
            </a:r>
            <a:r>
              <a:rPr lang="ru-RU" sz="1400" dirty="0" err="1">
                <a:latin typeface="+mj-lt"/>
                <a:ea typeface="Tahoma" panose="020B0604030504040204" pitchFamily="34" charset="0"/>
                <a:cs typeface="Tahoma" panose="020B0604030504040204" pitchFamily="34" charset="0"/>
              </a:rPr>
              <a:t>иновациите</a:t>
            </a:r>
            <a:r>
              <a:rPr lang="ru-RU" sz="1400" dirty="0">
                <a:latin typeface="+mj-lt"/>
                <a:ea typeface="Tahoma" panose="020B0604030504040204" pitchFamily="34" charset="0"/>
                <a:cs typeface="Tahoma" panose="020B0604030504040204" pitchFamily="34" charset="0"/>
              </a:rPr>
              <a:t> и </a:t>
            </a:r>
            <a:r>
              <a:rPr lang="ru-RU" sz="1400" dirty="0" err="1">
                <a:latin typeface="+mj-lt"/>
                <a:ea typeface="Tahoma" panose="020B0604030504040204" pitchFamily="34" charset="0"/>
                <a:cs typeface="Tahoma" panose="020B0604030504040204" pitchFamily="34" charset="0"/>
              </a:rPr>
              <a:t>растежа</a:t>
            </a:r>
            <a:r>
              <a:rPr lang="ru-RU" sz="1400" dirty="0">
                <a:latin typeface="+mj-lt"/>
                <a:ea typeface="Tahoma" panose="020B0604030504040204" pitchFamily="34" charset="0"/>
                <a:cs typeface="Tahoma" panose="020B0604030504040204" pitchFamily="34" charset="0"/>
              </a:rPr>
              <a:t>;</a:t>
            </a:r>
            <a:endParaRPr lang="en-US" sz="1400" dirty="0">
              <a:latin typeface="+mj-lt"/>
              <a:ea typeface="Tahoma" panose="020B0604030504040204" pitchFamily="34" charset="0"/>
              <a:cs typeface="Tahoma" panose="020B0604030504040204" pitchFamily="34" charset="0"/>
            </a:endParaRPr>
          </a:p>
          <a:p>
            <a:pPr marL="285750" indent="-285750" algn="just">
              <a:lnSpc>
                <a:spcPct val="107000"/>
              </a:lnSpc>
              <a:spcAft>
                <a:spcPts val="600"/>
              </a:spcAft>
              <a:buFont typeface="Wingdings" panose="05000000000000000000" pitchFamily="2" charset="2"/>
              <a:buChar char="q"/>
            </a:pPr>
            <a:endParaRPr lang="ru-RU" sz="1400" dirty="0">
              <a:latin typeface="+mj-lt"/>
              <a:ea typeface="Tahoma" panose="020B0604030504040204" pitchFamily="34" charset="0"/>
              <a:cs typeface="Tahoma" panose="020B0604030504040204" pitchFamily="34" charset="0"/>
            </a:endParaRPr>
          </a:p>
          <a:p>
            <a:pPr marL="285750" indent="-285750" algn="just">
              <a:lnSpc>
                <a:spcPct val="107000"/>
              </a:lnSpc>
              <a:spcAft>
                <a:spcPts val="600"/>
              </a:spcAft>
              <a:buFont typeface="Wingdings" panose="05000000000000000000" pitchFamily="2" charset="2"/>
              <a:buChar char="q"/>
            </a:pPr>
            <a:r>
              <a:rPr lang="ru-RU" sz="1400" dirty="0" err="1">
                <a:latin typeface="+mj-lt"/>
                <a:ea typeface="Tahoma" panose="020B0604030504040204" pitchFamily="34" charset="0"/>
                <a:cs typeface="Tahoma" panose="020B0604030504040204" pitchFamily="34" charset="0"/>
              </a:rPr>
              <a:t>Съгласно</a:t>
            </a:r>
            <a:r>
              <a:rPr lang="ru-RU" sz="1400" dirty="0">
                <a:latin typeface="+mj-lt"/>
                <a:ea typeface="Tahoma" panose="020B0604030504040204" pitchFamily="34" charset="0"/>
                <a:cs typeface="Tahoma" panose="020B0604030504040204" pitchFamily="34" charset="0"/>
              </a:rPr>
              <a:t> чл. 34 от Регламент (ЕС) 2021/241, </a:t>
            </a:r>
            <a:r>
              <a:rPr lang="ru-RU" sz="1400" dirty="0" err="1">
                <a:latin typeface="+mj-lt"/>
                <a:ea typeface="Tahoma" panose="020B0604030504040204" pitchFamily="34" charset="0"/>
                <a:cs typeface="Tahoma" panose="020B0604030504040204" pitchFamily="34" charset="0"/>
              </a:rPr>
              <a:t>крайният</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получател</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посочва</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произход</a:t>
            </a:r>
            <a:r>
              <a:rPr lang="ru-RU" sz="1400" dirty="0">
                <a:latin typeface="+mj-lt"/>
                <a:ea typeface="Tahoma" panose="020B0604030504040204" pitchFamily="34" charset="0"/>
                <a:cs typeface="Tahoma" panose="020B0604030504040204" pitchFamily="34" charset="0"/>
              </a:rPr>
              <a:t> и </a:t>
            </a:r>
            <a:r>
              <a:rPr lang="ru-RU" sz="1400" dirty="0" err="1">
                <a:latin typeface="+mj-lt"/>
                <a:ea typeface="Tahoma" panose="020B0604030504040204" pitchFamily="34" charset="0"/>
                <a:cs typeface="Tahoma" panose="020B0604030504040204" pitchFamily="34" charset="0"/>
              </a:rPr>
              <a:t>осигурява</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видимост</a:t>
            </a:r>
            <a:r>
              <a:rPr lang="ru-RU" sz="1400" dirty="0">
                <a:latin typeface="+mj-lt"/>
                <a:ea typeface="Tahoma" panose="020B0604030504040204" pitchFamily="34" charset="0"/>
                <a:cs typeface="Tahoma" panose="020B0604030504040204" pitchFamily="34" charset="0"/>
              </a:rPr>
              <a:t> на </a:t>
            </a:r>
            <a:r>
              <a:rPr lang="ru-RU" sz="1400" dirty="0" err="1">
                <a:latin typeface="+mj-lt"/>
                <a:ea typeface="Tahoma" panose="020B0604030504040204" pitchFamily="34" charset="0"/>
                <a:cs typeface="Tahoma" panose="020B0604030504040204" pitchFamily="34" charset="0"/>
              </a:rPr>
              <a:t>финансирането</a:t>
            </a:r>
            <a:r>
              <a:rPr lang="ru-RU" sz="1400" dirty="0">
                <a:latin typeface="+mj-lt"/>
                <a:ea typeface="Tahoma" panose="020B0604030504040204" pitchFamily="34" charset="0"/>
                <a:cs typeface="Tahoma" panose="020B0604030504040204" pitchFamily="34" charset="0"/>
              </a:rPr>
              <a:t> от ЕС, </a:t>
            </a:r>
            <a:r>
              <a:rPr lang="ru-RU" sz="1400" dirty="0" err="1">
                <a:latin typeface="+mj-lt"/>
                <a:ea typeface="Tahoma" panose="020B0604030504040204" pitchFamily="34" charset="0"/>
                <a:cs typeface="Tahoma" panose="020B0604030504040204" pitchFamily="34" charset="0"/>
              </a:rPr>
              <a:t>включително</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ако</a:t>
            </a:r>
            <a:r>
              <a:rPr lang="ru-RU" sz="1400" dirty="0">
                <a:latin typeface="+mj-lt"/>
                <a:ea typeface="Tahoma" panose="020B0604030504040204" pitchFamily="34" charset="0"/>
                <a:cs typeface="Tahoma" panose="020B0604030504040204" pitchFamily="34" charset="0"/>
              </a:rPr>
              <a:t> е приложимо, чрез </a:t>
            </a:r>
            <a:r>
              <a:rPr lang="ru-RU" sz="1400" dirty="0" err="1">
                <a:latin typeface="+mj-lt"/>
                <a:ea typeface="Tahoma" panose="020B0604030504040204" pitchFamily="34" charset="0"/>
                <a:cs typeface="Tahoma" panose="020B0604030504040204" pitchFamily="34" charset="0"/>
              </a:rPr>
              <a:t>поставяне</a:t>
            </a:r>
            <a:r>
              <a:rPr lang="ru-RU" sz="1400" dirty="0">
                <a:latin typeface="+mj-lt"/>
                <a:ea typeface="Tahoma" panose="020B0604030504040204" pitchFamily="34" charset="0"/>
                <a:cs typeface="Tahoma" panose="020B0604030504040204" pitchFamily="34" charset="0"/>
              </a:rPr>
              <a:t> на </a:t>
            </a:r>
            <a:r>
              <a:rPr lang="ru-RU" sz="1400" dirty="0" err="1">
                <a:latin typeface="+mj-lt"/>
                <a:ea typeface="Tahoma" panose="020B0604030504040204" pitchFamily="34" charset="0"/>
                <a:cs typeface="Tahoma" panose="020B0604030504040204" pitchFamily="34" charset="0"/>
              </a:rPr>
              <a:t>емблемата</a:t>
            </a:r>
            <a:r>
              <a:rPr lang="ru-RU" sz="1400" dirty="0">
                <a:latin typeface="+mj-lt"/>
                <a:ea typeface="Tahoma" panose="020B0604030504040204" pitchFamily="34" charset="0"/>
                <a:cs typeface="Tahoma" panose="020B0604030504040204" pitchFamily="34" charset="0"/>
              </a:rPr>
              <a:t> на ЕС и на </a:t>
            </a:r>
            <a:r>
              <a:rPr lang="ru-RU" sz="1400" dirty="0" err="1">
                <a:latin typeface="+mj-lt"/>
                <a:ea typeface="Tahoma" panose="020B0604030504040204" pitchFamily="34" charset="0"/>
                <a:cs typeface="Tahoma" panose="020B0604030504040204" pitchFamily="34" charset="0"/>
              </a:rPr>
              <a:t>подходящо</a:t>
            </a:r>
            <a:r>
              <a:rPr lang="ru-RU" sz="1400" dirty="0">
                <a:latin typeface="+mj-lt"/>
                <a:ea typeface="Tahoma" panose="020B0604030504040204" pitchFamily="34" charset="0"/>
                <a:cs typeface="Tahoma" panose="020B0604030504040204" pitchFamily="34" charset="0"/>
              </a:rPr>
              <a:t> указание за </a:t>
            </a:r>
            <a:r>
              <a:rPr lang="ru-RU" sz="1400" dirty="0" err="1">
                <a:latin typeface="+mj-lt"/>
                <a:ea typeface="Tahoma" panose="020B0604030504040204" pitchFamily="34" charset="0"/>
                <a:cs typeface="Tahoma" panose="020B0604030504040204" pitchFamily="34" charset="0"/>
              </a:rPr>
              <a:t>финансирането</a:t>
            </a:r>
            <a:r>
              <a:rPr lang="ru-RU" sz="1400" dirty="0">
                <a:latin typeface="+mj-lt"/>
                <a:ea typeface="Tahoma" panose="020B0604030504040204" pitchFamily="34" charset="0"/>
                <a:cs typeface="Tahoma" panose="020B0604030504040204" pitchFamily="34" charset="0"/>
              </a:rPr>
              <a:t>, например „</a:t>
            </a:r>
            <a:r>
              <a:rPr lang="ru-RU" sz="1400" dirty="0" err="1">
                <a:latin typeface="+mj-lt"/>
                <a:ea typeface="Tahoma" panose="020B0604030504040204" pitchFamily="34" charset="0"/>
                <a:cs typeface="Tahoma" panose="020B0604030504040204" pitchFamily="34" charset="0"/>
              </a:rPr>
              <a:t>финансирано</a:t>
            </a:r>
            <a:r>
              <a:rPr lang="ru-RU" sz="1400" dirty="0">
                <a:latin typeface="+mj-lt"/>
                <a:ea typeface="Tahoma" panose="020B0604030504040204" pitchFamily="34" charset="0"/>
                <a:cs typeface="Tahoma" panose="020B0604030504040204" pitchFamily="34" charset="0"/>
              </a:rPr>
              <a:t> от </a:t>
            </a:r>
            <a:r>
              <a:rPr lang="ru-RU" sz="1400" dirty="0" err="1">
                <a:latin typeface="+mj-lt"/>
                <a:ea typeface="Tahoma" panose="020B0604030504040204" pitchFamily="34" charset="0"/>
                <a:cs typeface="Tahoma" panose="020B0604030504040204" pitchFamily="34" charset="0"/>
              </a:rPr>
              <a:t>Европейския</a:t>
            </a:r>
            <a:r>
              <a:rPr lang="ru-RU" sz="1400" dirty="0">
                <a:latin typeface="+mj-lt"/>
                <a:ea typeface="Tahoma" panose="020B0604030504040204" pitchFamily="34" charset="0"/>
                <a:cs typeface="Tahoma" panose="020B0604030504040204" pitchFamily="34" charset="0"/>
              </a:rPr>
              <a:t> </a:t>
            </a:r>
            <a:r>
              <a:rPr lang="ru-RU" sz="1400" dirty="0" err="1">
                <a:latin typeface="+mj-lt"/>
                <a:ea typeface="Tahoma" panose="020B0604030504040204" pitchFamily="34" charset="0"/>
                <a:cs typeface="Tahoma" panose="020B0604030504040204" pitchFamily="34" charset="0"/>
              </a:rPr>
              <a:t>съюз</a:t>
            </a:r>
            <a:r>
              <a:rPr lang="ru-RU" sz="1400" dirty="0">
                <a:latin typeface="+mj-lt"/>
                <a:ea typeface="Tahoma" panose="020B0604030504040204" pitchFamily="34" charset="0"/>
                <a:cs typeface="Tahoma" panose="020B0604030504040204" pitchFamily="34" charset="0"/>
              </a:rPr>
              <a:t> – </a:t>
            </a:r>
            <a:r>
              <a:rPr lang="ru-RU" sz="1400" dirty="0" err="1">
                <a:latin typeface="+mj-lt"/>
                <a:ea typeface="Tahoma" panose="020B0604030504040204" pitchFamily="34" charset="0"/>
                <a:cs typeface="Tahoma" panose="020B0604030504040204" pitchFamily="34" charset="0"/>
              </a:rPr>
              <a:t>NextGenerationEU</a:t>
            </a:r>
            <a:r>
              <a:rPr lang="ru-RU" sz="1400" dirty="0">
                <a:latin typeface="+mj-lt"/>
                <a:ea typeface="Tahoma" panose="020B0604030504040204" pitchFamily="34" charset="0"/>
                <a:cs typeface="Tahoma" panose="020B0604030504040204" pitchFamily="34" charset="0"/>
              </a:rPr>
              <a:t>“.</a:t>
            </a:r>
          </a:p>
          <a:p>
            <a:pPr marL="285750" indent="-285750" algn="just" fontAlgn="base">
              <a:spcBef>
                <a:spcPts val="600"/>
              </a:spcBef>
              <a:spcAft>
                <a:spcPts val="600"/>
              </a:spcAft>
              <a:buClrTx/>
              <a:buSzTx/>
              <a:buFont typeface="Arial" panose="020B0604020202020204" pitchFamily="34" charset="0"/>
              <a:buChar char="•"/>
              <a:defRPr/>
            </a:pPr>
            <a:endParaRPr lang="bg-BG" sz="2000" dirty="0"/>
          </a:p>
        </p:txBody>
      </p:sp>
      <p:sp>
        <p:nvSpPr>
          <p:cNvPr id="11" name="TextBox 10">
            <a:extLst>
              <a:ext uri="{FF2B5EF4-FFF2-40B4-BE49-F238E27FC236}">
                <a16:creationId xmlns:a16="http://schemas.microsoft.com/office/drawing/2014/main" id="{3B2A0D35-84A4-446A-9923-E5A6D02561C1}"/>
              </a:ext>
            </a:extLst>
          </p:cNvPr>
          <p:cNvSpPr txBox="1"/>
          <p:nvPr/>
        </p:nvSpPr>
        <p:spPr>
          <a:xfrm>
            <a:off x="244098" y="6570464"/>
            <a:ext cx="8315702" cy="261610"/>
          </a:xfrm>
          <a:prstGeom prst="rect">
            <a:avLst/>
          </a:prstGeom>
          <a:noFill/>
        </p:spPr>
        <p:txBody>
          <a:bodyPr wrap="square">
            <a:spAutoFit/>
          </a:bodyPr>
          <a:lstStyle/>
          <a:p>
            <a:r>
              <a:rPr lang="en-US" sz="1050" dirty="0">
                <a:latin typeface="Trebuchet MS" panose="020B0603020202020204" pitchFamily="34" charset="0"/>
              </a:rPr>
              <a:t>BG-RRP-3.004 „</a:t>
            </a:r>
            <a:r>
              <a:rPr lang="ru-RU" sz="1050" dirty="0">
                <a:latin typeface="Trebuchet MS" panose="020B0603020202020204" pitchFamily="34" charset="0"/>
              </a:rPr>
              <a:t>Технологична модернизация“</a:t>
            </a:r>
            <a:endParaRPr lang="bg-BG" sz="1050" dirty="0"/>
          </a:p>
        </p:txBody>
      </p:sp>
    </p:spTree>
    <p:extLst>
      <p:ext uri="{BB962C8B-B14F-4D97-AF65-F5344CB8AC3E}">
        <p14:creationId xmlns:p14="http://schemas.microsoft.com/office/powerpoint/2010/main" val="32266491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14302</TotalTime>
  <Words>10888</Words>
  <Application>Microsoft Office PowerPoint</Application>
  <PresentationFormat>On-screen Show (4:3)</PresentationFormat>
  <Paragraphs>685</Paragraphs>
  <Slides>66</Slides>
  <Notes>59</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66</vt:i4>
      </vt:variant>
    </vt:vector>
  </HeadingPairs>
  <TitlesOfParts>
    <vt:vector size="80" baseType="lpstr">
      <vt:lpstr>Arial</vt:lpstr>
      <vt:lpstr>Calibri</vt:lpstr>
      <vt:lpstr>Calibri Light</vt:lpstr>
      <vt:lpstr>Cambria</vt:lpstr>
      <vt:lpstr>Franklin Gothic Demi Cond</vt:lpstr>
      <vt:lpstr>Georgia</vt:lpstr>
      <vt:lpstr>Tahoma</vt:lpstr>
      <vt:lpstr>Times New Roman</vt:lpstr>
      <vt:lpstr>Trebuchet MS</vt:lpstr>
      <vt:lpstr>Trebuchet MS,Bold</vt:lpstr>
      <vt:lpstr>Verdana</vt:lpstr>
      <vt:lpstr>Wingdings</vt:lpstr>
      <vt:lpstr>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Yuliyan Stoichkov</dc:creator>
  <cp:lastModifiedBy>Антоанета Маринова</cp:lastModifiedBy>
  <cp:revision>1385</cp:revision>
  <cp:lastPrinted>2023-01-05T09:58:58Z</cp:lastPrinted>
  <dcterms:created xsi:type="dcterms:W3CDTF">2018-04-30T09:27:19Z</dcterms:created>
  <dcterms:modified xsi:type="dcterms:W3CDTF">2023-05-26T08:47:31Z</dcterms:modified>
</cp:coreProperties>
</file>