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AEAB9-B477-4E1E-8308-2E6AC289733A}" type="datetimeFigureOut">
              <a:rPr lang="en-US" smtClean="0"/>
              <a:t>4/12/2023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C86D3-FF65-41F1-9C34-4D6957FD3E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51646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AEAB9-B477-4E1E-8308-2E6AC289733A}" type="datetimeFigureOut">
              <a:rPr lang="en-US" smtClean="0"/>
              <a:t>4/12/2023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C86D3-FF65-41F1-9C34-4D6957FD3E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97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AEAB9-B477-4E1E-8308-2E6AC289733A}" type="datetimeFigureOut">
              <a:rPr lang="en-US" smtClean="0"/>
              <a:t>4/12/2023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C86D3-FF65-41F1-9C34-4D6957FD3E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70385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AEAB9-B477-4E1E-8308-2E6AC289733A}" type="datetimeFigureOut">
              <a:rPr lang="en-US" smtClean="0"/>
              <a:t>4/12/2023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C86D3-FF65-41F1-9C34-4D6957FD3E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83141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AEAB9-B477-4E1E-8308-2E6AC289733A}" type="datetimeFigureOut">
              <a:rPr lang="en-US" smtClean="0"/>
              <a:t>4/12/2023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C86D3-FF65-41F1-9C34-4D6957FD3E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89717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AEAB9-B477-4E1E-8308-2E6AC289733A}" type="datetimeFigureOut">
              <a:rPr lang="en-US" smtClean="0"/>
              <a:t>4/12/2023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C86D3-FF65-41F1-9C34-4D6957FD3E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97365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AEAB9-B477-4E1E-8308-2E6AC289733A}" type="datetimeFigureOut">
              <a:rPr lang="en-US" smtClean="0"/>
              <a:t>4/12/2023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C86D3-FF65-41F1-9C34-4D6957FD3E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30820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AEAB9-B477-4E1E-8308-2E6AC289733A}" type="datetimeFigureOut">
              <a:rPr lang="en-US" smtClean="0"/>
              <a:t>4/12/2023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C86D3-FF65-41F1-9C34-4D6957FD3E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9040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AEAB9-B477-4E1E-8308-2E6AC289733A}" type="datetimeFigureOut">
              <a:rPr lang="en-US" smtClean="0"/>
              <a:t>4/12/2023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C86D3-FF65-41F1-9C34-4D6957FD3E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76321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AEAB9-B477-4E1E-8308-2E6AC289733A}" type="datetimeFigureOut">
              <a:rPr lang="en-US" smtClean="0"/>
              <a:t>4/12/2023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C86D3-FF65-41F1-9C34-4D6957FD3E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9838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AEAB9-B477-4E1E-8308-2E6AC289733A}" type="datetimeFigureOut">
              <a:rPr lang="en-US" smtClean="0"/>
              <a:t>4/12/2023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C86D3-FF65-41F1-9C34-4D6957FD3E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3164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BAEAB9-B477-4E1E-8308-2E6AC289733A}" type="datetimeFigureOut">
              <a:rPr lang="en-US" smtClean="0"/>
              <a:t>4/12/2023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0C86D3-FF65-41F1-9C34-4D6957FD3E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89201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1426279"/>
              </p:ext>
            </p:extLst>
          </p:nvPr>
        </p:nvGraphicFramePr>
        <p:xfrm>
          <a:off x="961533" y="575029"/>
          <a:ext cx="10699425" cy="5601934"/>
        </p:xfrm>
        <a:graphic>
          <a:graphicData uri="http://schemas.openxmlformats.org/drawingml/2006/table">
            <a:tbl>
              <a:tblPr/>
              <a:tblGrid>
                <a:gridCol w="2139885">
                  <a:extLst>
                    <a:ext uri="{9D8B030D-6E8A-4147-A177-3AD203B41FA5}">
                      <a16:colId xmlns:a16="http://schemas.microsoft.com/office/drawing/2014/main" val="651647903"/>
                    </a:ext>
                  </a:extLst>
                </a:gridCol>
                <a:gridCol w="2139885">
                  <a:extLst>
                    <a:ext uri="{9D8B030D-6E8A-4147-A177-3AD203B41FA5}">
                      <a16:colId xmlns:a16="http://schemas.microsoft.com/office/drawing/2014/main" val="652615642"/>
                    </a:ext>
                  </a:extLst>
                </a:gridCol>
                <a:gridCol w="2139885">
                  <a:extLst>
                    <a:ext uri="{9D8B030D-6E8A-4147-A177-3AD203B41FA5}">
                      <a16:colId xmlns:a16="http://schemas.microsoft.com/office/drawing/2014/main" val="3044605964"/>
                    </a:ext>
                  </a:extLst>
                </a:gridCol>
                <a:gridCol w="2139885">
                  <a:extLst>
                    <a:ext uri="{9D8B030D-6E8A-4147-A177-3AD203B41FA5}">
                      <a16:colId xmlns:a16="http://schemas.microsoft.com/office/drawing/2014/main" val="1972404363"/>
                    </a:ext>
                  </a:extLst>
                </a:gridCol>
                <a:gridCol w="2139885">
                  <a:extLst>
                    <a:ext uri="{9D8B030D-6E8A-4147-A177-3AD203B41FA5}">
                      <a16:colId xmlns:a16="http://schemas.microsoft.com/office/drawing/2014/main" val="3236518991"/>
                    </a:ext>
                  </a:extLst>
                </a:gridCol>
              </a:tblGrid>
              <a:tr h="193170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Обобщено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A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5763669"/>
                  </a:ext>
                </a:extLst>
              </a:tr>
              <a:tr h="338048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>
                          <a:effectLst/>
                        </a:rPr>
                        <a:t>М-во на иновациите и растежа ( 074******* )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A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10.04.2023 - 10.04.2023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A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6206704"/>
                  </a:ext>
                </a:extLst>
              </a:tr>
              <a:tr h="193170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Код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Описание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Брой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Сума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2517778"/>
                  </a:ext>
                </a:extLst>
              </a:tr>
              <a:tr h="772681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01 xxxx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900">
                          <a:effectLst/>
                        </a:rPr>
                        <a:t>Заплати, възнаграждения и други плащания за персонала - нетна сума за изплащане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45 945,00 лв.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4769125"/>
                  </a:ext>
                </a:extLst>
              </a:tr>
              <a:tr h="193170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10 xxxx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Издръжка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7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7 751,82 лв.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6553249"/>
                  </a:ext>
                </a:extLst>
              </a:tr>
              <a:tr h="338048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88 xxxx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Средства на разпореждане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4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80,00 лв.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1431929"/>
                  </a:ext>
                </a:extLst>
              </a:tr>
              <a:tr h="193170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Общо: 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12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53 776,82 лв.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9403073"/>
                  </a:ext>
                </a:extLst>
              </a:tr>
              <a:tr h="193170">
                <a:tc gridSpan="5">
                  <a:txBody>
                    <a:bodyPr/>
                    <a:lstStyle/>
                    <a:p>
                      <a:r>
                        <a:rPr lang="en-US" sz="900"/>
                        <a:t> 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A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6350193"/>
                  </a:ext>
                </a:extLst>
              </a:tr>
              <a:tr h="193170">
                <a:tc gridSpan="5">
                  <a:txBody>
                    <a:bodyPr/>
                    <a:lstStyle/>
                    <a:p>
                      <a:r>
                        <a:rPr lang="en-US" sz="900"/>
                        <a:t> 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A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7692309"/>
                  </a:ext>
                </a:extLst>
              </a:tr>
              <a:tr h="193170">
                <a:tc gridSpan="5">
                  <a:txBody>
                    <a:bodyPr/>
                    <a:lstStyle/>
                    <a:p>
                      <a:r>
                        <a:rPr lang="en-US" sz="900"/>
                        <a:t> 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A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55552585"/>
                  </a:ext>
                </a:extLst>
              </a:tr>
              <a:tr h="193170">
                <a:tc gridSpan="5">
                  <a:txBody>
                    <a:bodyPr/>
                    <a:lstStyle/>
                    <a:p>
                      <a:r>
                        <a:rPr lang="en-US" sz="900"/>
                        <a:t> 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A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96737553"/>
                  </a:ext>
                </a:extLst>
              </a:tr>
              <a:tr h="193170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По бюджетни организации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A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2616377"/>
                  </a:ext>
                </a:extLst>
              </a:tr>
              <a:tr h="338048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</a:rPr>
                        <a:t>М-во на </a:t>
                      </a:r>
                      <a:r>
                        <a:rPr lang="ru-RU" sz="900" dirty="0" err="1">
                          <a:effectLst/>
                        </a:rPr>
                        <a:t>иновациите</a:t>
                      </a:r>
                      <a:r>
                        <a:rPr lang="ru-RU" sz="900" dirty="0">
                          <a:effectLst/>
                        </a:rPr>
                        <a:t> и </a:t>
                      </a:r>
                      <a:r>
                        <a:rPr lang="ru-RU" sz="900" dirty="0" err="1">
                          <a:effectLst/>
                        </a:rPr>
                        <a:t>растежа</a:t>
                      </a:r>
                      <a:r>
                        <a:rPr lang="ru-RU" sz="900">
                          <a:effectLst/>
                        </a:rPr>
                        <a:t>-ЦУ </a:t>
                      </a:r>
                      <a:r>
                        <a:rPr lang="ru-RU" sz="900">
                          <a:effectLst/>
                        </a:rPr>
                        <a:t>( </a:t>
                      </a:r>
                      <a:r>
                        <a:rPr lang="ru-RU" sz="900" smtClean="0">
                          <a:effectLst/>
                        </a:rPr>
                        <a:t>074 </a:t>
                      </a:r>
                      <a:r>
                        <a:rPr lang="ru-RU" sz="900">
                          <a:effectLst/>
                        </a:rPr>
                        <a:t>)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A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10.04.2023 - 10.04.2023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A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2299086"/>
                  </a:ext>
                </a:extLst>
              </a:tr>
              <a:tr h="193170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Код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Описание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Брой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Сума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7886447"/>
                  </a:ext>
                </a:extLst>
              </a:tr>
              <a:tr h="772681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01 xxxx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900">
                          <a:effectLst/>
                        </a:rPr>
                        <a:t>Заплати, възнаграждения и други плащания за персонала - нетна сума за изплащане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45 945,00 лв.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4833"/>
                  </a:ext>
                </a:extLst>
              </a:tr>
              <a:tr h="193170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10 xxxx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Издръжка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7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7 751,82 лв.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4954230"/>
                  </a:ext>
                </a:extLst>
              </a:tr>
              <a:tr h="338048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88 xxxx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Средства на разпореждане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4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80,00 лв.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9737034"/>
                  </a:ext>
                </a:extLst>
              </a:tr>
              <a:tr h="193170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Общо: 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12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53 776,82 лв.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2150993"/>
                  </a:ext>
                </a:extLst>
              </a:tr>
              <a:tr h="193170">
                <a:tc gridSpan="5">
                  <a:txBody>
                    <a:bodyPr/>
                    <a:lstStyle/>
                    <a:p>
                      <a:r>
                        <a:rPr lang="en-US" sz="900"/>
                        <a:t> 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A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1216943"/>
                  </a:ext>
                </a:extLst>
              </a:tr>
              <a:tr h="193170">
                <a:tc gridSpan="5">
                  <a:txBody>
                    <a:bodyPr/>
                    <a:lstStyle/>
                    <a:p>
                      <a:r>
                        <a:rPr lang="en-US" sz="900" dirty="0"/>
                        <a:t> 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A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354057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310295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127</Words>
  <Application>Microsoft Office PowerPoint</Application>
  <PresentationFormat>Widescreen</PresentationFormat>
  <Paragraphs>50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Diana Dimitrova</dc:creator>
  <cp:lastModifiedBy>Diana Dimitrova</cp:lastModifiedBy>
  <cp:revision>1</cp:revision>
  <dcterms:created xsi:type="dcterms:W3CDTF">2023-04-12T05:27:40Z</dcterms:created>
  <dcterms:modified xsi:type="dcterms:W3CDTF">2023-04-12T05:28:32Z</dcterms:modified>
</cp:coreProperties>
</file>