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46" r:id="rId2"/>
    <p:sldId id="419" r:id="rId3"/>
    <p:sldId id="372" r:id="rId4"/>
    <p:sldId id="382" r:id="rId5"/>
    <p:sldId id="258" r:id="rId6"/>
    <p:sldId id="447" r:id="rId7"/>
    <p:sldId id="435" r:id="rId8"/>
    <p:sldId id="442" r:id="rId9"/>
    <p:sldId id="444" r:id="rId10"/>
    <p:sldId id="449" r:id="rId11"/>
    <p:sldId id="450" r:id="rId12"/>
    <p:sldId id="37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20" userDrawn="1">
          <p15:clr>
            <a:srgbClr val="A4A3A4"/>
          </p15:clr>
        </p15:guide>
        <p15:guide id="2" pos="10800" userDrawn="1">
          <p15:clr>
            <a:srgbClr val="A4A3A4"/>
          </p15:clr>
        </p15:guide>
        <p15:guide id="3" pos="6624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  <p15:guide id="5" pos="2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848"/>
    <a:srgbClr val="BADA55"/>
    <a:srgbClr val="006EA1"/>
    <a:srgbClr val="002F5F"/>
    <a:srgbClr val="A9E1E9"/>
    <a:srgbClr val="177E89"/>
    <a:srgbClr val="009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1834" autoAdjust="0"/>
  </p:normalViewPr>
  <p:slideViewPr>
    <p:cSldViewPr>
      <p:cViewPr varScale="1">
        <p:scale>
          <a:sx n="69" d="100"/>
          <a:sy n="69" d="100"/>
        </p:scale>
        <p:origin x="1338" y="78"/>
      </p:cViewPr>
      <p:guideLst>
        <p:guide orient="horz" pos="4920"/>
        <p:guide pos="10800"/>
        <p:guide pos="6624"/>
        <p:guide orient="horz" pos="3768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50922-D3F9-4EFD-9B02-3849C456C480}" type="datetimeFigureOut">
              <a:rPr lang="bg-BG" smtClean="0"/>
              <a:t>10.4.2023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B55BB-40F2-4A97-8AC1-883FDEC1E2F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3603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Здравейте, аз съм Иван Церовски и съм изпълнителен директор на Българската банка за развитие.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0930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Дойде време да представя и най-интересното днес: финансиране на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Индустриални паркове 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програма на МИР. Продуктът е с облекчени условия за кредитиране и се фокусира върху: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изграждане, реконструкция или рехабилитация на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вътрешна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довеждаща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инфраструктура (напр. транспортна, водоснабдителна, канализационна, електроразпределителна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научноизследователска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(иновативна) или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екологична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(монтаж на зарядни станции или слънчеви батерии)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042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27664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ви за вниманието. Колегите на щанда отвън ще се радват да отговорят на вашите въпроси, а при интерес от ваша страна, наш екип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 ви посети на място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326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Накратко да ви кажа какво прави ББР и как подкрепяме бизнеса. Предоставяме финансиране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 млн. лв.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малки и средни предприятия като предлагаме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пълен набор от финансови инструменти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вкл. корпоративно и проектно финансиране, дялови инвестиции, лизинг.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72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Като банка за развитие, ние изпълняваме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държавни политики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със стратегическо значение.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 това са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анти-ковид програмите на банката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 които са отпуснати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53 000 кредита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бизнеси и от вашите региони на стойност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885 млн. лв.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276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Както и програмата за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саниране на многофамилни жилищни сгради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чрез която се обнови облика на общините в страната. По програмата са санирани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2 000 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сгради с мостово финансиране от ББР в размер на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млрд. лв.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2717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какви програми ще помогнем за развитието ви: ще се фокусираме върху разработването на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специални продукти за общините по програмите на МИР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Специален екип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банката ще работи за тази цел. Вече имаме опит в разработването на програми за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мостово финансиране по европейски проекти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22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 това е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Инвестиционният кредит за енергийна ефективност. 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500 000 лв.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фирми с подадени проекти по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процедурата на МИР.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Целта е намаляване потреблението на енергия за собствени нужди.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722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Както и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Програмата за технологична модернизация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където даваме до 2 млн. лв. за МСП. Тя е по процедура на МИР по Националния план за възстановяване и устойчивост (НПВУ) и фокус са високотехнологични производства и рециклиране на отпадъци. 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88185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Предстои и старта на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за финансиране на проекти по Националния план за възстановяване и устойчивост (НПВУ) и Европейските структурни и инвестиционни фондове (ЕСИФ)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 нея ще могат да се финансират и проекти за </a:t>
            </a:r>
            <a:r>
              <a:rPr lang="bg-BG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фотоволтаици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батерии за собствено потребление. 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55521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 ще представим и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Оборотен кредит за строители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отново с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фокус върху общините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 се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финансират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строително-монтажни дейности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проекти, спечелили грант по НПВУ или ЕСИФ. Програмата е за саниране на многофамилни жилищни сгради и за енергийно обновяване на общински и публични сгради и по нея си </a:t>
            </a:r>
            <a:r>
              <a:rPr lang="bg-BG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партнираме с МРРБ</a:t>
            </a:r>
            <a:r>
              <a:rPr lang="bg-BG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B55BB-40F2-4A97-8AC1-883FDEC1E2F5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057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79636" y="6145086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-3605083" y="-399895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40079" y="572271"/>
            <a:ext cx="1463309" cy="1703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02F17E-E8FB-40C9-9727-5BBB73BEE0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1251" y="572271"/>
            <a:ext cx="2940087" cy="95278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54120" y="3900576"/>
            <a:ext cx="7668075" cy="418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69"/>
              </a:lnSpc>
            </a:pPr>
            <a:r>
              <a:rPr lang="bg-BG" sz="5400" b="1" spc="-1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ПОДКРЕПЯМЕ, </a:t>
            </a:r>
          </a:p>
          <a:p>
            <a:pPr>
              <a:lnSpc>
                <a:spcPts val="8369"/>
              </a:lnSpc>
            </a:pPr>
            <a:r>
              <a:rPr lang="bg-BG" sz="5400" b="1" spc="-1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РАЗВИВАМЕ,</a:t>
            </a:r>
          </a:p>
          <a:p>
            <a:pPr>
              <a:lnSpc>
                <a:spcPts val="8369"/>
              </a:lnSpc>
            </a:pPr>
            <a:r>
              <a:rPr lang="bg-BG" sz="5400" b="1" spc="-1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УСПЯВАМЕ </a:t>
            </a:r>
            <a:endParaRPr lang="en-US" sz="5400" b="1" spc="-17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8369"/>
              </a:lnSpc>
            </a:pPr>
            <a:r>
              <a:rPr lang="bg-BG" sz="5400" b="1" spc="-170" dirty="0">
                <a:solidFill>
                  <a:srgbClr val="BADA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ЗАЕДНО</a:t>
            </a:r>
            <a:endParaRPr lang="en-US" sz="5400" b="1" spc="-170" dirty="0">
              <a:solidFill>
                <a:srgbClr val="BADA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D4414-2F65-40AD-AA61-FA89933427D9}"/>
              </a:ext>
            </a:extLst>
          </p:cNvPr>
          <p:cNvSpPr/>
          <p:nvPr/>
        </p:nvSpPr>
        <p:spPr>
          <a:xfrm>
            <a:off x="10972800" y="2019298"/>
            <a:ext cx="6858000" cy="685640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5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0FCF09-372D-4EB9-9C1E-B570A8A1FD99}"/>
              </a:ext>
            </a:extLst>
          </p:cNvPr>
          <p:cNvSpPr/>
          <p:nvPr/>
        </p:nvSpPr>
        <p:spPr>
          <a:xfrm>
            <a:off x="9181656" y="2809439"/>
            <a:ext cx="4808911" cy="4806697"/>
          </a:xfrm>
          <a:prstGeom prst="rect">
            <a:avLst/>
          </a:prstGeom>
          <a:gradFill flip="none" rotWithShape="1">
            <a:gsLst>
              <a:gs pos="47000">
                <a:srgbClr val="DDEDAA">
                  <a:alpha val="79000"/>
                </a:srgbClr>
              </a:gs>
              <a:gs pos="3000">
                <a:srgbClr val="BADA55">
                  <a:alpha val="70000"/>
                </a:srgbClr>
              </a:gs>
              <a:gs pos="100000">
                <a:schemeClr val="bg1">
                  <a:alpha val="34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AutoShape 8"/>
          <p:cNvSpPr/>
          <p:nvPr/>
        </p:nvSpPr>
        <p:spPr>
          <a:xfrm>
            <a:off x="6705600" y="80391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08030" y="7554302"/>
            <a:ext cx="1463309" cy="170399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A405C8E-4A12-A328-BAAE-896FFA9791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601413" y="572270"/>
            <a:ext cx="952787" cy="9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21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6248400" y="-573627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>
            <a:off x="19047313" y="852983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272112" y="43815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630400" y="726005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2C4885-5AC6-E361-21A0-DE8D8A4E9662}"/>
              </a:ext>
            </a:extLst>
          </p:cNvPr>
          <p:cNvSpPr txBox="1"/>
          <p:nvPr/>
        </p:nvSpPr>
        <p:spPr>
          <a:xfrm>
            <a:off x="2183436" y="1639312"/>
            <a:ext cx="6503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Финансиране</a:t>
            </a:r>
            <a:r>
              <a:rPr lang="ru-RU" sz="4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4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индустриални</a:t>
            </a:r>
            <a:r>
              <a:rPr lang="ru-RU" sz="4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паркове</a:t>
            </a:r>
            <a:r>
              <a:rPr lang="ru-RU" sz="4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4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ED741-53A3-E86F-B33D-5D930B2B939D}"/>
              </a:ext>
            </a:extLst>
          </p:cNvPr>
          <p:cNvSpPr txBox="1"/>
          <p:nvPr/>
        </p:nvSpPr>
        <p:spPr>
          <a:xfrm>
            <a:off x="2139352" y="4931866"/>
            <a:ext cx="65033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микро, малки,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средни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или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големи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предприятия,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както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дружества с над 50%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държавно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участие,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които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оператори</a:t>
            </a:r>
            <a:r>
              <a:rPr lang="ru-RU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индустриални</a:t>
            </a:r>
            <a:r>
              <a:rPr lang="ru-RU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паркове</a:t>
            </a:r>
            <a:r>
              <a:rPr lang="ru-RU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2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одобрени</a:t>
            </a: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проекти</a:t>
            </a: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по </a:t>
            </a:r>
            <a:r>
              <a:rPr lang="ru-RU" sz="2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Програма</a:t>
            </a: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за публична </a:t>
            </a:r>
            <a:r>
              <a:rPr lang="ru-RU" sz="2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подкрепа</a:t>
            </a: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за </a:t>
            </a:r>
            <a:r>
              <a:rPr lang="ru-RU" sz="2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развитието</a:t>
            </a: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индустриални</a:t>
            </a: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паркове</a:t>
            </a:r>
            <a:r>
              <a:rPr lang="ru-RU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(„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AttractInvestBG</a:t>
            </a:r>
            <a:r>
              <a:rPr lang="ru-RU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“)</a:t>
            </a: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A96C07-850E-A5D4-6A09-55EA0EAED896}"/>
              </a:ext>
            </a:extLst>
          </p:cNvPr>
          <p:cNvSpPr/>
          <p:nvPr/>
        </p:nvSpPr>
        <p:spPr>
          <a:xfrm>
            <a:off x="9328812" y="1790700"/>
            <a:ext cx="7413922" cy="739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86C18-9054-F00C-2A02-BC2ED6B7CEB8}"/>
              </a:ext>
            </a:extLst>
          </p:cNvPr>
          <p:cNvSpPr/>
          <p:nvPr/>
        </p:nvSpPr>
        <p:spPr>
          <a:xfrm>
            <a:off x="9756740" y="1140974"/>
            <a:ext cx="7413922" cy="73914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Placeholder 24">
            <a:extLst>
              <a:ext uri="{FF2B5EF4-FFF2-40B4-BE49-F238E27FC236}">
                <a16:creationId xmlns:a16="http://schemas.microsoft.com/office/drawing/2014/main" id="{11EF64BA-81CB-6630-E7A2-E964E1A33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6740" y="11076820"/>
            <a:ext cx="7447855" cy="714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558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6376395" y="-575532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>
            <a:off x="19047313" y="852983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630400" y="726005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AED741-53A3-E86F-B33D-5D930B2B939D}"/>
              </a:ext>
            </a:extLst>
          </p:cNvPr>
          <p:cNvSpPr txBox="1"/>
          <p:nvPr/>
        </p:nvSpPr>
        <p:spPr>
          <a:xfrm>
            <a:off x="2319086" y="4305300"/>
            <a:ext cx="594099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</a:t>
            </a:r>
            <a:r>
              <a:rPr lang="en-US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lang="ru-RU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15 </a:t>
            </a:r>
            <a:r>
              <a:rPr lang="ru-RU" sz="2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години</a:t>
            </a:r>
            <a:endParaRPr lang="ru-RU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изграждане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реконструкция или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рехабилитация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вътрешна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довеждаща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техническа</a:t>
            </a:r>
            <a:r>
              <a:rPr lang="ru-RU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инфраструктура </a:t>
            </a:r>
          </a:p>
          <a:p>
            <a:pPr>
              <a:buClr>
                <a:srgbClr val="BADA55"/>
              </a:buClr>
            </a:pPr>
            <a:endParaRPr lang="ru-RU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BADA55"/>
              </a:buClr>
            </a:pPr>
            <a:endParaRPr lang="en-US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A96C07-850E-A5D4-6A09-55EA0EAED896}"/>
              </a:ext>
            </a:extLst>
          </p:cNvPr>
          <p:cNvSpPr/>
          <p:nvPr/>
        </p:nvSpPr>
        <p:spPr>
          <a:xfrm>
            <a:off x="9328812" y="1790700"/>
            <a:ext cx="7413922" cy="739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86C18-9054-F00C-2A02-BC2ED6B7CEB8}"/>
              </a:ext>
            </a:extLst>
          </p:cNvPr>
          <p:cNvSpPr/>
          <p:nvPr/>
        </p:nvSpPr>
        <p:spPr>
          <a:xfrm>
            <a:off x="9756740" y="1140974"/>
            <a:ext cx="7413922" cy="73914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82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40486" y="-5930695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93271" y="803011"/>
            <a:ext cx="1463309" cy="17039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544800" y="735330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 rot="-5400000">
            <a:off x="797971" y="9448800"/>
            <a:ext cx="990600" cy="0"/>
          </a:xfrm>
          <a:prstGeom prst="line">
            <a:avLst/>
          </a:prstGeom>
          <a:ln w="209550" cap="flat">
            <a:solidFill>
              <a:srgbClr val="BADA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6073901" y="847357"/>
            <a:ext cx="2124788" cy="2124788"/>
            <a:chOff x="0" y="0"/>
            <a:chExt cx="6350000" cy="6350000"/>
          </a:xfrm>
          <a:solidFill>
            <a:srgbClr val="BADA55"/>
          </a:solidFill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72985" y="8061960"/>
            <a:ext cx="1463309" cy="17039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059A88-33D0-4A89-AF75-7FD61F543C7E}"/>
              </a:ext>
            </a:extLst>
          </p:cNvPr>
          <p:cNvSpPr/>
          <p:nvPr/>
        </p:nvSpPr>
        <p:spPr>
          <a:xfrm>
            <a:off x="4876800" y="6929201"/>
            <a:ext cx="9448800" cy="2481499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F77051-3575-4E09-A2F0-55574F454923}"/>
              </a:ext>
            </a:extLst>
          </p:cNvPr>
          <p:cNvSpPr txBox="1"/>
          <p:nvPr/>
        </p:nvSpPr>
        <p:spPr>
          <a:xfrm>
            <a:off x="6362700" y="33909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Благодарим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1161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444FC4BF-F459-47C0-B1EF-1813094EC0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3811" y="266700"/>
            <a:ext cx="18489326" cy="954897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5773400" y="742950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4571229" y="-5738654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01914" y="7871531"/>
            <a:ext cx="1463309" cy="1703998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-2604408" y="981567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266813-4D64-41ED-B01A-3446EDAD23FB}"/>
              </a:ext>
            </a:extLst>
          </p:cNvPr>
          <p:cNvSpPr txBox="1"/>
          <p:nvPr/>
        </p:nvSpPr>
        <p:spPr>
          <a:xfrm>
            <a:off x="3914920" y="3314700"/>
            <a:ext cx="5533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ADA55"/>
              </a:buClr>
              <a:buSzPct val="120000"/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Предлагаме финансиране за стартиращи, микро-, малки и средни компании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5 млн. лв.</a:t>
            </a:r>
            <a:endParaRPr lang="bg-BG" sz="2800" b="1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1362" y="383926"/>
            <a:ext cx="1463309" cy="1703998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2372216" y="1409982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68BC90-12A7-416C-8B37-F3DB921C8532}"/>
              </a:ext>
            </a:extLst>
          </p:cNvPr>
          <p:cNvSpPr txBox="1"/>
          <p:nvPr/>
        </p:nvSpPr>
        <p:spPr>
          <a:xfrm>
            <a:off x="4112879" y="775677"/>
            <a:ext cx="8293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</a:t>
            </a:r>
            <a:r>
              <a:rPr lang="en-US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ПОДКРЕПЯМЕ БИЗНЕСА?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683358-2694-4AE1-90F2-E7D605B7DC13}"/>
              </a:ext>
            </a:extLst>
          </p:cNvPr>
          <p:cNvSpPr txBox="1"/>
          <p:nvPr/>
        </p:nvSpPr>
        <p:spPr>
          <a:xfrm>
            <a:off x="10439400" y="5663505"/>
            <a:ext cx="5369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BADA55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bg-BG" sz="2800" dirty="0">
                <a:solidFill>
                  <a:prstClr val="white"/>
                </a:solidFill>
              </a:rPr>
              <a:t>Изискваме по-малко самоучастие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192A9E-0895-4A25-92D3-22462734F14F}"/>
              </a:ext>
            </a:extLst>
          </p:cNvPr>
          <p:cNvSpPr txBox="1"/>
          <p:nvPr/>
        </p:nvSpPr>
        <p:spPr>
          <a:xfrm>
            <a:off x="10404317" y="3314700"/>
            <a:ext cx="5369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BADA55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bg-BG" sz="2800" dirty="0">
                <a:solidFill>
                  <a:prstClr val="white"/>
                </a:solidFill>
              </a:rPr>
              <a:t>Осигуряваме достъп до ресурс за компании с по-висок рисков профил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F02CBB-8E7D-41F3-8114-FC05A1EF0F0E}"/>
              </a:ext>
            </a:extLst>
          </p:cNvPr>
          <p:cNvSpPr txBox="1"/>
          <p:nvPr/>
        </p:nvSpPr>
        <p:spPr>
          <a:xfrm>
            <a:off x="10379746" y="7277100"/>
            <a:ext cx="5737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BADA55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bg-BG" sz="2800" dirty="0">
                <a:solidFill>
                  <a:prstClr val="white"/>
                </a:solidFill>
              </a:rPr>
              <a:t>Предлагаме консултации на бизнеса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0DF0DA-4223-4FAD-9DB0-DC6B5B37BF3C}"/>
              </a:ext>
            </a:extLst>
          </p:cNvPr>
          <p:cNvSpPr txBox="1"/>
          <p:nvPr/>
        </p:nvSpPr>
        <p:spPr>
          <a:xfrm>
            <a:off x="3914920" y="5637193"/>
            <a:ext cx="515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BADA55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bg-BG" sz="2800" dirty="0">
                <a:solidFill>
                  <a:prstClr val="white"/>
                </a:solidFill>
              </a:rPr>
              <a:t>Работим по специални правителствени мандати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BBB47C-C767-423D-68E9-5977153E5865}"/>
              </a:ext>
            </a:extLst>
          </p:cNvPr>
          <p:cNvSpPr txBox="1"/>
          <p:nvPr/>
        </p:nvSpPr>
        <p:spPr>
          <a:xfrm>
            <a:off x="3962400" y="7277100"/>
            <a:ext cx="515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BADA55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bg-BG" sz="2800" dirty="0">
                <a:solidFill>
                  <a:prstClr val="white"/>
                </a:solidFill>
              </a:rPr>
              <a:t>Предлагаме дялово </a:t>
            </a:r>
            <a:r>
              <a:rPr lang="en-US" sz="2800" dirty="0">
                <a:solidFill>
                  <a:prstClr val="white"/>
                </a:solidFill>
              </a:rPr>
              <a:t>(equity)</a:t>
            </a:r>
            <a:r>
              <a:rPr lang="bg-BG" sz="2800" dirty="0">
                <a:solidFill>
                  <a:prstClr val="white"/>
                </a:solidFill>
              </a:rPr>
              <a:t> финансиране</a:t>
            </a:r>
          </a:p>
        </p:txBody>
      </p:sp>
    </p:spTree>
    <p:extLst>
      <p:ext uri="{BB962C8B-B14F-4D97-AF65-F5344CB8AC3E}">
        <p14:creationId xmlns:p14="http://schemas.microsoft.com/office/powerpoint/2010/main" val="2015692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06615" y="6937027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4060197" y="-457123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422189" y="7624227"/>
            <a:ext cx="1463309" cy="1703998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5773400" y="1476939"/>
            <a:ext cx="2942313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028700" y="92583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0879" y="1438557"/>
            <a:ext cx="1463309" cy="170399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205948" y="4977306"/>
            <a:ext cx="5433852" cy="1624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bg-BG" sz="3200" spc="-10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Анти-ковид програми за подкрепа на гражданите и бизнеса</a:t>
            </a:r>
            <a:endParaRPr lang="en-US" sz="3200" spc="-109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049"/>
              </a:lnSpc>
            </a:pPr>
            <a:endParaRPr lang="en-US" sz="2499" spc="-109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0CFFCA99-6B57-48AF-8163-764FAFBE5483}"/>
              </a:ext>
            </a:extLst>
          </p:cNvPr>
          <p:cNvGrpSpPr/>
          <p:nvPr/>
        </p:nvGrpSpPr>
        <p:grpSpPr>
          <a:xfrm>
            <a:off x="4000591" y="3667740"/>
            <a:ext cx="3743541" cy="3743541"/>
            <a:chOff x="0" y="0"/>
            <a:chExt cx="6350000" cy="6350000"/>
          </a:xfrm>
          <a:solidFill>
            <a:srgbClr val="BADA55"/>
          </a:solidFill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08D4AD6-9FF8-4B0E-88D7-7F68336D75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27D9C6D-E252-4F8A-B24F-095473E9DE76}"/>
              </a:ext>
            </a:extLst>
          </p:cNvPr>
          <p:cNvSpPr txBox="1"/>
          <p:nvPr/>
        </p:nvSpPr>
        <p:spPr>
          <a:xfrm>
            <a:off x="5417163" y="4754680"/>
            <a:ext cx="372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600" dirty="0">
                <a:solidFill>
                  <a:srgbClr val="2C38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bg-BG" dirty="0">
              <a:solidFill>
                <a:srgbClr val="2C384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DBE462-E4A2-493D-8391-451888F26611}"/>
              </a:ext>
            </a:extLst>
          </p:cNvPr>
          <p:cNvSpPr txBox="1"/>
          <p:nvPr/>
        </p:nvSpPr>
        <p:spPr>
          <a:xfrm>
            <a:off x="21758581" y="4594089"/>
            <a:ext cx="372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bg-B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4F4B8382-F9A7-3324-CC5B-5CF68AE788B8}"/>
              </a:ext>
            </a:extLst>
          </p:cNvPr>
          <p:cNvSpPr txBox="1"/>
          <p:nvPr/>
        </p:nvSpPr>
        <p:spPr>
          <a:xfrm>
            <a:off x="5379664" y="972777"/>
            <a:ext cx="964734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bg-BG" sz="5400" b="1" spc="-118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ИЗПЪЛНЕНИЕ НА ДЪРЖАВНИ ПОЛИТИКИ</a:t>
            </a:r>
            <a:endParaRPr lang="en-US" sz="5400" b="1" spc="-118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D94D568-13BB-F133-E8BC-81DB49339CFD}"/>
              </a:ext>
            </a:extLst>
          </p:cNvPr>
          <p:cNvSpPr txBox="1"/>
          <p:nvPr/>
        </p:nvSpPr>
        <p:spPr>
          <a:xfrm>
            <a:off x="23812279" y="4858043"/>
            <a:ext cx="4884204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049"/>
              </a:lnSpc>
              <a:defRPr sz="3200" spc="-10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ts val="3300"/>
              </a:lnSpc>
            </a:pPr>
            <a:r>
              <a:rPr lang="bg-BG" dirty="0"/>
              <a:t>Програма за саниране на многофамилни жилищни сгради</a:t>
            </a:r>
          </a:p>
        </p:txBody>
      </p:sp>
    </p:spTree>
    <p:extLst>
      <p:ext uri="{BB962C8B-B14F-4D97-AF65-F5344CB8AC3E}">
        <p14:creationId xmlns:p14="http://schemas.microsoft.com/office/powerpoint/2010/main" val="105761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06615" y="6937027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4060197" y="-457123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422189" y="7624227"/>
            <a:ext cx="1463309" cy="1703998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6136007" y="1382346"/>
            <a:ext cx="3239214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028700" y="92583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0879" y="1438557"/>
            <a:ext cx="1463309" cy="1703998"/>
          </a:xfrm>
          <a:prstGeom prst="rect">
            <a:avLst/>
          </a:prstGeom>
        </p:spPr>
      </p:pic>
      <p:grpSp>
        <p:nvGrpSpPr>
          <p:cNvPr id="17" name="Group 6">
            <a:extLst>
              <a:ext uri="{FF2B5EF4-FFF2-40B4-BE49-F238E27FC236}">
                <a16:creationId xmlns:a16="http://schemas.microsoft.com/office/drawing/2014/main" id="{0CFFCA99-6B57-48AF-8163-764FAFBE5483}"/>
              </a:ext>
            </a:extLst>
          </p:cNvPr>
          <p:cNvGrpSpPr/>
          <p:nvPr/>
        </p:nvGrpSpPr>
        <p:grpSpPr>
          <a:xfrm>
            <a:off x="4000591" y="3667740"/>
            <a:ext cx="3743541" cy="3743541"/>
            <a:chOff x="0" y="0"/>
            <a:chExt cx="6350000" cy="6350000"/>
          </a:xfrm>
          <a:solidFill>
            <a:srgbClr val="BADA55"/>
          </a:solidFill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08D4AD6-9FF8-4B0E-88D7-7F68336D75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27D9C6D-E252-4F8A-B24F-095473E9DE76}"/>
              </a:ext>
            </a:extLst>
          </p:cNvPr>
          <p:cNvSpPr txBox="1"/>
          <p:nvPr/>
        </p:nvSpPr>
        <p:spPr>
          <a:xfrm>
            <a:off x="-8546269" y="4924546"/>
            <a:ext cx="372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bg-B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DBE462-E4A2-493D-8391-451888F26611}"/>
              </a:ext>
            </a:extLst>
          </p:cNvPr>
          <p:cNvSpPr txBox="1"/>
          <p:nvPr/>
        </p:nvSpPr>
        <p:spPr>
          <a:xfrm>
            <a:off x="5417163" y="4560275"/>
            <a:ext cx="372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2C38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bg-BG" dirty="0">
              <a:solidFill>
                <a:srgbClr val="2C384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7CF6493-C6C2-9928-44E6-2815D8063874}"/>
              </a:ext>
            </a:extLst>
          </p:cNvPr>
          <p:cNvSpPr txBox="1"/>
          <p:nvPr/>
        </p:nvSpPr>
        <p:spPr>
          <a:xfrm>
            <a:off x="9030779" y="4904721"/>
            <a:ext cx="4884204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049"/>
              </a:lnSpc>
              <a:defRPr sz="3200" spc="-109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lnSpc>
                <a:spcPts val="3300"/>
              </a:lnSpc>
            </a:pPr>
            <a:r>
              <a:rPr lang="bg-BG" dirty="0"/>
              <a:t>Програма за саниране на многофамилни жилищни сгради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BDC0A-1718-8DDA-6EEF-9DF7A4240580}"/>
              </a:ext>
            </a:extLst>
          </p:cNvPr>
          <p:cNvSpPr txBox="1"/>
          <p:nvPr/>
        </p:nvSpPr>
        <p:spPr>
          <a:xfrm>
            <a:off x="-6957852" y="4890553"/>
            <a:ext cx="5433852" cy="1624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bg-BG" sz="3200" spc="-10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Анти-ковид програми за подкрепа на гражданите и бизнеса</a:t>
            </a:r>
            <a:endParaRPr lang="en-US" sz="3200" spc="-109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049"/>
              </a:lnSpc>
            </a:pPr>
            <a:endParaRPr lang="en-US" sz="2499" spc="-109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E0236CD-4983-9816-FB10-E96615843DD0}"/>
              </a:ext>
            </a:extLst>
          </p:cNvPr>
          <p:cNvSpPr txBox="1"/>
          <p:nvPr/>
        </p:nvSpPr>
        <p:spPr>
          <a:xfrm>
            <a:off x="5379664" y="972777"/>
            <a:ext cx="964734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bg-BG" sz="5400" b="1" spc="-118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ИЗПЪЛНЕНИЕ НА ДЪРЖАВНИ ПОЛИТИКИ</a:t>
            </a:r>
            <a:endParaRPr lang="en-US" sz="5400" b="1" spc="-118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89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3276712" y="-457122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94517" y="795833"/>
            <a:ext cx="1463309" cy="1703998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2372216" y="11811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028700" y="92583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9B2A45-FD87-4E4F-80B1-411E81A02CF2}"/>
              </a:ext>
            </a:extLst>
          </p:cNvPr>
          <p:cNvSpPr/>
          <p:nvPr/>
        </p:nvSpPr>
        <p:spPr>
          <a:xfrm>
            <a:off x="-467224" y="2882445"/>
            <a:ext cx="4808911" cy="4806697"/>
          </a:xfrm>
          <a:prstGeom prst="rect">
            <a:avLst/>
          </a:prstGeom>
          <a:gradFill flip="none" rotWithShape="1">
            <a:gsLst>
              <a:gs pos="47000">
                <a:srgbClr val="DDEDAA">
                  <a:alpha val="79000"/>
                </a:srgbClr>
              </a:gs>
              <a:gs pos="3000">
                <a:srgbClr val="BADA55">
                  <a:alpha val="70000"/>
                </a:srgbClr>
              </a:gs>
              <a:gs pos="100000">
                <a:schemeClr val="bg1">
                  <a:alpha val="34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TextBox 12"/>
          <p:cNvSpPr txBox="1"/>
          <p:nvPr/>
        </p:nvSpPr>
        <p:spPr>
          <a:xfrm>
            <a:off x="1550854" y="3771900"/>
            <a:ext cx="6344197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0"/>
              </a:lnSpc>
            </a:pPr>
            <a:r>
              <a:rPr lang="bg-BG" sz="5302" b="1" spc="-106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КАКВИ ПРОДУКТИ ПРЕДЛАГАМЕ?</a:t>
            </a:r>
            <a:endParaRPr lang="en-US" sz="5302" b="1" spc="-12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3716770" y="6455866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274960" y="6837143"/>
            <a:ext cx="1463309" cy="1703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A0DE5-72F8-D504-B41A-4CACA574AD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950" y="1543328"/>
            <a:ext cx="7756414" cy="4806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5827953" y="-621030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>
            <a:off x="19047313" y="852983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286000" y="51435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630400" y="726005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6FD8-9586-B2B5-39DC-FDEC66A8A2C8}"/>
              </a:ext>
            </a:extLst>
          </p:cNvPr>
          <p:cNvSpPr/>
          <p:nvPr/>
        </p:nvSpPr>
        <p:spPr>
          <a:xfrm>
            <a:off x="9809208" y="1257296"/>
            <a:ext cx="7413922" cy="73914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A96C07-850E-A5D4-6A09-55EA0EAED896}"/>
              </a:ext>
            </a:extLst>
          </p:cNvPr>
          <p:cNvSpPr/>
          <p:nvPr/>
        </p:nvSpPr>
        <p:spPr>
          <a:xfrm>
            <a:off x="9328812" y="1790700"/>
            <a:ext cx="7413922" cy="739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3557C-7992-AD45-8D78-0D9BC9EA3F14}"/>
              </a:ext>
            </a:extLst>
          </p:cNvPr>
          <p:cNvSpPr txBox="1"/>
          <p:nvPr/>
        </p:nvSpPr>
        <p:spPr>
          <a:xfrm>
            <a:off x="2133600" y="1715512"/>
            <a:ext cx="6503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Инвестиционен кредит за енергийна ефективност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6A5A9-8E23-3BD3-4D3E-59B183AD4935}"/>
              </a:ext>
            </a:extLst>
          </p:cNvPr>
          <p:cNvSpPr txBox="1"/>
          <p:nvPr/>
        </p:nvSpPr>
        <p:spPr>
          <a:xfrm>
            <a:off x="2242211" y="5676900"/>
            <a:ext cx="659698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500 хил. лева </a:t>
            </a:r>
            <a:endParaRPr lang="bg-BG" sz="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компании, които искат да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намалят потреблението на енергия </a:t>
            </a: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собствени нужди и производство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Финансиране на проекти по процедура „Възстановяване на МСП чрез ЕЕ“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ADA55"/>
              </a:buClr>
            </a:pPr>
            <a:endParaRPr lang="bg-BG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BADA55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B46ED1-DFC2-032F-BE20-8AE2C577B5BC}"/>
              </a:ext>
            </a:extLst>
          </p:cNvPr>
          <p:cNvSpPr/>
          <p:nvPr/>
        </p:nvSpPr>
        <p:spPr>
          <a:xfrm>
            <a:off x="9601200" y="-8801100"/>
            <a:ext cx="7413922" cy="73914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7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6172200" y="-575310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>
            <a:off x="19047313" y="852983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225960" y="43815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bg-BG" dirty="0"/>
          </a:p>
        </p:txBody>
      </p:sp>
      <p:grpSp>
        <p:nvGrpSpPr>
          <p:cNvPr id="4" name="Group 4"/>
          <p:cNvGrpSpPr/>
          <p:nvPr/>
        </p:nvGrpSpPr>
        <p:grpSpPr>
          <a:xfrm>
            <a:off x="14630400" y="726005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AED741-53A3-E86F-B33D-5D930B2B939D}"/>
              </a:ext>
            </a:extLst>
          </p:cNvPr>
          <p:cNvSpPr txBox="1"/>
          <p:nvPr/>
        </p:nvSpPr>
        <p:spPr>
          <a:xfrm>
            <a:off x="2210188" y="5143500"/>
            <a:ext cx="64697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млн. лв.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МСП, подали проектни предложения</a:t>
            </a: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 подпомагане по процедурата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Облекчени изисквания </a:t>
            </a: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собствено участие и обезпечение,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рефинансиране</a:t>
            </a: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вече вложени средства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6FD8-9586-B2B5-39DC-FDEC66A8A2C8}"/>
              </a:ext>
            </a:extLst>
          </p:cNvPr>
          <p:cNvSpPr/>
          <p:nvPr/>
        </p:nvSpPr>
        <p:spPr>
          <a:xfrm>
            <a:off x="9809208" y="1257296"/>
            <a:ext cx="7413922" cy="73914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A96C07-850E-A5D4-6A09-55EA0EAED896}"/>
              </a:ext>
            </a:extLst>
          </p:cNvPr>
          <p:cNvSpPr/>
          <p:nvPr/>
        </p:nvSpPr>
        <p:spPr>
          <a:xfrm>
            <a:off x="9328812" y="1790700"/>
            <a:ext cx="7413922" cy="739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1B68C-A6BF-DD07-2386-BE771CB6BF67}"/>
              </a:ext>
            </a:extLst>
          </p:cNvPr>
          <p:cNvSpPr txBox="1"/>
          <p:nvPr/>
        </p:nvSpPr>
        <p:spPr>
          <a:xfrm>
            <a:off x="2164391" y="1617373"/>
            <a:ext cx="6503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Финансиране за технологична модернизация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AD0AA5-81F0-4F3C-681B-3525BCBA8451}"/>
              </a:ext>
            </a:extLst>
          </p:cNvPr>
          <p:cNvSpPr/>
          <p:nvPr/>
        </p:nvSpPr>
        <p:spPr>
          <a:xfrm>
            <a:off x="9809208" y="11360071"/>
            <a:ext cx="7413922" cy="73914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70521C-784F-5D9E-B84D-8BEF49047D78}"/>
              </a:ext>
            </a:extLst>
          </p:cNvPr>
          <p:cNvSpPr/>
          <p:nvPr/>
        </p:nvSpPr>
        <p:spPr>
          <a:xfrm>
            <a:off x="9731078" y="-8611371"/>
            <a:ext cx="7413922" cy="73914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52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6600757" y="-567690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>
            <a:off x="19047313" y="852983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396104" y="43815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bg-BG" dirty="0"/>
          </a:p>
        </p:txBody>
      </p:sp>
      <p:grpSp>
        <p:nvGrpSpPr>
          <p:cNvPr id="4" name="Group 4"/>
          <p:cNvGrpSpPr/>
          <p:nvPr/>
        </p:nvGrpSpPr>
        <p:grpSpPr>
          <a:xfrm>
            <a:off x="14630400" y="726005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2C4885-5AC6-E361-21A0-DE8D8A4E9662}"/>
              </a:ext>
            </a:extLst>
          </p:cNvPr>
          <p:cNvSpPr txBox="1"/>
          <p:nvPr/>
        </p:nvSpPr>
        <p:spPr>
          <a:xfrm>
            <a:off x="2209800" y="1692176"/>
            <a:ext cx="6503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Финансиране на проекти по НПВУ и ЕСИФ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ED741-53A3-E86F-B33D-5D930B2B939D}"/>
              </a:ext>
            </a:extLst>
          </p:cNvPr>
          <p:cNvSpPr txBox="1"/>
          <p:nvPr/>
        </p:nvSpPr>
        <p:spPr>
          <a:xfrm>
            <a:off x="2196786" y="5257800"/>
            <a:ext cx="57280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Инвестиционен кредит за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100% финансиране на разходите </a:t>
            </a: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проекта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Обезпечение – предмета на инвестицията и субсидията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Вкл. проекти за </a:t>
            </a:r>
            <a:r>
              <a:rPr lang="bg-BG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фотоволтаици</a:t>
            </a: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батерии за собствено потребление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A96C07-850E-A5D4-6A09-55EA0EAED896}"/>
              </a:ext>
            </a:extLst>
          </p:cNvPr>
          <p:cNvSpPr/>
          <p:nvPr/>
        </p:nvSpPr>
        <p:spPr>
          <a:xfrm>
            <a:off x="9328812" y="1790700"/>
            <a:ext cx="7413922" cy="739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86C18-9054-F00C-2A02-BC2ED6B7CEB8}"/>
              </a:ext>
            </a:extLst>
          </p:cNvPr>
          <p:cNvSpPr/>
          <p:nvPr/>
        </p:nvSpPr>
        <p:spPr>
          <a:xfrm>
            <a:off x="9756740" y="1140974"/>
            <a:ext cx="7413922" cy="73914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Placeholder 24">
            <a:extLst>
              <a:ext uri="{FF2B5EF4-FFF2-40B4-BE49-F238E27FC236}">
                <a16:creationId xmlns:a16="http://schemas.microsoft.com/office/drawing/2014/main" id="{E32CABDD-6791-254C-4DA1-1A6DE2288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2440" y="-7658100"/>
            <a:ext cx="7382560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892668-6814-80E9-760B-A2DF683F005C}"/>
              </a:ext>
            </a:extLst>
          </p:cNvPr>
          <p:cNvSpPr/>
          <p:nvPr/>
        </p:nvSpPr>
        <p:spPr>
          <a:xfrm>
            <a:off x="9731078" y="11085074"/>
            <a:ext cx="7413922" cy="73914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6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6842423" y="-5219700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AutoShape 13"/>
          <p:cNvSpPr/>
          <p:nvPr/>
        </p:nvSpPr>
        <p:spPr>
          <a:xfrm>
            <a:off x="19047313" y="852983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286000" y="3543300"/>
            <a:ext cx="526879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630400" y="7260059"/>
            <a:ext cx="9142459" cy="9142459"/>
            <a:chOff x="0" y="0"/>
            <a:chExt cx="6350000" cy="6350000"/>
          </a:xfrm>
          <a:solidFill>
            <a:srgbClr val="006EA1"/>
          </a:solidFill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2C4885-5AC6-E361-21A0-DE8D8A4E9662}"/>
              </a:ext>
            </a:extLst>
          </p:cNvPr>
          <p:cNvSpPr txBox="1"/>
          <p:nvPr/>
        </p:nvSpPr>
        <p:spPr>
          <a:xfrm>
            <a:off x="2209800" y="1562100"/>
            <a:ext cx="6503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Оборотен кредит за строители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ED741-53A3-E86F-B33D-5D930B2B939D}"/>
              </a:ext>
            </a:extLst>
          </p:cNvPr>
          <p:cNvSpPr txBox="1"/>
          <p:nvPr/>
        </p:nvSpPr>
        <p:spPr>
          <a:xfrm>
            <a:off x="2178502" y="4323696"/>
            <a:ext cx="605109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Кредитна линия за финансиране на строително-монтажни дейности по проекти,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спечелили грант от НПВУ или ЕСИФ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 – </a:t>
            </a:r>
            <a:r>
              <a:rPr lang="bg-BG" sz="2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5 години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BADA55"/>
              </a:buCl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Обезпечение, съобразено с план-графика и етапността на изпълняваните СМР</a:t>
            </a:r>
          </a:p>
          <a:p>
            <a:pPr marL="285750" indent="-285750">
              <a:buClr>
                <a:srgbClr val="BADA55"/>
              </a:buClr>
              <a:buFont typeface="Arial" panose="020B0604020202020204" pitchFamily="34" charset="0"/>
              <a:buChar char="•"/>
            </a:pPr>
            <a:endParaRPr lang="bg-BG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BADA55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A96C07-850E-A5D4-6A09-55EA0EAED896}"/>
              </a:ext>
            </a:extLst>
          </p:cNvPr>
          <p:cNvSpPr/>
          <p:nvPr/>
        </p:nvSpPr>
        <p:spPr>
          <a:xfrm>
            <a:off x="9328812" y="1790700"/>
            <a:ext cx="7413922" cy="739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Placeholder 24">
            <a:extLst>
              <a:ext uri="{FF2B5EF4-FFF2-40B4-BE49-F238E27FC236}">
                <a16:creationId xmlns:a16="http://schemas.microsoft.com/office/drawing/2014/main" id="{D662D0E5-FC5E-CE5B-0CDA-20CF3D7DF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1975" y="1194622"/>
            <a:ext cx="7447855" cy="714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491E48-ABAF-0E84-827B-283611B366EB}"/>
              </a:ext>
            </a:extLst>
          </p:cNvPr>
          <p:cNvSpPr/>
          <p:nvPr/>
        </p:nvSpPr>
        <p:spPr>
          <a:xfrm>
            <a:off x="9695908" y="10713637"/>
            <a:ext cx="7413922" cy="73914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0597A-20E3-D8C9-D1B9-CEB5D12ABBC0}"/>
              </a:ext>
            </a:extLst>
          </p:cNvPr>
          <p:cNvSpPr/>
          <p:nvPr/>
        </p:nvSpPr>
        <p:spPr>
          <a:xfrm>
            <a:off x="9731078" y="-8804237"/>
            <a:ext cx="7413922" cy="73914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2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727</Words>
  <Application>Microsoft Office PowerPoint</Application>
  <PresentationFormat>Custom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Symbol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Mihailova</dc:creator>
  <cp:lastModifiedBy>Polina Naidenova</cp:lastModifiedBy>
  <cp:revision>189</cp:revision>
  <dcterms:created xsi:type="dcterms:W3CDTF">2006-08-16T00:00:00Z</dcterms:created>
  <dcterms:modified xsi:type="dcterms:W3CDTF">2023-04-10T14:28:13Z</dcterms:modified>
  <dc:identifier>DAE9BLSlELg</dc:identifier>
</cp:coreProperties>
</file>