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591" r:id="rId2"/>
    <p:sldId id="261" r:id="rId3"/>
    <p:sldId id="661" r:id="rId4"/>
    <p:sldId id="271" r:id="rId5"/>
    <p:sldId id="272" r:id="rId6"/>
    <p:sldId id="655" r:id="rId7"/>
    <p:sldId id="652" r:id="rId8"/>
    <p:sldId id="653" r:id="rId9"/>
    <p:sldId id="660" r:id="rId10"/>
    <p:sldId id="654" r:id="rId11"/>
    <p:sldId id="6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03D"/>
    <a:srgbClr val="005B97"/>
    <a:srgbClr val="00AEEF"/>
    <a:srgbClr val="081C45"/>
    <a:srgbClr val="27AFEC"/>
    <a:srgbClr val="00CCFF"/>
    <a:srgbClr val="1F4E79"/>
    <a:srgbClr val="7EA9D2"/>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3" autoAdjust="0"/>
    <p:restoredTop sz="94660"/>
  </p:normalViewPr>
  <p:slideViewPr>
    <p:cSldViewPr snapToGrid="0">
      <p:cViewPr varScale="1">
        <p:scale>
          <a:sx n="114" d="100"/>
          <a:sy n="114" d="100"/>
        </p:scale>
        <p:origin x="46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vel Lisev" userId="55a47603-04bc-4cab-bbf2-e5d65e7553f7" providerId="ADAL" clId="{9B58E9E5-2E72-4E2C-9C06-016BE76D81C9}"/>
    <pc:docChg chg="modSld">
      <pc:chgData name="Pavel Lisev" userId="55a47603-04bc-4cab-bbf2-e5d65e7553f7" providerId="ADAL" clId="{9B58E9E5-2E72-4E2C-9C06-016BE76D81C9}" dt="2023-04-06T07:02:14.823" v="12" actId="14100"/>
      <pc:docMkLst>
        <pc:docMk/>
      </pc:docMkLst>
      <pc:sldChg chg="modSp mod">
        <pc:chgData name="Pavel Lisev" userId="55a47603-04bc-4cab-bbf2-e5d65e7553f7" providerId="ADAL" clId="{9B58E9E5-2E72-4E2C-9C06-016BE76D81C9}" dt="2023-04-06T07:02:14.823" v="12" actId="14100"/>
        <pc:sldMkLst>
          <pc:docMk/>
          <pc:sldMk cId="1054139794" sldId="261"/>
        </pc:sldMkLst>
        <pc:spChg chg="mod">
          <ac:chgData name="Pavel Lisev" userId="55a47603-04bc-4cab-bbf2-e5d65e7553f7" providerId="ADAL" clId="{9B58E9E5-2E72-4E2C-9C06-016BE76D81C9}" dt="2023-04-06T07:02:14.823" v="12" actId="14100"/>
          <ac:spMkLst>
            <pc:docMk/>
            <pc:sldMk cId="1054139794" sldId="261"/>
            <ac:spMk id="19" creationId="{150F186C-792A-0C8D-F7B5-67770BA0E0F4}"/>
          </ac:spMkLst>
        </pc:spChg>
        <pc:spChg chg="mod">
          <ac:chgData name="Pavel Lisev" userId="55a47603-04bc-4cab-bbf2-e5d65e7553f7" providerId="ADAL" clId="{9B58E9E5-2E72-4E2C-9C06-016BE76D81C9}" dt="2023-04-06T07:02:04.859" v="8" actId="14100"/>
          <ac:spMkLst>
            <pc:docMk/>
            <pc:sldMk cId="1054139794" sldId="261"/>
            <ac:spMk id="25" creationId="{C0624897-37F1-62A5-3199-BA548E276C1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A6C90-F5C0-45ED-94BB-09EF21F42958}" type="datetimeFigureOut">
              <a:rPr lang="en-US" smtClean="0"/>
              <a:t>4/10/2023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49EB33-F91F-47D9-9150-79833F7338F2}" type="slidenum">
              <a:rPr lang="en-US" smtClean="0"/>
              <a:t>‹#›</a:t>
            </a:fld>
            <a:endParaRPr lang="en-US"/>
          </a:p>
        </p:txBody>
      </p:sp>
    </p:spTree>
    <p:extLst>
      <p:ext uri="{BB962C8B-B14F-4D97-AF65-F5344CB8AC3E}">
        <p14:creationId xmlns:p14="http://schemas.microsoft.com/office/powerpoint/2010/main" val="1650725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Dalovi</a:t>
            </a:r>
            <a:r>
              <a:rPr lang="en-US" dirty="0"/>
              <a:t> I </a:t>
            </a:r>
            <a:r>
              <a:rPr lang="en-US" dirty="0" err="1"/>
              <a:t>dulgowi</a:t>
            </a:r>
            <a:endParaRPr lang="en-US" dirty="0"/>
          </a:p>
        </p:txBody>
      </p:sp>
      <p:sp>
        <p:nvSpPr>
          <p:cNvPr id="4" name="Slide Number Placeholder 3"/>
          <p:cNvSpPr>
            <a:spLocks noGrp="1"/>
          </p:cNvSpPr>
          <p:nvPr>
            <p:ph type="sldNum" sz="quarter" idx="5"/>
          </p:nvPr>
        </p:nvSpPr>
        <p:spPr/>
        <p:txBody>
          <a:bodyPr/>
          <a:lstStyle/>
          <a:p>
            <a:fld id="{5849EB33-F91F-47D9-9150-79833F7338F2}" type="slidenum">
              <a:rPr lang="en-US" smtClean="0"/>
              <a:t>2</a:t>
            </a:fld>
            <a:endParaRPr lang="en-US"/>
          </a:p>
        </p:txBody>
      </p:sp>
    </p:spTree>
    <p:extLst>
      <p:ext uri="{BB962C8B-B14F-4D97-AF65-F5344CB8AC3E}">
        <p14:creationId xmlns:p14="http://schemas.microsoft.com/office/powerpoint/2010/main" val="2550940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49EB33-F91F-47D9-9150-79833F7338F2}" type="slidenum">
              <a:rPr lang="en-US" smtClean="0"/>
              <a:t>3</a:t>
            </a:fld>
            <a:endParaRPr lang="en-US"/>
          </a:p>
        </p:txBody>
      </p:sp>
    </p:spTree>
    <p:extLst>
      <p:ext uri="{BB962C8B-B14F-4D97-AF65-F5344CB8AC3E}">
        <p14:creationId xmlns:p14="http://schemas.microsoft.com/office/powerpoint/2010/main" val="64592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49EB33-F91F-47D9-9150-79833F7338F2}" type="slidenum">
              <a:rPr lang="en-US" smtClean="0"/>
              <a:t>10</a:t>
            </a:fld>
            <a:endParaRPr lang="en-US"/>
          </a:p>
        </p:txBody>
      </p:sp>
    </p:spTree>
    <p:extLst>
      <p:ext uri="{BB962C8B-B14F-4D97-AF65-F5344CB8AC3E}">
        <p14:creationId xmlns:p14="http://schemas.microsoft.com/office/powerpoint/2010/main" val="3773074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8989D5-9FF2-4529-96F7-79258F6BF123}"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FA98A-1C7A-4F40-B564-4AB11903084F}" type="slidenum">
              <a:rPr lang="en-US" smtClean="0"/>
              <a:t>‹#›</a:t>
            </a:fld>
            <a:endParaRPr lang="en-US"/>
          </a:p>
        </p:txBody>
      </p:sp>
    </p:spTree>
    <p:extLst>
      <p:ext uri="{BB962C8B-B14F-4D97-AF65-F5344CB8AC3E}">
        <p14:creationId xmlns:p14="http://schemas.microsoft.com/office/powerpoint/2010/main" val="4032859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989D5-9FF2-4529-96F7-79258F6BF123}"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FA98A-1C7A-4F40-B564-4AB11903084F}" type="slidenum">
              <a:rPr lang="en-US" smtClean="0"/>
              <a:t>‹#›</a:t>
            </a:fld>
            <a:endParaRPr lang="en-US"/>
          </a:p>
        </p:txBody>
      </p:sp>
    </p:spTree>
    <p:extLst>
      <p:ext uri="{BB962C8B-B14F-4D97-AF65-F5344CB8AC3E}">
        <p14:creationId xmlns:p14="http://schemas.microsoft.com/office/powerpoint/2010/main" val="1973480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989D5-9FF2-4529-96F7-79258F6BF123}"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FA98A-1C7A-4F40-B564-4AB11903084F}" type="slidenum">
              <a:rPr lang="en-US" smtClean="0"/>
              <a:t>‹#›</a:t>
            </a:fld>
            <a:endParaRPr lang="en-US"/>
          </a:p>
        </p:txBody>
      </p:sp>
    </p:spTree>
    <p:extLst>
      <p:ext uri="{BB962C8B-B14F-4D97-AF65-F5344CB8AC3E}">
        <p14:creationId xmlns:p14="http://schemas.microsoft.com/office/powerpoint/2010/main" val="2924433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989D5-9FF2-4529-96F7-79258F6BF123}"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FA98A-1C7A-4F40-B564-4AB11903084F}" type="slidenum">
              <a:rPr lang="en-US" smtClean="0"/>
              <a:t>‹#›</a:t>
            </a:fld>
            <a:endParaRPr lang="en-US"/>
          </a:p>
        </p:txBody>
      </p:sp>
    </p:spTree>
    <p:extLst>
      <p:ext uri="{BB962C8B-B14F-4D97-AF65-F5344CB8AC3E}">
        <p14:creationId xmlns:p14="http://schemas.microsoft.com/office/powerpoint/2010/main" val="2457407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8989D5-9FF2-4529-96F7-79258F6BF123}"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FA98A-1C7A-4F40-B564-4AB11903084F}" type="slidenum">
              <a:rPr lang="en-US" smtClean="0"/>
              <a:t>‹#›</a:t>
            </a:fld>
            <a:endParaRPr lang="en-US"/>
          </a:p>
        </p:txBody>
      </p:sp>
    </p:spTree>
    <p:extLst>
      <p:ext uri="{BB962C8B-B14F-4D97-AF65-F5344CB8AC3E}">
        <p14:creationId xmlns:p14="http://schemas.microsoft.com/office/powerpoint/2010/main" val="1906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8989D5-9FF2-4529-96F7-79258F6BF123}"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FA98A-1C7A-4F40-B564-4AB11903084F}" type="slidenum">
              <a:rPr lang="en-US" smtClean="0"/>
              <a:t>‹#›</a:t>
            </a:fld>
            <a:endParaRPr lang="en-US"/>
          </a:p>
        </p:txBody>
      </p:sp>
    </p:spTree>
    <p:extLst>
      <p:ext uri="{BB962C8B-B14F-4D97-AF65-F5344CB8AC3E}">
        <p14:creationId xmlns:p14="http://schemas.microsoft.com/office/powerpoint/2010/main" val="1356776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8989D5-9FF2-4529-96F7-79258F6BF123}" type="datetimeFigureOut">
              <a:rPr lang="en-US" smtClean="0"/>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FA98A-1C7A-4F40-B564-4AB11903084F}" type="slidenum">
              <a:rPr lang="en-US" smtClean="0"/>
              <a:t>‹#›</a:t>
            </a:fld>
            <a:endParaRPr lang="en-US"/>
          </a:p>
        </p:txBody>
      </p:sp>
    </p:spTree>
    <p:extLst>
      <p:ext uri="{BB962C8B-B14F-4D97-AF65-F5344CB8AC3E}">
        <p14:creationId xmlns:p14="http://schemas.microsoft.com/office/powerpoint/2010/main" val="98360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8989D5-9FF2-4529-96F7-79258F6BF123}" type="datetimeFigureOut">
              <a:rPr lang="en-US" smtClean="0"/>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FA98A-1C7A-4F40-B564-4AB11903084F}" type="slidenum">
              <a:rPr lang="en-US" smtClean="0"/>
              <a:t>‹#›</a:t>
            </a:fld>
            <a:endParaRPr lang="en-US"/>
          </a:p>
        </p:txBody>
      </p:sp>
    </p:spTree>
    <p:extLst>
      <p:ext uri="{BB962C8B-B14F-4D97-AF65-F5344CB8AC3E}">
        <p14:creationId xmlns:p14="http://schemas.microsoft.com/office/powerpoint/2010/main" val="288205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989D5-9FF2-4529-96F7-79258F6BF123}" type="datetimeFigureOut">
              <a:rPr lang="en-US" smtClean="0"/>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FA98A-1C7A-4F40-B564-4AB11903084F}" type="slidenum">
              <a:rPr lang="en-US" smtClean="0"/>
              <a:t>‹#›</a:t>
            </a:fld>
            <a:endParaRPr lang="en-US"/>
          </a:p>
        </p:txBody>
      </p:sp>
    </p:spTree>
    <p:extLst>
      <p:ext uri="{BB962C8B-B14F-4D97-AF65-F5344CB8AC3E}">
        <p14:creationId xmlns:p14="http://schemas.microsoft.com/office/powerpoint/2010/main" val="416976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8989D5-9FF2-4529-96F7-79258F6BF123}"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FA98A-1C7A-4F40-B564-4AB11903084F}" type="slidenum">
              <a:rPr lang="en-US" smtClean="0"/>
              <a:t>‹#›</a:t>
            </a:fld>
            <a:endParaRPr lang="en-US"/>
          </a:p>
        </p:txBody>
      </p:sp>
    </p:spTree>
    <p:extLst>
      <p:ext uri="{BB962C8B-B14F-4D97-AF65-F5344CB8AC3E}">
        <p14:creationId xmlns:p14="http://schemas.microsoft.com/office/powerpoint/2010/main" val="74725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8989D5-9FF2-4529-96F7-79258F6BF123}"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FA98A-1C7A-4F40-B564-4AB11903084F}" type="slidenum">
              <a:rPr lang="en-US" smtClean="0"/>
              <a:t>‹#›</a:t>
            </a:fld>
            <a:endParaRPr lang="en-US"/>
          </a:p>
        </p:txBody>
      </p:sp>
    </p:spTree>
    <p:extLst>
      <p:ext uri="{BB962C8B-B14F-4D97-AF65-F5344CB8AC3E}">
        <p14:creationId xmlns:p14="http://schemas.microsoft.com/office/powerpoint/2010/main" val="40458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989D5-9FF2-4529-96F7-79258F6BF123}" type="datetimeFigureOut">
              <a:rPr lang="en-US" smtClean="0"/>
              <a:t>4/10/2023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FA98A-1C7A-4F40-B564-4AB11903084F}" type="slidenum">
              <a:rPr lang="en-US" smtClean="0"/>
              <a:t>‹#›</a:t>
            </a:fld>
            <a:endParaRPr lang="en-US"/>
          </a:p>
        </p:txBody>
      </p:sp>
    </p:spTree>
    <p:extLst>
      <p:ext uri="{BB962C8B-B14F-4D97-AF65-F5344CB8AC3E}">
        <p14:creationId xmlns:p14="http://schemas.microsoft.com/office/powerpoint/2010/main" val="3085029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8"/>
            <a:ext cx="12305211" cy="6920816"/>
          </a:xfrm>
          <a:prstGeom prst="rect">
            <a:avLst/>
          </a:prstGeom>
        </p:spPr>
      </p:pic>
      <p:sp>
        <p:nvSpPr>
          <p:cNvPr id="3" name="TextBox 2"/>
          <p:cNvSpPr txBox="1"/>
          <p:nvPr/>
        </p:nvSpPr>
        <p:spPr>
          <a:xfrm>
            <a:off x="816396" y="2880049"/>
            <a:ext cx="8009556" cy="830997"/>
          </a:xfrm>
          <a:prstGeom prst="rect">
            <a:avLst/>
          </a:prstGeom>
          <a:noFill/>
        </p:spPr>
        <p:txBody>
          <a:bodyPr wrap="square" rtlCol="0">
            <a:spAutoFit/>
          </a:bodyPr>
          <a:lstStyle/>
          <a:p>
            <a:r>
              <a:rPr lang="bg-BG" sz="2400" b="1" dirty="0">
                <a:solidFill>
                  <a:schemeClr val="bg1"/>
                </a:solidFill>
                <a:latin typeface="Roboto" panose="02000000000000000000" pitchFamily="2" charset="0"/>
                <a:ea typeface="Roboto" panose="02000000000000000000" pitchFamily="2" charset="0"/>
                <a:cs typeface="Calibri" panose="020F0502020204030204" pitchFamily="34" charset="0"/>
              </a:rPr>
              <a:t>ФОНД НА ФОНДОВЕТЕ: </a:t>
            </a:r>
            <a:endParaRPr lang="en-US" sz="2400" b="1" dirty="0">
              <a:solidFill>
                <a:schemeClr val="bg1"/>
              </a:solidFill>
              <a:latin typeface="Roboto" panose="02000000000000000000" pitchFamily="2" charset="0"/>
              <a:ea typeface="Roboto" panose="02000000000000000000" pitchFamily="2" charset="0"/>
              <a:cs typeface="Calibri" panose="020F0502020204030204" pitchFamily="34" charset="0"/>
            </a:endParaRPr>
          </a:p>
          <a:p>
            <a:r>
              <a:rPr lang="bg-BG" sz="2400" b="1" dirty="0">
                <a:solidFill>
                  <a:schemeClr val="bg1"/>
                </a:solidFill>
                <a:latin typeface="Roboto" panose="02000000000000000000" pitchFamily="2" charset="0"/>
                <a:ea typeface="Roboto" panose="02000000000000000000" pitchFamily="2" charset="0"/>
                <a:cs typeface="Calibri" panose="020F0502020204030204" pitchFamily="34" charset="0"/>
              </a:rPr>
              <a:t>ИНСТРУМЕНТИ В ПОДКРЕПА НА БИЗНЕСА</a:t>
            </a:r>
            <a:endParaRPr lang="ru-RU" sz="2400" b="1" dirty="0">
              <a:solidFill>
                <a:schemeClr val="bg1"/>
              </a:solidFill>
              <a:latin typeface="Roboto" panose="02000000000000000000" pitchFamily="2" charset="0"/>
              <a:ea typeface="Roboto" panose="02000000000000000000" pitchFamily="2" charset="0"/>
              <a:cs typeface="Calibri" panose="020F0502020204030204" pitchFamily="34" charset="0"/>
            </a:endParaRPr>
          </a:p>
        </p:txBody>
      </p:sp>
      <p:sp>
        <p:nvSpPr>
          <p:cNvPr id="4" name="TextBox 3"/>
          <p:cNvSpPr txBox="1"/>
          <p:nvPr/>
        </p:nvSpPr>
        <p:spPr>
          <a:xfrm>
            <a:off x="900616" y="5835087"/>
            <a:ext cx="2017264" cy="307777"/>
          </a:xfrm>
          <a:prstGeom prst="rect">
            <a:avLst/>
          </a:prstGeom>
          <a:noFill/>
        </p:spPr>
        <p:txBody>
          <a:bodyPr wrap="square" rtlCol="0">
            <a:spAutoFit/>
          </a:bodyPr>
          <a:lstStyle/>
          <a:p>
            <a:r>
              <a:rPr lang="bg-BG" sz="1400" dirty="0">
                <a:solidFill>
                  <a:schemeClr val="bg1"/>
                </a:solidFill>
                <a:latin typeface="Roboto" panose="02000000000000000000" pitchFamily="2" charset="0"/>
                <a:ea typeface="Roboto" panose="02000000000000000000" pitchFamily="2" charset="0"/>
              </a:rPr>
              <a:t>10.04.2023</a:t>
            </a:r>
            <a:endParaRPr lang="en-US" sz="1400" dirty="0">
              <a:solidFill>
                <a:schemeClr val="bg1"/>
              </a:solidFill>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AA390FE1-888D-7C5A-04BF-ACD48F9A6070}"/>
              </a:ext>
            </a:extLst>
          </p:cNvPr>
          <p:cNvSpPr txBox="1"/>
          <p:nvPr/>
        </p:nvSpPr>
        <p:spPr>
          <a:xfrm>
            <a:off x="816396" y="4012837"/>
            <a:ext cx="8009556" cy="369332"/>
          </a:xfrm>
          <a:prstGeom prst="rect">
            <a:avLst/>
          </a:prstGeom>
          <a:noFill/>
        </p:spPr>
        <p:txBody>
          <a:bodyPr wrap="square" rtlCol="0">
            <a:spAutoFit/>
          </a:bodyPr>
          <a:lstStyle/>
          <a:p>
            <a:r>
              <a:rPr lang="ru-RU" b="1" dirty="0">
                <a:solidFill>
                  <a:srgbClr val="00CCFF"/>
                </a:solidFill>
                <a:latin typeface="Roboto" panose="02000000000000000000" pitchFamily="2" charset="0"/>
                <a:ea typeface="Roboto" panose="02000000000000000000" pitchFamily="2" charset="0"/>
              </a:rPr>
              <a:t>ИНДУСТРИАЛНИТЕ ЗОНИ - РАСТЕЖ ЗА ОБЩИНИТЕ И РЕГИОНИТЕ</a:t>
            </a:r>
            <a:endParaRPr lang="en-US" b="1" dirty="0">
              <a:solidFill>
                <a:srgbClr val="00CCFF"/>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675321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C29294-F21B-09C1-11B9-F41F545E1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4" name="TextBox 3"/>
          <p:cNvSpPr txBox="1"/>
          <p:nvPr/>
        </p:nvSpPr>
        <p:spPr>
          <a:xfrm>
            <a:off x="914401" y="385147"/>
            <a:ext cx="5206875" cy="400110"/>
          </a:xfrm>
          <a:prstGeom prst="rect">
            <a:avLst/>
          </a:prstGeom>
          <a:noFill/>
        </p:spPr>
        <p:txBody>
          <a:bodyPr wrap="none" rtlCol="0">
            <a:spAutoFit/>
          </a:bodyPr>
          <a:lstStyle/>
          <a:p>
            <a:r>
              <a:rPr lang="bg-BG" sz="2000" b="1" dirty="0">
                <a:solidFill>
                  <a:schemeClr val="bg1"/>
                </a:solidFill>
                <a:latin typeface="Roboto" panose="02000000000000000000" pitchFamily="2" charset="0"/>
                <a:ea typeface="Roboto" panose="02000000000000000000" pitchFamily="2" charset="0"/>
              </a:rPr>
              <a:t>ФОНДОВЕ ЗА ГРАДСКО РАЗВИТИЕ ОПРР</a:t>
            </a:r>
            <a:endParaRPr lang="en-US" sz="2000" b="1" dirty="0">
              <a:solidFill>
                <a:schemeClr val="bg1"/>
              </a:solidFill>
              <a:latin typeface="Roboto" panose="02000000000000000000" pitchFamily="2" charset="0"/>
              <a:ea typeface="Roboto" panose="02000000000000000000" pitchFamily="2"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6837" y="179652"/>
            <a:ext cx="1759527" cy="816420"/>
          </a:xfrm>
          <a:prstGeom prst="rect">
            <a:avLst/>
          </a:prstGeom>
        </p:spPr>
      </p:pic>
      <p:pic>
        <p:nvPicPr>
          <p:cNvPr id="6" name="Picture 5">
            <a:extLst>
              <a:ext uri="{FF2B5EF4-FFF2-40B4-BE49-F238E27FC236}">
                <a16:creationId xmlns:a16="http://schemas.microsoft.com/office/drawing/2014/main" id="{2F9EA409-8DBF-EE65-706E-201B1F1DE1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0513" y="1944812"/>
            <a:ext cx="6680391" cy="5004221"/>
          </a:xfrm>
          <a:prstGeom prst="rect">
            <a:avLst/>
          </a:prstGeom>
        </p:spPr>
      </p:pic>
      <p:pic>
        <p:nvPicPr>
          <p:cNvPr id="8" name="Picture 2" descr="Фонд за устойчиви градове">
            <a:extLst>
              <a:ext uri="{FF2B5EF4-FFF2-40B4-BE49-F238E27FC236}">
                <a16:creationId xmlns:a16="http://schemas.microsoft.com/office/drawing/2014/main" id="{4E337347-1456-AD09-3426-88DC34E4C848}"/>
              </a:ext>
            </a:extLst>
          </p:cNvPr>
          <p:cNvPicPr>
            <a:picLocks noChangeAspect="1" noChangeArrowheads="1"/>
          </p:cNvPicPr>
          <p:nvPr/>
        </p:nvPicPr>
        <p:blipFill rotWithShape="1">
          <a:blip r:embed="rId6">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7055" t="3841" r="10593" b="8942"/>
          <a:stretch/>
        </p:blipFill>
        <p:spPr bwMode="auto">
          <a:xfrm>
            <a:off x="10016836" y="2818248"/>
            <a:ext cx="1282029" cy="8534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6404C4A-EED7-72C0-41FA-87EF58FB0200}"/>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068136" y="4014974"/>
            <a:ext cx="1379020" cy="699313"/>
          </a:xfrm>
          <a:prstGeom prst="rect">
            <a:avLst/>
          </a:prstGeom>
        </p:spPr>
      </p:pic>
      <p:sp>
        <p:nvSpPr>
          <p:cNvPr id="10" name="TextBox 9">
            <a:extLst>
              <a:ext uri="{FF2B5EF4-FFF2-40B4-BE49-F238E27FC236}">
                <a16:creationId xmlns:a16="http://schemas.microsoft.com/office/drawing/2014/main" id="{E915D6D0-4E4B-68FF-0B44-4B718BA88139}"/>
              </a:ext>
            </a:extLst>
          </p:cNvPr>
          <p:cNvSpPr txBox="1"/>
          <p:nvPr/>
        </p:nvSpPr>
        <p:spPr>
          <a:xfrm>
            <a:off x="69320" y="1066503"/>
            <a:ext cx="2189522" cy="1107996"/>
          </a:xfrm>
          <a:prstGeom prst="rect">
            <a:avLst/>
          </a:prstGeom>
          <a:noFill/>
        </p:spPr>
        <p:txBody>
          <a:bodyPr wrap="square" rtlCol="0">
            <a:spAutoFit/>
          </a:bodyPr>
          <a:lstStyle/>
          <a:p>
            <a:endParaRPr lang="bg-BG" sz="1000" b="1" cap="all" dirty="0">
              <a:solidFill>
                <a:srgbClr val="00B0F0"/>
              </a:solidFill>
              <a:latin typeface="Roboto" panose="02000000000000000000" pitchFamily="2" charset="0"/>
              <a:ea typeface="Roboto" panose="02000000000000000000" pitchFamily="2" charset="0"/>
            </a:endParaRPr>
          </a:p>
          <a:p>
            <a:endParaRPr lang="bg-BG" sz="1000" b="1" cap="all" dirty="0">
              <a:solidFill>
                <a:srgbClr val="00B0F0"/>
              </a:solidFill>
              <a:latin typeface="Roboto" panose="02000000000000000000" pitchFamily="2" charset="0"/>
              <a:ea typeface="Roboto" panose="02000000000000000000" pitchFamily="2" charset="0"/>
            </a:endParaRPr>
          </a:p>
          <a:p>
            <a:endParaRPr lang="bg-BG" sz="1000" b="1" cap="all" dirty="0">
              <a:solidFill>
                <a:srgbClr val="00B0F0"/>
              </a:solidFill>
              <a:latin typeface="Roboto" panose="02000000000000000000" pitchFamily="2" charset="0"/>
              <a:ea typeface="Roboto" panose="02000000000000000000" pitchFamily="2" charset="0"/>
            </a:endParaRPr>
          </a:p>
          <a:p>
            <a:endParaRPr lang="bg-BG" sz="1000" b="1" cap="all" dirty="0">
              <a:solidFill>
                <a:srgbClr val="00B0F0"/>
              </a:solidFill>
              <a:latin typeface="Roboto" panose="02000000000000000000" pitchFamily="2" charset="0"/>
              <a:ea typeface="Roboto" panose="02000000000000000000" pitchFamily="2" charset="0"/>
            </a:endParaRPr>
          </a:p>
          <a:p>
            <a:endParaRPr lang="bg-BG" sz="1000" b="1" cap="all" dirty="0">
              <a:solidFill>
                <a:srgbClr val="00B0F0"/>
              </a:solidFill>
              <a:latin typeface="Roboto" panose="02000000000000000000" pitchFamily="2" charset="0"/>
              <a:ea typeface="Roboto" panose="02000000000000000000" pitchFamily="2" charset="0"/>
            </a:endParaRPr>
          </a:p>
          <a:p>
            <a:endParaRPr lang="bg-BG" sz="800" cap="all" dirty="0">
              <a:solidFill>
                <a:srgbClr val="00B0F0"/>
              </a:solidFill>
              <a:latin typeface="Roboto" panose="02000000000000000000" pitchFamily="2" charset="0"/>
              <a:ea typeface="Roboto" panose="02000000000000000000" pitchFamily="2" charset="0"/>
            </a:endParaRPr>
          </a:p>
          <a:p>
            <a:endParaRPr lang="bg-BG" sz="800" cap="all" dirty="0">
              <a:solidFill>
                <a:schemeClr val="bg1"/>
              </a:solidFill>
              <a:latin typeface="Roboto" panose="02000000000000000000" pitchFamily="2" charset="0"/>
              <a:ea typeface="Roboto" panose="02000000000000000000" pitchFamily="2" charset="0"/>
            </a:endParaRPr>
          </a:p>
        </p:txBody>
      </p:sp>
      <p:sp>
        <p:nvSpPr>
          <p:cNvPr id="11" name="TextBox 10">
            <a:extLst>
              <a:ext uri="{FF2B5EF4-FFF2-40B4-BE49-F238E27FC236}">
                <a16:creationId xmlns:a16="http://schemas.microsoft.com/office/drawing/2014/main" id="{DE3161AC-EB62-0D80-EE71-8BECC27AD4E8}"/>
              </a:ext>
            </a:extLst>
          </p:cNvPr>
          <p:cNvSpPr txBox="1"/>
          <p:nvPr/>
        </p:nvSpPr>
        <p:spPr>
          <a:xfrm>
            <a:off x="3719043" y="1267705"/>
            <a:ext cx="8325025" cy="677108"/>
          </a:xfrm>
          <a:prstGeom prst="rect">
            <a:avLst/>
          </a:prstGeom>
          <a:noFill/>
        </p:spPr>
        <p:txBody>
          <a:bodyPr wrap="square" lIns="0" tIns="0" rIns="0" bIns="0" rtlCol="0">
            <a:spAutoFit/>
          </a:bodyPr>
          <a:lstStyle/>
          <a:p>
            <a:pPr algn="just" defTabSz="457200">
              <a:buClr>
                <a:srgbClr val="00B0F0"/>
              </a:buClr>
            </a:pPr>
            <a:r>
              <a:rPr lang="bg-BG" sz="1600" b="1" cap="all" dirty="0">
                <a:solidFill>
                  <a:srgbClr val="2E75B6"/>
                </a:solidFill>
                <a:latin typeface="Roboto" panose="02000000000000000000" pitchFamily="2" charset="0"/>
                <a:ea typeface="Roboto" panose="02000000000000000000" pitchFamily="2" charset="0"/>
              </a:rPr>
              <a:t>Продукт</a:t>
            </a:r>
          </a:p>
          <a:p>
            <a:pPr marL="285750" indent="-285750" algn="just" defTabSz="457200">
              <a:buClr>
                <a:srgbClr val="04003D"/>
              </a:buClr>
              <a:buFont typeface="Wingdings" panose="05000000000000000000" pitchFamily="2" charset="2"/>
              <a:buChar char="§"/>
            </a:pPr>
            <a:r>
              <a:rPr lang="bg-BG" sz="1400" dirty="0">
                <a:latin typeface="Roboto" panose="02000000000000000000" pitchFamily="2" charset="0"/>
                <a:ea typeface="Roboto" panose="02000000000000000000" pitchFamily="2" charset="0"/>
              </a:rPr>
              <a:t>Финансиране със споделяне на риска с вградена гаранция</a:t>
            </a:r>
          </a:p>
          <a:p>
            <a:pPr marL="285750" indent="-285750" algn="just" defTabSz="457200">
              <a:buClr>
                <a:srgbClr val="04003D"/>
              </a:buClr>
              <a:buFont typeface="Wingdings" panose="05000000000000000000" pitchFamily="2" charset="2"/>
              <a:buChar char="§"/>
            </a:pPr>
            <a:r>
              <a:rPr lang="bg-BG" sz="1400" dirty="0">
                <a:latin typeface="Roboto" panose="02000000000000000000" pitchFamily="2" charset="0"/>
                <a:ea typeface="Roboto" panose="02000000000000000000" pitchFamily="2" charset="0"/>
              </a:rPr>
              <a:t>Три целеви инфраструктурни фондове за Северна България, Южна България и София</a:t>
            </a:r>
          </a:p>
        </p:txBody>
      </p:sp>
      <p:sp>
        <p:nvSpPr>
          <p:cNvPr id="3" name="object 15">
            <a:extLst>
              <a:ext uri="{FF2B5EF4-FFF2-40B4-BE49-F238E27FC236}">
                <a16:creationId xmlns:a16="http://schemas.microsoft.com/office/drawing/2014/main" id="{B89A40B8-FD31-7619-A5DC-A6411EF2EF56}"/>
              </a:ext>
            </a:extLst>
          </p:cNvPr>
          <p:cNvSpPr/>
          <p:nvPr/>
        </p:nvSpPr>
        <p:spPr>
          <a:xfrm>
            <a:off x="569630" y="1400175"/>
            <a:ext cx="3000884" cy="3832224"/>
          </a:xfrm>
          <a:custGeom>
            <a:avLst/>
            <a:gdLst/>
            <a:ahLst/>
            <a:cxnLst/>
            <a:rect l="l" t="t" r="r" b="b"/>
            <a:pathLst>
              <a:path w="1930400" h="1273175">
                <a:moveTo>
                  <a:pt x="1930400" y="0"/>
                </a:moveTo>
                <a:lnTo>
                  <a:pt x="0" y="0"/>
                </a:lnTo>
                <a:lnTo>
                  <a:pt x="0" y="1272882"/>
                </a:lnTo>
                <a:lnTo>
                  <a:pt x="1930400" y="1107211"/>
                </a:lnTo>
                <a:lnTo>
                  <a:pt x="1930400" y="0"/>
                </a:lnTo>
                <a:close/>
              </a:path>
            </a:pathLst>
          </a:custGeom>
          <a:solidFill>
            <a:srgbClr val="04003C"/>
          </a:solidFill>
        </p:spPr>
        <p:txBody>
          <a:bodyPr wrap="square" lIns="0" tIns="0" rIns="0" bIns="0" rtlCol="0"/>
          <a:lstStyle/>
          <a:p>
            <a:endParaRPr sz="2397">
              <a:solidFill>
                <a:schemeClr val="bg1"/>
              </a:solidFill>
            </a:endParaRPr>
          </a:p>
        </p:txBody>
      </p:sp>
      <p:sp>
        <p:nvSpPr>
          <p:cNvPr id="7" name="TextBox 6">
            <a:extLst>
              <a:ext uri="{FF2B5EF4-FFF2-40B4-BE49-F238E27FC236}">
                <a16:creationId xmlns:a16="http://schemas.microsoft.com/office/drawing/2014/main" id="{5DC0436B-EF27-92EE-22BD-D705C8DECEBE}"/>
              </a:ext>
            </a:extLst>
          </p:cNvPr>
          <p:cNvSpPr txBox="1"/>
          <p:nvPr/>
        </p:nvSpPr>
        <p:spPr>
          <a:xfrm>
            <a:off x="614941" y="1426158"/>
            <a:ext cx="2696603" cy="3677930"/>
          </a:xfrm>
          <a:prstGeom prst="rect">
            <a:avLst/>
          </a:prstGeom>
          <a:noFill/>
        </p:spPr>
        <p:txBody>
          <a:bodyPr wrap="square" rtlCol="0">
            <a:spAutoFit/>
          </a:bodyPr>
          <a:lstStyle/>
          <a:p>
            <a:r>
              <a:rPr lang="en-US" sz="1600" b="1" cap="all" dirty="0">
                <a:solidFill>
                  <a:schemeClr val="bg1"/>
                </a:solidFill>
                <a:latin typeface="Roboto" panose="02000000000000000000" pitchFamily="2" charset="0"/>
                <a:ea typeface="Roboto" panose="02000000000000000000" pitchFamily="2" charset="0"/>
              </a:rPr>
              <a:t>EUR</a:t>
            </a:r>
            <a:r>
              <a:rPr lang="bg-BG" sz="1600" b="1" cap="all" dirty="0">
                <a:solidFill>
                  <a:schemeClr val="bg1"/>
                </a:solidFill>
                <a:latin typeface="Roboto" panose="02000000000000000000" pitchFamily="2" charset="0"/>
                <a:ea typeface="Roboto" panose="02000000000000000000" pitchFamily="2" charset="0"/>
              </a:rPr>
              <a:t> </a:t>
            </a:r>
            <a:r>
              <a:rPr lang="en-US" sz="1600" b="1" cap="all" dirty="0">
                <a:solidFill>
                  <a:schemeClr val="bg1"/>
                </a:solidFill>
                <a:latin typeface="Roboto" panose="02000000000000000000" pitchFamily="2" charset="0"/>
                <a:ea typeface="Roboto" panose="02000000000000000000" pitchFamily="2" charset="0"/>
              </a:rPr>
              <a:t>163.7</a:t>
            </a:r>
            <a:r>
              <a:rPr lang="bg-BG" sz="1600" b="1" cap="all" dirty="0">
                <a:solidFill>
                  <a:schemeClr val="bg1"/>
                </a:solidFill>
                <a:latin typeface="Roboto" panose="02000000000000000000" pitchFamily="2" charset="0"/>
                <a:ea typeface="Roboto" panose="02000000000000000000" pitchFamily="2" charset="0"/>
              </a:rPr>
              <a:t>M </a:t>
            </a:r>
          </a:p>
          <a:p>
            <a:r>
              <a:rPr lang="bg-BG" sz="800" cap="all" dirty="0">
                <a:solidFill>
                  <a:schemeClr val="bg1"/>
                </a:solidFill>
                <a:latin typeface="Roboto" panose="02000000000000000000" pitchFamily="2" charset="0"/>
                <a:ea typeface="Roboto" panose="02000000000000000000" pitchFamily="2" charset="0"/>
              </a:rPr>
              <a:t>Договорени СРЕДСТВА С ФИНАНСОВИ ПОСРЕДНИЦИ</a:t>
            </a:r>
            <a:r>
              <a:rPr lang="en-US" sz="800" cap="all" dirty="0">
                <a:solidFill>
                  <a:schemeClr val="bg1"/>
                </a:solidFill>
                <a:latin typeface="Roboto" panose="02000000000000000000" pitchFamily="2" charset="0"/>
                <a:ea typeface="Roboto" panose="02000000000000000000" pitchFamily="2" charset="0"/>
              </a:rPr>
              <a:t> </a:t>
            </a:r>
            <a:r>
              <a:rPr lang="bg-BG" sz="800" cap="all" dirty="0">
                <a:solidFill>
                  <a:schemeClr val="bg1"/>
                </a:solidFill>
                <a:latin typeface="Roboto" panose="02000000000000000000" pitchFamily="2" charset="0"/>
                <a:ea typeface="Roboto" panose="02000000000000000000" pitchFamily="2" charset="0"/>
              </a:rPr>
              <a:t>за заеми</a:t>
            </a:r>
          </a:p>
          <a:p>
            <a:endParaRPr lang="bg-BG" sz="800" cap="all" dirty="0">
              <a:solidFill>
                <a:schemeClr val="bg1"/>
              </a:solidFill>
              <a:latin typeface="Roboto" panose="02000000000000000000" pitchFamily="2" charset="0"/>
              <a:ea typeface="Roboto" panose="02000000000000000000" pitchFamily="2" charset="0"/>
            </a:endParaRPr>
          </a:p>
          <a:p>
            <a:endParaRPr lang="bg-BG" sz="100" cap="all" dirty="0">
              <a:solidFill>
                <a:schemeClr val="bg1"/>
              </a:solidFill>
              <a:latin typeface="Roboto" panose="02000000000000000000" pitchFamily="2" charset="0"/>
              <a:ea typeface="Roboto" panose="02000000000000000000" pitchFamily="2" charset="0"/>
            </a:endParaRPr>
          </a:p>
          <a:p>
            <a:r>
              <a:rPr lang="en-US" sz="1600" b="1" cap="all" dirty="0">
                <a:solidFill>
                  <a:schemeClr val="bg1"/>
                </a:solidFill>
                <a:latin typeface="Roboto" panose="02000000000000000000" pitchFamily="2" charset="0"/>
                <a:ea typeface="Roboto" panose="02000000000000000000" pitchFamily="2" charset="0"/>
              </a:rPr>
              <a:t>EUR</a:t>
            </a:r>
            <a:r>
              <a:rPr lang="bg-BG" sz="1600" b="1" cap="all" dirty="0">
                <a:solidFill>
                  <a:schemeClr val="bg1"/>
                </a:solidFill>
                <a:latin typeface="Roboto" panose="02000000000000000000" pitchFamily="2" charset="0"/>
                <a:ea typeface="Roboto" panose="02000000000000000000" pitchFamily="2" charset="0"/>
              </a:rPr>
              <a:t> </a:t>
            </a:r>
            <a:r>
              <a:rPr lang="en-US" sz="1600" b="1" cap="all" dirty="0">
                <a:solidFill>
                  <a:schemeClr val="bg1"/>
                </a:solidFill>
                <a:latin typeface="Roboto" panose="02000000000000000000" pitchFamily="2" charset="0"/>
                <a:ea typeface="Roboto" panose="02000000000000000000" pitchFamily="2" charset="0"/>
              </a:rPr>
              <a:t>16.9</a:t>
            </a:r>
            <a:r>
              <a:rPr lang="bg-BG" sz="1600" b="1" cap="all" dirty="0">
                <a:solidFill>
                  <a:schemeClr val="bg1"/>
                </a:solidFill>
                <a:latin typeface="Roboto" panose="02000000000000000000" pitchFamily="2" charset="0"/>
                <a:ea typeface="Roboto" panose="02000000000000000000" pitchFamily="2" charset="0"/>
              </a:rPr>
              <a:t>M </a:t>
            </a:r>
          </a:p>
          <a:p>
            <a:r>
              <a:rPr lang="bg-BG" sz="800" cap="all" dirty="0">
                <a:solidFill>
                  <a:schemeClr val="bg1"/>
                </a:solidFill>
                <a:latin typeface="Roboto" panose="02000000000000000000" pitchFamily="2" charset="0"/>
                <a:ea typeface="Roboto" panose="02000000000000000000" pitchFamily="2" charset="0"/>
              </a:rPr>
              <a:t>Договорени СРЕДСТВА С ФИНАНСОВИ ПОСРЕДНИЦИ</a:t>
            </a:r>
            <a:r>
              <a:rPr lang="en-US" sz="800" cap="all" dirty="0">
                <a:solidFill>
                  <a:schemeClr val="bg1"/>
                </a:solidFill>
                <a:latin typeface="Roboto" panose="02000000000000000000" pitchFamily="2" charset="0"/>
                <a:ea typeface="Roboto" panose="02000000000000000000" pitchFamily="2" charset="0"/>
              </a:rPr>
              <a:t> </a:t>
            </a:r>
            <a:r>
              <a:rPr lang="bg-BG" sz="800" cap="all" dirty="0">
                <a:solidFill>
                  <a:schemeClr val="bg1"/>
                </a:solidFill>
                <a:latin typeface="Roboto" panose="02000000000000000000" pitchFamily="2" charset="0"/>
                <a:ea typeface="Roboto" panose="02000000000000000000" pitchFamily="2" charset="0"/>
              </a:rPr>
              <a:t>за ГАРАНЦИИ</a:t>
            </a:r>
          </a:p>
          <a:p>
            <a:endParaRPr lang="bg-BG" sz="100" cap="all" dirty="0">
              <a:solidFill>
                <a:schemeClr val="bg1"/>
              </a:solidFill>
              <a:latin typeface="Roboto" panose="02000000000000000000" pitchFamily="2" charset="0"/>
              <a:ea typeface="Roboto" panose="02000000000000000000" pitchFamily="2" charset="0"/>
            </a:endParaRPr>
          </a:p>
          <a:p>
            <a:endParaRPr lang="bg-BG" sz="800" cap="all" dirty="0">
              <a:solidFill>
                <a:schemeClr val="bg1"/>
              </a:solidFill>
              <a:latin typeface="Roboto" panose="02000000000000000000" pitchFamily="2" charset="0"/>
              <a:ea typeface="Roboto" panose="02000000000000000000" pitchFamily="2" charset="0"/>
            </a:endParaRPr>
          </a:p>
          <a:p>
            <a:r>
              <a:rPr lang="en-US" sz="1600" b="1" cap="all" dirty="0">
                <a:solidFill>
                  <a:schemeClr val="bg1"/>
                </a:solidFill>
                <a:latin typeface="Roboto" panose="02000000000000000000" pitchFamily="2" charset="0"/>
                <a:ea typeface="Roboto" panose="02000000000000000000" pitchFamily="2" charset="0"/>
              </a:rPr>
              <a:t>EUR</a:t>
            </a:r>
            <a:r>
              <a:rPr lang="bg-BG" sz="1600" b="1" cap="all" dirty="0">
                <a:solidFill>
                  <a:schemeClr val="bg1"/>
                </a:solidFill>
                <a:latin typeface="Roboto" panose="02000000000000000000" pitchFamily="2" charset="0"/>
                <a:ea typeface="Roboto" panose="02000000000000000000" pitchFamily="2" charset="0"/>
              </a:rPr>
              <a:t> </a:t>
            </a:r>
            <a:r>
              <a:rPr lang="en-US" sz="1600" b="1" cap="all" dirty="0">
                <a:solidFill>
                  <a:schemeClr val="bg1"/>
                </a:solidFill>
                <a:latin typeface="Roboto" panose="02000000000000000000" pitchFamily="2" charset="0"/>
                <a:ea typeface="Roboto" panose="02000000000000000000" pitchFamily="2" charset="0"/>
              </a:rPr>
              <a:t>230.7</a:t>
            </a:r>
            <a:r>
              <a:rPr lang="bg-BG" sz="1600" b="1" cap="all" dirty="0">
                <a:solidFill>
                  <a:schemeClr val="bg1"/>
                </a:solidFill>
                <a:latin typeface="Roboto" panose="02000000000000000000" pitchFamily="2" charset="0"/>
                <a:ea typeface="Roboto" panose="02000000000000000000" pitchFamily="2" charset="0"/>
              </a:rPr>
              <a:t>М </a:t>
            </a:r>
          </a:p>
          <a:p>
            <a:r>
              <a:rPr kumimoji="0" lang="bg-BG" sz="800" b="0" i="0" u="none" strike="noStrike" kern="1200" cap="all"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rPr>
              <a:t>ДОГОВОРЕНИ С </a:t>
            </a:r>
            <a:r>
              <a:rPr lang="bg-BG" sz="800" cap="all" dirty="0">
                <a:solidFill>
                  <a:schemeClr val="bg1"/>
                </a:solidFill>
                <a:latin typeface="Roboto" panose="02000000000000000000" pitchFamily="2" charset="0"/>
                <a:ea typeface="Roboto" panose="02000000000000000000" pitchFamily="2" charset="0"/>
              </a:rPr>
              <a:t>Крайни получатели към 28.02.2023, от които </a:t>
            </a:r>
            <a:r>
              <a:rPr lang="en-US" sz="800" b="1" cap="all" dirty="0">
                <a:solidFill>
                  <a:schemeClr val="bg1"/>
                </a:solidFill>
                <a:latin typeface="Roboto" panose="02000000000000000000" pitchFamily="2" charset="0"/>
                <a:ea typeface="Roboto" panose="02000000000000000000" pitchFamily="2" charset="0"/>
              </a:rPr>
              <a:t>134.4</a:t>
            </a:r>
            <a:r>
              <a:rPr lang="bg-BG" sz="800" b="1" cap="all" dirty="0">
                <a:solidFill>
                  <a:schemeClr val="bg1"/>
                </a:solidFill>
                <a:latin typeface="Roboto" panose="02000000000000000000" pitchFamily="2" charset="0"/>
                <a:ea typeface="Roboto" panose="02000000000000000000" pitchFamily="2" charset="0"/>
              </a:rPr>
              <a:t>М</a:t>
            </a:r>
            <a:r>
              <a:rPr lang="bg-BG" sz="800" cap="all" dirty="0">
                <a:solidFill>
                  <a:schemeClr val="bg1"/>
                </a:solidFill>
                <a:latin typeface="Roboto" panose="02000000000000000000" pitchFamily="2" charset="0"/>
                <a:ea typeface="Roboto" panose="02000000000000000000" pitchFamily="2" charset="0"/>
              </a:rPr>
              <a:t> публичен ресурс</a:t>
            </a:r>
          </a:p>
          <a:p>
            <a:endParaRPr lang="bg-BG" sz="100" b="1" cap="all" dirty="0">
              <a:solidFill>
                <a:schemeClr val="bg1"/>
              </a:solidFill>
              <a:latin typeface="Roboto" panose="02000000000000000000" pitchFamily="2" charset="0"/>
              <a:ea typeface="Roboto" panose="02000000000000000000" pitchFamily="2" charset="0"/>
            </a:endParaRPr>
          </a:p>
          <a:p>
            <a:endParaRPr lang="bg-BG" sz="800" b="1" cap="all" dirty="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cap="all" dirty="0">
                <a:solidFill>
                  <a:schemeClr val="bg1"/>
                </a:solidFill>
                <a:latin typeface="Roboto" panose="02000000000000000000" pitchFamily="2" charset="0"/>
                <a:ea typeface="Roboto" panose="02000000000000000000" pitchFamily="2" charset="0"/>
              </a:rPr>
              <a:t>EUR</a:t>
            </a:r>
            <a:r>
              <a:rPr lang="bg-BG" sz="1600" b="1" cap="all" dirty="0">
                <a:solidFill>
                  <a:schemeClr val="bg1"/>
                </a:solidFill>
                <a:latin typeface="Roboto" panose="02000000000000000000" pitchFamily="2" charset="0"/>
                <a:ea typeface="Roboto" panose="02000000000000000000" pitchFamily="2" charset="0"/>
              </a:rPr>
              <a:t> </a:t>
            </a:r>
            <a:r>
              <a:rPr lang="en-US" sz="1600" b="1" cap="all" dirty="0">
                <a:solidFill>
                  <a:schemeClr val="bg1"/>
                </a:solidFill>
                <a:latin typeface="Roboto" panose="02000000000000000000" pitchFamily="2" charset="0"/>
                <a:ea typeface="Roboto" panose="02000000000000000000" pitchFamily="2" charset="0"/>
              </a:rPr>
              <a:t>118.5</a:t>
            </a:r>
            <a:r>
              <a:rPr lang="bg-BG" sz="1600" b="1" cap="all" dirty="0">
                <a:solidFill>
                  <a:schemeClr val="bg1"/>
                </a:solidFill>
                <a:latin typeface="Roboto" panose="02000000000000000000" pitchFamily="2" charset="0"/>
                <a:ea typeface="Roboto" panose="02000000000000000000" pitchFamily="2" charset="0"/>
              </a:rPr>
              <a:t>М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800" b="0" i="0" u="none" strike="noStrike" kern="1200" cap="all"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rPr>
              <a:t>ИЗПЛАТЕНИ НА Крайни получатели </a:t>
            </a:r>
            <a:r>
              <a:rPr lang="bg-BG" sz="800" cap="all" dirty="0">
                <a:solidFill>
                  <a:schemeClr val="bg1"/>
                </a:solidFill>
                <a:latin typeface="Roboto" panose="02000000000000000000" pitchFamily="2" charset="0"/>
                <a:ea typeface="Roboto" panose="02000000000000000000" pitchFamily="2" charset="0"/>
              </a:rPr>
              <a:t>към 28.02.2023, от които </a:t>
            </a:r>
            <a:r>
              <a:rPr lang="en-US" sz="800" b="1" cap="all" dirty="0">
                <a:solidFill>
                  <a:schemeClr val="bg1"/>
                </a:solidFill>
                <a:latin typeface="Roboto" panose="02000000000000000000" pitchFamily="2" charset="0"/>
                <a:ea typeface="Roboto" panose="02000000000000000000" pitchFamily="2" charset="0"/>
              </a:rPr>
              <a:t>66.4</a:t>
            </a:r>
            <a:r>
              <a:rPr lang="bg-BG" sz="800" b="1" cap="all" dirty="0">
                <a:solidFill>
                  <a:schemeClr val="bg1"/>
                </a:solidFill>
                <a:latin typeface="Roboto" panose="02000000000000000000" pitchFamily="2" charset="0"/>
                <a:ea typeface="Roboto" panose="02000000000000000000" pitchFamily="2" charset="0"/>
              </a:rPr>
              <a:t>М</a:t>
            </a:r>
            <a:r>
              <a:rPr lang="bg-BG" sz="800" cap="all" dirty="0">
                <a:solidFill>
                  <a:schemeClr val="bg1"/>
                </a:solidFill>
                <a:latin typeface="Roboto" panose="02000000000000000000" pitchFamily="2" charset="0"/>
                <a:ea typeface="Roboto" panose="02000000000000000000" pitchFamily="2" charset="0"/>
              </a:rPr>
              <a:t> публичен ресурс</a:t>
            </a:r>
          </a:p>
          <a:p>
            <a:endParaRPr lang="bg-BG" sz="900" b="1" cap="all" dirty="0">
              <a:solidFill>
                <a:schemeClr val="bg1"/>
              </a:solidFill>
              <a:latin typeface="Roboto" panose="02000000000000000000" pitchFamily="2" charset="0"/>
              <a:ea typeface="Roboto" panose="02000000000000000000" pitchFamily="2" charset="0"/>
            </a:endParaRPr>
          </a:p>
          <a:p>
            <a:r>
              <a:rPr lang="en-US" sz="1600" b="1" cap="all">
                <a:solidFill>
                  <a:schemeClr val="bg1"/>
                </a:solidFill>
                <a:latin typeface="Roboto" panose="02000000000000000000" pitchFamily="2" charset="0"/>
                <a:ea typeface="Roboto" panose="02000000000000000000" pitchFamily="2" charset="0"/>
              </a:rPr>
              <a:t>124</a:t>
            </a:r>
            <a:endParaRPr lang="bg-BG" sz="1600" b="1" cap="all" dirty="0">
              <a:solidFill>
                <a:schemeClr val="bg1"/>
              </a:solidFill>
              <a:latin typeface="Roboto" panose="02000000000000000000" pitchFamily="2" charset="0"/>
              <a:ea typeface="Roboto" panose="02000000000000000000" pitchFamily="2" charset="0"/>
            </a:endParaRPr>
          </a:p>
          <a:p>
            <a:r>
              <a:rPr lang="bg-BG" sz="800" cap="all" dirty="0">
                <a:solidFill>
                  <a:schemeClr val="bg1"/>
                </a:solidFill>
                <a:latin typeface="Roboto" panose="02000000000000000000" pitchFamily="2" charset="0"/>
                <a:ea typeface="Roboto" panose="02000000000000000000" pitchFamily="2" charset="0"/>
              </a:rPr>
              <a:t>Сключени договора с крайни получатели</a:t>
            </a:r>
            <a:endParaRPr lang="en-US" sz="800" cap="all" dirty="0">
              <a:solidFill>
                <a:schemeClr val="bg1"/>
              </a:solidFill>
              <a:latin typeface="Roboto" panose="02000000000000000000" pitchFamily="2" charset="0"/>
              <a:ea typeface="Roboto" panose="02000000000000000000" pitchFamily="2" charset="0"/>
            </a:endParaRPr>
          </a:p>
          <a:p>
            <a:endParaRPr lang="bg-BG" sz="100" cap="all" dirty="0">
              <a:solidFill>
                <a:schemeClr val="bg1"/>
              </a:solidFill>
              <a:latin typeface="Roboto" panose="02000000000000000000" pitchFamily="2" charset="0"/>
              <a:ea typeface="Roboto" panose="02000000000000000000" pitchFamily="2" charset="0"/>
            </a:endParaRPr>
          </a:p>
          <a:p>
            <a:endParaRPr lang="bg-BG" sz="800" cap="all" dirty="0">
              <a:solidFill>
                <a:schemeClr val="bg1"/>
              </a:solidFill>
              <a:latin typeface="Roboto" panose="02000000000000000000" pitchFamily="2" charset="0"/>
              <a:ea typeface="Roboto" panose="02000000000000000000" pitchFamily="2" charset="0"/>
            </a:endParaRPr>
          </a:p>
          <a:p>
            <a:r>
              <a:rPr lang="en-US" sz="1600" b="1" cap="all" dirty="0">
                <a:solidFill>
                  <a:schemeClr val="bg1"/>
                </a:solidFill>
                <a:latin typeface="Roboto" panose="02000000000000000000" pitchFamily="2" charset="0"/>
                <a:ea typeface="Roboto" panose="02000000000000000000" pitchFamily="2" charset="0"/>
              </a:rPr>
              <a:t>EUR</a:t>
            </a:r>
            <a:r>
              <a:rPr lang="bg-BG" sz="1600" b="1" cap="all" dirty="0">
                <a:solidFill>
                  <a:schemeClr val="bg1"/>
                </a:solidFill>
                <a:latin typeface="Roboto" panose="02000000000000000000" pitchFamily="2" charset="0"/>
                <a:ea typeface="Roboto" panose="02000000000000000000" pitchFamily="2" charset="0"/>
              </a:rPr>
              <a:t> </a:t>
            </a:r>
            <a:r>
              <a:rPr lang="en-US" sz="1600" b="1" cap="all" dirty="0">
                <a:solidFill>
                  <a:schemeClr val="bg1"/>
                </a:solidFill>
                <a:latin typeface="Roboto" panose="02000000000000000000" pitchFamily="2" charset="0"/>
                <a:ea typeface="Roboto" panose="02000000000000000000" pitchFamily="2" charset="0"/>
              </a:rPr>
              <a:t>10.2</a:t>
            </a:r>
            <a:r>
              <a:rPr lang="bg-BG" sz="1600" b="1" cap="all" dirty="0">
                <a:solidFill>
                  <a:schemeClr val="bg1"/>
                </a:solidFill>
                <a:latin typeface="Roboto" panose="02000000000000000000" pitchFamily="2" charset="0"/>
                <a:ea typeface="Roboto" panose="02000000000000000000" pitchFamily="2" charset="0"/>
              </a:rPr>
              <a:t>М </a:t>
            </a:r>
          </a:p>
          <a:p>
            <a:r>
              <a:rPr lang="bg-BG" sz="800" cap="all" dirty="0">
                <a:solidFill>
                  <a:schemeClr val="bg1"/>
                </a:solidFill>
                <a:latin typeface="Roboto" panose="02000000000000000000" pitchFamily="2" charset="0"/>
                <a:ea typeface="Roboto" panose="02000000000000000000" pitchFamily="2" charset="0"/>
              </a:rPr>
              <a:t>Свободен публичен ресурс</a:t>
            </a:r>
          </a:p>
          <a:p>
            <a:endParaRPr lang="en-US" sz="800" cap="all" dirty="0">
              <a:solidFill>
                <a:schemeClr val="accent1">
                  <a:lumMod val="50000"/>
                </a:schemeClr>
              </a:solidFill>
              <a:latin typeface="Roboto" panose="02000000000000000000" pitchFamily="2" charset="0"/>
              <a:ea typeface="Roboto" panose="02000000000000000000" pitchFamily="2" charset="0"/>
            </a:endParaRPr>
          </a:p>
        </p:txBody>
      </p:sp>
      <p:sp>
        <p:nvSpPr>
          <p:cNvPr id="13" name="Rectangle 12">
            <a:extLst>
              <a:ext uri="{FF2B5EF4-FFF2-40B4-BE49-F238E27FC236}">
                <a16:creationId xmlns:a16="http://schemas.microsoft.com/office/drawing/2014/main" id="{21B5BB9D-BFD3-EA9E-885B-DDF479A0C523}"/>
              </a:ext>
            </a:extLst>
          </p:cNvPr>
          <p:cNvSpPr/>
          <p:nvPr/>
        </p:nvSpPr>
        <p:spPr>
          <a:xfrm>
            <a:off x="569629" y="5357063"/>
            <a:ext cx="3149413" cy="854610"/>
          </a:xfrm>
          <a:prstGeom prst="rect">
            <a:avLst/>
          </a:prstGeom>
          <a:solidFill>
            <a:schemeClr val="accent6">
              <a:lumMod val="5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g-BG" sz="1100" b="1" dirty="0">
                <a:solidFill>
                  <a:schemeClr val="bg1"/>
                </a:solidFill>
                <a:latin typeface="Roboto" panose="02000000000000000000" pitchFamily="2" charset="0"/>
                <a:ea typeface="Roboto" panose="02000000000000000000" pitchFamily="2" charset="0"/>
                <a:cs typeface="Roboto" panose="02000000000000000000" pitchFamily="2" charset="0"/>
              </a:rPr>
              <a:t>Към 31.12.2022г. с общини са сключени</a:t>
            </a:r>
            <a:r>
              <a:rPr lang="en-US" sz="1100" b="1" dirty="0">
                <a:solidFill>
                  <a:schemeClr val="bg1"/>
                </a:solidFill>
                <a:latin typeface="Roboto" panose="02000000000000000000" pitchFamily="2" charset="0"/>
                <a:ea typeface="Roboto" panose="02000000000000000000" pitchFamily="2" charset="0"/>
                <a:cs typeface="Roboto" panose="02000000000000000000" pitchFamily="2" charset="0"/>
              </a:rPr>
              <a:t/>
            </a:r>
            <a:br>
              <a:rPr lang="en-US" sz="1100" b="1" dirty="0">
                <a:solidFill>
                  <a:schemeClr val="bg1"/>
                </a:solidFill>
                <a:latin typeface="Roboto" panose="02000000000000000000" pitchFamily="2" charset="0"/>
                <a:ea typeface="Roboto" panose="02000000000000000000" pitchFamily="2" charset="0"/>
                <a:cs typeface="Roboto" panose="02000000000000000000" pitchFamily="2" charset="0"/>
              </a:rPr>
            </a:br>
            <a:r>
              <a:rPr lang="bg-BG" sz="1100" b="1" dirty="0">
                <a:solidFill>
                  <a:schemeClr val="bg1"/>
                </a:solidFill>
                <a:latin typeface="Roboto" panose="02000000000000000000" pitchFamily="2" charset="0"/>
                <a:ea typeface="Roboto" panose="02000000000000000000" pitchFamily="2" charset="0"/>
                <a:cs typeface="Roboto" panose="02000000000000000000" pitchFamily="2" charset="0"/>
              </a:rPr>
              <a:t>76 договора на стойност на 128.5 млн. евро от които 74.8 млн. евро публичен ресурс</a:t>
            </a:r>
          </a:p>
        </p:txBody>
      </p:sp>
    </p:spTree>
    <p:extLst>
      <p:ext uri="{BB962C8B-B14F-4D97-AF65-F5344CB8AC3E}">
        <p14:creationId xmlns:p14="http://schemas.microsoft.com/office/powerpoint/2010/main" val="3754713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grpSp>
        <p:nvGrpSpPr>
          <p:cNvPr id="12" name="Group 11"/>
          <p:cNvGrpSpPr/>
          <p:nvPr/>
        </p:nvGrpSpPr>
        <p:grpSpPr>
          <a:xfrm>
            <a:off x="2851710" y="4197060"/>
            <a:ext cx="6488580" cy="560546"/>
            <a:chOff x="3080186" y="4067542"/>
            <a:chExt cx="6488580" cy="560546"/>
          </a:xfrm>
        </p:grpSpPr>
        <p:sp>
          <p:nvSpPr>
            <p:cNvPr id="13" name="object 6"/>
            <p:cNvSpPr/>
            <p:nvPr/>
          </p:nvSpPr>
          <p:spPr>
            <a:xfrm>
              <a:off x="5334921" y="4067542"/>
              <a:ext cx="560546" cy="560546"/>
            </a:xfrm>
            <a:custGeom>
              <a:avLst/>
              <a:gdLst/>
              <a:ahLst/>
              <a:cxnLst/>
              <a:rect l="l" t="t" r="r" b="b"/>
              <a:pathLst>
                <a:path w="747395" h="747395">
                  <a:moveTo>
                    <a:pt x="373621" y="0"/>
                  </a:moveTo>
                  <a:lnTo>
                    <a:pt x="326756" y="2911"/>
                  </a:lnTo>
                  <a:lnTo>
                    <a:pt x="281628" y="11411"/>
                  </a:lnTo>
                  <a:lnTo>
                    <a:pt x="238587" y="25150"/>
                  </a:lnTo>
                  <a:lnTo>
                    <a:pt x="197983" y="43777"/>
                  </a:lnTo>
                  <a:lnTo>
                    <a:pt x="160167" y="66943"/>
                  </a:lnTo>
                  <a:lnTo>
                    <a:pt x="125487" y="94297"/>
                  </a:lnTo>
                  <a:lnTo>
                    <a:pt x="94296" y="125489"/>
                  </a:lnTo>
                  <a:lnTo>
                    <a:pt x="66942" y="160170"/>
                  </a:lnTo>
                  <a:lnTo>
                    <a:pt x="43777" y="197987"/>
                  </a:lnTo>
                  <a:lnTo>
                    <a:pt x="25150" y="238593"/>
                  </a:lnTo>
                  <a:lnTo>
                    <a:pt x="11411" y="281636"/>
                  </a:lnTo>
                  <a:lnTo>
                    <a:pt x="2911" y="326766"/>
                  </a:lnTo>
                  <a:lnTo>
                    <a:pt x="0" y="373634"/>
                  </a:lnTo>
                  <a:lnTo>
                    <a:pt x="2911" y="420501"/>
                  </a:lnTo>
                  <a:lnTo>
                    <a:pt x="11411" y="465631"/>
                  </a:lnTo>
                  <a:lnTo>
                    <a:pt x="25150" y="508674"/>
                  </a:lnTo>
                  <a:lnTo>
                    <a:pt x="43777" y="549280"/>
                  </a:lnTo>
                  <a:lnTo>
                    <a:pt x="66942" y="587097"/>
                  </a:lnTo>
                  <a:lnTo>
                    <a:pt x="94296" y="621778"/>
                  </a:lnTo>
                  <a:lnTo>
                    <a:pt x="125487" y="652970"/>
                  </a:lnTo>
                  <a:lnTo>
                    <a:pt x="160167" y="680324"/>
                  </a:lnTo>
                  <a:lnTo>
                    <a:pt x="197983" y="703490"/>
                  </a:lnTo>
                  <a:lnTo>
                    <a:pt x="238587" y="722117"/>
                  </a:lnTo>
                  <a:lnTo>
                    <a:pt x="281628" y="735856"/>
                  </a:lnTo>
                  <a:lnTo>
                    <a:pt x="326756" y="744356"/>
                  </a:lnTo>
                  <a:lnTo>
                    <a:pt x="373621" y="747268"/>
                  </a:lnTo>
                  <a:lnTo>
                    <a:pt x="420488" y="744356"/>
                  </a:lnTo>
                  <a:lnTo>
                    <a:pt x="465618" y="735856"/>
                  </a:lnTo>
                  <a:lnTo>
                    <a:pt x="508660" y="722117"/>
                  </a:lnTo>
                  <a:lnTo>
                    <a:pt x="549264" y="703490"/>
                  </a:lnTo>
                  <a:lnTo>
                    <a:pt x="587081" y="680324"/>
                  </a:lnTo>
                  <a:lnTo>
                    <a:pt x="621759" y="652970"/>
                  </a:lnTo>
                  <a:lnTo>
                    <a:pt x="652950" y="621778"/>
                  </a:lnTo>
                  <a:lnTo>
                    <a:pt x="680303" y="587097"/>
                  </a:lnTo>
                  <a:lnTo>
                    <a:pt x="703467" y="549280"/>
                  </a:lnTo>
                  <a:lnTo>
                    <a:pt x="722094" y="508674"/>
                  </a:lnTo>
                  <a:lnTo>
                    <a:pt x="735832" y="465631"/>
                  </a:lnTo>
                  <a:lnTo>
                    <a:pt x="744331" y="420501"/>
                  </a:lnTo>
                  <a:lnTo>
                    <a:pt x="747242" y="373634"/>
                  </a:lnTo>
                  <a:lnTo>
                    <a:pt x="744331" y="326766"/>
                  </a:lnTo>
                  <a:lnTo>
                    <a:pt x="735832" y="281636"/>
                  </a:lnTo>
                  <a:lnTo>
                    <a:pt x="722094" y="238593"/>
                  </a:lnTo>
                  <a:lnTo>
                    <a:pt x="703467" y="197987"/>
                  </a:lnTo>
                  <a:lnTo>
                    <a:pt x="680303" y="160170"/>
                  </a:lnTo>
                  <a:lnTo>
                    <a:pt x="652950" y="125489"/>
                  </a:lnTo>
                  <a:lnTo>
                    <a:pt x="621759" y="94297"/>
                  </a:lnTo>
                  <a:lnTo>
                    <a:pt x="587081" y="66943"/>
                  </a:lnTo>
                  <a:lnTo>
                    <a:pt x="549264" y="43777"/>
                  </a:lnTo>
                  <a:lnTo>
                    <a:pt x="508660" y="25150"/>
                  </a:lnTo>
                  <a:lnTo>
                    <a:pt x="465618" y="11411"/>
                  </a:lnTo>
                  <a:lnTo>
                    <a:pt x="420488" y="2911"/>
                  </a:lnTo>
                  <a:lnTo>
                    <a:pt x="373621" y="0"/>
                  </a:lnTo>
                  <a:close/>
                </a:path>
              </a:pathLst>
            </a:custGeom>
            <a:solidFill>
              <a:srgbClr val="29A9D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14" name="object 7"/>
            <p:cNvPicPr/>
            <p:nvPr/>
          </p:nvPicPr>
          <p:blipFill>
            <a:blip r:embed="rId3" cstate="print"/>
            <a:stretch>
              <a:fillRect/>
            </a:stretch>
          </p:blipFill>
          <p:spPr>
            <a:xfrm>
              <a:off x="5520885" y="4221547"/>
              <a:ext cx="202805" cy="252602"/>
            </a:xfrm>
            <a:prstGeom prst="rect">
              <a:avLst/>
            </a:prstGeom>
          </p:spPr>
        </p:pic>
        <p:sp>
          <p:nvSpPr>
            <p:cNvPr id="15" name="object 8"/>
            <p:cNvSpPr/>
            <p:nvPr/>
          </p:nvSpPr>
          <p:spPr>
            <a:xfrm>
              <a:off x="3080186" y="4067542"/>
              <a:ext cx="560546" cy="560546"/>
            </a:xfrm>
            <a:custGeom>
              <a:avLst/>
              <a:gdLst/>
              <a:ahLst/>
              <a:cxnLst/>
              <a:rect l="l" t="t" r="r" b="b"/>
              <a:pathLst>
                <a:path w="747395" h="747395">
                  <a:moveTo>
                    <a:pt x="373621" y="0"/>
                  </a:moveTo>
                  <a:lnTo>
                    <a:pt x="326756" y="2911"/>
                  </a:lnTo>
                  <a:lnTo>
                    <a:pt x="281628" y="11411"/>
                  </a:lnTo>
                  <a:lnTo>
                    <a:pt x="238587" y="25150"/>
                  </a:lnTo>
                  <a:lnTo>
                    <a:pt x="197983" y="43777"/>
                  </a:lnTo>
                  <a:lnTo>
                    <a:pt x="160167" y="66943"/>
                  </a:lnTo>
                  <a:lnTo>
                    <a:pt x="125487" y="94297"/>
                  </a:lnTo>
                  <a:lnTo>
                    <a:pt x="94296" y="125489"/>
                  </a:lnTo>
                  <a:lnTo>
                    <a:pt x="66942" y="160170"/>
                  </a:lnTo>
                  <a:lnTo>
                    <a:pt x="43777" y="197987"/>
                  </a:lnTo>
                  <a:lnTo>
                    <a:pt x="25150" y="238593"/>
                  </a:lnTo>
                  <a:lnTo>
                    <a:pt x="11411" y="281636"/>
                  </a:lnTo>
                  <a:lnTo>
                    <a:pt x="2911" y="326766"/>
                  </a:lnTo>
                  <a:lnTo>
                    <a:pt x="0" y="373634"/>
                  </a:lnTo>
                  <a:lnTo>
                    <a:pt x="2911" y="420501"/>
                  </a:lnTo>
                  <a:lnTo>
                    <a:pt x="11411" y="465631"/>
                  </a:lnTo>
                  <a:lnTo>
                    <a:pt x="25150" y="508674"/>
                  </a:lnTo>
                  <a:lnTo>
                    <a:pt x="43777" y="549280"/>
                  </a:lnTo>
                  <a:lnTo>
                    <a:pt x="66942" y="587097"/>
                  </a:lnTo>
                  <a:lnTo>
                    <a:pt x="94296" y="621778"/>
                  </a:lnTo>
                  <a:lnTo>
                    <a:pt x="125487" y="652970"/>
                  </a:lnTo>
                  <a:lnTo>
                    <a:pt x="160167" y="680324"/>
                  </a:lnTo>
                  <a:lnTo>
                    <a:pt x="197983" y="703490"/>
                  </a:lnTo>
                  <a:lnTo>
                    <a:pt x="238587" y="722117"/>
                  </a:lnTo>
                  <a:lnTo>
                    <a:pt x="281628" y="735856"/>
                  </a:lnTo>
                  <a:lnTo>
                    <a:pt x="326756" y="744356"/>
                  </a:lnTo>
                  <a:lnTo>
                    <a:pt x="373621" y="747268"/>
                  </a:lnTo>
                  <a:lnTo>
                    <a:pt x="420485" y="744356"/>
                  </a:lnTo>
                  <a:lnTo>
                    <a:pt x="465613" y="735856"/>
                  </a:lnTo>
                  <a:lnTo>
                    <a:pt x="508654" y="722117"/>
                  </a:lnTo>
                  <a:lnTo>
                    <a:pt x="549258" y="703490"/>
                  </a:lnTo>
                  <a:lnTo>
                    <a:pt x="587075" y="680324"/>
                  </a:lnTo>
                  <a:lnTo>
                    <a:pt x="621754" y="652970"/>
                  </a:lnTo>
                  <a:lnTo>
                    <a:pt x="652946" y="621778"/>
                  </a:lnTo>
                  <a:lnTo>
                    <a:pt x="680299" y="587097"/>
                  </a:lnTo>
                  <a:lnTo>
                    <a:pt x="703465" y="549280"/>
                  </a:lnTo>
                  <a:lnTo>
                    <a:pt x="722092" y="508674"/>
                  </a:lnTo>
                  <a:lnTo>
                    <a:pt x="735831" y="465631"/>
                  </a:lnTo>
                  <a:lnTo>
                    <a:pt x="744331" y="420501"/>
                  </a:lnTo>
                  <a:lnTo>
                    <a:pt x="747242" y="373634"/>
                  </a:lnTo>
                  <a:lnTo>
                    <a:pt x="744331" y="326766"/>
                  </a:lnTo>
                  <a:lnTo>
                    <a:pt x="735831" y="281636"/>
                  </a:lnTo>
                  <a:lnTo>
                    <a:pt x="722092" y="238593"/>
                  </a:lnTo>
                  <a:lnTo>
                    <a:pt x="703465" y="197987"/>
                  </a:lnTo>
                  <a:lnTo>
                    <a:pt x="680299" y="160170"/>
                  </a:lnTo>
                  <a:lnTo>
                    <a:pt x="652946" y="125489"/>
                  </a:lnTo>
                  <a:lnTo>
                    <a:pt x="621754" y="94297"/>
                  </a:lnTo>
                  <a:lnTo>
                    <a:pt x="587075" y="66943"/>
                  </a:lnTo>
                  <a:lnTo>
                    <a:pt x="549258" y="43777"/>
                  </a:lnTo>
                  <a:lnTo>
                    <a:pt x="508654" y="25150"/>
                  </a:lnTo>
                  <a:lnTo>
                    <a:pt x="465613" y="11411"/>
                  </a:lnTo>
                  <a:lnTo>
                    <a:pt x="420485" y="2911"/>
                  </a:lnTo>
                  <a:lnTo>
                    <a:pt x="373621" y="0"/>
                  </a:lnTo>
                  <a:close/>
                </a:path>
              </a:pathLst>
            </a:custGeom>
            <a:solidFill>
              <a:srgbClr val="29A9D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6" name="object 9"/>
            <p:cNvSpPr/>
            <p:nvPr/>
          </p:nvSpPr>
          <p:spPr>
            <a:xfrm>
              <a:off x="3219282" y="4259842"/>
              <a:ext cx="282416" cy="183833"/>
            </a:xfrm>
            <a:custGeom>
              <a:avLst/>
              <a:gdLst/>
              <a:ahLst/>
              <a:cxnLst/>
              <a:rect l="l" t="t" r="r" b="b"/>
              <a:pathLst>
                <a:path w="376554" h="245110">
                  <a:moveTo>
                    <a:pt x="369785" y="0"/>
                  </a:moveTo>
                  <a:lnTo>
                    <a:pt x="6540" y="0"/>
                  </a:lnTo>
                  <a:lnTo>
                    <a:pt x="6121" y="50"/>
                  </a:lnTo>
                  <a:lnTo>
                    <a:pt x="5321" y="101"/>
                  </a:lnTo>
                  <a:lnTo>
                    <a:pt x="1627" y="2260"/>
                  </a:lnTo>
                  <a:lnTo>
                    <a:pt x="1117" y="2844"/>
                  </a:lnTo>
                  <a:lnTo>
                    <a:pt x="711" y="3517"/>
                  </a:lnTo>
                  <a:lnTo>
                    <a:pt x="342" y="4533"/>
                  </a:lnTo>
                  <a:lnTo>
                    <a:pt x="139" y="5168"/>
                  </a:lnTo>
                  <a:lnTo>
                    <a:pt x="0" y="5841"/>
                  </a:lnTo>
                  <a:lnTo>
                    <a:pt x="0" y="239204"/>
                  </a:lnTo>
                  <a:lnTo>
                    <a:pt x="3822" y="244411"/>
                  </a:lnTo>
                  <a:lnTo>
                    <a:pt x="4762" y="244843"/>
                  </a:lnTo>
                  <a:lnTo>
                    <a:pt x="5626" y="245033"/>
                  </a:lnTo>
                  <a:lnTo>
                    <a:pt x="370687" y="245033"/>
                  </a:lnTo>
                  <a:lnTo>
                    <a:pt x="373862" y="243547"/>
                  </a:lnTo>
                  <a:lnTo>
                    <a:pt x="374307" y="243192"/>
                  </a:lnTo>
                  <a:lnTo>
                    <a:pt x="374649" y="242849"/>
                  </a:lnTo>
                  <a:lnTo>
                    <a:pt x="375196" y="242176"/>
                  </a:lnTo>
                  <a:lnTo>
                    <a:pt x="375615" y="241503"/>
                  </a:lnTo>
                  <a:lnTo>
                    <a:pt x="376186" y="239852"/>
                  </a:lnTo>
                  <a:lnTo>
                    <a:pt x="376321" y="239204"/>
                  </a:lnTo>
                  <a:lnTo>
                    <a:pt x="376326" y="231927"/>
                  </a:lnTo>
                  <a:lnTo>
                    <a:pt x="23329" y="231927"/>
                  </a:lnTo>
                  <a:lnTo>
                    <a:pt x="32433" y="223545"/>
                  </a:lnTo>
                  <a:lnTo>
                    <a:pt x="13093" y="223545"/>
                  </a:lnTo>
                  <a:lnTo>
                    <a:pt x="13093" y="21399"/>
                  </a:lnTo>
                  <a:lnTo>
                    <a:pt x="32511" y="21399"/>
                  </a:lnTo>
                  <a:lnTo>
                    <a:pt x="23418" y="13093"/>
                  </a:lnTo>
                  <a:lnTo>
                    <a:pt x="376326" y="13093"/>
                  </a:lnTo>
                  <a:lnTo>
                    <a:pt x="376326" y="5841"/>
                  </a:lnTo>
                  <a:lnTo>
                    <a:pt x="374688" y="2260"/>
                  </a:lnTo>
                  <a:lnTo>
                    <a:pt x="374599" y="2108"/>
                  </a:lnTo>
                  <a:lnTo>
                    <a:pt x="371017" y="101"/>
                  </a:lnTo>
                  <a:lnTo>
                    <a:pt x="369785" y="0"/>
                  </a:lnTo>
                  <a:close/>
                </a:path>
                <a:path w="376554" h="245110">
                  <a:moveTo>
                    <a:pt x="262114" y="131508"/>
                  </a:moveTo>
                  <a:lnTo>
                    <a:pt x="242671" y="131508"/>
                  </a:lnTo>
                  <a:lnTo>
                    <a:pt x="352869" y="231927"/>
                  </a:lnTo>
                  <a:lnTo>
                    <a:pt x="376326" y="231927"/>
                  </a:lnTo>
                  <a:lnTo>
                    <a:pt x="376326" y="223659"/>
                  </a:lnTo>
                  <a:lnTo>
                    <a:pt x="363232" y="223659"/>
                  </a:lnTo>
                  <a:lnTo>
                    <a:pt x="262114" y="131508"/>
                  </a:lnTo>
                  <a:close/>
                </a:path>
                <a:path w="376554" h="245110">
                  <a:moveTo>
                    <a:pt x="376326" y="21399"/>
                  </a:moveTo>
                  <a:lnTo>
                    <a:pt x="363232" y="21399"/>
                  </a:lnTo>
                  <a:lnTo>
                    <a:pt x="363232" y="223659"/>
                  </a:lnTo>
                  <a:lnTo>
                    <a:pt x="376326" y="223659"/>
                  </a:lnTo>
                  <a:lnTo>
                    <a:pt x="376326" y="21399"/>
                  </a:lnTo>
                  <a:close/>
                </a:path>
                <a:path w="376554" h="245110">
                  <a:moveTo>
                    <a:pt x="32511" y="21399"/>
                  </a:moveTo>
                  <a:lnTo>
                    <a:pt x="13093" y="21399"/>
                  </a:lnTo>
                  <a:lnTo>
                    <a:pt x="123316" y="122072"/>
                  </a:lnTo>
                  <a:lnTo>
                    <a:pt x="13093" y="223545"/>
                  </a:lnTo>
                  <a:lnTo>
                    <a:pt x="32433" y="223545"/>
                  </a:lnTo>
                  <a:lnTo>
                    <a:pt x="133019" y="130936"/>
                  </a:lnTo>
                  <a:lnTo>
                    <a:pt x="152430" y="130936"/>
                  </a:lnTo>
                  <a:lnTo>
                    <a:pt x="32511" y="21399"/>
                  </a:lnTo>
                  <a:close/>
                </a:path>
                <a:path w="376554" h="245110">
                  <a:moveTo>
                    <a:pt x="152430" y="130936"/>
                  </a:moveTo>
                  <a:lnTo>
                    <a:pt x="133019" y="130936"/>
                  </a:lnTo>
                  <a:lnTo>
                    <a:pt x="185000" y="178409"/>
                  </a:lnTo>
                  <a:lnTo>
                    <a:pt x="186575" y="178981"/>
                  </a:lnTo>
                  <a:lnTo>
                    <a:pt x="189750" y="178981"/>
                  </a:lnTo>
                  <a:lnTo>
                    <a:pt x="191325" y="178409"/>
                  </a:lnTo>
                  <a:lnTo>
                    <a:pt x="207564" y="163575"/>
                  </a:lnTo>
                  <a:lnTo>
                    <a:pt x="188163" y="163575"/>
                  </a:lnTo>
                  <a:lnTo>
                    <a:pt x="152430" y="130936"/>
                  </a:lnTo>
                  <a:close/>
                </a:path>
                <a:path w="376554" h="245110">
                  <a:moveTo>
                    <a:pt x="376326" y="13093"/>
                  </a:moveTo>
                  <a:lnTo>
                    <a:pt x="352907" y="13093"/>
                  </a:lnTo>
                  <a:lnTo>
                    <a:pt x="239001" y="117144"/>
                  </a:lnTo>
                  <a:lnTo>
                    <a:pt x="238544" y="117436"/>
                  </a:lnTo>
                  <a:lnTo>
                    <a:pt x="238061" y="117678"/>
                  </a:lnTo>
                  <a:lnTo>
                    <a:pt x="237540" y="118262"/>
                  </a:lnTo>
                  <a:lnTo>
                    <a:pt x="237489" y="118465"/>
                  </a:lnTo>
                  <a:lnTo>
                    <a:pt x="237362" y="118630"/>
                  </a:lnTo>
                  <a:lnTo>
                    <a:pt x="188163" y="163575"/>
                  </a:lnTo>
                  <a:lnTo>
                    <a:pt x="207564" y="163575"/>
                  </a:lnTo>
                  <a:lnTo>
                    <a:pt x="242671" y="131508"/>
                  </a:lnTo>
                  <a:lnTo>
                    <a:pt x="262114" y="131508"/>
                  </a:lnTo>
                  <a:lnTo>
                    <a:pt x="252387" y="122643"/>
                  </a:lnTo>
                  <a:lnTo>
                    <a:pt x="363232" y="21399"/>
                  </a:lnTo>
                  <a:lnTo>
                    <a:pt x="376326" y="21399"/>
                  </a:lnTo>
                  <a:lnTo>
                    <a:pt x="376326" y="13093"/>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7" name="object 10"/>
            <p:cNvSpPr/>
            <p:nvPr/>
          </p:nvSpPr>
          <p:spPr>
            <a:xfrm>
              <a:off x="7451234" y="4067542"/>
              <a:ext cx="560546" cy="560546"/>
            </a:xfrm>
            <a:custGeom>
              <a:avLst/>
              <a:gdLst/>
              <a:ahLst/>
              <a:cxnLst/>
              <a:rect l="l" t="t" r="r" b="b"/>
              <a:pathLst>
                <a:path w="747395" h="747395">
                  <a:moveTo>
                    <a:pt x="373621" y="0"/>
                  </a:moveTo>
                  <a:lnTo>
                    <a:pt x="326754" y="2911"/>
                  </a:lnTo>
                  <a:lnTo>
                    <a:pt x="281624" y="11411"/>
                  </a:lnTo>
                  <a:lnTo>
                    <a:pt x="238582" y="25150"/>
                  </a:lnTo>
                  <a:lnTo>
                    <a:pt x="197978" y="43777"/>
                  </a:lnTo>
                  <a:lnTo>
                    <a:pt x="160161" y="66943"/>
                  </a:lnTo>
                  <a:lnTo>
                    <a:pt x="125482" y="94297"/>
                  </a:lnTo>
                  <a:lnTo>
                    <a:pt x="94292" y="125489"/>
                  </a:lnTo>
                  <a:lnTo>
                    <a:pt x="66939" y="160170"/>
                  </a:lnTo>
                  <a:lnTo>
                    <a:pt x="43774" y="197987"/>
                  </a:lnTo>
                  <a:lnTo>
                    <a:pt x="25148" y="238593"/>
                  </a:lnTo>
                  <a:lnTo>
                    <a:pt x="11410" y="281636"/>
                  </a:lnTo>
                  <a:lnTo>
                    <a:pt x="2910" y="326766"/>
                  </a:lnTo>
                  <a:lnTo>
                    <a:pt x="0" y="373634"/>
                  </a:lnTo>
                  <a:lnTo>
                    <a:pt x="2910" y="420501"/>
                  </a:lnTo>
                  <a:lnTo>
                    <a:pt x="11410" y="465631"/>
                  </a:lnTo>
                  <a:lnTo>
                    <a:pt x="25148" y="508674"/>
                  </a:lnTo>
                  <a:lnTo>
                    <a:pt x="43774" y="549280"/>
                  </a:lnTo>
                  <a:lnTo>
                    <a:pt x="66939" y="587097"/>
                  </a:lnTo>
                  <a:lnTo>
                    <a:pt x="94292" y="621778"/>
                  </a:lnTo>
                  <a:lnTo>
                    <a:pt x="125482" y="652970"/>
                  </a:lnTo>
                  <a:lnTo>
                    <a:pt x="160161" y="680324"/>
                  </a:lnTo>
                  <a:lnTo>
                    <a:pt x="197978" y="703490"/>
                  </a:lnTo>
                  <a:lnTo>
                    <a:pt x="238582" y="722117"/>
                  </a:lnTo>
                  <a:lnTo>
                    <a:pt x="281624" y="735856"/>
                  </a:lnTo>
                  <a:lnTo>
                    <a:pt x="326754" y="744356"/>
                  </a:lnTo>
                  <a:lnTo>
                    <a:pt x="373621" y="747268"/>
                  </a:lnTo>
                  <a:lnTo>
                    <a:pt x="420488" y="744356"/>
                  </a:lnTo>
                  <a:lnTo>
                    <a:pt x="465618" y="735856"/>
                  </a:lnTo>
                  <a:lnTo>
                    <a:pt x="508661" y="722117"/>
                  </a:lnTo>
                  <a:lnTo>
                    <a:pt x="549267" y="703490"/>
                  </a:lnTo>
                  <a:lnTo>
                    <a:pt x="587085" y="680324"/>
                  </a:lnTo>
                  <a:lnTo>
                    <a:pt x="621765" y="652970"/>
                  </a:lnTo>
                  <a:lnTo>
                    <a:pt x="652957" y="621778"/>
                  </a:lnTo>
                  <a:lnTo>
                    <a:pt x="680311" y="587097"/>
                  </a:lnTo>
                  <a:lnTo>
                    <a:pt x="703477" y="549280"/>
                  </a:lnTo>
                  <a:lnTo>
                    <a:pt x="722105" y="508674"/>
                  </a:lnTo>
                  <a:lnTo>
                    <a:pt x="735844" y="465631"/>
                  </a:lnTo>
                  <a:lnTo>
                    <a:pt x="744344" y="420501"/>
                  </a:lnTo>
                  <a:lnTo>
                    <a:pt x="747255" y="373634"/>
                  </a:lnTo>
                  <a:lnTo>
                    <a:pt x="744344" y="326766"/>
                  </a:lnTo>
                  <a:lnTo>
                    <a:pt x="735844" y="281636"/>
                  </a:lnTo>
                  <a:lnTo>
                    <a:pt x="722105" y="238593"/>
                  </a:lnTo>
                  <a:lnTo>
                    <a:pt x="703477" y="197987"/>
                  </a:lnTo>
                  <a:lnTo>
                    <a:pt x="680311" y="160170"/>
                  </a:lnTo>
                  <a:lnTo>
                    <a:pt x="652957" y="125489"/>
                  </a:lnTo>
                  <a:lnTo>
                    <a:pt x="621765" y="94297"/>
                  </a:lnTo>
                  <a:lnTo>
                    <a:pt x="587085" y="66943"/>
                  </a:lnTo>
                  <a:lnTo>
                    <a:pt x="549267" y="43777"/>
                  </a:lnTo>
                  <a:lnTo>
                    <a:pt x="508661" y="25150"/>
                  </a:lnTo>
                  <a:lnTo>
                    <a:pt x="465618" y="11411"/>
                  </a:lnTo>
                  <a:lnTo>
                    <a:pt x="420488" y="2911"/>
                  </a:lnTo>
                  <a:lnTo>
                    <a:pt x="373621" y="0"/>
                  </a:lnTo>
                  <a:close/>
                </a:path>
              </a:pathLst>
            </a:custGeom>
            <a:solidFill>
              <a:srgbClr val="29A9D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8" name="object 11"/>
            <p:cNvSpPr/>
            <p:nvPr/>
          </p:nvSpPr>
          <p:spPr>
            <a:xfrm>
              <a:off x="7646604" y="4445675"/>
              <a:ext cx="170021" cy="0"/>
            </a:xfrm>
            <a:custGeom>
              <a:avLst/>
              <a:gdLst/>
              <a:ahLst/>
              <a:cxnLst/>
              <a:rect l="l" t="t" r="r" b="b"/>
              <a:pathLst>
                <a:path w="226695">
                  <a:moveTo>
                    <a:pt x="226275" y="0"/>
                  </a:moveTo>
                  <a:lnTo>
                    <a:pt x="0" y="0"/>
                  </a:lnTo>
                </a:path>
              </a:pathLst>
            </a:custGeom>
            <a:ln w="635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9" name="object 12"/>
            <p:cNvSpPr/>
            <p:nvPr/>
          </p:nvSpPr>
          <p:spPr>
            <a:xfrm>
              <a:off x="7721665" y="4461994"/>
              <a:ext cx="20003" cy="20003"/>
            </a:xfrm>
            <a:custGeom>
              <a:avLst/>
              <a:gdLst/>
              <a:ahLst/>
              <a:cxnLst/>
              <a:rect l="l" t="t" r="r" b="b"/>
              <a:pathLst>
                <a:path w="26670" h="26670">
                  <a:moveTo>
                    <a:pt x="20294" y="12"/>
                  </a:moveTo>
                  <a:lnTo>
                    <a:pt x="13093" y="0"/>
                  </a:lnTo>
                  <a:lnTo>
                    <a:pt x="5842" y="0"/>
                  </a:lnTo>
                  <a:lnTo>
                    <a:pt x="0" y="5842"/>
                  </a:lnTo>
                  <a:lnTo>
                    <a:pt x="0" y="20269"/>
                  </a:lnTo>
                  <a:lnTo>
                    <a:pt x="5842" y="26111"/>
                  </a:lnTo>
                  <a:lnTo>
                    <a:pt x="20269" y="26111"/>
                  </a:lnTo>
                  <a:lnTo>
                    <a:pt x="26111" y="20269"/>
                  </a:lnTo>
                  <a:lnTo>
                    <a:pt x="26123" y="5854"/>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7" name="object 13"/>
            <p:cNvSpPr/>
            <p:nvPr/>
          </p:nvSpPr>
          <p:spPr>
            <a:xfrm>
              <a:off x="7646604" y="4197641"/>
              <a:ext cx="170021" cy="300514"/>
            </a:xfrm>
            <a:custGeom>
              <a:avLst/>
              <a:gdLst/>
              <a:ahLst/>
              <a:cxnLst/>
              <a:rect l="l" t="t" r="r" b="b"/>
              <a:pathLst>
                <a:path w="226695" h="400685">
                  <a:moveTo>
                    <a:pt x="34810" y="0"/>
                  </a:moveTo>
                  <a:lnTo>
                    <a:pt x="191465" y="0"/>
                  </a:lnTo>
                  <a:lnTo>
                    <a:pt x="205016" y="2735"/>
                  </a:lnTo>
                  <a:lnTo>
                    <a:pt x="216080" y="10194"/>
                  </a:lnTo>
                  <a:lnTo>
                    <a:pt x="223540" y="21259"/>
                  </a:lnTo>
                  <a:lnTo>
                    <a:pt x="226275" y="34810"/>
                  </a:lnTo>
                  <a:lnTo>
                    <a:pt x="226275" y="365518"/>
                  </a:lnTo>
                  <a:lnTo>
                    <a:pt x="223540" y="379069"/>
                  </a:lnTo>
                  <a:lnTo>
                    <a:pt x="216080" y="390134"/>
                  </a:lnTo>
                  <a:lnTo>
                    <a:pt x="205016" y="397594"/>
                  </a:lnTo>
                  <a:lnTo>
                    <a:pt x="191465" y="400329"/>
                  </a:lnTo>
                  <a:lnTo>
                    <a:pt x="34810" y="400329"/>
                  </a:lnTo>
                  <a:lnTo>
                    <a:pt x="21259" y="397594"/>
                  </a:lnTo>
                  <a:lnTo>
                    <a:pt x="10194" y="390134"/>
                  </a:lnTo>
                  <a:lnTo>
                    <a:pt x="2735" y="379069"/>
                  </a:lnTo>
                  <a:lnTo>
                    <a:pt x="0" y="365518"/>
                  </a:lnTo>
                  <a:lnTo>
                    <a:pt x="0" y="34810"/>
                  </a:lnTo>
                  <a:lnTo>
                    <a:pt x="2735" y="21259"/>
                  </a:lnTo>
                  <a:lnTo>
                    <a:pt x="10194" y="10194"/>
                  </a:lnTo>
                  <a:lnTo>
                    <a:pt x="21259" y="2735"/>
                  </a:lnTo>
                  <a:lnTo>
                    <a:pt x="34810" y="0"/>
                  </a:lnTo>
                  <a:close/>
                </a:path>
              </a:pathLst>
            </a:custGeom>
            <a:ln w="635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8" name="object 15"/>
            <p:cNvSpPr txBox="1"/>
            <p:nvPr/>
          </p:nvSpPr>
          <p:spPr>
            <a:xfrm>
              <a:off x="3779828" y="4190400"/>
              <a:ext cx="1277303" cy="229550"/>
            </a:xfrm>
            <a:prstGeom prst="rect">
              <a:avLst/>
            </a:prstGeom>
          </p:spPr>
          <p:txBody>
            <a:bodyPr vert="horz" wrap="square" lIns="0" tIns="13970" rIns="0" bIns="0" rtlCol="0">
              <a:spAutoFit/>
            </a:bodyPr>
            <a:lstStyle/>
            <a:p>
              <a:pPr marL="12700">
                <a:spcBef>
                  <a:spcPts val="110"/>
                </a:spcBef>
              </a:pPr>
              <a:r>
                <a:rPr sz="1400" spc="-105" dirty="0">
                  <a:solidFill>
                    <a:srgbClr val="FFFFFF"/>
                  </a:solidFill>
                  <a:latin typeface="Roboto" panose="02000000000000000000" pitchFamily="2" charset="0"/>
                  <a:ea typeface="Roboto" panose="02000000000000000000" pitchFamily="2" charset="0"/>
                  <a:cs typeface="Arial Black"/>
                </a:rPr>
                <a:t>of</a:t>
              </a:r>
              <a:r>
                <a:rPr sz="1400" spc="-50" dirty="0">
                  <a:solidFill>
                    <a:srgbClr val="FFFFFF"/>
                  </a:solidFill>
                  <a:latin typeface="Roboto" panose="02000000000000000000" pitchFamily="2" charset="0"/>
                  <a:ea typeface="Roboto" panose="02000000000000000000" pitchFamily="2" charset="0"/>
                  <a:cs typeface="Arial Black"/>
                </a:rPr>
                <a:t>f</a:t>
              </a:r>
              <a:r>
                <a:rPr sz="1400" spc="-110" dirty="0">
                  <a:solidFill>
                    <a:srgbClr val="FFFFFF"/>
                  </a:solidFill>
                  <a:latin typeface="Roboto" panose="02000000000000000000" pitchFamily="2" charset="0"/>
                  <a:ea typeface="Roboto" panose="02000000000000000000" pitchFamily="2" charset="0"/>
                  <a:cs typeface="Arial Black"/>
                </a:rPr>
                <a:t>i</a:t>
              </a:r>
              <a:r>
                <a:rPr sz="1400" spc="-245" dirty="0">
                  <a:solidFill>
                    <a:srgbClr val="FFFFFF"/>
                  </a:solidFill>
                  <a:latin typeface="Roboto" panose="02000000000000000000" pitchFamily="2" charset="0"/>
                  <a:ea typeface="Roboto" panose="02000000000000000000" pitchFamily="2" charset="0"/>
                  <a:cs typeface="Arial Black"/>
                </a:rPr>
                <a:t>c</a:t>
              </a:r>
              <a:r>
                <a:rPr sz="1400" spc="-50" dirty="0">
                  <a:solidFill>
                    <a:srgbClr val="FFFFFF"/>
                  </a:solidFill>
                  <a:latin typeface="Roboto" panose="02000000000000000000" pitchFamily="2" charset="0"/>
                  <a:ea typeface="Roboto" panose="02000000000000000000" pitchFamily="2" charset="0"/>
                  <a:cs typeface="Arial Black"/>
                </a:rPr>
                <a:t>e@fmﬁ</a:t>
              </a:r>
              <a:r>
                <a:rPr sz="1400" spc="-85" dirty="0">
                  <a:solidFill>
                    <a:srgbClr val="FFFFFF"/>
                  </a:solidFill>
                  <a:latin typeface="Roboto" panose="02000000000000000000" pitchFamily="2" charset="0"/>
                  <a:ea typeface="Roboto" panose="02000000000000000000" pitchFamily="2" charset="0"/>
                  <a:cs typeface="Arial Black"/>
                </a:rPr>
                <a:t>b</a:t>
              </a:r>
              <a:r>
                <a:rPr sz="1400" spc="-110" dirty="0">
                  <a:solidFill>
                    <a:srgbClr val="FFFFFF"/>
                  </a:solidFill>
                  <a:latin typeface="Roboto" panose="02000000000000000000" pitchFamily="2" charset="0"/>
                  <a:ea typeface="Roboto" panose="02000000000000000000" pitchFamily="2" charset="0"/>
                  <a:cs typeface="Arial Black"/>
                </a:rPr>
                <a:t>.bg</a:t>
              </a:r>
              <a:endParaRPr sz="1400" dirty="0">
                <a:solidFill>
                  <a:prstClr val="black"/>
                </a:solidFill>
                <a:latin typeface="Roboto" panose="02000000000000000000" pitchFamily="2" charset="0"/>
                <a:ea typeface="Roboto" panose="02000000000000000000" pitchFamily="2" charset="0"/>
                <a:cs typeface="Arial Black"/>
              </a:endParaRPr>
            </a:p>
          </p:txBody>
        </p:sp>
        <p:sp>
          <p:nvSpPr>
            <p:cNvPr id="29" name="object 16"/>
            <p:cNvSpPr txBox="1"/>
            <p:nvPr/>
          </p:nvSpPr>
          <p:spPr>
            <a:xfrm>
              <a:off x="6047579" y="4197641"/>
              <a:ext cx="1099661" cy="229550"/>
            </a:xfrm>
            <a:prstGeom prst="rect">
              <a:avLst/>
            </a:prstGeom>
          </p:spPr>
          <p:txBody>
            <a:bodyPr vert="horz" wrap="square" lIns="0" tIns="13970" rIns="0" bIns="0" rtlCol="0">
              <a:spAutoFit/>
            </a:bodyPr>
            <a:lstStyle/>
            <a:p>
              <a:pPr marL="12700">
                <a:spcBef>
                  <a:spcPts val="110"/>
                </a:spcBef>
              </a:pPr>
              <a:r>
                <a:rPr sz="1400" spc="-175" dirty="0">
                  <a:solidFill>
                    <a:srgbClr val="FFFFFF"/>
                  </a:solidFill>
                  <a:latin typeface="Roboto" panose="02000000000000000000" pitchFamily="2" charset="0"/>
                  <a:ea typeface="Roboto" panose="02000000000000000000" pitchFamily="2" charset="0"/>
                  <a:cs typeface="Arial Black"/>
                </a:rPr>
                <a:t>www.fmﬁb.bg</a:t>
              </a:r>
              <a:endParaRPr sz="1400" dirty="0">
                <a:solidFill>
                  <a:prstClr val="black"/>
                </a:solidFill>
                <a:latin typeface="Roboto" panose="02000000000000000000" pitchFamily="2" charset="0"/>
                <a:ea typeface="Roboto" panose="02000000000000000000" pitchFamily="2" charset="0"/>
                <a:cs typeface="Arial Black"/>
              </a:endParaRPr>
            </a:p>
          </p:txBody>
        </p:sp>
        <p:sp>
          <p:nvSpPr>
            <p:cNvPr id="30" name="object 17"/>
            <p:cNvSpPr txBox="1"/>
            <p:nvPr/>
          </p:nvSpPr>
          <p:spPr>
            <a:xfrm>
              <a:off x="8147637" y="4190400"/>
              <a:ext cx="1421129" cy="229550"/>
            </a:xfrm>
            <a:prstGeom prst="rect">
              <a:avLst/>
            </a:prstGeom>
          </p:spPr>
          <p:txBody>
            <a:bodyPr vert="horz" wrap="square" lIns="0" tIns="13970" rIns="0" bIns="0" rtlCol="0">
              <a:spAutoFit/>
            </a:bodyPr>
            <a:lstStyle/>
            <a:p>
              <a:pPr marL="12700">
                <a:spcBef>
                  <a:spcPts val="110"/>
                </a:spcBef>
              </a:pPr>
              <a:r>
                <a:rPr sz="1400" spc="-160" dirty="0">
                  <a:solidFill>
                    <a:srgbClr val="FFFFFF"/>
                  </a:solidFill>
                  <a:latin typeface="Roboto" panose="02000000000000000000" pitchFamily="2" charset="0"/>
                  <a:ea typeface="Roboto" panose="02000000000000000000" pitchFamily="2" charset="0"/>
                  <a:cs typeface="Arial Black"/>
                </a:rPr>
                <a:t>+</a:t>
              </a:r>
              <a:r>
                <a:rPr sz="1400" spc="-165" dirty="0">
                  <a:solidFill>
                    <a:srgbClr val="FFFFFF"/>
                  </a:solidFill>
                  <a:latin typeface="Roboto" panose="02000000000000000000" pitchFamily="2" charset="0"/>
                  <a:ea typeface="Roboto" panose="02000000000000000000" pitchFamily="2" charset="0"/>
                  <a:cs typeface="Arial Black"/>
                </a:rPr>
                <a:t>3</a:t>
              </a:r>
              <a:r>
                <a:rPr sz="1400" spc="-114" dirty="0">
                  <a:solidFill>
                    <a:srgbClr val="FFFFFF"/>
                  </a:solidFill>
                  <a:latin typeface="Roboto" panose="02000000000000000000" pitchFamily="2" charset="0"/>
                  <a:ea typeface="Roboto" panose="02000000000000000000" pitchFamily="2" charset="0"/>
                  <a:cs typeface="Arial Black"/>
                </a:rPr>
                <a:t>5</a:t>
              </a:r>
              <a:r>
                <a:rPr sz="1400" spc="-110" dirty="0">
                  <a:solidFill>
                    <a:srgbClr val="FFFFFF"/>
                  </a:solidFill>
                  <a:latin typeface="Roboto" panose="02000000000000000000" pitchFamily="2" charset="0"/>
                  <a:ea typeface="Roboto" panose="02000000000000000000" pitchFamily="2" charset="0"/>
                  <a:cs typeface="Arial Black"/>
                </a:rPr>
                <a:t>9</a:t>
              </a:r>
              <a:r>
                <a:rPr sz="1400" spc="-235" dirty="0">
                  <a:solidFill>
                    <a:srgbClr val="FFFFFF"/>
                  </a:solidFill>
                  <a:latin typeface="Roboto" panose="02000000000000000000" pitchFamily="2" charset="0"/>
                  <a:ea typeface="Roboto" panose="02000000000000000000" pitchFamily="2" charset="0"/>
                  <a:cs typeface="Arial Black"/>
                </a:rPr>
                <a:t> </a:t>
              </a:r>
              <a:r>
                <a:rPr sz="1400" spc="-195" dirty="0">
                  <a:solidFill>
                    <a:srgbClr val="FFFFFF"/>
                  </a:solidFill>
                  <a:latin typeface="Roboto" panose="02000000000000000000" pitchFamily="2" charset="0"/>
                  <a:ea typeface="Roboto" panose="02000000000000000000" pitchFamily="2" charset="0"/>
                  <a:cs typeface="Arial Black"/>
                </a:rPr>
                <a:t>8</a:t>
              </a:r>
              <a:r>
                <a:rPr sz="1400" spc="-160" dirty="0">
                  <a:solidFill>
                    <a:srgbClr val="FFFFFF"/>
                  </a:solidFill>
                  <a:latin typeface="Roboto" panose="02000000000000000000" pitchFamily="2" charset="0"/>
                  <a:ea typeface="Roboto" panose="02000000000000000000" pitchFamily="2" charset="0"/>
                  <a:cs typeface="Arial Black"/>
                </a:rPr>
                <a:t>7</a:t>
              </a:r>
              <a:r>
                <a:rPr sz="1400" spc="-265" dirty="0">
                  <a:solidFill>
                    <a:srgbClr val="FFFFFF"/>
                  </a:solidFill>
                  <a:latin typeface="Roboto" panose="02000000000000000000" pitchFamily="2" charset="0"/>
                  <a:ea typeface="Roboto" panose="02000000000000000000" pitchFamily="2" charset="0"/>
                  <a:cs typeface="Arial Black"/>
                </a:rPr>
                <a:t>7</a:t>
              </a:r>
              <a:r>
                <a:rPr sz="1400" spc="-235" dirty="0">
                  <a:solidFill>
                    <a:srgbClr val="FFFFFF"/>
                  </a:solidFill>
                  <a:latin typeface="Roboto" panose="02000000000000000000" pitchFamily="2" charset="0"/>
                  <a:ea typeface="Roboto" panose="02000000000000000000" pitchFamily="2" charset="0"/>
                  <a:cs typeface="Arial Black"/>
                </a:rPr>
                <a:t> </a:t>
              </a:r>
              <a:r>
                <a:rPr sz="1400" spc="-90" dirty="0">
                  <a:solidFill>
                    <a:srgbClr val="FFFFFF"/>
                  </a:solidFill>
                  <a:latin typeface="Roboto" panose="02000000000000000000" pitchFamily="2" charset="0"/>
                  <a:ea typeface="Roboto" panose="02000000000000000000" pitchFamily="2" charset="0"/>
                  <a:cs typeface="Arial Black"/>
                </a:rPr>
                <a:t>04</a:t>
              </a:r>
              <a:r>
                <a:rPr sz="1400" spc="-235" dirty="0">
                  <a:solidFill>
                    <a:srgbClr val="FFFFFF"/>
                  </a:solidFill>
                  <a:latin typeface="Roboto" panose="02000000000000000000" pitchFamily="2" charset="0"/>
                  <a:ea typeface="Roboto" panose="02000000000000000000" pitchFamily="2" charset="0"/>
                  <a:cs typeface="Arial Black"/>
                </a:rPr>
                <a:t> </a:t>
              </a:r>
              <a:r>
                <a:rPr sz="1400" spc="-95" dirty="0">
                  <a:solidFill>
                    <a:srgbClr val="FFFFFF"/>
                  </a:solidFill>
                  <a:latin typeface="Roboto" panose="02000000000000000000" pitchFamily="2" charset="0"/>
                  <a:ea typeface="Roboto" panose="02000000000000000000" pitchFamily="2" charset="0"/>
                  <a:cs typeface="Arial Black"/>
                </a:rPr>
                <a:t>64</a:t>
              </a:r>
              <a:r>
                <a:rPr sz="1400" spc="-235" dirty="0">
                  <a:solidFill>
                    <a:srgbClr val="FFFFFF"/>
                  </a:solidFill>
                  <a:latin typeface="Roboto" panose="02000000000000000000" pitchFamily="2" charset="0"/>
                  <a:ea typeface="Roboto" panose="02000000000000000000" pitchFamily="2" charset="0"/>
                  <a:cs typeface="Arial Black"/>
                </a:rPr>
                <a:t> </a:t>
              </a:r>
              <a:r>
                <a:rPr sz="1400" spc="-170" dirty="0">
                  <a:solidFill>
                    <a:srgbClr val="FFFFFF"/>
                  </a:solidFill>
                  <a:latin typeface="Roboto" panose="02000000000000000000" pitchFamily="2" charset="0"/>
                  <a:ea typeface="Roboto" panose="02000000000000000000" pitchFamily="2" charset="0"/>
                  <a:cs typeface="Arial Black"/>
                </a:rPr>
                <a:t>67</a:t>
              </a:r>
              <a:endParaRPr sz="1400" dirty="0">
                <a:solidFill>
                  <a:prstClr val="black"/>
                </a:solidFill>
                <a:latin typeface="Roboto" panose="02000000000000000000" pitchFamily="2" charset="0"/>
                <a:ea typeface="Roboto" panose="02000000000000000000" pitchFamily="2" charset="0"/>
                <a:cs typeface="Arial Black"/>
              </a:endParaRPr>
            </a:p>
          </p:txBody>
        </p:sp>
      </p:grpSp>
      <p:sp>
        <p:nvSpPr>
          <p:cNvPr id="31" name="TextBox 30"/>
          <p:cNvSpPr txBox="1"/>
          <p:nvPr/>
        </p:nvSpPr>
        <p:spPr>
          <a:xfrm>
            <a:off x="2091222" y="3198166"/>
            <a:ext cx="8009556" cy="369332"/>
          </a:xfrm>
          <a:prstGeom prst="rect">
            <a:avLst/>
          </a:prstGeom>
          <a:noFill/>
        </p:spPr>
        <p:txBody>
          <a:bodyPr wrap="square" rtlCol="0">
            <a:spAutoFit/>
          </a:bodyPr>
          <a:lstStyle/>
          <a:p>
            <a:pPr algn="ctr"/>
            <a:r>
              <a:rPr lang="bg-BG" b="1" dirty="0">
                <a:solidFill>
                  <a:schemeClr val="bg1"/>
                </a:solidFill>
                <a:latin typeface="Roboto" panose="02000000000000000000" pitchFamily="2" charset="0"/>
                <a:ea typeface="Roboto" panose="02000000000000000000" pitchFamily="2" charset="0"/>
                <a:cs typeface="Calibri" panose="020F0502020204030204" pitchFamily="34" charset="0"/>
              </a:rPr>
              <a:t>ФОНД МЕНИДЖЪР НА ФИНАНСОВИ ИНСТРУМЕНТИ В БЪЛГАРИЯ</a:t>
            </a:r>
            <a:endParaRPr lang="ru-RU" b="1" dirty="0">
              <a:solidFill>
                <a:schemeClr val="bg1"/>
              </a:solidFill>
              <a:latin typeface="Roboto" panose="02000000000000000000" pitchFamily="2"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3842593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3" name="TextBox 2"/>
          <p:cNvSpPr txBox="1"/>
          <p:nvPr/>
        </p:nvSpPr>
        <p:spPr>
          <a:xfrm>
            <a:off x="914401" y="1176235"/>
            <a:ext cx="1063112" cy="338554"/>
          </a:xfrm>
          <a:prstGeom prst="rect">
            <a:avLst/>
          </a:prstGeom>
          <a:noFill/>
        </p:spPr>
        <p:txBody>
          <a:bodyPr wrap="none" rtlCol="0">
            <a:spAutoFit/>
          </a:bodyPr>
          <a:lstStyle/>
          <a:p>
            <a:r>
              <a:rPr lang="bg-BG" sz="1600" b="1" dirty="0">
                <a:solidFill>
                  <a:srgbClr val="2E75B6"/>
                </a:solidFill>
                <a:latin typeface="Roboto" panose="02000000000000000000" pitchFamily="2" charset="0"/>
                <a:ea typeface="Roboto" panose="02000000000000000000" pitchFamily="2" charset="0"/>
              </a:rPr>
              <a:t>М</a:t>
            </a:r>
            <a:r>
              <a:rPr lang="bg-BG" sz="1600" b="1" dirty="0">
                <a:solidFill>
                  <a:schemeClr val="accent1">
                    <a:lumMod val="75000"/>
                  </a:schemeClr>
                </a:solidFill>
                <a:latin typeface="Roboto" panose="02000000000000000000" pitchFamily="2" charset="0"/>
                <a:ea typeface="Roboto" panose="02000000000000000000" pitchFamily="2" charset="0"/>
              </a:rPr>
              <a:t>АНДАТ</a:t>
            </a:r>
            <a:endParaRPr lang="en-US" sz="1600" b="1" dirty="0">
              <a:solidFill>
                <a:schemeClr val="accent1">
                  <a:lumMod val="75000"/>
                </a:schemeClr>
              </a:solidFill>
              <a:latin typeface="Roboto" panose="02000000000000000000" pitchFamily="2" charset="0"/>
              <a:ea typeface="Roboto" panose="02000000000000000000" pitchFamily="2" charset="0"/>
            </a:endParaRPr>
          </a:p>
        </p:txBody>
      </p:sp>
      <p:sp>
        <p:nvSpPr>
          <p:cNvPr id="4" name="TextBox 3"/>
          <p:cNvSpPr txBox="1"/>
          <p:nvPr/>
        </p:nvSpPr>
        <p:spPr>
          <a:xfrm>
            <a:off x="914401" y="385147"/>
            <a:ext cx="642996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ru-RU" sz="20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Calibri" panose="020F0502020204030204" pitchFamily="34" charset="0"/>
              </a:rPr>
              <a:t>ФИНАНСОВИ ИНСТРУМЕНТИ ПО ПКИП 2021 - 2027</a:t>
            </a:r>
            <a:endParaRPr kumimoji="0" lang="bg-BG" sz="20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Calibri" panose="020F050202020403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6837" y="179652"/>
            <a:ext cx="1759527" cy="816420"/>
          </a:xfrm>
          <a:prstGeom prst="rect">
            <a:avLst/>
          </a:prstGeom>
        </p:spPr>
      </p:pic>
      <p:sp>
        <p:nvSpPr>
          <p:cNvPr id="7" name="TextBox 6"/>
          <p:cNvSpPr txBox="1"/>
          <p:nvPr/>
        </p:nvSpPr>
        <p:spPr>
          <a:xfrm>
            <a:off x="914400" y="1533297"/>
            <a:ext cx="8594019" cy="523220"/>
          </a:xfrm>
          <a:prstGeom prst="rect">
            <a:avLst/>
          </a:prstGeom>
          <a:noFill/>
        </p:spPr>
        <p:txBody>
          <a:bodyPr wrap="none" rtlCol="0">
            <a:spAutoFit/>
          </a:bodyPr>
          <a:lstStyle/>
          <a:p>
            <a:r>
              <a:rPr lang="bg-BG" sz="1400" dirty="0">
                <a:solidFill>
                  <a:schemeClr val="tx1">
                    <a:lumMod val="75000"/>
                    <a:lumOff val="25000"/>
                  </a:schemeClr>
                </a:solidFill>
                <a:latin typeface="Roboto" panose="02000000000000000000" pitchFamily="2" charset="0"/>
                <a:ea typeface="Roboto" panose="02000000000000000000" pitchFamily="2" charset="0"/>
              </a:rPr>
              <a:t>EUR 645.6M средства под управление, посредством Споразумение за финансиране от 16.02.2023г.</a:t>
            </a:r>
          </a:p>
          <a:p>
            <a:r>
              <a:rPr lang="bg-BG" sz="1400" dirty="0">
                <a:solidFill>
                  <a:schemeClr val="tx1">
                    <a:lumMod val="75000"/>
                    <a:lumOff val="25000"/>
                  </a:schemeClr>
                </a:solidFill>
                <a:latin typeface="Roboto" panose="02000000000000000000" pitchFamily="2" charset="0"/>
                <a:ea typeface="Roboto" panose="02000000000000000000" pitchFamily="2" charset="0"/>
              </a:rPr>
              <a:t>по Програма „Конкурентоспособност и иновации в предприятията“ 2021 - 2027</a:t>
            </a:r>
          </a:p>
        </p:txBody>
      </p:sp>
      <p:sp>
        <p:nvSpPr>
          <p:cNvPr id="11" name="object 8">
            <a:extLst>
              <a:ext uri="{FF2B5EF4-FFF2-40B4-BE49-F238E27FC236}">
                <a16:creationId xmlns:a16="http://schemas.microsoft.com/office/drawing/2014/main" id="{F7302C4A-96BE-0BF3-C145-7EE7D1C31F20}"/>
              </a:ext>
            </a:extLst>
          </p:cNvPr>
          <p:cNvSpPr txBox="1"/>
          <p:nvPr/>
        </p:nvSpPr>
        <p:spPr>
          <a:xfrm>
            <a:off x="569636" y="2248096"/>
            <a:ext cx="6473422" cy="414857"/>
          </a:xfrm>
          <a:prstGeom prst="rect">
            <a:avLst/>
          </a:prstGeom>
          <a:solidFill>
            <a:srgbClr val="04003D"/>
          </a:solidFill>
          <a:ln>
            <a:solidFill>
              <a:schemeClr val="tx1"/>
            </a:solidFill>
          </a:ln>
        </p:spPr>
        <p:txBody>
          <a:bodyPr vert="horz" wrap="square" lIns="0" tIns="75565" rIns="0" bIns="0" rtlCol="0" anchor="ctr">
            <a:spAutoFit/>
          </a:bodyPr>
          <a:lstStyle/>
          <a:p>
            <a:pPr marL="0" marR="3175" lvl="0" indent="0" algn="ctr" defTabSz="457200" rtl="0" eaLnBrk="1" fontAlgn="auto" latinLnBrk="0" hangingPunct="1">
              <a:lnSpc>
                <a:spcPct val="100000"/>
              </a:lnSpc>
              <a:spcBef>
                <a:spcPts val="595"/>
              </a:spcBef>
              <a:spcAft>
                <a:spcPts val="0"/>
              </a:spcAft>
              <a:buClrTx/>
              <a:buSzTx/>
              <a:buFontTx/>
              <a:buNone/>
              <a:tabLst/>
              <a:defRPr/>
            </a:pPr>
            <a:r>
              <a:rPr kumimoji="0" sz="1100" b="1" i="0" u="none" strike="noStrike" kern="1200" cap="none" spc="-3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ПРИО</a:t>
            </a:r>
            <a:r>
              <a:rPr kumimoji="0" sz="1100" b="1" i="0" u="none" strike="noStrike" kern="1200" cap="none" spc="-2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Р</a:t>
            </a:r>
            <a:r>
              <a:rPr kumimoji="0" sz="1100" b="1" i="0" u="none" strike="noStrike" kern="1200" cap="none" spc="-20"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ИТЕТ</a:t>
            </a:r>
            <a:r>
              <a:rPr kumimoji="0" sz="1100" b="1" i="0" u="none" strike="noStrike" kern="1200" cap="none" spc="-100"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 </a:t>
            </a:r>
            <a:r>
              <a:rPr kumimoji="0" sz="1100" b="1" i="0" u="none" strike="noStrike" kern="1200" cap="none" spc="-160"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1</a:t>
            </a:r>
            <a:r>
              <a:rPr kumimoji="0" sz="1100" b="1" i="0" u="none" strike="noStrike" kern="1200" cap="none" spc="-7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 </a:t>
            </a:r>
            <a:r>
              <a:rPr kumimoji="0" lang="en-US" sz="1100" b="1" i="0" u="none" strike="noStrike" kern="1200" cap="none" spc="-7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 </a:t>
            </a:r>
            <a:r>
              <a:rPr kumimoji="0" sz="1100" b="1" i="0" u="none" strike="noStrike" kern="1200" cap="none" spc="-3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„ИНОВАЦИИ</a:t>
            </a:r>
            <a:r>
              <a:rPr kumimoji="0" sz="1100" b="1" i="0" u="none" strike="noStrike" kern="1200" cap="none" spc="-7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 </a:t>
            </a:r>
            <a:r>
              <a:rPr kumimoji="0" sz="1100" b="1" i="0" u="none" strike="noStrike" kern="1200" cap="none" spc="-50"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И</a:t>
            </a:r>
            <a:r>
              <a:rPr kumimoji="0" sz="1100" b="1" i="0" u="none" strike="noStrike" kern="1200" cap="none" spc="-7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 </a:t>
            </a:r>
            <a:r>
              <a:rPr kumimoji="0" sz="1100" b="1" i="0" u="none" strike="noStrike" kern="1200" cap="none" spc="-5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Р</a:t>
            </a:r>
            <a:r>
              <a:rPr kumimoji="0" sz="1100" b="1" i="0" u="none" strike="noStrike" kern="1200" cap="none" spc="-3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А</a:t>
            </a:r>
            <a:r>
              <a:rPr kumimoji="0" sz="1100" b="1" i="0" u="none" strike="noStrike" kern="1200" cap="none" spc="-2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СТЕ</a:t>
            </a:r>
            <a:r>
              <a:rPr kumimoji="0" sz="1100" b="1" i="0" u="none" strike="noStrike" kern="1200" cap="none" spc="-50"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Ж</a:t>
            </a:r>
            <a:r>
              <a:rPr kumimoji="0" sz="1100" b="1" i="0" u="none" strike="noStrike" kern="1200" cap="none" spc="-3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a:t>
            </a:r>
            <a:endParaRPr kumimoji="0" sz="11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endParaRPr>
          </a:p>
          <a:p>
            <a:pPr marL="0" marR="2540" lvl="0" indent="0" algn="ctr" defTabSz="457200" rtl="0" eaLnBrk="1" fontAlgn="auto" latinLnBrk="0" hangingPunct="1">
              <a:lnSpc>
                <a:spcPct val="100000"/>
              </a:lnSpc>
              <a:spcBef>
                <a:spcPts val="40"/>
              </a:spcBef>
              <a:spcAft>
                <a:spcPts val="0"/>
              </a:spcAft>
              <a:buClrTx/>
              <a:buSzTx/>
              <a:buFontTx/>
              <a:buNone/>
              <a:tabLst/>
              <a:defRPr/>
            </a:pPr>
            <a:r>
              <a:rPr kumimoji="0" sz="1100" b="1" i="0" u="none" strike="noStrike" kern="1200" cap="none" spc="5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a:t>
            </a:r>
            <a:r>
              <a:rPr kumimoji="0" sz="1100" b="1" i="0" u="none" strike="noStrike" kern="1200" cap="none" spc="-9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 </a:t>
            </a:r>
            <a:r>
              <a:rPr kumimoji="0" sz="1100" b="1" i="0" u="none" strike="noStrike" kern="1200" cap="none" spc="-6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35</a:t>
            </a:r>
            <a:r>
              <a:rPr kumimoji="0" lang="bg-BG" sz="1100" b="1" i="0" u="none" strike="noStrike" kern="1200" cap="none" spc="-6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6.9</a:t>
            </a:r>
            <a:r>
              <a:rPr kumimoji="0" sz="1100" b="1" i="0" u="none" strike="noStrike" kern="1200" cap="none" spc="10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 </a:t>
            </a:r>
            <a:r>
              <a:rPr kumimoji="0" sz="1100" b="1" i="0" u="none" strike="noStrike" kern="1200" cap="none" spc="-3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М</a:t>
            </a:r>
            <a:endParaRPr kumimoji="0" sz="11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endParaRPr>
          </a:p>
        </p:txBody>
      </p:sp>
      <p:sp>
        <p:nvSpPr>
          <p:cNvPr id="12" name="object 9">
            <a:extLst>
              <a:ext uri="{FF2B5EF4-FFF2-40B4-BE49-F238E27FC236}">
                <a16:creationId xmlns:a16="http://schemas.microsoft.com/office/drawing/2014/main" id="{FE8C435A-51A7-D3F4-64FF-76B5ED0522E4}"/>
              </a:ext>
            </a:extLst>
          </p:cNvPr>
          <p:cNvSpPr txBox="1"/>
          <p:nvPr/>
        </p:nvSpPr>
        <p:spPr>
          <a:xfrm>
            <a:off x="7136707" y="2255300"/>
            <a:ext cx="4301925" cy="414857"/>
          </a:xfrm>
          <a:prstGeom prst="rect">
            <a:avLst/>
          </a:prstGeom>
          <a:solidFill>
            <a:srgbClr val="04003D"/>
          </a:solidFill>
          <a:ln>
            <a:solidFill>
              <a:schemeClr val="tx1"/>
            </a:solidFill>
          </a:ln>
        </p:spPr>
        <p:txBody>
          <a:bodyPr vert="horz" wrap="square" lIns="0" tIns="75565" rIns="0" bIns="0" rtlCol="0">
            <a:spAutoFit/>
          </a:bodyPr>
          <a:lstStyle/>
          <a:p>
            <a:pPr marL="91440" marR="0" lvl="0" indent="0" algn="ctr" defTabSz="457200" rtl="0" eaLnBrk="1" fontAlgn="auto" latinLnBrk="0" hangingPunct="1">
              <a:lnSpc>
                <a:spcPct val="100000"/>
              </a:lnSpc>
              <a:spcBef>
                <a:spcPts val="595"/>
              </a:spcBef>
              <a:spcAft>
                <a:spcPts val="0"/>
              </a:spcAft>
              <a:buClrTx/>
              <a:buSzTx/>
              <a:buFontTx/>
              <a:buNone/>
              <a:tabLst/>
              <a:defRPr/>
            </a:pPr>
            <a:r>
              <a:rPr kumimoji="0" sz="1100" b="1" i="0" u="none" strike="noStrike" kern="1200" cap="none" spc="-3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ПРИО</a:t>
            </a:r>
            <a:r>
              <a:rPr kumimoji="0" sz="1100" b="1" i="0" u="none" strike="noStrike" kern="1200" cap="none" spc="-2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Р</a:t>
            </a:r>
            <a:r>
              <a:rPr kumimoji="0" sz="1100" b="1" i="0" u="none" strike="noStrike" kern="1200" cap="none" spc="-20"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ИТЕТ</a:t>
            </a:r>
            <a:r>
              <a:rPr kumimoji="0" sz="1100" b="1" i="0" u="none" strike="noStrike" kern="1200" cap="none" spc="-100"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 </a:t>
            </a:r>
            <a:r>
              <a:rPr kumimoji="0" sz="1100" b="1" i="0" u="none" strike="noStrike" kern="1200" cap="none" spc="-3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2</a:t>
            </a:r>
            <a:r>
              <a:rPr kumimoji="0" sz="1100" b="1" i="0" u="none" strike="noStrike" kern="1200" cap="none" spc="-7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 </a:t>
            </a:r>
            <a:r>
              <a:rPr kumimoji="0" sz="1100" b="1" i="0" u="none" strike="noStrike" kern="1200" cap="none" spc="-40"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„КРЪГО</a:t>
            </a:r>
            <a:r>
              <a:rPr kumimoji="0" lang="bg-BG" sz="1100" b="1" i="0" u="none" strike="noStrike" kern="1200" cap="none" spc="-40"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В</a:t>
            </a:r>
            <a:r>
              <a:rPr kumimoji="0" sz="1100" b="1" i="0" u="none" strike="noStrike" kern="1200" cap="none" spc="-40"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А</a:t>
            </a:r>
            <a:r>
              <a:rPr kumimoji="0" sz="1100" b="1" i="0" u="none" strike="noStrike" kern="1200" cap="none" spc="-7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 </a:t>
            </a:r>
            <a:r>
              <a:rPr kumimoji="0" sz="1100" b="1" i="0" u="none" strike="noStrike" kern="1200" cap="none" spc="-50"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И</a:t>
            </a:r>
            <a:r>
              <a:rPr kumimoji="0" sz="1100" b="1" i="0" u="none" strike="noStrike" kern="1200" cap="none" spc="-80"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К</a:t>
            </a:r>
            <a:r>
              <a:rPr kumimoji="0" sz="1100" b="1" i="0" u="none" strike="noStrike" kern="1200" cap="none" spc="-3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ОНОМИК</a:t>
            </a:r>
            <a:r>
              <a:rPr kumimoji="0" sz="1100" b="1" i="0" u="none" strike="noStrike" kern="1200" cap="none" spc="-130"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А</a:t>
            </a:r>
            <a:r>
              <a:rPr kumimoji="0" sz="1100" b="1" i="0" u="none" strike="noStrike" kern="1200" cap="none" spc="-3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a:t>
            </a:r>
            <a:endParaRPr kumimoji="0" sz="11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endParaRPr>
          </a:p>
          <a:p>
            <a:pPr marL="92075" marR="0" lvl="0" indent="0" algn="ctr" defTabSz="457200" rtl="0" eaLnBrk="1" fontAlgn="auto" latinLnBrk="0" hangingPunct="1">
              <a:lnSpc>
                <a:spcPct val="100000"/>
              </a:lnSpc>
              <a:spcBef>
                <a:spcPts val="40"/>
              </a:spcBef>
              <a:spcAft>
                <a:spcPts val="0"/>
              </a:spcAft>
              <a:buClrTx/>
              <a:buSzTx/>
              <a:buFontTx/>
              <a:buNone/>
              <a:tabLst/>
              <a:defRPr/>
            </a:pPr>
            <a:r>
              <a:rPr kumimoji="0" sz="1100" b="1" i="0" u="none" strike="noStrike" kern="1200" cap="none" spc="5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a:t>
            </a:r>
            <a:r>
              <a:rPr kumimoji="0" sz="1100" b="1" i="0" u="none" strike="noStrike" kern="1200" cap="none" spc="-9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 </a:t>
            </a:r>
            <a:r>
              <a:rPr kumimoji="0" sz="1100" b="1" i="0" u="none" strike="noStrike" kern="1200" cap="none" spc="-1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288</a:t>
            </a:r>
            <a:r>
              <a:rPr kumimoji="0" lang="bg-BG" sz="1100" b="1" i="0" u="none" strike="noStrike" kern="1200" cap="none" spc="-1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.7</a:t>
            </a:r>
            <a:r>
              <a:rPr kumimoji="0" sz="1100" b="1" i="0" u="none" strike="noStrike" kern="1200" cap="none" spc="-9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 </a:t>
            </a:r>
            <a:r>
              <a:rPr kumimoji="0" sz="1100" b="1" i="0" u="none" strike="noStrike" kern="1200" cap="none" spc="-35"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rPr>
              <a:t>M</a:t>
            </a:r>
            <a:endParaRPr kumimoji="0" sz="11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Tahoma"/>
            </a:endParaRPr>
          </a:p>
        </p:txBody>
      </p:sp>
      <p:sp>
        <p:nvSpPr>
          <p:cNvPr id="13" name="object 10">
            <a:extLst>
              <a:ext uri="{FF2B5EF4-FFF2-40B4-BE49-F238E27FC236}">
                <a16:creationId xmlns:a16="http://schemas.microsoft.com/office/drawing/2014/main" id="{2CBD6CC1-F549-88A1-C1EF-FE68600E5561}"/>
              </a:ext>
            </a:extLst>
          </p:cNvPr>
          <p:cNvSpPr txBox="1"/>
          <p:nvPr/>
        </p:nvSpPr>
        <p:spPr>
          <a:xfrm>
            <a:off x="569630" y="2726843"/>
            <a:ext cx="2100042" cy="1005840"/>
          </a:xfrm>
          <a:prstGeom prst="rect">
            <a:avLst/>
          </a:prstGeom>
          <a:solidFill>
            <a:srgbClr val="04003D"/>
          </a:solidFill>
        </p:spPr>
        <p:txBody>
          <a:bodyPr vert="horz" wrap="square" lIns="0" tIns="48260" rIns="0" bIns="0" rtlCol="0" anchor="ctr">
            <a:spAutoFit/>
          </a:bodyPr>
          <a:lstStyle/>
          <a:p>
            <a:pPr marL="93345" marR="84455" lvl="0" indent="0" algn="ctr" defTabSz="457200" rtl="0" eaLnBrk="1" fontAlgn="auto" latinLnBrk="0" hangingPunct="1">
              <a:lnSpc>
                <a:spcPct val="100000"/>
              </a:lnSpc>
              <a:spcBef>
                <a:spcPts val="380"/>
              </a:spcBef>
              <a:spcAft>
                <a:spcPts val="0"/>
              </a:spcAft>
              <a:buClrTx/>
              <a:buSzTx/>
              <a:buFontTx/>
              <a:buNone/>
              <a:tabLst/>
              <a:defRPr/>
            </a:pPr>
            <a:r>
              <a:rPr kumimoji="0" lang="bg-BG" sz="1000" b="0" i="0" u="none" strike="noStrike" kern="1200" cap="none" spc="0" normalizeH="0" baseline="0" noProof="0" dirty="0">
                <a:ln>
                  <a:noFill/>
                </a:ln>
                <a:solidFill>
                  <a:srgbClr val="FFFFFF"/>
                </a:solidFill>
                <a:effectLst/>
                <a:uLnTx/>
                <a:uFillTx/>
                <a:latin typeface="Roboto"/>
                <a:ea typeface="+mn-ea"/>
                <a:cs typeface="Roboto"/>
              </a:rPr>
              <a:t>СЦ (i) </a:t>
            </a:r>
            <a:r>
              <a:rPr kumimoji="0" lang="bg-BG" sz="1000" b="0" i="0" u="none" strike="noStrike" kern="1200" cap="none" spc="-10" normalizeH="0" baseline="0" noProof="0" dirty="0">
                <a:ln>
                  <a:noFill/>
                </a:ln>
                <a:solidFill>
                  <a:srgbClr val="FFFFFF"/>
                </a:solidFill>
                <a:effectLst/>
                <a:uLnTx/>
                <a:uFillTx/>
                <a:latin typeface="Roboto"/>
                <a:ea typeface="+mn-ea"/>
                <a:cs typeface="Roboto"/>
              </a:rPr>
              <a:t>Развитие </a:t>
            </a:r>
            <a:r>
              <a:rPr kumimoji="0" lang="bg-BG" sz="1000" b="0" i="0" u="none" strike="noStrike" kern="1200" cap="none" spc="5" normalizeH="0" baseline="0" noProof="0" dirty="0">
                <a:ln>
                  <a:noFill/>
                </a:ln>
                <a:solidFill>
                  <a:srgbClr val="FFFFFF"/>
                </a:solidFill>
                <a:effectLst/>
                <a:uLnTx/>
                <a:uFillTx/>
                <a:latin typeface="Roboto"/>
                <a:ea typeface="+mn-ea"/>
                <a:cs typeface="Roboto"/>
              </a:rPr>
              <a:t>и </a:t>
            </a:r>
            <a:r>
              <a:rPr kumimoji="0" lang="bg-BG" sz="1000" b="0" i="0" u="none" strike="noStrike" kern="1200" cap="none" spc="10" normalizeH="0" baseline="0" noProof="0" dirty="0">
                <a:ln>
                  <a:noFill/>
                </a:ln>
                <a:solidFill>
                  <a:srgbClr val="FFFFFF"/>
                </a:solidFill>
                <a:effectLst/>
                <a:uLnTx/>
                <a:uFillTx/>
                <a:latin typeface="Roboto"/>
                <a:ea typeface="+mn-ea"/>
                <a:cs typeface="Roboto"/>
              </a:rPr>
              <a:t> </a:t>
            </a:r>
            <a:r>
              <a:rPr kumimoji="0" lang="bg-BG" sz="1000" b="0" i="0" u="none" strike="noStrike" kern="1200" cap="none" spc="0" normalizeH="0" baseline="0" noProof="0" dirty="0">
                <a:ln>
                  <a:noFill/>
                </a:ln>
                <a:solidFill>
                  <a:srgbClr val="FFFFFF"/>
                </a:solidFill>
                <a:effectLst/>
                <a:uLnTx/>
                <a:uFillTx/>
                <a:latin typeface="Roboto"/>
                <a:ea typeface="+mn-ea"/>
                <a:cs typeface="Roboto"/>
              </a:rPr>
              <a:t>засилване на </a:t>
            </a:r>
            <a:r>
              <a:rPr kumimoji="0" lang="bg-BG" sz="1000" b="0" i="0" u="none" strike="noStrike" kern="1200" cap="none" spc="-15" normalizeH="0" baseline="0" noProof="0" dirty="0">
                <a:ln>
                  <a:noFill/>
                </a:ln>
                <a:solidFill>
                  <a:srgbClr val="FFFFFF"/>
                </a:solidFill>
                <a:effectLst/>
                <a:uLnTx/>
                <a:uFillTx/>
                <a:latin typeface="Roboto"/>
                <a:ea typeface="+mn-ea"/>
                <a:cs typeface="Roboto"/>
              </a:rPr>
              <a:t>капацитета </a:t>
            </a:r>
            <a:r>
              <a:rPr kumimoji="0" lang="bg-BG" sz="1000" b="0" i="0" u="none" strike="noStrike" kern="1200" cap="none" spc="-185" normalizeH="0" baseline="0" noProof="0" dirty="0">
                <a:ln>
                  <a:noFill/>
                </a:ln>
                <a:solidFill>
                  <a:srgbClr val="FFFFFF"/>
                </a:solidFill>
                <a:effectLst/>
                <a:uLnTx/>
                <a:uFillTx/>
                <a:latin typeface="Roboto"/>
                <a:ea typeface="+mn-ea"/>
                <a:cs typeface="Roboto"/>
              </a:rPr>
              <a:t> </a:t>
            </a:r>
            <a:r>
              <a:rPr kumimoji="0" lang="bg-BG" sz="1000" b="0" i="0" u="none" strike="noStrike" kern="1200" cap="none" spc="-15" normalizeH="0" baseline="0" noProof="0" dirty="0">
                <a:ln>
                  <a:noFill/>
                </a:ln>
                <a:solidFill>
                  <a:srgbClr val="FFFFFF"/>
                </a:solidFill>
                <a:effectLst/>
                <a:uLnTx/>
                <a:uFillTx/>
                <a:latin typeface="Roboto"/>
                <a:ea typeface="+mn-ea"/>
                <a:cs typeface="Roboto"/>
              </a:rPr>
              <a:t>за </a:t>
            </a:r>
            <a:r>
              <a:rPr kumimoji="0" lang="bg-BG" sz="1000" b="0" i="0" u="none" strike="noStrike" kern="1200" cap="none" spc="-10" normalizeH="0" baseline="0" noProof="0" dirty="0">
                <a:ln>
                  <a:noFill/>
                </a:ln>
                <a:solidFill>
                  <a:srgbClr val="FFFFFF"/>
                </a:solidFill>
                <a:effectLst/>
                <a:uLnTx/>
                <a:uFillTx/>
                <a:latin typeface="Roboto"/>
                <a:ea typeface="+mn-ea"/>
                <a:cs typeface="Roboto"/>
              </a:rPr>
              <a:t>научни изследвания </a:t>
            </a:r>
            <a:r>
              <a:rPr kumimoji="0" lang="bg-BG" sz="1000" b="0" i="0" u="none" strike="noStrike" kern="1200" cap="none" spc="5" normalizeH="0" baseline="0" noProof="0" dirty="0">
                <a:ln>
                  <a:noFill/>
                </a:ln>
                <a:solidFill>
                  <a:srgbClr val="FFFFFF"/>
                </a:solidFill>
                <a:effectLst/>
                <a:uLnTx/>
                <a:uFillTx/>
                <a:latin typeface="Roboto"/>
                <a:ea typeface="+mn-ea"/>
                <a:cs typeface="Roboto"/>
              </a:rPr>
              <a:t>и </a:t>
            </a:r>
            <a:r>
              <a:rPr kumimoji="0" lang="bg-BG" sz="1000" b="0" i="0" u="none" strike="noStrike" kern="1200" cap="none" spc="10" normalizeH="0" baseline="0" noProof="0" dirty="0">
                <a:ln>
                  <a:noFill/>
                </a:ln>
                <a:solidFill>
                  <a:srgbClr val="FFFFFF"/>
                </a:solidFill>
                <a:effectLst/>
                <a:uLnTx/>
                <a:uFillTx/>
                <a:latin typeface="Roboto"/>
                <a:ea typeface="+mn-ea"/>
                <a:cs typeface="Roboto"/>
              </a:rPr>
              <a:t> </a:t>
            </a:r>
            <a:r>
              <a:rPr kumimoji="0" lang="bg-BG" sz="1000" b="0" i="0" u="none" strike="noStrike" kern="1200" cap="none" spc="-5" normalizeH="0" baseline="0" noProof="0" dirty="0">
                <a:ln>
                  <a:noFill/>
                </a:ln>
                <a:solidFill>
                  <a:srgbClr val="FFFFFF"/>
                </a:solidFill>
                <a:effectLst/>
                <a:uLnTx/>
                <a:uFillTx/>
                <a:latin typeface="Roboto"/>
                <a:ea typeface="+mn-ea"/>
                <a:cs typeface="Roboto"/>
              </a:rPr>
              <a:t>иновации </a:t>
            </a:r>
            <a:r>
              <a:rPr kumimoji="0" lang="bg-BG" sz="1000" b="0" i="0" u="none" strike="noStrike" kern="1200" cap="none" spc="5" normalizeH="0" baseline="0" noProof="0" dirty="0">
                <a:ln>
                  <a:noFill/>
                </a:ln>
                <a:solidFill>
                  <a:srgbClr val="FFFFFF"/>
                </a:solidFill>
                <a:effectLst/>
                <a:uLnTx/>
                <a:uFillTx/>
                <a:latin typeface="Roboto"/>
                <a:ea typeface="+mn-ea"/>
                <a:cs typeface="Roboto"/>
              </a:rPr>
              <a:t>и </a:t>
            </a:r>
            <a:r>
              <a:rPr kumimoji="0" lang="bg-BG" sz="1000" b="0" i="0" u="none" strike="noStrike" kern="1200" cap="none" spc="0" normalizeH="0" baseline="0" noProof="0" dirty="0">
                <a:ln>
                  <a:noFill/>
                </a:ln>
                <a:solidFill>
                  <a:srgbClr val="FFFFFF"/>
                </a:solidFill>
                <a:effectLst/>
                <a:uLnTx/>
                <a:uFillTx/>
                <a:latin typeface="Roboto"/>
                <a:ea typeface="+mn-ea"/>
                <a:cs typeface="Roboto"/>
              </a:rPr>
              <a:t>на </a:t>
            </a:r>
            <a:r>
              <a:rPr kumimoji="0" lang="bg-BG" sz="1000" b="0" i="0" u="none" strike="noStrike" kern="1200" cap="none" spc="5" normalizeH="0" baseline="0" noProof="0" dirty="0">
                <a:ln>
                  <a:noFill/>
                </a:ln>
                <a:solidFill>
                  <a:srgbClr val="FFFFFF"/>
                </a:solidFill>
                <a:effectLst/>
                <a:uLnTx/>
                <a:uFillTx/>
                <a:latin typeface="Roboto"/>
                <a:ea typeface="+mn-ea"/>
                <a:cs typeface="Roboto"/>
              </a:rPr>
              <a:t> </a:t>
            </a:r>
            <a:r>
              <a:rPr kumimoji="0" lang="bg-BG" sz="1000" b="0" i="0" u="none" strike="noStrike" kern="1200" cap="none" spc="-10" normalizeH="0" baseline="0" noProof="0" dirty="0">
                <a:ln>
                  <a:noFill/>
                </a:ln>
                <a:solidFill>
                  <a:srgbClr val="FFFFFF"/>
                </a:solidFill>
                <a:effectLst/>
                <a:uLnTx/>
                <a:uFillTx/>
                <a:latin typeface="Roboto"/>
                <a:ea typeface="+mn-ea"/>
                <a:cs typeface="Roboto"/>
              </a:rPr>
              <a:t>въвеждането </a:t>
            </a:r>
            <a:r>
              <a:rPr kumimoji="0" lang="bg-BG" sz="1000" b="0" i="0" u="none" strike="noStrike" kern="1200" cap="none" spc="0" normalizeH="0" baseline="0" noProof="0" dirty="0">
                <a:ln>
                  <a:noFill/>
                </a:ln>
                <a:solidFill>
                  <a:srgbClr val="FFFFFF"/>
                </a:solidFill>
                <a:effectLst/>
                <a:uLnTx/>
                <a:uFillTx/>
                <a:latin typeface="Roboto"/>
                <a:ea typeface="+mn-ea"/>
                <a:cs typeface="Roboto"/>
              </a:rPr>
              <a:t>на </a:t>
            </a:r>
            <a:r>
              <a:rPr kumimoji="0" lang="bg-BG" sz="1000" b="0" i="0" u="none" strike="noStrike" kern="1200" cap="none" spc="-10" normalizeH="0" baseline="0" noProof="0" dirty="0">
                <a:ln>
                  <a:noFill/>
                </a:ln>
                <a:solidFill>
                  <a:srgbClr val="FFFFFF"/>
                </a:solidFill>
                <a:effectLst/>
                <a:uLnTx/>
                <a:uFillTx/>
                <a:latin typeface="Roboto"/>
                <a:ea typeface="+mn-ea"/>
                <a:cs typeface="Roboto"/>
              </a:rPr>
              <a:t>модерни </a:t>
            </a:r>
            <a:r>
              <a:rPr kumimoji="0" lang="bg-BG" sz="1000" b="0" i="0" u="none" strike="noStrike" kern="1200" cap="none" spc="-185" normalizeH="0" baseline="0" noProof="0" dirty="0">
                <a:ln>
                  <a:noFill/>
                </a:ln>
                <a:solidFill>
                  <a:srgbClr val="FFFFFF"/>
                </a:solidFill>
                <a:effectLst/>
                <a:uLnTx/>
                <a:uFillTx/>
                <a:latin typeface="Roboto"/>
                <a:ea typeface="+mn-ea"/>
                <a:cs typeface="Roboto"/>
              </a:rPr>
              <a:t> </a:t>
            </a:r>
            <a:r>
              <a:rPr kumimoji="0" lang="bg-BG" sz="1000" b="0" i="0" u="none" strike="noStrike" kern="1200" cap="none" spc="-5" normalizeH="0" baseline="0" noProof="0" dirty="0">
                <a:ln>
                  <a:noFill/>
                </a:ln>
                <a:solidFill>
                  <a:srgbClr val="FFFFFF"/>
                </a:solidFill>
                <a:effectLst/>
                <a:uLnTx/>
                <a:uFillTx/>
                <a:latin typeface="Roboto"/>
                <a:ea typeface="+mn-ea"/>
                <a:cs typeface="Roboto"/>
              </a:rPr>
              <a:t>технологии</a:t>
            </a:r>
          </a:p>
        </p:txBody>
      </p:sp>
      <p:sp>
        <p:nvSpPr>
          <p:cNvPr id="14" name="object 11">
            <a:extLst>
              <a:ext uri="{FF2B5EF4-FFF2-40B4-BE49-F238E27FC236}">
                <a16:creationId xmlns:a16="http://schemas.microsoft.com/office/drawing/2014/main" id="{F7473C79-3D6C-EC57-30AD-96026C02BCA2}"/>
              </a:ext>
            </a:extLst>
          </p:cNvPr>
          <p:cNvSpPr txBox="1"/>
          <p:nvPr/>
        </p:nvSpPr>
        <p:spPr>
          <a:xfrm>
            <a:off x="2743827" y="2718488"/>
            <a:ext cx="2100042" cy="1005840"/>
          </a:xfrm>
          <a:prstGeom prst="rect">
            <a:avLst/>
          </a:prstGeom>
          <a:solidFill>
            <a:srgbClr val="04003D"/>
          </a:solidFill>
        </p:spPr>
        <p:txBody>
          <a:bodyPr vert="horz" wrap="square" lIns="0" tIns="48260" rIns="0" bIns="0" rtlCol="0" anchor="ctr">
            <a:spAutoFit/>
          </a:bodyPr>
          <a:lstStyle/>
          <a:p>
            <a:pPr marL="89535" marR="71755" lvl="0" indent="0" algn="ctr" defTabSz="457200" rtl="0" eaLnBrk="1" fontAlgn="auto" latinLnBrk="0" hangingPunct="1">
              <a:lnSpc>
                <a:spcPct val="100000"/>
              </a:lnSpc>
              <a:spcBef>
                <a:spcPts val="380"/>
              </a:spcBef>
              <a:spcAft>
                <a:spcPts val="0"/>
              </a:spcAft>
              <a:buClrTx/>
              <a:buSzTx/>
              <a:buFontTx/>
              <a:buNone/>
              <a:tabLst/>
              <a:defRPr/>
            </a:pPr>
            <a:r>
              <a:rPr kumimoji="0" lang="bg-BG" sz="1000" b="0" i="0" u="none" strike="noStrike" kern="1200" cap="none" spc="0" normalizeH="0" baseline="0" noProof="0" dirty="0">
                <a:ln>
                  <a:noFill/>
                </a:ln>
                <a:solidFill>
                  <a:srgbClr val="FFFFFF"/>
                </a:solidFill>
                <a:effectLst/>
                <a:uLnTx/>
                <a:uFillTx/>
                <a:latin typeface="Roboto"/>
                <a:ea typeface="+mn-ea"/>
                <a:cs typeface="Roboto"/>
              </a:rPr>
              <a:t>СЦ (ii) </a:t>
            </a:r>
            <a:r>
              <a:rPr kumimoji="0" lang="bg-BG" sz="1000" b="0" i="0" u="none" strike="noStrike" kern="1200" cap="none" spc="-10" normalizeH="0" baseline="0" noProof="0" dirty="0">
                <a:ln>
                  <a:noFill/>
                </a:ln>
                <a:solidFill>
                  <a:srgbClr val="FFFFFF"/>
                </a:solidFill>
                <a:effectLst/>
                <a:uLnTx/>
                <a:uFillTx/>
                <a:latin typeface="Roboto"/>
                <a:ea typeface="+mn-ea"/>
                <a:cs typeface="Roboto"/>
              </a:rPr>
              <a:t>Усвояване </a:t>
            </a:r>
            <a:r>
              <a:rPr kumimoji="0" lang="bg-BG" sz="1000" b="0" i="0" u="none" strike="noStrike" kern="1200" cap="none" spc="0" normalizeH="0" baseline="0" noProof="0" dirty="0">
                <a:ln>
                  <a:noFill/>
                </a:ln>
                <a:solidFill>
                  <a:srgbClr val="FFFFFF"/>
                </a:solidFill>
                <a:effectLst/>
                <a:uLnTx/>
                <a:uFillTx/>
                <a:latin typeface="Roboto"/>
                <a:ea typeface="+mn-ea"/>
                <a:cs typeface="Roboto"/>
              </a:rPr>
              <a:t>на </a:t>
            </a:r>
            <a:r>
              <a:rPr kumimoji="0" lang="bg-BG" sz="1000" b="0" i="0" u="none" strike="noStrike" kern="1200" cap="none" spc="-15" normalizeH="0" baseline="0" noProof="0" dirty="0">
                <a:ln>
                  <a:noFill/>
                </a:ln>
                <a:solidFill>
                  <a:srgbClr val="FFFFFF"/>
                </a:solidFill>
                <a:effectLst/>
                <a:uLnTx/>
                <a:uFillTx/>
                <a:latin typeface="Roboto"/>
                <a:ea typeface="+mn-ea"/>
                <a:cs typeface="Roboto"/>
              </a:rPr>
              <a:t>ползите </a:t>
            </a:r>
            <a:r>
              <a:rPr kumimoji="0" lang="bg-BG" sz="1000" b="0" i="0" u="none" strike="noStrike" kern="1200" cap="none" spc="-20" normalizeH="0" baseline="0" noProof="0" dirty="0">
                <a:ln>
                  <a:noFill/>
                </a:ln>
                <a:solidFill>
                  <a:srgbClr val="FFFFFF"/>
                </a:solidFill>
                <a:effectLst/>
                <a:uLnTx/>
                <a:uFillTx/>
                <a:latin typeface="Roboto"/>
                <a:ea typeface="+mn-ea"/>
                <a:cs typeface="Roboto"/>
              </a:rPr>
              <a:t>от цифровизация </a:t>
            </a:r>
            <a:r>
              <a:rPr kumimoji="0" lang="bg-BG" sz="1000" b="0" i="0" u="none" strike="noStrike" kern="1200" cap="none" spc="-185" normalizeH="0" baseline="0" noProof="0" dirty="0">
                <a:ln>
                  <a:noFill/>
                </a:ln>
                <a:solidFill>
                  <a:srgbClr val="FFFFFF"/>
                </a:solidFill>
                <a:effectLst/>
                <a:uLnTx/>
                <a:uFillTx/>
                <a:latin typeface="Roboto"/>
                <a:ea typeface="+mn-ea"/>
                <a:cs typeface="Roboto"/>
              </a:rPr>
              <a:t> </a:t>
            </a:r>
            <a:r>
              <a:rPr kumimoji="0" lang="bg-BG" sz="1000" b="0" i="0" u="none" strike="noStrike" kern="1200" cap="none" spc="0" normalizeH="0" baseline="0" noProof="0" dirty="0">
                <a:ln>
                  <a:noFill/>
                </a:ln>
                <a:solidFill>
                  <a:srgbClr val="FFFFFF"/>
                </a:solidFill>
                <a:effectLst/>
                <a:uLnTx/>
                <a:uFillTx/>
                <a:latin typeface="Roboto"/>
                <a:ea typeface="+mn-ea"/>
                <a:cs typeface="Roboto"/>
              </a:rPr>
              <a:t>на </a:t>
            </a:r>
            <a:r>
              <a:rPr kumimoji="0" lang="bg-BG" sz="1000" b="0" i="0" u="none" strike="noStrike" kern="1200" cap="none" spc="-10" normalizeH="0" baseline="0" noProof="0" dirty="0">
                <a:ln>
                  <a:noFill/>
                </a:ln>
                <a:solidFill>
                  <a:srgbClr val="FFFFFF"/>
                </a:solidFill>
                <a:effectLst/>
                <a:uLnTx/>
                <a:uFillTx/>
                <a:latin typeface="Roboto"/>
                <a:ea typeface="+mn-ea"/>
                <a:cs typeface="Roboto"/>
              </a:rPr>
              <a:t>гражданите, </a:t>
            </a:r>
            <a:r>
              <a:rPr kumimoji="0" lang="bg-BG" sz="1000" b="0" i="0" u="none" strike="noStrike" kern="1200" cap="none" spc="-5" normalizeH="0" baseline="0" noProof="0" dirty="0">
                <a:ln>
                  <a:noFill/>
                </a:ln>
                <a:solidFill>
                  <a:srgbClr val="FFFFFF"/>
                </a:solidFill>
                <a:effectLst/>
                <a:uLnTx/>
                <a:uFillTx/>
                <a:latin typeface="Roboto"/>
                <a:ea typeface="+mn-ea"/>
                <a:cs typeface="Roboto"/>
              </a:rPr>
              <a:t> </a:t>
            </a:r>
            <a:r>
              <a:rPr kumimoji="0" lang="bg-BG" sz="1000" b="0" i="0" u="none" strike="noStrike" kern="1200" cap="none" spc="-10" normalizeH="0" baseline="0" noProof="0" dirty="0">
                <a:ln>
                  <a:noFill/>
                </a:ln>
                <a:solidFill>
                  <a:srgbClr val="FFFFFF"/>
                </a:solidFill>
                <a:effectLst/>
                <a:uLnTx/>
                <a:uFillTx/>
                <a:latin typeface="Roboto"/>
                <a:ea typeface="+mn-ea"/>
                <a:cs typeface="Roboto"/>
              </a:rPr>
              <a:t>дружествата, </a:t>
            </a:r>
            <a:r>
              <a:rPr kumimoji="0" lang="bg-BG" sz="1000" b="0" i="0" u="none" strike="noStrike" kern="1200" cap="none" spc="-5" normalizeH="0" baseline="0" noProof="0" dirty="0">
                <a:ln>
                  <a:noFill/>
                </a:ln>
                <a:solidFill>
                  <a:srgbClr val="FFFFFF"/>
                </a:solidFill>
                <a:effectLst/>
                <a:uLnTx/>
                <a:uFillTx/>
                <a:latin typeface="Roboto"/>
                <a:ea typeface="+mn-ea"/>
                <a:cs typeface="Roboto"/>
              </a:rPr>
              <a:t> </a:t>
            </a:r>
            <a:r>
              <a:rPr kumimoji="0" lang="bg-BG" sz="1000" b="0" i="0" u="none" strike="noStrike" kern="1200" cap="none" spc="-10" normalizeH="0" baseline="0" noProof="0" dirty="0">
                <a:ln>
                  <a:noFill/>
                </a:ln>
                <a:solidFill>
                  <a:srgbClr val="FFFFFF"/>
                </a:solidFill>
                <a:effectLst/>
                <a:uLnTx/>
                <a:uFillTx/>
                <a:latin typeface="Roboto"/>
                <a:ea typeface="+mn-ea"/>
                <a:cs typeface="Roboto"/>
              </a:rPr>
              <a:t>изследователските </a:t>
            </a:r>
            <a:r>
              <a:rPr kumimoji="0" lang="bg-BG" sz="1000" b="0" i="0" u="none" strike="noStrike" kern="1200" cap="none" spc="-5" normalizeH="0" baseline="0" noProof="0" dirty="0">
                <a:ln>
                  <a:noFill/>
                </a:ln>
                <a:solidFill>
                  <a:srgbClr val="FFFFFF"/>
                </a:solidFill>
                <a:effectLst/>
                <a:uLnTx/>
                <a:uFillTx/>
                <a:latin typeface="Roboto"/>
                <a:ea typeface="+mn-ea"/>
                <a:cs typeface="Roboto"/>
              </a:rPr>
              <a:t> </a:t>
            </a:r>
            <a:r>
              <a:rPr kumimoji="0" lang="bg-BG" sz="1000" b="0" i="0" u="none" strike="noStrike" kern="1200" cap="none" spc="-10" normalizeH="0" baseline="0" noProof="0" dirty="0">
                <a:ln>
                  <a:noFill/>
                </a:ln>
                <a:solidFill>
                  <a:srgbClr val="FFFFFF"/>
                </a:solidFill>
                <a:effectLst/>
                <a:uLnTx/>
                <a:uFillTx/>
                <a:latin typeface="Roboto"/>
                <a:ea typeface="+mn-ea"/>
                <a:cs typeface="Roboto"/>
              </a:rPr>
              <a:t>организации</a:t>
            </a:r>
            <a:r>
              <a:rPr kumimoji="0" lang="bg-BG" sz="1000" b="0" i="0" u="none" strike="noStrike" kern="1200" cap="none" spc="175" normalizeH="0" baseline="0" noProof="0" dirty="0">
                <a:ln>
                  <a:noFill/>
                </a:ln>
                <a:solidFill>
                  <a:srgbClr val="FFFFFF"/>
                </a:solidFill>
                <a:effectLst/>
                <a:uLnTx/>
                <a:uFillTx/>
                <a:latin typeface="Roboto"/>
                <a:ea typeface="+mn-ea"/>
                <a:cs typeface="Roboto"/>
              </a:rPr>
              <a:t> </a:t>
            </a:r>
            <a:r>
              <a:rPr kumimoji="0" lang="bg-BG" sz="1000" b="0" i="0" u="none" strike="noStrike" kern="1200" cap="none" spc="5" normalizeH="0" baseline="0" noProof="0" dirty="0">
                <a:ln>
                  <a:noFill/>
                </a:ln>
                <a:solidFill>
                  <a:srgbClr val="FFFFFF"/>
                </a:solidFill>
                <a:effectLst/>
                <a:uLnTx/>
                <a:uFillTx/>
                <a:latin typeface="Roboto"/>
                <a:ea typeface="+mn-ea"/>
                <a:cs typeface="Roboto"/>
              </a:rPr>
              <a:t>и </a:t>
            </a:r>
            <a:r>
              <a:rPr kumimoji="0" lang="bg-BG" sz="1000" b="0" i="0" u="none" strike="noStrike" kern="1200" cap="none" spc="10" normalizeH="0" baseline="0" noProof="0" dirty="0">
                <a:ln>
                  <a:noFill/>
                </a:ln>
                <a:solidFill>
                  <a:srgbClr val="FFFFFF"/>
                </a:solidFill>
                <a:effectLst/>
                <a:uLnTx/>
                <a:uFillTx/>
                <a:latin typeface="Roboto"/>
                <a:ea typeface="+mn-ea"/>
                <a:cs typeface="Roboto"/>
              </a:rPr>
              <a:t> </a:t>
            </a:r>
            <a:r>
              <a:rPr kumimoji="0" lang="bg-BG" sz="1000" b="0" i="0" u="none" strike="noStrike" kern="1200" cap="none" spc="-10" normalizeH="0" baseline="0" noProof="0" dirty="0">
                <a:ln>
                  <a:noFill/>
                </a:ln>
                <a:solidFill>
                  <a:srgbClr val="FFFFFF"/>
                </a:solidFill>
                <a:effectLst/>
                <a:uLnTx/>
                <a:uFillTx/>
                <a:latin typeface="Roboto"/>
                <a:ea typeface="+mn-ea"/>
                <a:cs typeface="Roboto"/>
              </a:rPr>
              <a:t>публичните </a:t>
            </a:r>
            <a:r>
              <a:rPr kumimoji="0" lang="bg-BG" sz="1000" b="0" i="0" u="none" strike="noStrike" kern="1200" cap="none" spc="-5" normalizeH="0" baseline="0" noProof="0" dirty="0">
                <a:ln>
                  <a:noFill/>
                </a:ln>
                <a:solidFill>
                  <a:srgbClr val="FFFFFF"/>
                </a:solidFill>
                <a:effectLst/>
                <a:uLnTx/>
                <a:uFillTx/>
                <a:latin typeface="Roboto"/>
                <a:ea typeface="+mn-ea"/>
                <a:cs typeface="Roboto"/>
              </a:rPr>
              <a:t>органи</a:t>
            </a:r>
          </a:p>
        </p:txBody>
      </p:sp>
      <p:sp>
        <p:nvSpPr>
          <p:cNvPr id="15" name="object 12">
            <a:extLst>
              <a:ext uri="{FF2B5EF4-FFF2-40B4-BE49-F238E27FC236}">
                <a16:creationId xmlns:a16="http://schemas.microsoft.com/office/drawing/2014/main" id="{B9B6B79F-0274-AAA2-FE73-D51F4F159BAB}"/>
              </a:ext>
            </a:extLst>
          </p:cNvPr>
          <p:cNvSpPr txBox="1"/>
          <p:nvPr/>
        </p:nvSpPr>
        <p:spPr>
          <a:xfrm>
            <a:off x="4934824" y="2716187"/>
            <a:ext cx="2100042" cy="1005840"/>
          </a:xfrm>
          <a:prstGeom prst="rect">
            <a:avLst/>
          </a:prstGeom>
          <a:solidFill>
            <a:srgbClr val="04003D"/>
          </a:solidFill>
        </p:spPr>
        <p:txBody>
          <a:bodyPr vert="horz" wrap="square" lIns="0" tIns="48260" rIns="0" bIns="0" rtlCol="0" anchor="ctr">
            <a:spAutoFit/>
          </a:bodyPr>
          <a:lstStyle/>
          <a:p>
            <a:pPr marL="103505" marR="95885" lvl="0" indent="635" algn="ctr" defTabSz="457200" rtl="0" eaLnBrk="1" fontAlgn="auto" latinLnBrk="0" hangingPunct="1">
              <a:lnSpc>
                <a:spcPct val="100000"/>
              </a:lnSpc>
              <a:spcBef>
                <a:spcPts val="380"/>
              </a:spcBef>
              <a:spcAft>
                <a:spcPts val="0"/>
              </a:spcAft>
              <a:buClrTx/>
              <a:buSzTx/>
              <a:buFontTx/>
              <a:buNone/>
              <a:tabLst/>
              <a:defRPr/>
            </a:pPr>
            <a:r>
              <a:rPr kumimoji="0" lang="bg-BG" sz="1000" b="0" i="0" u="none" strike="noStrike" kern="1200" cap="none" spc="0" normalizeH="0" baseline="0" noProof="0" dirty="0">
                <a:ln>
                  <a:noFill/>
                </a:ln>
                <a:solidFill>
                  <a:srgbClr val="FFFFFF"/>
                </a:solidFill>
                <a:effectLst/>
                <a:uLnTx/>
                <a:uFillTx/>
                <a:latin typeface="Roboto"/>
                <a:ea typeface="+mn-ea"/>
                <a:cs typeface="Roboto"/>
              </a:rPr>
              <a:t>СЦ </a:t>
            </a:r>
            <a:r>
              <a:rPr kumimoji="0" lang="bg-BG" sz="1000" b="0" i="0" u="none" strike="noStrike" kern="1200" cap="none" spc="-5" normalizeH="0" baseline="0" noProof="0" dirty="0">
                <a:ln>
                  <a:noFill/>
                </a:ln>
                <a:solidFill>
                  <a:srgbClr val="FFFFFF"/>
                </a:solidFill>
                <a:effectLst/>
                <a:uLnTx/>
                <a:uFillTx/>
                <a:latin typeface="Roboto"/>
                <a:ea typeface="+mn-ea"/>
                <a:cs typeface="Roboto"/>
              </a:rPr>
              <a:t>(iii) Насърчаване </a:t>
            </a:r>
            <a:r>
              <a:rPr kumimoji="0" lang="bg-BG" sz="1000" b="0" i="0" u="none" strike="noStrike" kern="1200" cap="none" spc="0" normalizeH="0" baseline="0" noProof="0" dirty="0">
                <a:ln>
                  <a:noFill/>
                </a:ln>
                <a:solidFill>
                  <a:srgbClr val="FFFFFF"/>
                </a:solidFill>
                <a:effectLst/>
                <a:uLnTx/>
                <a:uFillTx/>
                <a:latin typeface="Roboto"/>
                <a:ea typeface="+mn-ea"/>
                <a:cs typeface="Roboto"/>
              </a:rPr>
              <a:t>на </a:t>
            </a:r>
            <a:r>
              <a:rPr kumimoji="0" lang="bg-BG" sz="1000" b="0" i="0" u="none" strike="noStrike" kern="1200" cap="none" spc="5" normalizeH="0" baseline="0" noProof="0" dirty="0">
                <a:ln>
                  <a:noFill/>
                </a:ln>
                <a:solidFill>
                  <a:srgbClr val="FFFFFF"/>
                </a:solidFill>
                <a:effectLst/>
                <a:uLnTx/>
                <a:uFillTx/>
                <a:latin typeface="Roboto"/>
                <a:ea typeface="+mn-ea"/>
                <a:cs typeface="Roboto"/>
              </a:rPr>
              <a:t> </a:t>
            </a:r>
            <a:r>
              <a:rPr kumimoji="0" lang="bg-BG" sz="1000" b="0" i="0" u="none" strike="noStrike" kern="1200" cap="none" spc="-15" normalizeH="0" baseline="0" noProof="0" dirty="0">
                <a:ln>
                  <a:noFill/>
                </a:ln>
                <a:solidFill>
                  <a:srgbClr val="FFFFFF"/>
                </a:solidFill>
                <a:effectLst/>
                <a:uLnTx/>
                <a:uFillTx/>
                <a:latin typeface="Roboto"/>
                <a:ea typeface="+mn-ea"/>
                <a:cs typeface="Roboto"/>
              </a:rPr>
              <a:t>устойчивия</a:t>
            </a:r>
            <a:r>
              <a:rPr kumimoji="0" lang="bg-BG" sz="1000" b="0" i="0" u="none" strike="noStrike" kern="1200" cap="none" spc="-10" normalizeH="0" baseline="0" noProof="0" dirty="0">
                <a:ln>
                  <a:noFill/>
                </a:ln>
                <a:solidFill>
                  <a:srgbClr val="FFFFFF"/>
                </a:solidFill>
                <a:effectLst/>
                <a:uLnTx/>
                <a:uFillTx/>
                <a:latin typeface="Roboto"/>
                <a:ea typeface="+mn-ea"/>
                <a:cs typeface="Roboto"/>
              </a:rPr>
              <a:t> </a:t>
            </a:r>
            <a:r>
              <a:rPr kumimoji="0" lang="bg-BG" sz="1000" b="0" i="0" u="none" strike="noStrike" kern="1200" cap="none" spc="-5" normalizeH="0" baseline="0" noProof="0" dirty="0">
                <a:ln>
                  <a:noFill/>
                </a:ln>
                <a:solidFill>
                  <a:srgbClr val="FFFFFF"/>
                </a:solidFill>
                <a:effectLst/>
                <a:uLnTx/>
                <a:uFillTx/>
                <a:latin typeface="Roboto"/>
                <a:ea typeface="+mn-ea"/>
                <a:cs typeface="Roboto"/>
              </a:rPr>
              <a:t>растеж</a:t>
            </a:r>
            <a:r>
              <a:rPr kumimoji="0" lang="bg-BG" sz="1000" b="0" i="0" u="none" strike="noStrike" kern="1200" cap="none" spc="-10" normalizeH="0" baseline="0" noProof="0" dirty="0">
                <a:ln>
                  <a:noFill/>
                </a:ln>
                <a:solidFill>
                  <a:srgbClr val="FFFFFF"/>
                </a:solidFill>
                <a:effectLst/>
                <a:uLnTx/>
                <a:uFillTx/>
                <a:latin typeface="Roboto"/>
                <a:ea typeface="+mn-ea"/>
                <a:cs typeface="Roboto"/>
              </a:rPr>
              <a:t> </a:t>
            </a:r>
            <a:r>
              <a:rPr kumimoji="0" lang="bg-BG" sz="1000" b="0" i="0" u="none" strike="noStrike" kern="1200" cap="none" spc="5" normalizeH="0" baseline="0" noProof="0" dirty="0">
                <a:ln>
                  <a:noFill/>
                </a:ln>
                <a:solidFill>
                  <a:srgbClr val="FFFFFF"/>
                </a:solidFill>
                <a:effectLst/>
                <a:uLnTx/>
                <a:uFillTx/>
                <a:latin typeface="Roboto"/>
                <a:ea typeface="+mn-ea"/>
                <a:cs typeface="Roboto"/>
              </a:rPr>
              <a:t>и </a:t>
            </a:r>
            <a:r>
              <a:rPr kumimoji="0" lang="bg-BG" sz="1000" b="0" i="0" u="none" strike="noStrike" kern="1200" cap="none" spc="10" normalizeH="0" baseline="0" noProof="0" dirty="0">
                <a:ln>
                  <a:noFill/>
                </a:ln>
                <a:solidFill>
                  <a:srgbClr val="FFFFFF"/>
                </a:solidFill>
                <a:effectLst/>
                <a:uLnTx/>
                <a:uFillTx/>
                <a:latin typeface="Roboto"/>
                <a:ea typeface="+mn-ea"/>
                <a:cs typeface="Roboto"/>
              </a:rPr>
              <a:t> </a:t>
            </a:r>
            <a:r>
              <a:rPr kumimoji="0" lang="bg-BG" sz="1000" b="0" i="0" u="none" strike="noStrike" kern="1200" cap="none" spc="-20" normalizeH="0" baseline="0" noProof="0" dirty="0">
                <a:ln>
                  <a:noFill/>
                </a:ln>
                <a:solidFill>
                  <a:srgbClr val="FFFFFF"/>
                </a:solidFill>
                <a:effectLst/>
                <a:uLnTx/>
                <a:uFillTx/>
                <a:latin typeface="Roboto"/>
                <a:ea typeface="+mn-ea"/>
                <a:cs typeface="Roboto"/>
              </a:rPr>
              <a:t>к</a:t>
            </a:r>
            <a:r>
              <a:rPr kumimoji="0" lang="bg-BG" sz="1000" b="0" i="0" u="none" strike="noStrike" kern="1200" cap="none" spc="-15" normalizeH="0" baseline="0" noProof="0" dirty="0">
                <a:ln>
                  <a:noFill/>
                </a:ln>
                <a:solidFill>
                  <a:srgbClr val="FFFFFF"/>
                </a:solidFill>
                <a:effectLst/>
                <a:uLnTx/>
                <a:uFillTx/>
                <a:latin typeface="Roboto"/>
                <a:ea typeface="+mn-ea"/>
                <a:cs typeface="Roboto"/>
              </a:rPr>
              <a:t>онкурен</a:t>
            </a:r>
            <a:r>
              <a:rPr kumimoji="0" lang="bg-BG" sz="1000" b="0" i="0" u="none" strike="noStrike" kern="1200" cap="none" spc="-25" normalizeH="0" baseline="0" noProof="0" dirty="0">
                <a:ln>
                  <a:noFill/>
                </a:ln>
                <a:solidFill>
                  <a:srgbClr val="FFFFFF"/>
                </a:solidFill>
                <a:effectLst/>
                <a:uLnTx/>
                <a:uFillTx/>
                <a:latin typeface="Roboto"/>
                <a:ea typeface="+mn-ea"/>
                <a:cs typeface="Roboto"/>
              </a:rPr>
              <a:t>т</a:t>
            </a:r>
            <a:r>
              <a:rPr kumimoji="0" lang="bg-BG" sz="1000" b="0" i="0" u="none" strike="noStrike" kern="1200" cap="none" spc="-5" normalizeH="0" baseline="0" noProof="0" dirty="0">
                <a:ln>
                  <a:noFill/>
                </a:ln>
                <a:solidFill>
                  <a:srgbClr val="FFFFFF"/>
                </a:solidFill>
                <a:effectLst/>
                <a:uLnTx/>
                <a:uFillTx/>
                <a:latin typeface="Roboto"/>
                <a:ea typeface="+mn-ea"/>
                <a:cs typeface="Roboto"/>
              </a:rPr>
              <a:t>оспосо</a:t>
            </a:r>
            <a:r>
              <a:rPr kumimoji="0" lang="bg-BG" sz="1000" b="0" i="0" u="none" strike="noStrike" kern="1200" cap="none" spc="-10" normalizeH="0" baseline="0" noProof="0" dirty="0">
                <a:ln>
                  <a:noFill/>
                </a:ln>
                <a:solidFill>
                  <a:srgbClr val="FFFFFF"/>
                </a:solidFill>
                <a:effectLst/>
                <a:uLnTx/>
                <a:uFillTx/>
                <a:latin typeface="Roboto"/>
                <a:ea typeface="+mn-ea"/>
                <a:cs typeface="Roboto"/>
              </a:rPr>
              <a:t>бност</a:t>
            </a:r>
            <a:r>
              <a:rPr kumimoji="0" lang="bg-BG" sz="1000" b="0" i="0" u="none" strike="noStrike" kern="1200" cap="none" spc="-15" normalizeH="0" baseline="0" noProof="0" dirty="0">
                <a:ln>
                  <a:noFill/>
                </a:ln>
                <a:solidFill>
                  <a:srgbClr val="FFFFFF"/>
                </a:solidFill>
                <a:effectLst/>
                <a:uLnTx/>
                <a:uFillTx/>
                <a:latin typeface="Roboto"/>
                <a:ea typeface="+mn-ea"/>
                <a:cs typeface="Roboto"/>
              </a:rPr>
              <a:t>т</a:t>
            </a:r>
            <a:r>
              <a:rPr kumimoji="0" lang="bg-BG" sz="1000" b="0" i="0" u="none" strike="noStrike" kern="1200" cap="none" spc="-5" normalizeH="0" baseline="0" noProof="0" dirty="0">
                <a:ln>
                  <a:noFill/>
                </a:ln>
                <a:solidFill>
                  <a:srgbClr val="FFFFFF"/>
                </a:solidFill>
                <a:effectLst/>
                <a:uLnTx/>
                <a:uFillTx/>
                <a:latin typeface="Roboto"/>
                <a:ea typeface="+mn-ea"/>
                <a:cs typeface="Roboto"/>
              </a:rPr>
              <a:t>а  </a:t>
            </a:r>
            <a:r>
              <a:rPr kumimoji="0" lang="bg-BG" sz="1000" b="0" i="0" u="none" strike="noStrike" kern="1200" cap="none" spc="0" normalizeH="0" baseline="0" noProof="0" dirty="0">
                <a:ln>
                  <a:noFill/>
                </a:ln>
                <a:solidFill>
                  <a:srgbClr val="FFFFFF"/>
                </a:solidFill>
                <a:effectLst/>
                <a:uLnTx/>
                <a:uFillTx/>
                <a:latin typeface="Roboto"/>
                <a:ea typeface="+mn-ea"/>
                <a:cs typeface="Roboto"/>
              </a:rPr>
              <a:t>на </a:t>
            </a:r>
            <a:r>
              <a:rPr kumimoji="0" lang="bg-BG" sz="1000" b="0" i="0" u="none" strike="noStrike" kern="1200" cap="none" spc="5" normalizeH="0" baseline="0" noProof="0" dirty="0">
                <a:ln>
                  <a:noFill/>
                </a:ln>
                <a:solidFill>
                  <a:srgbClr val="FFFFFF"/>
                </a:solidFill>
                <a:effectLst/>
                <a:uLnTx/>
                <a:uFillTx/>
                <a:latin typeface="Roboto"/>
                <a:ea typeface="+mn-ea"/>
                <a:cs typeface="Roboto"/>
              </a:rPr>
              <a:t>МСП и </a:t>
            </a:r>
            <a:r>
              <a:rPr kumimoji="0" lang="bg-BG" sz="1000" b="0" i="0" u="none" strike="noStrike" kern="1200" cap="none" spc="-10" normalizeH="0" baseline="0" noProof="0" dirty="0">
                <a:ln>
                  <a:noFill/>
                </a:ln>
                <a:solidFill>
                  <a:srgbClr val="FFFFFF"/>
                </a:solidFill>
                <a:effectLst/>
                <a:uLnTx/>
                <a:uFillTx/>
                <a:latin typeface="Roboto"/>
                <a:ea typeface="+mn-ea"/>
                <a:cs typeface="Roboto"/>
              </a:rPr>
              <a:t>създаване </a:t>
            </a:r>
            <a:r>
              <a:rPr kumimoji="0" lang="bg-BG" sz="1000" b="0" i="0" u="none" strike="noStrike" kern="1200" cap="none" spc="0" normalizeH="0" baseline="0" noProof="0" dirty="0">
                <a:ln>
                  <a:noFill/>
                </a:ln>
                <a:solidFill>
                  <a:srgbClr val="FFFFFF"/>
                </a:solidFill>
                <a:effectLst/>
                <a:uLnTx/>
                <a:uFillTx/>
                <a:latin typeface="Roboto"/>
                <a:ea typeface="+mn-ea"/>
                <a:cs typeface="Roboto"/>
              </a:rPr>
              <a:t>на </a:t>
            </a:r>
            <a:r>
              <a:rPr kumimoji="0" lang="bg-BG" sz="1000" b="0" i="0" u="none" strike="noStrike" kern="1200" cap="none" spc="5" normalizeH="0" baseline="0" noProof="0" dirty="0">
                <a:ln>
                  <a:noFill/>
                </a:ln>
                <a:solidFill>
                  <a:srgbClr val="FFFFFF"/>
                </a:solidFill>
                <a:effectLst/>
                <a:uLnTx/>
                <a:uFillTx/>
                <a:latin typeface="Roboto"/>
                <a:ea typeface="+mn-ea"/>
                <a:cs typeface="Roboto"/>
              </a:rPr>
              <a:t> </a:t>
            </a:r>
            <a:r>
              <a:rPr kumimoji="0" lang="bg-BG" sz="1000" b="0" i="0" u="none" strike="noStrike" kern="1200" cap="none" spc="-10" normalizeH="0" baseline="0" noProof="0" dirty="0">
                <a:ln>
                  <a:noFill/>
                </a:ln>
                <a:solidFill>
                  <a:srgbClr val="FFFFFF"/>
                </a:solidFill>
                <a:effectLst/>
                <a:uLnTx/>
                <a:uFillTx/>
                <a:latin typeface="Roboto"/>
                <a:ea typeface="+mn-ea"/>
                <a:cs typeface="Roboto"/>
              </a:rPr>
              <a:t>работни места, </a:t>
            </a:r>
            <a:r>
              <a:rPr kumimoji="0" lang="bg-BG" sz="1000" b="0" i="0" u="none" strike="noStrike" kern="1200" cap="none" spc="-5" normalizeH="0" baseline="0" noProof="0" dirty="0">
                <a:ln>
                  <a:noFill/>
                </a:ln>
                <a:solidFill>
                  <a:srgbClr val="FFFFFF"/>
                </a:solidFill>
                <a:effectLst/>
                <a:uLnTx/>
                <a:uFillTx/>
                <a:latin typeface="Roboto"/>
                <a:ea typeface="+mn-ea"/>
                <a:cs typeface="Roboto"/>
              </a:rPr>
              <a:t> включително </a:t>
            </a:r>
            <a:r>
              <a:rPr kumimoji="0" lang="bg-BG" sz="1000" b="0" i="0" u="none" strike="noStrike" kern="1200" cap="none" spc="-15" normalizeH="0" baseline="0" noProof="0" dirty="0">
                <a:ln>
                  <a:noFill/>
                </a:ln>
                <a:solidFill>
                  <a:srgbClr val="FFFFFF"/>
                </a:solidFill>
                <a:effectLst/>
                <a:uLnTx/>
                <a:uFillTx/>
                <a:latin typeface="Roboto"/>
                <a:ea typeface="+mn-ea"/>
                <a:cs typeface="Roboto"/>
              </a:rPr>
              <a:t>чрез </a:t>
            </a:r>
            <a:r>
              <a:rPr kumimoji="0" lang="bg-BG" sz="1000" b="0" i="0" u="none" strike="noStrike" kern="1200" cap="none" spc="-10" normalizeH="0" baseline="0" noProof="0" dirty="0">
                <a:ln>
                  <a:noFill/>
                </a:ln>
                <a:solidFill>
                  <a:srgbClr val="FFFFFF"/>
                </a:solidFill>
                <a:effectLst/>
                <a:uLnTx/>
                <a:uFillTx/>
                <a:latin typeface="Roboto"/>
                <a:ea typeface="+mn-ea"/>
                <a:cs typeface="Roboto"/>
              </a:rPr>
              <a:t> производствени </a:t>
            </a:r>
            <a:r>
              <a:rPr kumimoji="0" lang="bg-BG" sz="1000" b="0" i="0" u="none" strike="noStrike" kern="1200" cap="none" spc="-5" normalizeH="0" baseline="0" noProof="0" dirty="0">
                <a:ln>
                  <a:noFill/>
                </a:ln>
                <a:solidFill>
                  <a:srgbClr val="FFFFFF"/>
                </a:solidFill>
                <a:effectLst/>
                <a:uLnTx/>
                <a:uFillTx/>
                <a:latin typeface="Roboto"/>
                <a:ea typeface="+mn-ea"/>
                <a:cs typeface="Roboto"/>
              </a:rPr>
              <a:t> инвестиции</a:t>
            </a:r>
          </a:p>
        </p:txBody>
      </p:sp>
      <p:sp>
        <p:nvSpPr>
          <p:cNvPr id="16" name="object 13">
            <a:extLst>
              <a:ext uri="{FF2B5EF4-FFF2-40B4-BE49-F238E27FC236}">
                <a16:creationId xmlns:a16="http://schemas.microsoft.com/office/drawing/2014/main" id="{D90206AF-50C2-9C07-9873-4BC0FE1F700A}"/>
              </a:ext>
            </a:extLst>
          </p:cNvPr>
          <p:cNvSpPr txBox="1"/>
          <p:nvPr/>
        </p:nvSpPr>
        <p:spPr>
          <a:xfrm>
            <a:off x="7136707" y="2724398"/>
            <a:ext cx="2100042" cy="1005840"/>
          </a:xfrm>
          <a:prstGeom prst="rect">
            <a:avLst/>
          </a:prstGeom>
          <a:solidFill>
            <a:srgbClr val="04003D"/>
          </a:solidFill>
        </p:spPr>
        <p:txBody>
          <a:bodyPr vert="horz" wrap="square" lIns="0" tIns="48260" rIns="0" bIns="0" rtlCol="0" anchor="ctr">
            <a:spAutoFit/>
          </a:bodyPr>
          <a:lstStyle/>
          <a:p>
            <a:pPr marL="83820" marR="75565" lvl="0" indent="-635" algn="ctr" defTabSz="457200" rtl="0" eaLnBrk="1" fontAlgn="auto" latinLnBrk="0" hangingPunct="1">
              <a:lnSpc>
                <a:spcPct val="100000"/>
              </a:lnSpc>
              <a:spcBef>
                <a:spcPts val="380"/>
              </a:spcBef>
              <a:spcAft>
                <a:spcPts val="0"/>
              </a:spcAft>
              <a:buClrTx/>
              <a:buSzTx/>
              <a:buFontTx/>
              <a:buNone/>
              <a:tabLst/>
              <a:defRPr/>
            </a:pPr>
            <a:r>
              <a:rPr kumimoji="0" sz="1000" b="0" i="0" u="none" strike="noStrike" kern="1200" cap="none" spc="0" normalizeH="0" baseline="0" noProof="0" dirty="0">
                <a:ln>
                  <a:noFill/>
                </a:ln>
                <a:solidFill>
                  <a:srgbClr val="FFFFFF"/>
                </a:solidFill>
                <a:effectLst/>
                <a:uLnTx/>
                <a:uFillTx/>
                <a:latin typeface="Roboto"/>
                <a:ea typeface="+mn-ea"/>
                <a:cs typeface="Roboto"/>
              </a:rPr>
              <a:t>СЦ (i) </a:t>
            </a:r>
            <a:r>
              <a:rPr kumimoji="0" sz="1000" b="0" i="0" u="none" strike="noStrike" kern="1200" cap="none" spc="-5" normalizeH="0" baseline="0" noProof="0" dirty="0">
                <a:ln>
                  <a:noFill/>
                </a:ln>
                <a:solidFill>
                  <a:srgbClr val="FFFFFF"/>
                </a:solidFill>
                <a:effectLst/>
                <a:uLnTx/>
                <a:uFillTx/>
                <a:latin typeface="Roboto"/>
                <a:ea typeface="+mn-ea"/>
                <a:cs typeface="Roboto"/>
              </a:rPr>
              <a:t>Насърчаване </a:t>
            </a:r>
            <a:r>
              <a:rPr kumimoji="0" sz="1000" b="0" i="0" u="none" strike="noStrike" kern="1200" cap="none" spc="0" normalizeH="0" baseline="0" noProof="0" dirty="0">
                <a:ln>
                  <a:noFill/>
                </a:ln>
                <a:solidFill>
                  <a:srgbClr val="FFFFFF"/>
                </a:solidFill>
                <a:effectLst/>
                <a:uLnTx/>
                <a:uFillTx/>
                <a:latin typeface="Roboto"/>
                <a:ea typeface="+mn-ea"/>
                <a:cs typeface="Roboto"/>
              </a:rPr>
              <a:t>на </a:t>
            </a:r>
            <a:r>
              <a:rPr kumimoji="0" sz="1000" b="0" i="0" u="none" strike="noStrike" kern="1200" cap="none" spc="5" normalizeH="0" baseline="0" noProof="0" dirty="0">
                <a:ln>
                  <a:noFill/>
                </a:ln>
                <a:solidFill>
                  <a:srgbClr val="FFFFFF"/>
                </a:solidFill>
                <a:effectLst/>
                <a:uLnTx/>
                <a:uFillTx/>
                <a:latin typeface="Roboto"/>
                <a:ea typeface="+mn-ea"/>
                <a:cs typeface="Roboto"/>
              </a:rPr>
              <a:t> </a:t>
            </a:r>
            <a:r>
              <a:rPr kumimoji="0" sz="1000" b="0" i="0" u="none" strike="noStrike" kern="1200" cap="none" spc="0" normalizeH="0" baseline="0" noProof="0" dirty="0">
                <a:ln>
                  <a:noFill/>
                </a:ln>
                <a:solidFill>
                  <a:srgbClr val="FFFFFF"/>
                </a:solidFill>
                <a:effectLst/>
                <a:uLnTx/>
                <a:uFillTx/>
                <a:latin typeface="Roboto"/>
                <a:ea typeface="+mn-ea"/>
                <a:cs typeface="Roboto"/>
              </a:rPr>
              <a:t>енергийн</a:t>
            </a:r>
            <a:r>
              <a:rPr kumimoji="0" sz="1000" b="0" i="0" u="none" strike="noStrike" kern="1200" cap="none" spc="-10" normalizeH="0" baseline="0" noProof="0" dirty="0">
                <a:ln>
                  <a:noFill/>
                </a:ln>
                <a:solidFill>
                  <a:srgbClr val="FFFFFF"/>
                </a:solidFill>
                <a:effectLst/>
                <a:uLnTx/>
                <a:uFillTx/>
                <a:latin typeface="Roboto"/>
                <a:ea typeface="+mn-ea"/>
                <a:cs typeface="Roboto"/>
              </a:rPr>
              <a:t>а</a:t>
            </a:r>
            <a:r>
              <a:rPr kumimoji="0" sz="1000" b="0" i="0" u="none" strike="noStrike" kern="1200" cap="none" spc="-35" normalizeH="0" baseline="0" noProof="0" dirty="0">
                <a:ln>
                  <a:noFill/>
                </a:ln>
                <a:solidFill>
                  <a:srgbClr val="FFFFFF"/>
                </a:solidFill>
                <a:effectLst/>
                <a:uLnTx/>
                <a:uFillTx/>
                <a:latin typeface="Roboto"/>
                <a:ea typeface="+mn-ea"/>
                <a:cs typeface="Roboto"/>
              </a:rPr>
              <a:t>т</a:t>
            </a:r>
            <a:r>
              <a:rPr kumimoji="0" sz="1000" b="0" i="0" u="none" strike="noStrike" kern="1200" cap="none" spc="-5" normalizeH="0" baseline="0" noProof="0" dirty="0">
                <a:ln>
                  <a:noFill/>
                </a:ln>
                <a:solidFill>
                  <a:srgbClr val="FFFFFF"/>
                </a:solidFill>
                <a:effectLst/>
                <a:uLnTx/>
                <a:uFillTx/>
                <a:latin typeface="Roboto"/>
                <a:ea typeface="+mn-ea"/>
                <a:cs typeface="Roboto"/>
              </a:rPr>
              <a:t>а </a:t>
            </a:r>
            <a:r>
              <a:rPr kumimoji="0" sz="1000" b="0" i="0" u="none" strike="noStrike" kern="1200" cap="none" spc="-15" normalizeH="0" baseline="0" noProof="0" dirty="0">
                <a:ln>
                  <a:noFill/>
                </a:ln>
                <a:solidFill>
                  <a:srgbClr val="FFFFFF"/>
                </a:solidFill>
                <a:effectLst/>
                <a:uLnTx/>
                <a:uFillTx/>
                <a:latin typeface="Roboto"/>
                <a:ea typeface="+mn-ea"/>
                <a:cs typeface="Roboto"/>
              </a:rPr>
              <a:t>ефективност  </a:t>
            </a:r>
            <a:r>
              <a:rPr kumimoji="0" sz="1000" b="0" i="0" u="none" strike="noStrike" kern="1200" cap="none" spc="5" normalizeH="0" baseline="0" noProof="0" dirty="0">
                <a:ln>
                  <a:noFill/>
                </a:ln>
                <a:solidFill>
                  <a:srgbClr val="FFFFFF"/>
                </a:solidFill>
                <a:effectLst/>
                <a:uLnTx/>
                <a:uFillTx/>
                <a:latin typeface="Roboto"/>
                <a:ea typeface="+mn-ea"/>
                <a:cs typeface="Roboto"/>
              </a:rPr>
              <a:t>и </a:t>
            </a:r>
            <a:r>
              <a:rPr kumimoji="0" sz="1000" b="0" i="0" u="none" strike="noStrike" kern="1200" cap="none" spc="0" normalizeH="0" baseline="0" noProof="0" dirty="0">
                <a:ln>
                  <a:noFill/>
                </a:ln>
                <a:solidFill>
                  <a:srgbClr val="FFFFFF"/>
                </a:solidFill>
                <a:effectLst/>
                <a:uLnTx/>
                <a:uFillTx/>
                <a:latin typeface="Roboto"/>
                <a:ea typeface="+mn-ea"/>
                <a:cs typeface="Roboto"/>
              </a:rPr>
              <a:t>намаляване на </a:t>
            </a:r>
            <a:r>
              <a:rPr kumimoji="0" sz="1000" b="0" i="0" u="none" strike="noStrike" kern="1200" cap="none" spc="5" normalizeH="0" baseline="0" noProof="0" dirty="0">
                <a:ln>
                  <a:noFill/>
                </a:ln>
                <a:solidFill>
                  <a:srgbClr val="FFFFFF"/>
                </a:solidFill>
                <a:effectLst/>
                <a:uLnTx/>
                <a:uFillTx/>
                <a:latin typeface="Roboto"/>
                <a:ea typeface="+mn-ea"/>
                <a:cs typeface="Roboto"/>
              </a:rPr>
              <a:t> </a:t>
            </a:r>
            <a:r>
              <a:rPr kumimoji="0" sz="1000" b="0" i="0" u="none" strike="noStrike" kern="1200" cap="none" spc="-5" normalizeH="0" baseline="0" noProof="0" dirty="0">
                <a:ln>
                  <a:noFill/>
                </a:ln>
                <a:solidFill>
                  <a:srgbClr val="FFFFFF"/>
                </a:solidFill>
                <a:effectLst/>
                <a:uLnTx/>
                <a:uFillTx/>
                <a:latin typeface="Roboto"/>
                <a:ea typeface="+mn-ea"/>
                <a:cs typeface="Roboto"/>
              </a:rPr>
              <a:t>емисиите парникови </a:t>
            </a:r>
            <a:r>
              <a:rPr kumimoji="0" sz="1000" b="0" i="0" u="none" strike="noStrike" kern="1200" cap="none" spc="0" normalizeH="0" baseline="0" noProof="0" dirty="0">
                <a:ln>
                  <a:noFill/>
                </a:ln>
                <a:solidFill>
                  <a:srgbClr val="FFFFFF"/>
                </a:solidFill>
                <a:effectLst/>
                <a:uLnTx/>
                <a:uFillTx/>
                <a:latin typeface="Roboto"/>
                <a:ea typeface="+mn-ea"/>
                <a:cs typeface="Roboto"/>
              </a:rPr>
              <a:t> </a:t>
            </a:r>
            <a:r>
              <a:rPr kumimoji="0" sz="1000" b="0" i="0" u="none" strike="noStrike" kern="1200" cap="none" spc="-10" normalizeH="0" baseline="0" noProof="0" dirty="0">
                <a:ln>
                  <a:noFill/>
                </a:ln>
                <a:solidFill>
                  <a:srgbClr val="FFFFFF"/>
                </a:solidFill>
                <a:effectLst/>
                <a:uLnTx/>
                <a:uFillTx/>
                <a:latin typeface="Roboto"/>
                <a:ea typeface="+mn-ea"/>
                <a:cs typeface="Roboto"/>
              </a:rPr>
              <a:t>газове</a:t>
            </a:r>
            <a:endParaRPr kumimoji="0" sz="1000" b="0" i="0" u="none" strike="noStrike" kern="1200" cap="none" spc="0" normalizeH="0" baseline="0" noProof="0" dirty="0">
              <a:ln>
                <a:noFill/>
              </a:ln>
              <a:solidFill>
                <a:prstClr val="black"/>
              </a:solidFill>
              <a:effectLst/>
              <a:uLnTx/>
              <a:uFillTx/>
              <a:latin typeface="Roboto"/>
              <a:ea typeface="+mn-ea"/>
              <a:cs typeface="Roboto"/>
            </a:endParaRPr>
          </a:p>
        </p:txBody>
      </p:sp>
      <p:sp>
        <p:nvSpPr>
          <p:cNvPr id="17" name="object 14">
            <a:extLst>
              <a:ext uri="{FF2B5EF4-FFF2-40B4-BE49-F238E27FC236}">
                <a16:creationId xmlns:a16="http://schemas.microsoft.com/office/drawing/2014/main" id="{0AB86BB4-C072-F198-285C-5C59EEC47C99}"/>
              </a:ext>
            </a:extLst>
          </p:cNvPr>
          <p:cNvSpPr txBox="1"/>
          <p:nvPr/>
        </p:nvSpPr>
        <p:spPr>
          <a:xfrm>
            <a:off x="9338590" y="2733502"/>
            <a:ext cx="2100042" cy="1005840"/>
          </a:xfrm>
          <a:prstGeom prst="rect">
            <a:avLst/>
          </a:prstGeom>
          <a:solidFill>
            <a:srgbClr val="04003D"/>
          </a:solidFill>
        </p:spPr>
        <p:txBody>
          <a:bodyPr vert="horz" wrap="square" lIns="0" tIns="48260" rIns="0" bIns="0" rtlCol="0" anchor="ctr">
            <a:spAutoFit/>
          </a:bodyPr>
          <a:lstStyle/>
          <a:p>
            <a:pPr marL="151130" marR="142875" lvl="0" indent="0" algn="ctr" defTabSz="457200" rtl="0" eaLnBrk="1" fontAlgn="auto" latinLnBrk="0" hangingPunct="1">
              <a:lnSpc>
                <a:spcPct val="100000"/>
              </a:lnSpc>
              <a:spcBef>
                <a:spcPts val="380"/>
              </a:spcBef>
              <a:spcAft>
                <a:spcPts val="0"/>
              </a:spcAft>
              <a:buClrTx/>
              <a:buSzTx/>
              <a:buFontTx/>
              <a:buNone/>
              <a:tabLst/>
              <a:defRPr/>
            </a:pPr>
            <a:r>
              <a:rPr kumimoji="0" sz="1000" b="0" i="0" u="none" strike="noStrike" kern="1200" cap="none" spc="0" normalizeH="0" baseline="0" noProof="0" dirty="0">
                <a:ln>
                  <a:noFill/>
                </a:ln>
                <a:solidFill>
                  <a:srgbClr val="FFFFFF"/>
                </a:solidFill>
                <a:effectLst/>
                <a:uLnTx/>
                <a:uFillTx/>
                <a:latin typeface="Roboto"/>
                <a:ea typeface="+mn-ea"/>
                <a:cs typeface="Roboto"/>
              </a:rPr>
              <a:t>СЦ</a:t>
            </a:r>
            <a:r>
              <a:rPr kumimoji="0" sz="1000" b="0" i="0" u="none" strike="noStrike" kern="1200" cap="none" spc="-20" normalizeH="0" baseline="0" noProof="0" dirty="0">
                <a:ln>
                  <a:noFill/>
                </a:ln>
                <a:solidFill>
                  <a:srgbClr val="FFFFFF"/>
                </a:solidFill>
                <a:effectLst/>
                <a:uLnTx/>
                <a:uFillTx/>
                <a:latin typeface="Roboto"/>
                <a:ea typeface="+mn-ea"/>
                <a:cs typeface="Roboto"/>
              </a:rPr>
              <a:t> </a:t>
            </a:r>
            <a:r>
              <a:rPr kumimoji="0" sz="1000" b="0" i="0" u="none" strike="noStrike" kern="1200" cap="none" spc="-5" normalizeH="0" baseline="0" noProof="0" dirty="0">
                <a:ln>
                  <a:noFill/>
                </a:ln>
                <a:solidFill>
                  <a:srgbClr val="FFFFFF"/>
                </a:solidFill>
                <a:effectLst/>
                <a:uLnTx/>
                <a:uFillTx/>
                <a:latin typeface="Roboto"/>
                <a:ea typeface="+mn-ea"/>
                <a:cs typeface="Roboto"/>
              </a:rPr>
              <a:t>(vi)</a:t>
            </a:r>
            <a:r>
              <a:rPr kumimoji="0" sz="1000" b="0" i="0" u="none" strike="noStrike" kern="1200" cap="none" spc="-15" normalizeH="0" baseline="0" noProof="0" dirty="0">
                <a:ln>
                  <a:noFill/>
                </a:ln>
                <a:solidFill>
                  <a:srgbClr val="FFFFFF"/>
                </a:solidFill>
                <a:effectLst/>
                <a:uLnTx/>
                <a:uFillTx/>
                <a:latin typeface="Roboto"/>
                <a:ea typeface="+mn-ea"/>
                <a:cs typeface="Roboto"/>
              </a:rPr>
              <a:t> </a:t>
            </a:r>
            <a:r>
              <a:rPr kumimoji="0" sz="1000" b="0" i="0" u="none" strike="noStrike" kern="1200" cap="none" spc="-5" normalizeH="0" baseline="0" noProof="0" dirty="0">
                <a:ln>
                  <a:noFill/>
                </a:ln>
                <a:solidFill>
                  <a:srgbClr val="FFFFFF"/>
                </a:solidFill>
                <a:effectLst/>
                <a:uLnTx/>
                <a:uFillTx/>
                <a:latin typeface="Roboto"/>
                <a:ea typeface="+mn-ea"/>
                <a:cs typeface="Roboto"/>
              </a:rPr>
              <a:t>Насърчаване</a:t>
            </a:r>
            <a:r>
              <a:rPr kumimoji="0" sz="1000" b="0" i="0" u="none" strike="noStrike" kern="1200" cap="none" spc="-15" normalizeH="0" baseline="0" noProof="0" dirty="0">
                <a:ln>
                  <a:noFill/>
                </a:ln>
                <a:solidFill>
                  <a:srgbClr val="FFFFFF"/>
                </a:solidFill>
                <a:effectLst/>
                <a:uLnTx/>
                <a:uFillTx/>
                <a:latin typeface="Roboto"/>
                <a:ea typeface="+mn-ea"/>
                <a:cs typeface="Roboto"/>
              </a:rPr>
              <a:t> </a:t>
            </a:r>
            <a:r>
              <a:rPr kumimoji="0" sz="1000" b="0" i="0" u="none" strike="noStrike" kern="1200" cap="none" spc="0" normalizeH="0" baseline="0" noProof="0" dirty="0">
                <a:ln>
                  <a:noFill/>
                </a:ln>
                <a:solidFill>
                  <a:srgbClr val="FFFFFF"/>
                </a:solidFill>
                <a:effectLst/>
                <a:uLnTx/>
                <a:uFillTx/>
                <a:latin typeface="Roboto"/>
                <a:ea typeface="+mn-ea"/>
                <a:cs typeface="Roboto"/>
              </a:rPr>
              <a:t>на </a:t>
            </a:r>
            <a:r>
              <a:rPr kumimoji="0" sz="1000" b="0" i="0" u="none" strike="noStrike" kern="1200" cap="none" spc="-185" normalizeH="0" baseline="0" noProof="0" dirty="0">
                <a:ln>
                  <a:noFill/>
                </a:ln>
                <a:solidFill>
                  <a:srgbClr val="FFFFFF"/>
                </a:solidFill>
                <a:effectLst/>
                <a:uLnTx/>
                <a:uFillTx/>
                <a:latin typeface="Roboto"/>
                <a:ea typeface="+mn-ea"/>
                <a:cs typeface="Roboto"/>
              </a:rPr>
              <a:t> </a:t>
            </a:r>
            <a:r>
              <a:rPr kumimoji="0" sz="1000" b="0" i="0" u="none" strike="noStrike" kern="1200" cap="none" spc="-15" normalizeH="0" baseline="0" noProof="0" dirty="0">
                <a:ln>
                  <a:noFill/>
                </a:ln>
                <a:solidFill>
                  <a:srgbClr val="FFFFFF"/>
                </a:solidFill>
                <a:effectLst/>
                <a:uLnTx/>
                <a:uFillTx/>
                <a:latin typeface="Roboto"/>
                <a:ea typeface="+mn-ea"/>
                <a:cs typeface="Roboto"/>
              </a:rPr>
              <a:t>прехода </a:t>
            </a:r>
            <a:r>
              <a:rPr kumimoji="0" sz="1000" b="0" i="0" u="none" strike="noStrike" kern="1200" cap="none" spc="-10" normalizeH="0" baseline="0" noProof="0" dirty="0">
                <a:ln>
                  <a:noFill/>
                </a:ln>
                <a:solidFill>
                  <a:srgbClr val="FFFFFF"/>
                </a:solidFill>
                <a:effectLst/>
                <a:uLnTx/>
                <a:uFillTx/>
                <a:latin typeface="Roboto"/>
                <a:ea typeface="+mn-ea"/>
                <a:cs typeface="Roboto"/>
              </a:rPr>
              <a:t>към </a:t>
            </a:r>
            <a:r>
              <a:rPr kumimoji="0" sz="1000" b="0" i="0" u="none" strike="noStrike" kern="1200" cap="none" spc="-5" normalizeH="0" baseline="0" noProof="0" dirty="0">
                <a:ln>
                  <a:noFill/>
                </a:ln>
                <a:solidFill>
                  <a:srgbClr val="FFFFFF"/>
                </a:solidFill>
                <a:effectLst/>
                <a:uLnTx/>
                <a:uFillTx/>
                <a:latin typeface="Roboto"/>
                <a:ea typeface="+mn-ea"/>
                <a:cs typeface="Roboto"/>
              </a:rPr>
              <a:t>кръгова </a:t>
            </a:r>
            <a:r>
              <a:rPr kumimoji="0" sz="1000" b="0" i="0" u="none" strike="noStrike" kern="1200" cap="none" spc="5" normalizeH="0" baseline="0" noProof="0" dirty="0">
                <a:ln>
                  <a:noFill/>
                </a:ln>
                <a:solidFill>
                  <a:srgbClr val="FFFFFF"/>
                </a:solidFill>
                <a:effectLst/>
                <a:uLnTx/>
                <a:uFillTx/>
                <a:latin typeface="Roboto"/>
                <a:ea typeface="+mn-ea"/>
                <a:cs typeface="Roboto"/>
              </a:rPr>
              <a:t>и </a:t>
            </a:r>
            <a:r>
              <a:rPr kumimoji="0" sz="1000" b="0" i="0" u="none" strike="noStrike" kern="1200" cap="none" spc="-185" normalizeH="0" baseline="0" noProof="0" dirty="0">
                <a:ln>
                  <a:noFill/>
                </a:ln>
                <a:solidFill>
                  <a:srgbClr val="FFFFFF"/>
                </a:solidFill>
                <a:effectLst/>
                <a:uLnTx/>
                <a:uFillTx/>
                <a:latin typeface="Roboto"/>
                <a:ea typeface="+mn-ea"/>
                <a:cs typeface="Roboto"/>
              </a:rPr>
              <a:t> </a:t>
            </a:r>
            <a:r>
              <a:rPr kumimoji="0" sz="1000" b="0" i="0" u="none" strike="noStrike" kern="1200" cap="none" spc="-20" normalizeH="0" baseline="0" noProof="0" dirty="0">
                <a:ln>
                  <a:noFill/>
                </a:ln>
                <a:solidFill>
                  <a:srgbClr val="FFFFFF"/>
                </a:solidFill>
                <a:effectLst/>
                <a:uLnTx/>
                <a:uFillTx/>
                <a:latin typeface="Roboto"/>
                <a:ea typeface="+mn-ea"/>
                <a:cs typeface="Roboto"/>
              </a:rPr>
              <a:t>ресурсоефективна </a:t>
            </a:r>
            <a:r>
              <a:rPr kumimoji="0" sz="1000" b="0" i="0" u="none" strike="noStrike" kern="1200" cap="none" spc="-15" normalizeH="0" baseline="0" noProof="0" dirty="0">
                <a:ln>
                  <a:noFill/>
                </a:ln>
                <a:solidFill>
                  <a:srgbClr val="FFFFFF"/>
                </a:solidFill>
                <a:effectLst/>
                <a:uLnTx/>
                <a:uFillTx/>
                <a:latin typeface="Roboto"/>
                <a:ea typeface="+mn-ea"/>
                <a:cs typeface="Roboto"/>
              </a:rPr>
              <a:t> </a:t>
            </a:r>
            <a:r>
              <a:rPr kumimoji="0" sz="1000" b="0" i="0" u="none" strike="noStrike" kern="1200" cap="none" spc="-5" normalizeH="0" baseline="0" noProof="0" dirty="0">
                <a:ln>
                  <a:noFill/>
                </a:ln>
                <a:solidFill>
                  <a:srgbClr val="FFFFFF"/>
                </a:solidFill>
                <a:effectLst/>
                <a:uLnTx/>
                <a:uFillTx/>
                <a:latin typeface="Roboto"/>
                <a:ea typeface="+mn-ea"/>
                <a:cs typeface="Roboto"/>
              </a:rPr>
              <a:t>икономика</a:t>
            </a:r>
            <a:endParaRPr kumimoji="0" sz="1000" b="0" i="0" u="none" strike="noStrike" kern="1200" cap="none" spc="0" normalizeH="0" baseline="0" noProof="0" dirty="0">
              <a:ln>
                <a:noFill/>
              </a:ln>
              <a:solidFill>
                <a:prstClr val="black"/>
              </a:solidFill>
              <a:effectLst/>
              <a:uLnTx/>
              <a:uFillTx/>
              <a:latin typeface="Roboto"/>
              <a:ea typeface="+mn-ea"/>
              <a:cs typeface="Roboto"/>
            </a:endParaRPr>
          </a:p>
        </p:txBody>
      </p:sp>
      <p:sp>
        <p:nvSpPr>
          <p:cNvPr id="18" name="object 15">
            <a:extLst>
              <a:ext uri="{FF2B5EF4-FFF2-40B4-BE49-F238E27FC236}">
                <a16:creationId xmlns:a16="http://schemas.microsoft.com/office/drawing/2014/main" id="{55DC5A74-77A3-9877-E8AA-B4A1B7D0E7DF}"/>
              </a:ext>
            </a:extLst>
          </p:cNvPr>
          <p:cNvSpPr txBox="1"/>
          <p:nvPr/>
        </p:nvSpPr>
        <p:spPr>
          <a:xfrm>
            <a:off x="7136707" y="3800545"/>
            <a:ext cx="2100042" cy="822960"/>
          </a:xfrm>
          <a:prstGeom prst="rect">
            <a:avLst/>
          </a:prstGeom>
          <a:solidFill>
            <a:srgbClr val="00AEEF"/>
          </a:solidFill>
        </p:spPr>
        <p:txBody>
          <a:bodyPr vert="horz" wrap="square" lIns="0" tIns="1905"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bg-BG" sz="1000" b="0" i="0" u="none" strike="noStrike" kern="1200" cap="none" spc="-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Дългов</a:t>
            </a:r>
            <a:r>
              <a:rPr kumimoji="0" lang="bg-BG" sz="1000" b="0" i="0" u="none" strike="noStrike" kern="1200" cap="none" spc="-3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a:t>
            </a:r>
            <a:r>
              <a:rPr kumimoji="0" lang="bg-BG" sz="1000" b="0" i="0" u="none" strike="noStrike" kern="1200" cap="none" spc="2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ФИ</a:t>
            </a:r>
            <a:endParaRPr kumimoji="0" lang="bg-BG" sz="10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a:p>
            <a:pPr marL="215265" marR="207645" lvl="0" indent="0" algn="ctr" defTabSz="457200" rtl="0" eaLnBrk="1" fontAlgn="auto" latinLnBrk="0" hangingPunct="1">
              <a:lnSpc>
                <a:spcPct val="100000"/>
              </a:lnSpc>
              <a:spcBef>
                <a:spcPts val="0"/>
              </a:spcBef>
              <a:spcAft>
                <a:spcPts val="0"/>
              </a:spcAft>
              <a:buClrTx/>
              <a:buSzTx/>
              <a:buFontTx/>
              <a:buNone/>
              <a:tabLst/>
              <a:defRPr/>
            </a:pPr>
            <a:r>
              <a:rPr kumimoji="0" lang="bg-BG" sz="1000" b="0" i="0" u="none" strike="noStrike" kern="1200" cap="none" spc="-1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за</a:t>
            </a:r>
            <a:r>
              <a:rPr kumimoji="0" lang="bg-BG" sz="1000" b="0" i="0" u="none" strike="noStrike" kern="1200" cap="none" spc="-3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a:t>
            </a:r>
            <a:r>
              <a:rPr kumimoji="0" lang="bg-BG" sz="10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енергийна </a:t>
            </a:r>
            <a:r>
              <a:rPr kumimoji="0" lang="bg-BG" sz="1000" b="0" i="0" u="none" strike="noStrike" kern="1200" cap="none" spc="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a:t>
            </a:r>
            <a:r>
              <a:rPr kumimoji="0" lang="bg-BG" sz="1000" b="0" i="0" u="none" strike="noStrike" kern="1200" cap="none" spc="-1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ефективност </a:t>
            </a:r>
            <a:r>
              <a:rPr kumimoji="0" lang="bg-BG" sz="10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в </a:t>
            </a:r>
            <a:r>
              <a:rPr kumimoji="0" lang="bg-BG" sz="1000" b="0" i="0" u="none" strike="noStrike" kern="1200" cap="none" spc="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a:t>
            </a:r>
            <a:r>
              <a:rPr kumimoji="0" lang="bg-BG" sz="1000" b="0" i="0" u="none" strike="noStrike" kern="1200" cap="none" spc="-1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предприятията (с БФП)</a:t>
            </a:r>
            <a:endParaRPr kumimoji="0" lang="bg-BG" sz="10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bg-BG" sz="1000" b="1" i="0" u="none" strike="noStrike" kern="1200" cap="none" spc="2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a:t>
            </a:r>
            <a:r>
              <a:rPr kumimoji="0" lang="bg-BG" sz="1000" b="1" i="0" u="none" strike="noStrike" kern="1200" cap="none" spc="-3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a:t>
            </a:r>
            <a:r>
              <a:rPr kumimoji="0" lang="bg-BG" sz="1000" b="1" i="0" u="none" strike="noStrike" kern="1200" cap="none" spc="-1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133.3</a:t>
            </a:r>
            <a:r>
              <a:rPr kumimoji="0" lang="bg-BG" sz="1000" b="1" i="0" u="none" strike="noStrike" kern="1200" cap="none" spc="-2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a:t>
            </a:r>
            <a:r>
              <a:rPr kumimoji="0" lang="bg-BG" sz="1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M</a:t>
            </a:r>
            <a:endParaRPr kumimoji="0" lang="bg-BG" sz="10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9" name="object 16">
            <a:extLst>
              <a:ext uri="{FF2B5EF4-FFF2-40B4-BE49-F238E27FC236}">
                <a16:creationId xmlns:a16="http://schemas.microsoft.com/office/drawing/2014/main" id="{150F186C-792A-0C8D-F7B5-67770BA0E0F4}"/>
              </a:ext>
            </a:extLst>
          </p:cNvPr>
          <p:cNvSpPr txBox="1"/>
          <p:nvPr/>
        </p:nvSpPr>
        <p:spPr>
          <a:xfrm>
            <a:off x="9338590" y="3796603"/>
            <a:ext cx="2100042" cy="821863"/>
          </a:xfrm>
          <a:prstGeom prst="rect">
            <a:avLst/>
          </a:prstGeom>
          <a:solidFill>
            <a:srgbClr val="00AEEF"/>
          </a:solidFill>
        </p:spPr>
        <p:txBody>
          <a:bodyPr vert="horz" wrap="square" lIns="0" tIns="1905"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bg-BG" sz="1000" b="0" i="0" u="none" strike="noStrike" kern="1200" cap="none" spc="-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Дългов</a:t>
            </a:r>
            <a:r>
              <a:rPr kumimoji="0" lang="bg-BG" sz="1000" b="0" i="0" u="none" strike="noStrike" kern="1200" cap="none" spc="-3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a:t>
            </a:r>
            <a:r>
              <a:rPr kumimoji="0" lang="bg-BG" sz="1000" b="0" i="0" u="none" strike="noStrike" kern="1200" cap="none" spc="2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ФИ</a:t>
            </a:r>
            <a:endParaRPr kumimoji="0" lang="bg-BG" sz="10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a:p>
            <a:pPr marL="136525" marR="103505" lvl="0" indent="-26034" algn="ctr" defTabSz="457200" rtl="0" eaLnBrk="1" fontAlgn="auto" latinLnBrk="0" hangingPunct="1">
              <a:lnSpc>
                <a:spcPct val="100000"/>
              </a:lnSpc>
              <a:spcBef>
                <a:spcPts val="0"/>
              </a:spcBef>
              <a:spcAft>
                <a:spcPts val="0"/>
              </a:spcAft>
              <a:buClrTx/>
              <a:buSzTx/>
              <a:buFontTx/>
              <a:buNone/>
              <a:tabLst/>
              <a:defRPr/>
            </a:pPr>
            <a:r>
              <a:rPr kumimoji="0" lang="bg-BG" sz="1000" b="0" i="0" u="none" strike="noStrike" kern="1200" cap="none" spc="-1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за </a:t>
            </a:r>
            <a:r>
              <a:rPr kumimoji="0" lang="bg-BG" sz="1000" b="0" i="0" u="none" strike="noStrike" kern="1200" cap="none" spc="-1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ресурсн</a:t>
            </a:r>
            <a:r>
              <a:rPr kumimoji="0" lang="bg-BG" sz="1000" b="0" i="0" u="none" strike="noStrike" kern="1200" cap="none" spc="-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а </a:t>
            </a:r>
            <a:r>
              <a:rPr kumimoji="0" lang="bg-BG" sz="1000" b="0" i="0" u="none" strike="noStrike" kern="1200" cap="none" spc="-1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ефективност</a:t>
            </a:r>
            <a:r>
              <a:rPr kumimoji="0" lang="bg-BG" sz="1000" b="0" i="0" u="none" strike="noStrike" kern="1200" cap="none" spc="-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a:t>
            </a:r>
            <a:r>
              <a:rPr kumimoji="0" lang="en-US" sz="1000" b="0" i="0" u="none" strike="noStrike" kern="1200" cap="none" spc="-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a:r>
            <a:br>
              <a:rPr kumimoji="0" lang="en-US" sz="1000" b="0" i="0" u="none" strike="noStrike" kern="1200" cap="none" spc="-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r>
              <a:rPr kumimoji="0" lang="bg-BG" sz="1000" b="0" i="0" u="none" strike="noStrike" kern="1200" cap="none" spc="-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a:t>
            </a:r>
            <a:r>
              <a:rPr kumimoji="0" lang="bg-BG" sz="10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с</a:t>
            </a:r>
            <a:r>
              <a:rPr kumimoji="0" lang="bg-BG" sz="1000" b="0" i="0" u="none" strike="noStrike" kern="1200" cap="none" spc="-1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a:t>
            </a:r>
            <a:r>
              <a:rPr kumimoji="0" lang="bg-BG" sz="1000" b="0" i="0" u="none" strike="noStrike" kern="1200" cap="none" spc="1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БФП)</a:t>
            </a:r>
            <a:endParaRPr kumimoji="0" lang="bg-BG" sz="10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bg-BG" sz="1000" b="1" i="0" u="none" strike="noStrike" kern="1200" cap="none" spc="2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a:t>
            </a:r>
            <a:r>
              <a:rPr kumimoji="0" lang="bg-BG" sz="1000" b="1" i="0" u="none" strike="noStrike" kern="1200" cap="none" spc="-3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a:t>
            </a:r>
            <a:r>
              <a:rPr kumimoji="0" lang="bg-BG" sz="1000" b="1" i="0" u="none" strike="noStrike" kern="1200" cap="none" spc="-1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155</a:t>
            </a:r>
            <a:r>
              <a:rPr kumimoji="0" lang="en-US" sz="1000" b="1" i="0" u="none" strike="noStrike" kern="1200" cap="none" spc="-1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.4</a:t>
            </a:r>
            <a:r>
              <a:rPr kumimoji="0" lang="bg-BG" sz="1000" b="1" i="0" u="none" strike="noStrike" kern="1200" cap="none" spc="-2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a:t>
            </a:r>
            <a:r>
              <a:rPr kumimoji="0" lang="bg-BG" sz="1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M</a:t>
            </a:r>
            <a:endParaRPr kumimoji="0" lang="bg-BG" sz="10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0" name="object 22">
            <a:extLst>
              <a:ext uri="{FF2B5EF4-FFF2-40B4-BE49-F238E27FC236}">
                <a16:creationId xmlns:a16="http://schemas.microsoft.com/office/drawing/2014/main" id="{AF9C6634-21EA-D9B8-5EFA-6D6405E5D11C}"/>
              </a:ext>
            </a:extLst>
          </p:cNvPr>
          <p:cNvSpPr txBox="1"/>
          <p:nvPr/>
        </p:nvSpPr>
        <p:spPr>
          <a:xfrm>
            <a:off x="4943016" y="4676906"/>
            <a:ext cx="2100042" cy="822960"/>
          </a:xfrm>
          <a:prstGeom prst="rect">
            <a:avLst/>
          </a:prstGeom>
          <a:solidFill>
            <a:srgbClr val="00AEEF"/>
          </a:solidFill>
        </p:spPr>
        <p:txBody>
          <a:bodyPr vert="horz" wrap="square" lIns="0" tIns="73660" rIns="0" bIns="0" rtlCol="0" anchor="ctr">
            <a:spAutoFit/>
          </a:bodyPr>
          <a:lstStyle/>
          <a:p>
            <a:pPr marL="0" marR="0" lvl="0" indent="0" algn="ctr" defTabSz="457200" rtl="0" eaLnBrk="1" fontAlgn="auto" latinLnBrk="0" hangingPunct="1">
              <a:lnSpc>
                <a:spcPct val="100000"/>
              </a:lnSpc>
              <a:spcBef>
                <a:spcPts val="580"/>
              </a:spcBef>
              <a:spcAft>
                <a:spcPts val="0"/>
              </a:spcAft>
              <a:buClrTx/>
              <a:buSzTx/>
              <a:buFontTx/>
              <a:buNone/>
              <a:tabLst/>
              <a:defRPr/>
            </a:pPr>
            <a:r>
              <a:rPr kumimoji="0" sz="1000" b="0" i="0" u="none" strike="noStrike" kern="1200" cap="none" spc="-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Дългов</a:t>
            </a:r>
            <a:r>
              <a:rPr kumimoji="0" sz="1000" b="0" i="0" u="none" strike="noStrike" kern="1200" cap="none" spc="-2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a:t>
            </a:r>
            <a:r>
              <a:rPr kumimoji="0" sz="1000" b="0" i="0" u="none" strike="noStrike" kern="1200" cap="none" spc="2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ФИ</a:t>
            </a:r>
            <a:r>
              <a:rPr kumimoji="0" sz="1000" b="0" i="0" u="none" strike="noStrike" kern="1200" cap="none" spc="-1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a:t>
            </a:r>
            <a:r>
              <a:rPr kumimoji="0" sz="1000" b="0" i="0" u="none" strike="noStrike" kern="1200" cap="none" spc="-15" normalizeH="0" baseline="0" noProof="0" dirty="0" err="1">
                <a:ln>
                  <a:noFill/>
                </a:ln>
                <a:effectLst/>
                <a:uLnTx/>
                <a:uFillTx/>
                <a:latin typeface="Roboto" panose="02000000000000000000" pitchFamily="2" charset="0"/>
                <a:ea typeface="Roboto" panose="02000000000000000000" pitchFamily="2" charset="0"/>
                <a:cs typeface="Roboto" panose="02000000000000000000" pitchFamily="2" charset="0"/>
              </a:rPr>
              <a:t>за</a:t>
            </a:r>
            <a:r>
              <a:rPr kumimoji="0" sz="1000" b="0" i="0" u="none" strike="noStrike" kern="1200" cap="none" spc="-1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a:t>
            </a:r>
            <a:r>
              <a:rPr kumimoji="0" sz="1000" b="0" i="0" u="none" strike="noStrike" kern="1200" cap="none" spc="-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ИТИ</a:t>
            </a:r>
            <a:endParaRPr kumimoji="0" sz="10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sz="1000" b="1" i="0" u="none" strike="noStrike" kern="1200" cap="none" spc="2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a:t>
            </a:r>
            <a:r>
              <a:rPr kumimoji="0" sz="1000" b="1" i="0" u="none" strike="noStrike" kern="1200" cap="none" spc="-3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a:t>
            </a:r>
            <a:r>
              <a:rPr kumimoji="0" sz="1000" b="1" i="0" u="none" strike="noStrike" kern="1200" cap="none" spc="-1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36</a:t>
            </a:r>
            <a:r>
              <a:rPr kumimoji="0" lang="en-US" sz="1000" b="1" i="0" u="none" strike="noStrike" kern="1200" cap="none" spc="-1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.1</a:t>
            </a:r>
            <a:r>
              <a:rPr kumimoji="0" sz="1000" b="1" i="0" u="none" strike="noStrike" kern="1200" cap="none" spc="-3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a:t>
            </a:r>
            <a:r>
              <a:rPr kumimoji="0" sz="1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M</a:t>
            </a:r>
            <a:endParaRPr kumimoji="0" sz="10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1" name="object 23">
            <a:extLst>
              <a:ext uri="{FF2B5EF4-FFF2-40B4-BE49-F238E27FC236}">
                <a16:creationId xmlns:a16="http://schemas.microsoft.com/office/drawing/2014/main" id="{709B477B-799C-CA9F-9B75-919377473DB6}"/>
              </a:ext>
            </a:extLst>
          </p:cNvPr>
          <p:cNvSpPr txBox="1"/>
          <p:nvPr/>
        </p:nvSpPr>
        <p:spPr>
          <a:xfrm>
            <a:off x="2746130" y="3792940"/>
            <a:ext cx="2100042" cy="815352"/>
          </a:xfrm>
          <a:prstGeom prst="rect">
            <a:avLst/>
          </a:prstGeom>
          <a:solidFill>
            <a:srgbClr val="005B97"/>
          </a:solidFill>
        </p:spPr>
        <p:txBody>
          <a:bodyPr vert="horz" wrap="square" lIns="0" tIns="2540" rIns="0" bIns="0" rtlCol="0" anchor="ctr">
            <a:spAutoFit/>
          </a:bodyPr>
          <a:lstStyle/>
          <a:p>
            <a:pPr marL="0" marR="0" lvl="0" indent="0" algn="l" defTabSz="457200" rtl="0" eaLnBrk="1" fontAlgn="auto" latinLnBrk="0" hangingPunct="1">
              <a:lnSpc>
                <a:spcPct val="100000"/>
              </a:lnSpc>
              <a:spcBef>
                <a:spcPts val="20"/>
              </a:spcBef>
              <a:spcAft>
                <a:spcPts val="0"/>
              </a:spcAft>
              <a:buClrTx/>
              <a:buSzTx/>
              <a:buFontTx/>
              <a:buNone/>
              <a:tabLst/>
              <a:defRPr/>
            </a:pPr>
            <a:endParaRPr kumimoji="0" sz="8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a:p>
            <a:pPr marL="125095" marR="81915" lvl="0" indent="0" algn="ctr" defTabSz="457200" rtl="0" eaLnBrk="1" fontAlgn="auto" latinLnBrk="0" hangingPunct="1">
              <a:lnSpc>
                <a:spcPct val="100000"/>
              </a:lnSpc>
              <a:spcBef>
                <a:spcPts val="0"/>
              </a:spcBef>
              <a:spcAft>
                <a:spcPts val="0"/>
              </a:spcAft>
              <a:buClrTx/>
              <a:buSzTx/>
              <a:buFontTx/>
              <a:buNone/>
              <a:tabLst/>
              <a:defRPr/>
            </a:pPr>
            <a:r>
              <a:rPr kumimoji="0" lang="bg-BG" sz="1000" b="0" i="0" u="none" strike="noStrike" kern="1200" cap="none" spc="-5"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Фонд за високорискови проекти за дигитализация</a:t>
            </a:r>
            <a:endParaRPr kumimoji="0" lang="en-US" sz="1000" b="0" i="0" u="none" strike="noStrike" kern="1200" cap="none" spc="-5"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a:p>
            <a:pPr marL="125095" marR="81915"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Nurture</a:t>
            </a:r>
            <a:r>
              <a:rPr kumimoji="0" lang="en-US" sz="1000" b="0" i="0" u="none" strike="noStrike" kern="1200" cap="none" spc="-45"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000" b="0" i="0" u="none" strike="noStrike" kern="1200" cap="none" spc="-5"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I4.0</a:t>
            </a:r>
            <a:endParaRPr kumimoji="0" lang="en-US" sz="10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a:p>
            <a:pPr marL="125095" marR="81915" lvl="0" indent="0" algn="ctr" defTabSz="457200" rtl="0" eaLnBrk="1" fontAlgn="auto" latinLnBrk="0" hangingPunct="1">
              <a:lnSpc>
                <a:spcPct val="100000"/>
              </a:lnSpc>
              <a:spcBef>
                <a:spcPts val="0"/>
              </a:spcBef>
              <a:spcAft>
                <a:spcPts val="0"/>
              </a:spcAft>
              <a:buClrTx/>
              <a:buSzTx/>
              <a:buFontTx/>
              <a:buNone/>
              <a:tabLst/>
              <a:defRPr/>
            </a:pPr>
            <a:r>
              <a:rPr kumimoji="0" sz="1000" b="1" i="0" u="none" strike="noStrike" kern="1200" cap="none" spc="2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a:t>
            </a:r>
            <a:r>
              <a:rPr kumimoji="0" sz="1000" b="1" i="0" u="none" strike="noStrike" kern="1200" cap="none" spc="-3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000" b="1" i="0" u="none" strike="noStrike" kern="1200" cap="none" spc="-1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52</a:t>
            </a:r>
            <a:r>
              <a:rPr kumimoji="0" lang="en-US" sz="1000" b="1" i="0" u="none" strike="noStrike" kern="1200" cap="none" spc="-1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a:t>
            </a:r>
            <a:r>
              <a:rPr kumimoji="0" sz="1000" b="1" i="0" u="none" strike="noStrike" kern="1200" cap="none" spc="-1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3</a:t>
            </a:r>
            <a:r>
              <a:rPr kumimoji="0" sz="1000" b="1" i="0" u="none" strike="noStrike" kern="1200" cap="none" spc="-3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0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M</a:t>
            </a:r>
            <a:endParaRPr kumimoji="0" sz="9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2" name="object 24">
            <a:extLst>
              <a:ext uri="{FF2B5EF4-FFF2-40B4-BE49-F238E27FC236}">
                <a16:creationId xmlns:a16="http://schemas.microsoft.com/office/drawing/2014/main" id="{3E554E5F-11D3-A0D0-21A4-D7A75C9F34D4}"/>
              </a:ext>
            </a:extLst>
          </p:cNvPr>
          <p:cNvSpPr txBox="1"/>
          <p:nvPr/>
        </p:nvSpPr>
        <p:spPr>
          <a:xfrm>
            <a:off x="2743827" y="4677029"/>
            <a:ext cx="2100042" cy="822715"/>
          </a:xfrm>
          <a:prstGeom prst="rect">
            <a:avLst/>
          </a:prstGeom>
          <a:solidFill>
            <a:srgbClr val="005B97"/>
          </a:solidFill>
        </p:spPr>
        <p:txBody>
          <a:bodyPr vert="horz" wrap="square" lIns="0" tIns="2540" rIns="0" bIns="0" rtlCol="0" anchor="ctr">
            <a:spAutoFit/>
          </a:bodyPr>
          <a:lstStyle/>
          <a:p>
            <a:pPr marL="113030" marR="69850" lvl="0" indent="0" algn="ctr" defTabSz="457200" rtl="0" eaLnBrk="1" fontAlgn="auto" latinLnBrk="0" hangingPunct="1">
              <a:lnSpc>
                <a:spcPct val="100000"/>
              </a:lnSpc>
              <a:spcBef>
                <a:spcPts val="0"/>
              </a:spcBef>
              <a:spcAft>
                <a:spcPts val="0"/>
              </a:spcAft>
              <a:buClrTx/>
              <a:buSzTx/>
              <a:buFontTx/>
              <a:buNone/>
              <a:tabLst/>
              <a:defRPr/>
            </a:pPr>
            <a:r>
              <a:rPr kumimoji="0" lang="bg-BG" sz="1000" b="0" i="0" u="none" strike="noStrike" kern="1200" cap="none" spc="-5"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Старт-</a:t>
            </a:r>
            <a:r>
              <a:rPr kumimoji="0" lang="bg-BG" sz="1000" b="0" i="0" u="none" strike="noStrike" kern="1200" cap="none" spc="-5" normalizeH="0" baseline="0" noProof="0" dirty="0" err="1">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ъп</a:t>
            </a:r>
            <a:r>
              <a:rPr kumimoji="0" lang="bg-BG" sz="1000" b="0" i="0" u="none" strike="noStrike" kern="1200" cap="none" spc="-5"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 фонд за дигитализация</a:t>
            </a:r>
            <a:endParaRPr kumimoji="0" lang="en-US" sz="1000" b="0" i="0" u="none" strike="noStrike" kern="1200" cap="none" spc="-5"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a:p>
            <a:pPr marL="113030" marR="6985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Achieve</a:t>
            </a:r>
            <a:r>
              <a:rPr kumimoji="0" lang="en-US" sz="1000" b="0" i="0" u="none" strike="noStrike" kern="1200" cap="none" spc="-4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000" b="0" i="0" u="none" strike="noStrike" kern="1200" cap="none" spc="-5"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I4.0</a:t>
            </a:r>
            <a:endParaRPr kumimoji="0" lang="en-US" sz="10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a:p>
            <a:pPr marL="113030" marR="69850" lvl="0" indent="0" algn="ctr" defTabSz="457200" rtl="0" eaLnBrk="1" fontAlgn="auto" latinLnBrk="0" hangingPunct="1">
              <a:lnSpc>
                <a:spcPct val="100000"/>
              </a:lnSpc>
              <a:spcBef>
                <a:spcPts val="0"/>
              </a:spcBef>
              <a:spcAft>
                <a:spcPts val="0"/>
              </a:spcAft>
              <a:buClrTx/>
              <a:buSzTx/>
              <a:buFontTx/>
              <a:buNone/>
              <a:tabLst/>
              <a:defRPr/>
            </a:pPr>
            <a:r>
              <a:rPr kumimoji="0" sz="1000" b="1" i="0" u="none" strike="noStrike" kern="1200" cap="none" spc="2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a:t>
            </a:r>
            <a:r>
              <a:rPr kumimoji="0" sz="1000" b="1" i="0" u="none" strike="noStrike" kern="1200" cap="none" spc="-3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000" b="1" i="0" u="none" strike="noStrike" kern="1200" cap="none" spc="-1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41</a:t>
            </a:r>
            <a:r>
              <a:rPr kumimoji="0" lang="en-US" sz="1000" b="1" i="0" u="none" strike="noStrike" kern="1200" cap="none" spc="-1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.5</a:t>
            </a:r>
            <a:r>
              <a:rPr kumimoji="0" sz="1000" b="1" i="0" u="none" strike="noStrike" kern="1200" cap="none" spc="-3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 </a:t>
            </a:r>
            <a:r>
              <a:rPr kumimoji="0" sz="10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M</a:t>
            </a:r>
            <a:endParaRPr kumimoji="0" sz="10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3" name="object 25">
            <a:extLst>
              <a:ext uri="{FF2B5EF4-FFF2-40B4-BE49-F238E27FC236}">
                <a16:creationId xmlns:a16="http://schemas.microsoft.com/office/drawing/2014/main" id="{02201B6E-670C-42AA-2148-7895E6329DB0}"/>
              </a:ext>
            </a:extLst>
          </p:cNvPr>
          <p:cNvSpPr txBox="1"/>
          <p:nvPr/>
        </p:nvSpPr>
        <p:spPr>
          <a:xfrm>
            <a:off x="2743827" y="5564675"/>
            <a:ext cx="2100042" cy="822960"/>
          </a:xfrm>
          <a:prstGeom prst="rect">
            <a:avLst/>
          </a:prstGeom>
          <a:solidFill>
            <a:srgbClr val="00AEEF"/>
          </a:solidFill>
        </p:spPr>
        <p:txBody>
          <a:bodyPr vert="horz" wrap="square" lIns="0" tIns="2540" rIns="0" bIns="0" rtlCol="0" anchor="ctr">
            <a:spAutoFit/>
          </a:bodyPr>
          <a:lstStyle/>
          <a:p>
            <a:pPr marL="334645" marR="316865" lvl="0" indent="113030" algn="ctr" defTabSz="457200" rtl="0" eaLnBrk="1" fontAlgn="auto" latinLnBrk="0" hangingPunct="1">
              <a:lnSpc>
                <a:spcPct val="100000"/>
              </a:lnSpc>
              <a:spcBef>
                <a:spcPts val="0"/>
              </a:spcBef>
              <a:spcAft>
                <a:spcPts val="0"/>
              </a:spcAft>
              <a:buClrTx/>
              <a:buSzTx/>
              <a:buFontTx/>
              <a:buNone/>
              <a:tabLst/>
              <a:defRPr/>
            </a:pPr>
            <a:r>
              <a:rPr kumimoji="0" lang="bg-BG" sz="1000" b="0" i="0" u="none" strike="noStrike" kern="1200" cap="none" spc="2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Финансов инструмент за </a:t>
            </a:r>
            <a:r>
              <a:rPr kumimoji="0" lang="bg-BG" sz="1000" b="0" i="0" u="none" strike="noStrike" kern="1200" cap="none" spc="-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дигитализация</a:t>
            </a:r>
            <a:endParaRPr kumimoji="0" lang="en-US" sz="1000" b="0" i="0" u="none" strike="noStrike" kern="1200" cap="none" spc="-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a:p>
            <a:pPr marL="334645" marR="316865" lvl="0" indent="113030" algn="ctr" defTabSz="457200" rtl="0" eaLnBrk="1" fontAlgn="auto" latinLnBrk="0" hangingPunct="1">
              <a:lnSpc>
                <a:spcPct val="100000"/>
              </a:lnSpc>
              <a:spcBef>
                <a:spcPts val="0"/>
              </a:spcBef>
              <a:spcAft>
                <a:spcPts val="0"/>
              </a:spcAft>
              <a:buClrTx/>
              <a:buSzTx/>
              <a:buFontTx/>
              <a:buNone/>
              <a:tabLst/>
              <a:defRPr/>
            </a:pPr>
            <a:r>
              <a:rPr kumimoji="0" lang="bg-BG" sz="1000" b="0" i="0" u="none" strike="noStrike" kern="1200" cap="none" spc="-10" normalizeH="0" baseline="0" noProof="0" dirty="0" err="1">
                <a:ln>
                  <a:noFill/>
                </a:ln>
                <a:effectLst/>
                <a:uLnTx/>
                <a:uFillTx/>
                <a:latin typeface="Roboto" panose="02000000000000000000" pitchFamily="2" charset="0"/>
                <a:ea typeface="Roboto" panose="02000000000000000000" pitchFamily="2" charset="0"/>
                <a:cs typeface="Roboto" panose="02000000000000000000" pitchFamily="2" charset="0"/>
              </a:rPr>
              <a:t>Expand</a:t>
            </a:r>
            <a:r>
              <a:rPr kumimoji="0" lang="bg-BG" sz="1000" b="0" i="0" u="none" strike="noStrike" kern="1200" cap="none" spc="-1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a:t>
            </a:r>
            <a:r>
              <a:rPr kumimoji="0" lang="bg-BG" sz="1000" b="0" i="0" u="none" strike="noStrike" kern="1200" cap="none" spc="-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I4.0</a:t>
            </a:r>
            <a:endParaRPr kumimoji="0" lang="en-US" sz="1000" b="0" i="0" u="none" strike="noStrike" kern="1200" cap="none" spc="-5"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a:p>
            <a:pPr marL="334645" marR="316865" lvl="0" indent="113030" algn="ctr" defTabSz="457200" rtl="0" eaLnBrk="1" fontAlgn="auto" latinLnBrk="0" hangingPunct="1">
              <a:lnSpc>
                <a:spcPct val="100000"/>
              </a:lnSpc>
              <a:spcBef>
                <a:spcPts val="0"/>
              </a:spcBef>
              <a:spcAft>
                <a:spcPts val="0"/>
              </a:spcAft>
              <a:buClrTx/>
              <a:buSzTx/>
              <a:buFontTx/>
              <a:buNone/>
              <a:tabLst/>
              <a:defRPr/>
            </a:pPr>
            <a:r>
              <a:rPr kumimoji="0" lang="bg-BG" sz="1000" b="1" i="0" u="none" strike="noStrike" kern="1200" cap="none" spc="2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a:t>
            </a:r>
            <a:r>
              <a:rPr kumimoji="0" lang="bg-BG" sz="1000" b="1" i="0" u="none" strike="noStrike" kern="1200" cap="none" spc="-3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a:t>
            </a:r>
            <a:r>
              <a:rPr kumimoji="0" lang="bg-BG" sz="1000" b="1" i="0" u="none" strike="noStrike" kern="1200" cap="none" spc="-1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48</a:t>
            </a:r>
            <a:r>
              <a:rPr kumimoji="0" lang="en-US" sz="1000" b="1" i="0" u="none" strike="noStrike" kern="1200" cap="none" spc="-1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.3</a:t>
            </a:r>
            <a:r>
              <a:rPr kumimoji="0" lang="bg-BG" sz="1000" b="1" i="0" u="none" strike="noStrike" kern="1200" cap="none" spc="-3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a:t>
            </a:r>
            <a:r>
              <a:rPr kumimoji="0" lang="bg-BG" sz="1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M</a:t>
            </a:r>
            <a:endParaRPr kumimoji="0" lang="bg-BG" sz="10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4" name="object 26">
            <a:extLst>
              <a:ext uri="{FF2B5EF4-FFF2-40B4-BE49-F238E27FC236}">
                <a16:creationId xmlns:a16="http://schemas.microsoft.com/office/drawing/2014/main" id="{419393BF-C9FA-586C-15D8-2677A188CF8F}"/>
              </a:ext>
            </a:extLst>
          </p:cNvPr>
          <p:cNvSpPr txBox="1"/>
          <p:nvPr/>
        </p:nvSpPr>
        <p:spPr>
          <a:xfrm>
            <a:off x="569630" y="3803682"/>
            <a:ext cx="2100042" cy="797421"/>
          </a:xfrm>
          <a:prstGeom prst="rect">
            <a:avLst/>
          </a:prstGeom>
          <a:solidFill>
            <a:srgbClr val="005B97"/>
          </a:solidFill>
        </p:spPr>
        <p:txBody>
          <a:bodyPr vert="horz" wrap="squar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bg-BG" sz="9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a:p>
            <a:pPr marL="635" marR="0" lvl="0" indent="0" algn="ctr" defTabSz="457200" rtl="0" eaLnBrk="1" fontAlgn="auto" latinLnBrk="0" hangingPunct="1">
              <a:lnSpc>
                <a:spcPct val="100000"/>
              </a:lnSpc>
              <a:spcBef>
                <a:spcPts val="5"/>
              </a:spcBef>
              <a:spcAft>
                <a:spcPts val="0"/>
              </a:spcAft>
              <a:buClrTx/>
              <a:buSzTx/>
              <a:buFontTx/>
              <a:buNone/>
              <a:tabLst/>
              <a:defRPr/>
            </a:pPr>
            <a:r>
              <a:rPr kumimoji="0" lang="bg-BG" sz="1000" b="0" i="0" u="none" strike="noStrike" kern="1200" cap="none" spc="-5"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Дялов</a:t>
            </a:r>
            <a:r>
              <a:rPr kumimoji="0" lang="bg-BG" sz="1000" b="0" i="0" u="none" strike="noStrike" kern="1200" cap="none" spc="-35"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bg-BG" sz="1000" b="0" i="0" u="none" strike="noStrike" kern="1200" cap="none" spc="-45"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фонд</a:t>
            </a:r>
            <a:endParaRPr kumimoji="0" lang="bg-BG" sz="10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a:p>
            <a:pPr marL="327025" marR="318770" lvl="0" indent="-635" algn="ctr" defTabSz="457200" rtl="0" eaLnBrk="1" fontAlgn="auto" latinLnBrk="0" hangingPunct="1">
              <a:lnSpc>
                <a:spcPct val="100000"/>
              </a:lnSpc>
              <a:spcBef>
                <a:spcPts val="0"/>
              </a:spcBef>
              <a:spcAft>
                <a:spcPts val="0"/>
              </a:spcAft>
              <a:buClrTx/>
              <a:buSzTx/>
              <a:buFontTx/>
              <a:buNone/>
              <a:tabLst/>
              <a:defRPr/>
            </a:pPr>
            <a:r>
              <a:rPr kumimoji="0" lang="bg-BG" sz="1000" b="0" i="0" u="none" strike="noStrike" kern="1200" cap="none" spc="-5"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„Иновации </a:t>
            </a:r>
            <a:r>
              <a:rPr kumimoji="0" lang="bg-BG" sz="10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в </a:t>
            </a:r>
            <a:r>
              <a:rPr kumimoji="0" lang="bg-BG" sz="1000" b="0" i="0" u="none" strike="noStrike" kern="1200" cap="none" spc="5"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bg-BG" sz="1000" b="0" i="0" u="none" strike="noStrike" kern="1200" cap="none" spc="-15"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предприятия</a:t>
            </a:r>
            <a:r>
              <a:rPr kumimoji="0" lang="bg-BG" sz="1000" b="0" i="0" u="none" strike="noStrike" kern="1200" cap="none" spc="-2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т</a:t>
            </a:r>
            <a:r>
              <a:rPr kumimoji="0" lang="bg-BG" sz="1000" b="0" i="0" u="none" strike="noStrike" kern="1200" cap="none" spc="-35"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а</a:t>
            </a:r>
            <a:r>
              <a:rPr kumimoji="0" lang="bg-BG" sz="1000" b="0" i="0" u="none" strike="noStrike" kern="1200" cap="none" spc="-25"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a:t>
            </a:r>
            <a:endParaRPr kumimoji="0" lang="bg-BG" sz="10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a:p>
            <a:pPr marL="635" marR="0" lvl="0" indent="0" algn="ctr" defTabSz="457200" rtl="0" eaLnBrk="1" fontAlgn="auto" latinLnBrk="0" hangingPunct="1">
              <a:lnSpc>
                <a:spcPct val="100000"/>
              </a:lnSpc>
              <a:spcBef>
                <a:spcPts val="0"/>
              </a:spcBef>
              <a:spcAft>
                <a:spcPts val="0"/>
              </a:spcAft>
              <a:buClrTx/>
              <a:buSzTx/>
              <a:buFontTx/>
              <a:buNone/>
              <a:tabLst/>
              <a:defRPr/>
            </a:pPr>
            <a:r>
              <a:rPr kumimoji="0" lang="bg-BG" sz="900" b="1" i="0" u="none" strike="noStrike" kern="1200" cap="none" spc="2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bg-BG" sz="900" b="1" i="0" u="none" strike="noStrike" kern="1200" cap="none" spc="-3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bg-BG" sz="900" b="1" i="0" u="none" strike="noStrike" kern="1200" cap="none" spc="-1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34.1</a:t>
            </a:r>
            <a:r>
              <a:rPr kumimoji="0" lang="bg-BG" sz="900" b="1" i="0" u="none" strike="noStrike" kern="1200" cap="none" spc="-3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bg-BG" sz="9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M</a:t>
            </a:r>
          </a:p>
          <a:p>
            <a:pPr marL="635" marR="0" lvl="0" indent="0" algn="ctr" defTabSz="457200" rtl="0" eaLnBrk="1" fontAlgn="auto" latinLnBrk="0" hangingPunct="1">
              <a:lnSpc>
                <a:spcPct val="100000"/>
              </a:lnSpc>
              <a:spcBef>
                <a:spcPts val="0"/>
              </a:spcBef>
              <a:spcAft>
                <a:spcPts val="0"/>
              </a:spcAft>
              <a:buClrTx/>
              <a:buSzTx/>
              <a:buFontTx/>
              <a:buNone/>
              <a:tabLst/>
              <a:defRPr/>
            </a:pPr>
            <a:endParaRPr kumimoji="0" lang="bg-BG" sz="9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5" name="object 27">
            <a:extLst>
              <a:ext uri="{FF2B5EF4-FFF2-40B4-BE49-F238E27FC236}">
                <a16:creationId xmlns:a16="http://schemas.microsoft.com/office/drawing/2014/main" id="{C0624897-37F1-62A5-3199-BA548E276C1C}"/>
              </a:ext>
            </a:extLst>
          </p:cNvPr>
          <p:cNvSpPr txBox="1"/>
          <p:nvPr/>
        </p:nvSpPr>
        <p:spPr>
          <a:xfrm>
            <a:off x="569630" y="4679449"/>
            <a:ext cx="2100042" cy="817870"/>
          </a:xfrm>
          <a:prstGeom prst="rect">
            <a:avLst/>
          </a:prstGeom>
          <a:solidFill>
            <a:srgbClr val="005B97"/>
          </a:solidFill>
        </p:spPr>
        <p:txBody>
          <a:bodyPr vert="horz"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bg-BG" sz="1000" b="0" i="0" u="none" strike="noStrike" kern="1200" cap="none" spc="-5"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Финансов инструмент за </a:t>
            </a:r>
            <a:r>
              <a:rPr kumimoji="0" lang="en-US" sz="1000" b="0" i="0" u="none" strike="noStrike" kern="1200" cap="none" spc="-5"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
            </a:r>
            <a:br>
              <a:rPr kumimoji="0" lang="en-US" sz="1000" b="0" i="0" u="none" strike="noStrike" kern="1200" cap="none" spc="-5"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br>
            <a:r>
              <a:rPr kumimoji="0" lang="bg-BG" sz="1000" b="0" i="0" u="none" strike="noStrike" kern="1200" cap="none" spc="-5"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рисково финансиране</a:t>
            </a:r>
            <a:endParaRPr kumimoji="0" lang="bg-BG" sz="10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a:p>
            <a:pPr marL="635" marR="0" lvl="0" indent="0" algn="ctr" defTabSz="457200" rtl="0" eaLnBrk="1" fontAlgn="auto" latinLnBrk="0" hangingPunct="1">
              <a:lnSpc>
                <a:spcPct val="100000"/>
              </a:lnSpc>
              <a:spcBef>
                <a:spcPts val="0"/>
              </a:spcBef>
              <a:spcAft>
                <a:spcPts val="0"/>
              </a:spcAft>
              <a:buClrTx/>
              <a:buSzTx/>
              <a:buFontTx/>
              <a:buNone/>
              <a:tabLst/>
              <a:defRPr/>
            </a:pPr>
            <a:r>
              <a:rPr kumimoji="0" lang="bg-BG" sz="1000" b="1" i="0" u="none" strike="noStrike" kern="1200" cap="none" spc="2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bg-BG" sz="1000" b="1" i="0" u="none" strike="noStrike" kern="1200" cap="none" spc="-3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bg-BG" sz="1000" b="1" i="0" u="none" strike="noStrike" kern="1200" cap="none" spc="-1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33.9</a:t>
            </a:r>
            <a:r>
              <a:rPr kumimoji="0" lang="bg-BG" sz="1000" b="1" i="0" u="none" strike="noStrike" kern="1200" cap="none" spc="-3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bg-BG" sz="10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M</a:t>
            </a:r>
            <a:endParaRPr kumimoji="0" lang="bg-BG" sz="10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0" name="object 17">
            <a:extLst>
              <a:ext uri="{FF2B5EF4-FFF2-40B4-BE49-F238E27FC236}">
                <a16:creationId xmlns:a16="http://schemas.microsoft.com/office/drawing/2014/main" id="{9C8DBE0F-A622-66E4-73BE-9108BCEF4D15}"/>
              </a:ext>
            </a:extLst>
          </p:cNvPr>
          <p:cNvSpPr txBox="1"/>
          <p:nvPr/>
        </p:nvSpPr>
        <p:spPr>
          <a:xfrm>
            <a:off x="4943016" y="3798726"/>
            <a:ext cx="2100042" cy="803783"/>
          </a:xfrm>
          <a:prstGeom prst="rect">
            <a:avLst/>
          </a:prstGeom>
          <a:solidFill>
            <a:srgbClr val="005B97"/>
          </a:solidFill>
        </p:spPr>
        <p:txBody>
          <a:bodyPr vert="horz" wrap="square" lIns="0" tIns="22860" rIns="0" bIns="0" rtlCol="0" anchor="ctr">
            <a:spAutoFit/>
          </a:bodyPr>
          <a:lstStyle/>
          <a:p>
            <a:pPr marL="194310" marR="186690" lvl="0" indent="0" algn="ctr" defTabSz="457200" rtl="0" eaLnBrk="1" fontAlgn="auto" latinLnBrk="0" hangingPunct="1">
              <a:lnSpc>
                <a:spcPct val="100000"/>
              </a:lnSpc>
              <a:spcBef>
                <a:spcPts val="180"/>
              </a:spcBef>
              <a:spcAft>
                <a:spcPts val="0"/>
              </a:spcAft>
              <a:buClrTx/>
              <a:buSzTx/>
              <a:buFontTx/>
              <a:buNone/>
              <a:tabLst/>
              <a:defRPr/>
            </a:pPr>
            <a:r>
              <a:rPr kumimoji="0" lang="bg-BG" sz="1000" b="0" i="0" u="none" strike="noStrike" kern="1200" cap="none" spc="-5"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Семейство фондове „Предприемачество“ от концепция до растеж</a:t>
            </a:r>
          </a:p>
          <a:p>
            <a:pPr marL="194310" marR="186690" lvl="0" indent="0" algn="ctr" defTabSz="457200" rtl="0" eaLnBrk="1" fontAlgn="auto" latinLnBrk="0" hangingPunct="1">
              <a:lnSpc>
                <a:spcPct val="100000"/>
              </a:lnSpc>
              <a:spcBef>
                <a:spcPts val="180"/>
              </a:spcBef>
              <a:spcAft>
                <a:spcPts val="0"/>
              </a:spcAft>
              <a:buClrTx/>
              <a:buSzTx/>
              <a:buFontTx/>
              <a:buNone/>
              <a:tabLst/>
              <a:defRPr/>
            </a:pPr>
            <a:r>
              <a:rPr kumimoji="0" lang="bg-BG" sz="1000" b="1" i="0" u="none" strike="noStrike" kern="1200" cap="none" spc="2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bg-BG" sz="1000" b="1" i="0" u="none" strike="noStrike" kern="1200" cap="none" spc="-3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bg-BG" sz="1000" b="1" i="0" u="none" strike="noStrike" kern="1200" cap="none" spc="-1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110.7</a:t>
            </a:r>
            <a:r>
              <a:rPr kumimoji="0" lang="bg-BG" sz="1000" b="1" i="0" u="none" strike="noStrike" kern="1200" cap="none" spc="-3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bg-BG" sz="10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M</a:t>
            </a:r>
            <a:endParaRPr kumimoji="0" lang="bg-BG" sz="10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054139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2BD84B-A603-CACC-7C77-056C1AD83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4" name="TextBox 3"/>
          <p:cNvSpPr txBox="1"/>
          <p:nvPr/>
        </p:nvSpPr>
        <p:spPr>
          <a:xfrm>
            <a:off x="914401" y="385147"/>
            <a:ext cx="6718506" cy="400110"/>
          </a:xfrm>
          <a:prstGeom prst="rect">
            <a:avLst/>
          </a:prstGeom>
          <a:noFill/>
        </p:spPr>
        <p:txBody>
          <a:bodyPr wrap="none" rtlCol="0">
            <a:spAutoFit/>
          </a:bodyPr>
          <a:lstStyle/>
          <a:p>
            <a:pPr>
              <a:spcAft>
                <a:spcPts val="1200"/>
              </a:spcAft>
            </a:pPr>
            <a:r>
              <a:rPr lang="bg-BG" sz="2000" b="1" cap="all" dirty="0">
                <a:solidFill>
                  <a:prstClr val="white"/>
                </a:solidFill>
                <a:latin typeface="Roboto" panose="02000000000000000000" pitchFamily="2" charset="0"/>
                <a:ea typeface="Roboto" panose="02000000000000000000" pitchFamily="2" charset="0"/>
                <a:cs typeface="Calibri" panose="020F0502020204030204" pitchFamily="34" charset="0"/>
              </a:rPr>
              <a:t>ФИ за Интегрирани териториални инвестиции</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6837" y="179652"/>
            <a:ext cx="1759527" cy="816420"/>
          </a:xfrm>
          <a:prstGeom prst="rect">
            <a:avLst/>
          </a:prstGeom>
        </p:spPr>
      </p:pic>
      <p:sp>
        <p:nvSpPr>
          <p:cNvPr id="6" name="object 15">
            <a:extLst>
              <a:ext uri="{FF2B5EF4-FFF2-40B4-BE49-F238E27FC236}">
                <a16:creationId xmlns:a16="http://schemas.microsoft.com/office/drawing/2014/main" id="{AB13F251-ACE4-55F4-16CF-3A0189E893BB}"/>
              </a:ext>
            </a:extLst>
          </p:cNvPr>
          <p:cNvSpPr/>
          <p:nvPr/>
        </p:nvSpPr>
        <p:spPr>
          <a:xfrm>
            <a:off x="569630" y="1400175"/>
            <a:ext cx="3000884" cy="3832224"/>
          </a:xfrm>
          <a:custGeom>
            <a:avLst/>
            <a:gdLst/>
            <a:ahLst/>
            <a:cxnLst/>
            <a:rect l="l" t="t" r="r" b="b"/>
            <a:pathLst>
              <a:path w="1930400" h="1273175">
                <a:moveTo>
                  <a:pt x="1930400" y="0"/>
                </a:moveTo>
                <a:lnTo>
                  <a:pt x="0" y="0"/>
                </a:lnTo>
                <a:lnTo>
                  <a:pt x="0" y="1272882"/>
                </a:lnTo>
                <a:lnTo>
                  <a:pt x="1930400" y="1107211"/>
                </a:lnTo>
                <a:lnTo>
                  <a:pt x="1930400" y="0"/>
                </a:lnTo>
                <a:close/>
              </a:path>
            </a:pathLst>
          </a:custGeom>
          <a:solidFill>
            <a:srgbClr val="04003C"/>
          </a:solidFill>
        </p:spPr>
        <p:txBody>
          <a:bodyPr wrap="square" lIns="0" tIns="0" rIns="0" bIns="0" rtlCol="0"/>
          <a:lstStyle/>
          <a:p>
            <a:endParaRPr sz="2397">
              <a:solidFill>
                <a:schemeClr val="bg1"/>
              </a:solidFill>
            </a:endParaRPr>
          </a:p>
        </p:txBody>
      </p:sp>
      <p:sp>
        <p:nvSpPr>
          <p:cNvPr id="14" name="TextBox 13">
            <a:extLst>
              <a:ext uri="{FF2B5EF4-FFF2-40B4-BE49-F238E27FC236}">
                <a16:creationId xmlns:a16="http://schemas.microsoft.com/office/drawing/2014/main" id="{6B5AD55C-09E5-3176-4BBA-013548736F5E}"/>
              </a:ext>
            </a:extLst>
          </p:cNvPr>
          <p:cNvSpPr txBox="1"/>
          <p:nvPr/>
        </p:nvSpPr>
        <p:spPr>
          <a:xfrm>
            <a:off x="914401" y="1296022"/>
            <a:ext cx="3563604" cy="1431161"/>
          </a:xfrm>
          <a:prstGeom prst="rect">
            <a:avLst/>
          </a:prstGeom>
          <a:noFill/>
        </p:spPr>
        <p:txBody>
          <a:bodyPr wrap="square" rtlCol="0">
            <a:spAutoFit/>
          </a:bodyPr>
          <a:lstStyle/>
          <a:p>
            <a:endParaRPr lang="bg-BG" sz="1000" b="1" cap="all" dirty="0">
              <a:solidFill>
                <a:srgbClr val="00B0F0"/>
              </a:solidFill>
              <a:latin typeface="Roboto" panose="02000000000000000000" pitchFamily="2" charset="0"/>
              <a:ea typeface="Roboto" panose="02000000000000000000" pitchFamily="2" charset="0"/>
            </a:endParaRPr>
          </a:p>
          <a:p>
            <a:endParaRPr lang="bg-BG" sz="1000" b="1" cap="all" dirty="0">
              <a:solidFill>
                <a:srgbClr val="00B0F0"/>
              </a:solidFill>
              <a:latin typeface="Roboto" panose="02000000000000000000" pitchFamily="2" charset="0"/>
              <a:ea typeface="Roboto" panose="02000000000000000000" pitchFamily="2" charset="0"/>
            </a:endParaRPr>
          </a:p>
          <a:p>
            <a:r>
              <a:rPr lang="en-US" b="1" cap="all" dirty="0">
                <a:solidFill>
                  <a:schemeClr val="bg1"/>
                </a:solidFill>
                <a:latin typeface="Roboto" panose="02000000000000000000" pitchFamily="2" charset="0"/>
                <a:ea typeface="Roboto" panose="02000000000000000000" pitchFamily="2" charset="0"/>
              </a:rPr>
              <a:t>EUR</a:t>
            </a:r>
            <a:r>
              <a:rPr lang="bg-BG" b="1" cap="all" dirty="0">
                <a:solidFill>
                  <a:schemeClr val="bg1"/>
                </a:solidFill>
                <a:latin typeface="Roboto" panose="02000000000000000000" pitchFamily="2" charset="0"/>
                <a:ea typeface="Roboto" panose="02000000000000000000" pitchFamily="2" charset="0"/>
              </a:rPr>
              <a:t> 36</a:t>
            </a:r>
            <a:r>
              <a:rPr lang="en-US" b="1" cap="all" dirty="0">
                <a:solidFill>
                  <a:schemeClr val="bg1"/>
                </a:solidFill>
                <a:latin typeface="Roboto" panose="02000000000000000000" pitchFamily="2" charset="0"/>
                <a:ea typeface="Roboto" panose="02000000000000000000" pitchFamily="2" charset="0"/>
              </a:rPr>
              <a:t>.</a:t>
            </a:r>
            <a:r>
              <a:rPr lang="bg-BG" b="1" cap="all" dirty="0">
                <a:solidFill>
                  <a:schemeClr val="bg1"/>
                </a:solidFill>
                <a:latin typeface="Roboto" panose="02000000000000000000" pitchFamily="2" charset="0"/>
                <a:ea typeface="Roboto" panose="02000000000000000000" pitchFamily="2" charset="0"/>
              </a:rPr>
              <a:t>1M </a:t>
            </a:r>
          </a:p>
          <a:p>
            <a:r>
              <a:rPr lang="bg-BG" sz="900" cap="all" dirty="0">
                <a:solidFill>
                  <a:schemeClr val="bg1"/>
                </a:solidFill>
                <a:latin typeface="Roboto" panose="02000000000000000000" pitchFamily="2" charset="0"/>
                <a:ea typeface="Roboto" panose="02000000000000000000" pitchFamily="2" charset="0"/>
              </a:rPr>
              <a:t>Бюджет на инструмента</a:t>
            </a:r>
          </a:p>
          <a:p>
            <a:endParaRPr lang="bg-BG" sz="800" cap="all" dirty="0">
              <a:solidFill>
                <a:schemeClr val="bg1"/>
              </a:solidFill>
              <a:latin typeface="Roboto" panose="02000000000000000000" pitchFamily="2" charset="0"/>
              <a:ea typeface="Roboto" panose="02000000000000000000" pitchFamily="2" charset="0"/>
            </a:endParaRPr>
          </a:p>
          <a:p>
            <a:endParaRPr lang="bg-BG" sz="800" cap="all" dirty="0">
              <a:solidFill>
                <a:schemeClr val="bg1"/>
              </a:solidFill>
              <a:latin typeface="Roboto" panose="02000000000000000000" pitchFamily="2" charset="0"/>
              <a:ea typeface="Roboto" panose="02000000000000000000" pitchFamily="2" charset="0"/>
            </a:endParaRPr>
          </a:p>
          <a:p>
            <a:endParaRPr lang="bg-BG" sz="800" cap="all" dirty="0">
              <a:solidFill>
                <a:schemeClr val="bg1"/>
              </a:solidFill>
              <a:latin typeface="Roboto" panose="02000000000000000000" pitchFamily="2" charset="0"/>
              <a:ea typeface="Roboto" panose="02000000000000000000" pitchFamily="2" charset="0"/>
            </a:endParaRPr>
          </a:p>
          <a:p>
            <a:endParaRPr lang="bg-BG" sz="1600" b="1" cap="all" dirty="0">
              <a:solidFill>
                <a:schemeClr val="bg1"/>
              </a:solidFill>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id="{F9F7955F-4C92-2FE8-0621-7F68676050C8}"/>
              </a:ext>
            </a:extLst>
          </p:cNvPr>
          <p:cNvSpPr txBox="1"/>
          <p:nvPr/>
        </p:nvSpPr>
        <p:spPr>
          <a:xfrm>
            <a:off x="3856090" y="1368297"/>
            <a:ext cx="7667539" cy="1969770"/>
          </a:xfrm>
          <a:prstGeom prst="rect">
            <a:avLst/>
          </a:prstGeom>
          <a:noFill/>
        </p:spPr>
        <p:txBody>
          <a:bodyPr wrap="square" lIns="0" tIns="0" rIns="0" bIns="0" rtlCol="0">
            <a:spAutoFit/>
          </a:bodyPr>
          <a:lstStyle/>
          <a:p>
            <a:pPr defTabSz="457200">
              <a:buClr>
                <a:srgbClr val="00B0F0"/>
              </a:buClr>
            </a:pPr>
            <a:r>
              <a:rPr lang="bg-BG" sz="1600" b="1" cap="all" dirty="0">
                <a:solidFill>
                  <a:srgbClr val="2E75B6"/>
                </a:solidFill>
                <a:latin typeface="Roboto" panose="02000000000000000000" pitchFamily="2" charset="0"/>
                <a:ea typeface="Roboto" panose="02000000000000000000" pitchFamily="2" charset="0"/>
              </a:rPr>
              <a:t>ХАРАКТЕРИСТИКИ</a:t>
            </a:r>
          </a:p>
          <a:p>
            <a:pPr marL="285750" indent="-285750" defTabSz="457200">
              <a:buClr>
                <a:srgbClr val="04003D"/>
              </a:buClr>
              <a:buFont typeface="Wingdings" panose="05000000000000000000" pitchFamily="2" charset="2"/>
              <a:buChar char="§"/>
            </a:pPr>
            <a:r>
              <a:rPr lang="bg-BG" sz="1400" dirty="0">
                <a:latin typeface="Roboto" panose="02000000000000000000" pitchFamily="2" charset="0"/>
                <a:ea typeface="Roboto" panose="02000000000000000000" pitchFamily="2" charset="0"/>
              </a:rPr>
              <a:t>Вид: Дългов ФИ за заем с вградена гаранция </a:t>
            </a:r>
            <a:r>
              <a:rPr lang="bg-BG" sz="1400" b="1" dirty="0">
                <a:solidFill>
                  <a:srgbClr val="D9D9D9"/>
                </a:solidFill>
                <a:latin typeface="Roboto" panose="02000000000000000000" pitchFamily="2" charset="0"/>
                <a:ea typeface="Roboto" panose="02000000000000000000" pitchFamily="2" charset="0"/>
              </a:rPr>
              <a:t>TBD</a:t>
            </a:r>
            <a:endParaRPr lang="bg-BG" sz="1400" dirty="0">
              <a:solidFill>
                <a:srgbClr val="D9D9D9"/>
              </a:solidFill>
              <a:latin typeface="Roboto" panose="02000000000000000000" pitchFamily="2" charset="0"/>
              <a:ea typeface="Roboto" panose="02000000000000000000" pitchFamily="2" charset="0"/>
            </a:endParaRPr>
          </a:p>
          <a:p>
            <a:pPr marL="285750" indent="-285750" defTabSz="457200">
              <a:buClr>
                <a:srgbClr val="04003D"/>
              </a:buClr>
              <a:buFont typeface="Wingdings" panose="05000000000000000000" pitchFamily="2" charset="2"/>
              <a:buChar char="§"/>
            </a:pPr>
            <a:r>
              <a:rPr lang="bg-BG" sz="1400" spc="5" dirty="0">
                <a:latin typeface="Roboto"/>
                <a:cs typeface="Roboto"/>
              </a:rPr>
              <a:t>Цел: Подкрепа за инвестиции в рамките на нови/съществуващи индустриални паркове и извън тях, вкл. изграждане на производствена инфраструктура</a:t>
            </a:r>
          </a:p>
          <a:p>
            <a:pPr marL="285750" indent="-285750" defTabSz="457200">
              <a:buClr>
                <a:srgbClr val="04003D"/>
              </a:buClr>
              <a:buFont typeface="Wingdings" panose="05000000000000000000" pitchFamily="2" charset="2"/>
              <a:buChar char="§"/>
            </a:pPr>
            <a:r>
              <a:rPr lang="bg-BG" sz="1400" spc="5" dirty="0">
                <a:latin typeface="Roboto"/>
                <a:cs typeface="Roboto"/>
              </a:rPr>
              <a:t>Териториално разпределение: 90% по-слабо развити региони/ 10% региони в </a:t>
            </a:r>
          </a:p>
          <a:p>
            <a:pPr defTabSz="457200">
              <a:buClr>
                <a:srgbClr val="04003D"/>
              </a:buClr>
            </a:pPr>
            <a:r>
              <a:rPr lang="bg-BG" sz="1400" spc="5" dirty="0">
                <a:latin typeface="Roboto"/>
                <a:cs typeface="Roboto"/>
              </a:rPr>
              <a:t>       преход (ЕФРР) </a:t>
            </a:r>
          </a:p>
          <a:p>
            <a:pPr marL="285750" indent="-285750" defTabSz="457200">
              <a:buClr>
                <a:srgbClr val="04003D"/>
              </a:buClr>
              <a:buFont typeface="Wingdings" panose="05000000000000000000" pitchFamily="2" charset="2"/>
              <a:buChar char="§"/>
            </a:pPr>
            <a:r>
              <a:rPr lang="bg-BG" sz="1400" spc="5" dirty="0">
                <a:latin typeface="Roboto"/>
                <a:ea typeface="Roboto" panose="02000000000000000000" pitchFamily="2" charset="0"/>
                <a:cs typeface="Roboto"/>
              </a:rPr>
              <a:t>Вид финансиране: Заеми, вкл. подчинен и/ или необезпечен дълг</a:t>
            </a:r>
          </a:p>
          <a:p>
            <a:pPr marL="285750" indent="-285750" defTabSz="457200">
              <a:buClr>
                <a:srgbClr val="04003D"/>
              </a:buClr>
              <a:buFont typeface="Wingdings" panose="05000000000000000000" pitchFamily="2" charset="2"/>
              <a:buChar char="§"/>
            </a:pPr>
            <a:r>
              <a:rPr lang="bg-BG" sz="1400" spc="5" dirty="0">
                <a:latin typeface="Roboto"/>
                <a:ea typeface="Roboto" panose="02000000000000000000" pitchFamily="2" charset="0"/>
                <a:cs typeface="Roboto"/>
              </a:rPr>
              <a:t>Максимална стойност на инвестицията: До </a:t>
            </a:r>
            <a:r>
              <a:rPr lang="en-US" sz="1400" spc="5" dirty="0">
                <a:latin typeface="Roboto"/>
                <a:ea typeface="Roboto" panose="02000000000000000000" pitchFamily="2" charset="0"/>
                <a:cs typeface="Roboto"/>
              </a:rPr>
              <a:t>EUR </a:t>
            </a:r>
            <a:r>
              <a:rPr lang="bg-BG" sz="1400" spc="5" dirty="0">
                <a:latin typeface="Roboto"/>
                <a:ea typeface="Roboto" panose="02000000000000000000" pitchFamily="2" charset="0"/>
                <a:cs typeface="Roboto"/>
              </a:rPr>
              <a:t>5</a:t>
            </a:r>
            <a:r>
              <a:rPr lang="en-US" sz="1400" spc="5" dirty="0">
                <a:latin typeface="Roboto"/>
                <a:ea typeface="Roboto" panose="02000000000000000000" pitchFamily="2" charset="0"/>
                <a:cs typeface="Roboto"/>
              </a:rPr>
              <a:t>.0</a:t>
            </a:r>
            <a:r>
              <a:rPr lang="bg-BG" sz="1400" spc="5" dirty="0">
                <a:latin typeface="Roboto"/>
                <a:ea typeface="Roboto" panose="02000000000000000000" pitchFamily="2" charset="0"/>
                <a:cs typeface="Roboto"/>
              </a:rPr>
              <a:t>М</a:t>
            </a:r>
            <a:r>
              <a:rPr lang="en-US" sz="1400" spc="5" dirty="0">
                <a:latin typeface="Roboto"/>
                <a:ea typeface="Roboto" panose="02000000000000000000" pitchFamily="2" charset="0"/>
                <a:cs typeface="Roboto"/>
              </a:rPr>
              <a:t> </a:t>
            </a:r>
            <a:r>
              <a:rPr lang="bg-BG" sz="1400" spc="5" dirty="0">
                <a:latin typeface="Roboto"/>
                <a:ea typeface="Roboto" panose="02000000000000000000" pitchFamily="2" charset="0"/>
                <a:cs typeface="Roboto"/>
              </a:rPr>
              <a:t>публичен ресурс</a:t>
            </a:r>
            <a:endParaRPr lang="bg-BG" sz="1400" b="1" spc="5" dirty="0">
              <a:solidFill>
                <a:srgbClr val="F8CBAD"/>
              </a:solidFill>
              <a:latin typeface="Roboto"/>
              <a:ea typeface="Roboto" panose="02000000000000000000" pitchFamily="2" charset="0"/>
              <a:cs typeface="Roboto"/>
            </a:endParaRPr>
          </a:p>
          <a:p>
            <a:pPr marL="285750" indent="-285750" defTabSz="457200">
              <a:buClr>
                <a:srgbClr val="04003D"/>
              </a:buClr>
              <a:buFont typeface="Wingdings" panose="05000000000000000000" pitchFamily="2" charset="2"/>
              <a:buChar char="§"/>
            </a:pPr>
            <a:r>
              <a:rPr lang="bg-BG" sz="1400" spc="5" dirty="0">
                <a:latin typeface="Roboto"/>
                <a:ea typeface="Roboto" panose="02000000000000000000" pitchFamily="2" charset="0"/>
                <a:cs typeface="Roboto"/>
              </a:rPr>
              <a:t>Режим на държавна помощ: </a:t>
            </a:r>
            <a:r>
              <a:rPr lang="bg-BG" sz="1400" b="1" spc="5" dirty="0">
                <a:solidFill>
                  <a:srgbClr val="D9D9D9"/>
                </a:solidFill>
                <a:latin typeface="Roboto"/>
                <a:ea typeface="Roboto" panose="02000000000000000000" pitchFamily="2" charset="0"/>
                <a:cs typeface="Roboto"/>
              </a:rPr>
              <a:t>TBD</a:t>
            </a:r>
          </a:p>
        </p:txBody>
      </p:sp>
      <p:sp>
        <p:nvSpPr>
          <p:cNvPr id="16" name="TextBox 15">
            <a:extLst>
              <a:ext uri="{FF2B5EF4-FFF2-40B4-BE49-F238E27FC236}">
                <a16:creationId xmlns:a16="http://schemas.microsoft.com/office/drawing/2014/main" id="{9993E37B-FADB-64F2-0483-A53DEBE87C32}"/>
              </a:ext>
            </a:extLst>
          </p:cNvPr>
          <p:cNvSpPr txBox="1"/>
          <p:nvPr/>
        </p:nvSpPr>
        <p:spPr>
          <a:xfrm>
            <a:off x="3860802" y="3559050"/>
            <a:ext cx="7606568" cy="461665"/>
          </a:xfrm>
          <a:prstGeom prst="rect">
            <a:avLst/>
          </a:prstGeom>
          <a:noFill/>
        </p:spPr>
        <p:txBody>
          <a:bodyPr wrap="square" lIns="0" tIns="0" rIns="0" bIns="0" rtlCol="0">
            <a:spAutoFit/>
          </a:bodyPr>
          <a:lstStyle/>
          <a:p>
            <a:pPr algn="just" defTabSz="457200">
              <a:buClr>
                <a:srgbClr val="00B0F0"/>
              </a:buClr>
            </a:pPr>
            <a:r>
              <a:rPr lang="bg-BG" sz="1600" b="1" cap="all" dirty="0">
                <a:solidFill>
                  <a:srgbClr val="2E75B6"/>
                </a:solidFill>
                <a:latin typeface="Roboto" panose="02000000000000000000" pitchFamily="2" charset="0"/>
                <a:ea typeface="Roboto" panose="02000000000000000000" pitchFamily="2" charset="0"/>
              </a:rPr>
              <a:t>ДЕЙНОСТИ</a:t>
            </a:r>
          </a:p>
          <a:p>
            <a:pPr marL="285750" indent="-285750" algn="just" defTabSz="457200">
              <a:buClr>
                <a:srgbClr val="04003D"/>
              </a:buClr>
              <a:buFont typeface="Wingdings" panose="05000000000000000000" pitchFamily="2" charset="2"/>
              <a:buChar char="§"/>
            </a:pPr>
            <a:r>
              <a:rPr lang="bg-BG" sz="1400" dirty="0">
                <a:latin typeface="Roboto"/>
                <a:cs typeface="Roboto"/>
              </a:rPr>
              <a:t>В </a:t>
            </a:r>
            <a:r>
              <a:rPr lang="bg-BG" sz="1400" spc="-15" dirty="0">
                <a:latin typeface="Roboto"/>
                <a:cs typeface="Roboto"/>
              </a:rPr>
              <a:t>съответствие</a:t>
            </a:r>
            <a:r>
              <a:rPr lang="bg-BG" sz="1400" spc="5" dirty="0">
                <a:latin typeface="Roboto"/>
                <a:cs typeface="Roboto"/>
              </a:rPr>
              <a:t> </a:t>
            </a:r>
            <a:r>
              <a:rPr lang="bg-BG" sz="1400" spc="-5" dirty="0">
                <a:latin typeface="Roboto"/>
                <a:cs typeface="Roboto"/>
              </a:rPr>
              <a:t>със </a:t>
            </a:r>
            <a:r>
              <a:rPr lang="bg-BG" sz="1400" spc="-15" dirty="0">
                <a:latin typeface="Roboto"/>
                <a:cs typeface="Roboto"/>
              </a:rPr>
              <a:t>Стратегията</a:t>
            </a:r>
            <a:r>
              <a:rPr lang="bg-BG" sz="1400" dirty="0">
                <a:latin typeface="Roboto"/>
                <a:cs typeface="Roboto"/>
              </a:rPr>
              <a:t> </a:t>
            </a:r>
            <a:r>
              <a:rPr lang="bg-BG" sz="1400" spc="-20" dirty="0">
                <a:latin typeface="Roboto"/>
                <a:cs typeface="Roboto"/>
              </a:rPr>
              <a:t>за</a:t>
            </a:r>
            <a:r>
              <a:rPr lang="bg-BG" sz="1400" dirty="0">
                <a:latin typeface="Roboto"/>
                <a:cs typeface="Roboto"/>
              </a:rPr>
              <a:t> </a:t>
            </a:r>
            <a:r>
              <a:rPr lang="bg-BG" sz="1400" spc="-10" dirty="0">
                <a:latin typeface="Roboto"/>
                <a:cs typeface="Roboto"/>
              </a:rPr>
              <a:t>териториално</a:t>
            </a:r>
            <a:r>
              <a:rPr lang="bg-BG" sz="1400" dirty="0">
                <a:latin typeface="Roboto"/>
                <a:cs typeface="Roboto"/>
              </a:rPr>
              <a:t> </a:t>
            </a:r>
            <a:r>
              <a:rPr lang="bg-BG" sz="1400" spc="-10" dirty="0">
                <a:latin typeface="Roboto"/>
                <a:cs typeface="Roboto"/>
              </a:rPr>
              <a:t>развитие</a:t>
            </a:r>
            <a:r>
              <a:rPr lang="bg-BG" sz="1400" dirty="0">
                <a:latin typeface="Roboto"/>
                <a:cs typeface="Roboto"/>
              </a:rPr>
              <a:t> на </a:t>
            </a:r>
            <a:r>
              <a:rPr lang="bg-BG" sz="1400" spc="-5" dirty="0">
                <a:latin typeface="Roboto"/>
                <a:cs typeface="Roboto"/>
              </a:rPr>
              <a:t>района</a:t>
            </a:r>
            <a:r>
              <a:rPr lang="bg-BG" sz="1400" dirty="0">
                <a:latin typeface="Roboto"/>
                <a:cs typeface="Roboto"/>
              </a:rPr>
              <a:t> </a:t>
            </a:r>
            <a:r>
              <a:rPr lang="bg-BG" sz="1400" spc="-20" dirty="0">
                <a:latin typeface="Roboto"/>
                <a:cs typeface="Roboto"/>
              </a:rPr>
              <a:t>от</a:t>
            </a:r>
            <a:r>
              <a:rPr lang="bg-BG" sz="1400" dirty="0">
                <a:latin typeface="Roboto"/>
                <a:cs typeface="Roboto"/>
              </a:rPr>
              <a:t> ниво </a:t>
            </a:r>
            <a:r>
              <a:rPr lang="bg-BG" sz="1400" spc="-15" dirty="0">
                <a:latin typeface="Roboto"/>
                <a:cs typeface="Roboto"/>
              </a:rPr>
              <a:t>NUTS</a:t>
            </a:r>
            <a:r>
              <a:rPr lang="bg-BG" sz="1400" dirty="0">
                <a:latin typeface="Roboto"/>
                <a:cs typeface="Roboto"/>
              </a:rPr>
              <a:t> </a:t>
            </a:r>
            <a:r>
              <a:rPr lang="en-US" sz="1400" dirty="0">
                <a:latin typeface="Roboto"/>
                <a:cs typeface="Roboto"/>
              </a:rPr>
              <a:t> 2</a:t>
            </a:r>
            <a:endParaRPr lang="bg-BG" sz="1400" dirty="0">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A8164DFC-8F74-0336-F87D-FD8425F8E47D}"/>
              </a:ext>
            </a:extLst>
          </p:cNvPr>
          <p:cNvSpPr txBox="1"/>
          <p:nvPr/>
        </p:nvSpPr>
        <p:spPr>
          <a:xfrm>
            <a:off x="3795118" y="4330369"/>
            <a:ext cx="7728511" cy="769441"/>
          </a:xfrm>
          <a:prstGeom prst="rect">
            <a:avLst/>
          </a:prstGeom>
          <a:noFill/>
        </p:spPr>
        <p:txBody>
          <a:bodyPr wrap="square" rtlCol="0">
            <a:spAutoFit/>
          </a:bodyPr>
          <a:lstStyle/>
          <a:p>
            <a:r>
              <a:rPr lang="bg-BG" sz="1600" b="1" cap="all" dirty="0">
                <a:solidFill>
                  <a:srgbClr val="2E75B6"/>
                </a:solidFill>
                <a:latin typeface="Roboto" panose="02000000000000000000" pitchFamily="2" charset="0"/>
                <a:ea typeface="Roboto" panose="02000000000000000000" pitchFamily="2" charset="0"/>
              </a:rPr>
              <a:t>Целеви групи</a:t>
            </a:r>
          </a:p>
          <a:p>
            <a:r>
              <a:rPr lang="bg-BG" sz="1400" dirty="0">
                <a:latin typeface="Roboto" panose="02000000000000000000" pitchFamily="2" charset="0"/>
                <a:ea typeface="Roboto" panose="02000000000000000000" pitchFamily="2" charset="0"/>
              </a:rPr>
              <a:t>МСП, малки предприятия със средна пазарна капитализация (</a:t>
            </a:r>
            <a:r>
              <a:rPr lang="bg-BG" sz="1400" dirty="0" err="1">
                <a:latin typeface="Roboto" panose="02000000000000000000" pitchFamily="2" charset="0"/>
                <a:ea typeface="Roboto" panose="02000000000000000000" pitchFamily="2" charset="0"/>
              </a:rPr>
              <a:t>small</a:t>
            </a:r>
            <a:r>
              <a:rPr lang="bg-BG" sz="1400" dirty="0">
                <a:latin typeface="Roboto" panose="02000000000000000000" pitchFamily="2" charset="0"/>
                <a:ea typeface="Roboto" panose="02000000000000000000" pitchFamily="2" charset="0"/>
              </a:rPr>
              <a:t> </a:t>
            </a:r>
            <a:r>
              <a:rPr lang="bg-BG" sz="1400" dirty="0" err="1">
                <a:latin typeface="Roboto" panose="02000000000000000000" pitchFamily="2" charset="0"/>
                <a:ea typeface="Roboto" panose="02000000000000000000" pitchFamily="2" charset="0"/>
              </a:rPr>
              <a:t>mid-caps</a:t>
            </a:r>
            <a:r>
              <a:rPr lang="bg-BG" sz="1400" dirty="0">
                <a:latin typeface="Roboto" panose="02000000000000000000" pitchFamily="2" charset="0"/>
                <a:ea typeface="Roboto" panose="02000000000000000000" pitchFamily="2" charset="0"/>
              </a:rPr>
              <a:t>) и средни дружества със средна пазарна капитализация (</a:t>
            </a:r>
            <a:r>
              <a:rPr lang="bg-BG" sz="1400" dirty="0" err="1">
                <a:latin typeface="Roboto" panose="02000000000000000000" pitchFamily="2" charset="0"/>
                <a:ea typeface="Roboto" panose="02000000000000000000" pitchFamily="2" charset="0"/>
              </a:rPr>
              <a:t>mid-caps</a:t>
            </a:r>
            <a:r>
              <a:rPr lang="bg-BG" sz="1400" dirty="0">
                <a:latin typeface="Roboto" panose="02000000000000000000" pitchFamily="2" charset="0"/>
                <a:ea typeface="Roboto" panose="02000000000000000000" pitchFamily="2" charset="0"/>
              </a:rPr>
              <a:t>)</a:t>
            </a:r>
            <a:endParaRPr lang="bg-BG" sz="2000" dirty="0"/>
          </a:p>
        </p:txBody>
      </p:sp>
      <p:sp>
        <p:nvSpPr>
          <p:cNvPr id="22" name="Rectangle 21">
            <a:extLst>
              <a:ext uri="{FF2B5EF4-FFF2-40B4-BE49-F238E27FC236}">
                <a16:creationId xmlns:a16="http://schemas.microsoft.com/office/drawing/2014/main" id="{82A6E596-2652-F64E-0635-191995025B96}"/>
              </a:ext>
            </a:extLst>
          </p:cNvPr>
          <p:cNvSpPr/>
          <p:nvPr/>
        </p:nvSpPr>
        <p:spPr>
          <a:xfrm>
            <a:off x="381000" y="5251449"/>
            <a:ext cx="400050" cy="368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FD87D2EE-44E4-4964-4BDB-6FD11326AF92}"/>
              </a:ext>
            </a:extLst>
          </p:cNvPr>
          <p:cNvGrpSpPr/>
          <p:nvPr/>
        </p:nvGrpSpPr>
        <p:grpSpPr>
          <a:xfrm>
            <a:off x="-9525" y="3077786"/>
            <a:ext cx="3580039" cy="3320872"/>
            <a:chOff x="-9525" y="3077786"/>
            <a:chExt cx="3580039" cy="3320872"/>
          </a:xfrm>
        </p:grpSpPr>
        <p:grpSp>
          <p:nvGrpSpPr>
            <p:cNvPr id="21" name="Group 20">
              <a:extLst>
                <a:ext uri="{FF2B5EF4-FFF2-40B4-BE49-F238E27FC236}">
                  <a16:creationId xmlns:a16="http://schemas.microsoft.com/office/drawing/2014/main" id="{B9D923EB-5DE9-CE55-C148-D61A4027CF36}"/>
                </a:ext>
              </a:extLst>
            </p:cNvPr>
            <p:cNvGrpSpPr/>
            <p:nvPr/>
          </p:nvGrpSpPr>
          <p:grpSpPr>
            <a:xfrm>
              <a:off x="-9525" y="3077786"/>
              <a:ext cx="3352335" cy="3320872"/>
              <a:chOff x="-19050" y="3077660"/>
              <a:chExt cx="3352335" cy="3320872"/>
            </a:xfrm>
          </p:grpSpPr>
          <p:grpSp>
            <p:nvGrpSpPr>
              <p:cNvPr id="8" name="Group 7">
                <a:extLst>
                  <a:ext uri="{FF2B5EF4-FFF2-40B4-BE49-F238E27FC236}">
                    <a16:creationId xmlns:a16="http://schemas.microsoft.com/office/drawing/2014/main" id="{E99A51E2-9ED2-F98A-1788-88B55E289665}"/>
                  </a:ext>
                </a:extLst>
              </p:cNvPr>
              <p:cNvGrpSpPr/>
              <p:nvPr/>
            </p:nvGrpSpPr>
            <p:grpSpPr>
              <a:xfrm>
                <a:off x="602818" y="3077660"/>
                <a:ext cx="2730467" cy="3320872"/>
                <a:chOff x="625697" y="3085210"/>
                <a:chExt cx="2730467" cy="3320872"/>
              </a:xfrm>
            </p:grpSpPr>
            <p:grpSp>
              <p:nvGrpSpPr>
                <p:cNvPr id="9" name="Group 8">
                  <a:extLst>
                    <a:ext uri="{FF2B5EF4-FFF2-40B4-BE49-F238E27FC236}">
                      <a16:creationId xmlns:a16="http://schemas.microsoft.com/office/drawing/2014/main" id="{AD4E52D1-6943-3A45-D2CC-F0C6A05529D0}"/>
                    </a:ext>
                  </a:extLst>
                </p:cNvPr>
                <p:cNvGrpSpPr/>
                <p:nvPr/>
              </p:nvGrpSpPr>
              <p:grpSpPr>
                <a:xfrm>
                  <a:off x="625697" y="3085210"/>
                  <a:ext cx="2730467" cy="3320872"/>
                  <a:chOff x="625697" y="3085210"/>
                  <a:chExt cx="2730467" cy="3320872"/>
                </a:xfrm>
              </p:grpSpPr>
              <p:pic>
                <p:nvPicPr>
                  <p:cNvPr id="12" name="Picture 30" descr="Yass Industrial Park | Register your interest!">
                    <a:extLst>
                      <a:ext uri="{FF2B5EF4-FFF2-40B4-BE49-F238E27FC236}">
                        <a16:creationId xmlns:a16="http://schemas.microsoft.com/office/drawing/2014/main" id="{C1AE568C-ABB2-422E-FD47-96A25C599C2A}"/>
                      </a:ext>
                    </a:extLst>
                  </p:cNvPr>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6">
                            <a14:imgEffect>
                              <a14:sharpenSoften amount="60000"/>
                            </a14:imgEffect>
                            <a14:imgEffect>
                              <a14:colorTemperature colorTemp="4700"/>
                            </a14:imgEffect>
                            <a14:imgEffect>
                              <a14:saturation sat="350000"/>
                            </a14:imgEffect>
                            <a14:imgEffect>
                              <a14:brightnessContrast bright="20000" contrast="68000"/>
                            </a14:imgEffect>
                          </a14:imgLayer>
                        </a14:imgProps>
                      </a:ext>
                      <a:ext uri="{28A0092B-C50C-407E-A947-70E740481C1C}">
                        <a14:useLocalDpi xmlns:a14="http://schemas.microsoft.com/office/drawing/2010/main" val="0"/>
                      </a:ext>
                    </a:extLst>
                  </a:blip>
                  <a:srcRect/>
                  <a:stretch>
                    <a:fillRect/>
                  </a:stretch>
                </p:blipFill>
                <p:spPr bwMode="auto">
                  <a:xfrm rot="7426141">
                    <a:off x="361406" y="3411323"/>
                    <a:ext cx="3320872" cy="266864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50837163-34CD-D0D8-363F-63FA533D024E}"/>
                      </a:ext>
                    </a:extLst>
                  </p:cNvPr>
                  <p:cNvSpPr/>
                  <p:nvPr/>
                </p:nvSpPr>
                <p:spPr>
                  <a:xfrm>
                    <a:off x="625697" y="3618539"/>
                    <a:ext cx="485956" cy="146424"/>
                  </a:xfrm>
                  <a:prstGeom prst="rect">
                    <a:avLst/>
                  </a:prstGeom>
                  <a:solidFill>
                    <a:srgbClr val="04003C"/>
                  </a:solidFill>
                  <a:ln>
                    <a:solidFill>
                      <a:srgbClr val="04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87F744B3-5F35-F4C5-8278-32A006793C65}"/>
                    </a:ext>
                  </a:extLst>
                </p:cNvPr>
                <p:cNvSpPr/>
                <p:nvPr/>
              </p:nvSpPr>
              <p:spPr>
                <a:xfrm rot="18919210">
                  <a:off x="1040151" y="3550961"/>
                  <a:ext cx="1036320" cy="358275"/>
                </a:xfrm>
                <a:prstGeom prst="rect">
                  <a:avLst/>
                </a:prstGeom>
                <a:solidFill>
                  <a:srgbClr val="04003C"/>
                </a:solidFill>
                <a:ln>
                  <a:solidFill>
                    <a:srgbClr val="04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E9275E68-F74F-1E1A-ECCE-4DCABBD69548}"/>
                  </a:ext>
                </a:extLst>
              </p:cNvPr>
              <p:cNvSpPr/>
              <p:nvPr/>
            </p:nvSpPr>
            <p:spPr>
              <a:xfrm>
                <a:off x="-19050" y="4676775"/>
                <a:ext cx="569630" cy="1247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CE3042DD-2FDF-BE93-CD34-482FD0D06683}"/>
                </a:ext>
              </a:extLst>
            </p:cNvPr>
            <p:cNvSpPr/>
            <p:nvPr/>
          </p:nvSpPr>
          <p:spPr>
            <a:xfrm>
              <a:off x="352425" y="5244788"/>
              <a:ext cx="488519" cy="3082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0A113CA-D79C-339C-22CA-59B009DF04FE}"/>
                </a:ext>
              </a:extLst>
            </p:cNvPr>
            <p:cNvSpPr/>
            <p:nvPr/>
          </p:nvSpPr>
          <p:spPr>
            <a:xfrm>
              <a:off x="3170464" y="4859499"/>
              <a:ext cx="400050" cy="515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22746E44-9F1A-768C-A8AE-056A890D66A5}"/>
              </a:ext>
            </a:extLst>
          </p:cNvPr>
          <p:cNvSpPr/>
          <p:nvPr/>
        </p:nvSpPr>
        <p:spPr>
          <a:xfrm>
            <a:off x="477034" y="5553056"/>
            <a:ext cx="218291" cy="73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759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4" name="TextBox 3"/>
          <p:cNvSpPr txBox="1"/>
          <p:nvPr/>
        </p:nvSpPr>
        <p:spPr>
          <a:xfrm>
            <a:off x="914401" y="385147"/>
            <a:ext cx="176683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bg-BG" sz="20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Calibri" panose="020F0502020204030204" pitchFamily="34" charset="0"/>
              </a:rPr>
              <a:t>ФИ ПО ПКИП</a:t>
            </a:r>
            <a:endParaRPr kumimoji="0" lang="ru-RU" sz="20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837" y="179652"/>
            <a:ext cx="1759527" cy="816420"/>
          </a:xfrm>
          <a:prstGeom prst="rect">
            <a:avLst/>
          </a:prstGeom>
        </p:spPr>
      </p:pic>
      <p:sp>
        <p:nvSpPr>
          <p:cNvPr id="2" name="Rectangle: Rounded Corners 1">
            <a:extLst>
              <a:ext uri="{FF2B5EF4-FFF2-40B4-BE49-F238E27FC236}">
                <a16:creationId xmlns:a16="http://schemas.microsoft.com/office/drawing/2014/main" id="{B6418536-4838-73CC-5599-6DDD83D8CC54}"/>
              </a:ext>
            </a:extLst>
          </p:cNvPr>
          <p:cNvSpPr/>
          <p:nvPr/>
        </p:nvSpPr>
        <p:spPr>
          <a:xfrm>
            <a:off x="1973374" y="3993717"/>
            <a:ext cx="9609026" cy="1188720"/>
          </a:xfrm>
          <a:prstGeom prst="roundRect">
            <a:avLst>
              <a:gd name="adj" fmla="val 6956"/>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Конвертируема БФП в комбинация с дялови инвестиции и ТП</a:t>
            </a:r>
          </a:p>
          <a:p>
            <a:pPr marL="0" marR="0" lvl="0" indent="0" algn="just" defTabSz="457200" rtl="0" eaLnBrk="1" fontAlgn="auto" latinLnBrk="0" hangingPunct="1">
              <a:lnSpc>
                <a:spcPct val="100000"/>
              </a:lnSpc>
              <a:spcBef>
                <a:spcPts val="0"/>
              </a:spcBef>
              <a:spcAft>
                <a:spcPts val="0"/>
              </a:spcAft>
              <a:buClrTx/>
              <a:buSzTx/>
              <a:buFontTx/>
              <a:buNone/>
              <a:tabLst/>
              <a:defRPr/>
            </a:pP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Бюджет в млн. EUR: </a:t>
            </a:r>
            <a:r>
              <a:rPr lang="en-US"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52.3 </a:t>
            </a: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(30</a:t>
            </a:r>
            <a:r>
              <a:rPr lang="en-US"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25 млн. за ФИ + 22</a:t>
            </a:r>
            <a:r>
              <a:rPr lang="en-US"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07 млн. за БФП) за</a:t>
            </a: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МСП, small midcaps и </a:t>
            </a:r>
            <a:r>
              <a:rPr lang="bg-BG" sz="1200" dirty="0" err="1">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midcaps</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a:t>
            </a:r>
          </a:p>
          <a:p>
            <a:pPr marL="0" marR="0" lvl="0" indent="0" algn="just" defTabSz="457200" rtl="0" eaLnBrk="1" fontAlgn="auto" latinLnBrk="0" hangingPunct="1">
              <a:lnSpc>
                <a:spcPct val="100000"/>
              </a:lnSpc>
              <a:spcBef>
                <a:spcPts val="0"/>
              </a:spcBef>
              <a:spcAft>
                <a:spcPts val="0"/>
              </a:spcAft>
              <a:buClrTx/>
              <a:buSzTx/>
              <a:buFontTx/>
              <a:buNone/>
              <a:tabLst/>
              <a:defRPr/>
            </a:pP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Подкрепа</a:t>
            </a:r>
            <a:r>
              <a:rPr lang="ru-RU"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за предприятия </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в начален етап на развитие, за разработване и внедряване на цифрови технологии и решения в областта на Индустрия 4.0 </a:t>
            </a:r>
            <a:r>
              <a:rPr lang="ru-RU"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за </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етапи 3, 4</a:t>
            </a:r>
            <a:r>
              <a:rPr lang="ru-RU"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5 и 6</a:t>
            </a:r>
            <a:endPar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Rounded Corners 7">
            <a:extLst>
              <a:ext uri="{FF2B5EF4-FFF2-40B4-BE49-F238E27FC236}">
                <a16:creationId xmlns:a16="http://schemas.microsoft.com/office/drawing/2014/main" id="{D6E27D6E-EBF5-F2AC-0257-65560D3F749B}"/>
              </a:ext>
            </a:extLst>
          </p:cNvPr>
          <p:cNvSpPr/>
          <p:nvPr/>
        </p:nvSpPr>
        <p:spPr>
          <a:xfrm>
            <a:off x="1973374" y="5345753"/>
            <a:ext cx="9609025" cy="1188720"/>
          </a:xfrm>
          <a:prstGeom prst="roundRect">
            <a:avLst>
              <a:gd name="adj" fmla="val 6956"/>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Дялово и квази-дялово в комбинация с БФП</a:t>
            </a:r>
          </a:p>
          <a:p>
            <a:pPr marL="0" marR="0" lvl="0" indent="0" algn="just" defTabSz="457200" rtl="0" eaLnBrk="1" fontAlgn="auto" latinLnBrk="0" hangingPunct="1">
              <a:lnSpc>
                <a:spcPct val="100000"/>
              </a:lnSpc>
              <a:spcBef>
                <a:spcPts val="0"/>
              </a:spcBef>
              <a:spcAft>
                <a:spcPts val="0"/>
              </a:spcAft>
              <a:buClrTx/>
              <a:buSzTx/>
              <a:buFontTx/>
              <a:buNone/>
              <a:tabLst/>
              <a:defRPr/>
            </a:pP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Бюджет в млн. EUR: 41</a:t>
            </a:r>
            <a:r>
              <a:rPr lang="en-US"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.5</a:t>
            </a: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(35</a:t>
            </a:r>
            <a:r>
              <a:rPr lang="en-US"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6 млн. за ФИ + </a:t>
            </a:r>
            <a:r>
              <a:rPr lang="en-US"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5.9</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млн. за БФП) за МСП, </a:t>
            </a:r>
            <a:r>
              <a:rPr lang="bg-BG" sz="1200" dirty="0" err="1">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small</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a:t>
            </a:r>
            <a:r>
              <a:rPr lang="bg-BG" sz="1200" dirty="0" err="1">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midcaps</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и </a:t>
            </a:r>
            <a:r>
              <a:rPr lang="bg-BG" sz="1200" dirty="0" err="1">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midcaps</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Целта на ФИ е да насърчи прилагането на рискови проекти в сферата на дигитализацията, основно от МСП. Целевите КП са в етап на развитие </a:t>
            </a:r>
            <a:r>
              <a:rPr lang="bg-BG" sz="1200" dirty="0" err="1">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start-up</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и </a:t>
            </a:r>
            <a:r>
              <a:rPr lang="bg-BG" sz="1200" dirty="0" err="1">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scale-up</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За изпълнение на проекти по етапи на развитие 3, 4, 5 и 6 на Индустрия 4.0. </a:t>
            </a:r>
          </a:p>
        </p:txBody>
      </p:sp>
      <p:sp>
        <p:nvSpPr>
          <p:cNvPr id="9" name="Rectangle: Rounded Corners 8">
            <a:extLst>
              <a:ext uri="{FF2B5EF4-FFF2-40B4-BE49-F238E27FC236}">
                <a16:creationId xmlns:a16="http://schemas.microsoft.com/office/drawing/2014/main" id="{47B3CD15-23CC-718B-86FD-C35E36A6C331}"/>
              </a:ext>
            </a:extLst>
          </p:cNvPr>
          <p:cNvSpPr/>
          <p:nvPr/>
        </p:nvSpPr>
        <p:spPr>
          <a:xfrm>
            <a:off x="1992415" y="1289643"/>
            <a:ext cx="9589985" cy="1188720"/>
          </a:xfrm>
          <a:prstGeom prst="roundRect">
            <a:avLst>
              <a:gd name="adj" fmla="val 8737"/>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endParaRPr lang="bg-BG" sz="1000" b="1" dirty="0">
              <a:solidFill>
                <a:srgbClr val="44546A">
                  <a:lumMod val="75000"/>
                </a:srgbClr>
              </a:solidFill>
              <a:latin typeface="Calibri "/>
              <a:cs typeface="Helvetica"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endParaRPr lang="bg-BG" sz="10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Фонд за дялови и квази-дялови инвестиции</a:t>
            </a:r>
          </a:p>
          <a:p>
            <a:pPr algn="just">
              <a:defRPr/>
            </a:pP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Бюджет в млн. EUR: 34</a:t>
            </a:r>
            <a:r>
              <a:rPr lang="en-US"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a:t>
            </a: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1  </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(макс. размер на инвестицията: до 1 млн. евро) за МСП, small midcaps и midcaps</a:t>
            </a:r>
          </a:p>
          <a:p>
            <a:pPr marL="0" marR="0" lvl="0" indent="0" algn="just" defTabSz="457200" rtl="0" eaLnBrk="1" fontAlgn="auto" latinLnBrk="0" hangingPunct="1">
              <a:lnSpc>
                <a:spcPct val="100000"/>
              </a:lnSpc>
              <a:spcBef>
                <a:spcPts val="0"/>
              </a:spcBef>
              <a:spcAft>
                <a:spcPts val="0"/>
              </a:spcAft>
              <a:buClrTx/>
              <a:buSzTx/>
              <a:buFontTx/>
              <a:buNone/>
              <a:tabLst/>
              <a:defRPr/>
            </a:pP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Създаване и развитие на иновативни предприятия,  приоритетно във високотехнологичните или средно-високо технологичните сектори на преработващата промишленост и интензивните на знание услуги. Достъп до НИРД и иновации, както и вътрешното им внедряване с цел увеличаване на броя на реализираните на пазара т.нар. „</a:t>
            </a:r>
            <a:r>
              <a:rPr lang="bg-BG" sz="1200" dirty="0" err="1">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in-house</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иновации. </a:t>
            </a:r>
            <a:r>
              <a:rPr lang="bg-BG" sz="1200" dirty="0">
                <a:solidFill>
                  <a:schemeClr val="tx1">
                    <a:lumMod val="75000"/>
                    <a:lumOff val="25000"/>
                  </a:schemeClr>
                </a:solidFill>
                <a:effectLst/>
                <a:latin typeface="Roboto" panose="02000000000000000000" pitchFamily="2" charset="0"/>
                <a:ea typeface="Roboto" panose="02000000000000000000" pitchFamily="2" charset="0"/>
                <a:cs typeface="Roboto" panose="02000000000000000000" pitchFamily="2" charset="0"/>
              </a:rPr>
              <a:t>Инвестиции със секторна насоченост съгласно ИСИС.</a:t>
            </a:r>
            <a:endPar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bg-BG" sz="1000" dirty="0">
              <a:solidFill>
                <a:srgbClr val="44546A">
                  <a:lumMod val="75000"/>
                </a:srgbClr>
              </a:solidFill>
              <a:latin typeface="Calibri "/>
              <a:cs typeface="Helvetica"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endParaRPr lang="bg-BG" sz="1000" b="1" dirty="0">
              <a:solidFill>
                <a:srgbClr val="44546A">
                  <a:lumMod val="75000"/>
                </a:srgbClr>
              </a:solidFill>
              <a:latin typeface="Calibri "/>
              <a:cs typeface="Helvetica" panose="020B0604020202020204" pitchFamily="34" charset="0"/>
            </a:endParaRPr>
          </a:p>
        </p:txBody>
      </p:sp>
      <p:sp>
        <p:nvSpPr>
          <p:cNvPr id="11" name="Rectangle: Rounded Corners 10">
            <a:extLst>
              <a:ext uri="{FF2B5EF4-FFF2-40B4-BE49-F238E27FC236}">
                <a16:creationId xmlns:a16="http://schemas.microsoft.com/office/drawing/2014/main" id="{97260D47-3877-C3E6-917F-F08A964C916F}"/>
              </a:ext>
            </a:extLst>
          </p:cNvPr>
          <p:cNvSpPr/>
          <p:nvPr/>
        </p:nvSpPr>
        <p:spPr>
          <a:xfrm>
            <a:off x="1992415" y="2641680"/>
            <a:ext cx="9609035" cy="1188720"/>
          </a:xfrm>
          <a:prstGeom prst="roundRect">
            <a:avLst>
              <a:gd name="adj" fmla="val 8737"/>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ru-RU"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ru-RU"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Рисково </a:t>
            </a: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финансиране</a:t>
            </a:r>
            <a:r>
              <a:rPr lang="ru-RU"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a:t>
            </a: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заеми и квази-дялови инвестиции основно в зряла фаза</a:t>
            </a:r>
          </a:p>
          <a:p>
            <a:pPr algn="just">
              <a:defRPr/>
            </a:pPr>
            <a:r>
              <a:rPr lang="ru-RU"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Бюджет в млн. EUR: 33</a:t>
            </a:r>
            <a:r>
              <a:rPr lang="en-US"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.9</a:t>
            </a:r>
            <a:r>
              <a:rPr lang="ru-RU"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(макс. размер на инвестицията: до 5 млн. евро) за</a:t>
            </a:r>
            <a:r>
              <a:rPr lang="ru-RU"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a:t>
            </a:r>
            <a:r>
              <a:rPr lang="ru-RU"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МСП, small midcaps и midcaps</a:t>
            </a:r>
          </a:p>
          <a:p>
            <a:pPr algn="just">
              <a:defRPr/>
            </a:pPr>
            <a:r>
              <a:rPr lang="bg-BG" sz="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Надграждане</a:t>
            </a:r>
            <a:r>
              <a:rPr lang="bg-BG" sz="1200" dirty="0">
                <a:solidFill>
                  <a:schemeClr val="tx1">
                    <a:lumMod val="75000"/>
                    <a:lumOff val="25000"/>
                  </a:schemeClr>
                </a:solidFill>
                <a:effectLst/>
                <a:latin typeface="Roboto" panose="02000000000000000000" pitchFamily="2" charset="0"/>
                <a:ea typeface="Roboto" panose="02000000000000000000" pitchFamily="2" charset="0"/>
                <a:cs typeface="Roboto" panose="02000000000000000000" pitchFamily="2" charset="0"/>
              </a:rPr>
              <a:t> на </a:t>
            </a:r>
            <a:r>
              <a:rPr lang="bg-BG" sz="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ФИ</a:t>
            </a:r>
            <a:r>
              <a:rPr lang="bg-BG" sz="1200" dirty="0">
                <a:solidFill>
                  <a:schemeClr val="tx1">
                    <a:lumMod val="75000"/>
                    <a:lumOff val="25000"/>
                  </a:schemeClr>
                </a:solidFill>
                <a:effectLst/>
                <a:latin typeface="Roboto" panose="02000000000000000000" pitchFamily="2" charset="0"/>
                <a:ea typeface="Roboto" panose="02000000000000000000" pitchFamily="2" charset="0"/>
                <a:cs typeface="Roboto" panose="02000000000000000000" pitchFamily="2" charset="0"/>
              </a:rPr>
              <a:t> по ОПИК 2014-202</a:t>
            </a:r>
            <a:r>
              <a:rPr lang="en-GB" sz="1200" dirty="0">
                <a:solidFill>
                  <a:schemeClr val="tx1">
                    <a:lumMod val="75000"/>
                    <a:lumOff val="25000"/>
                  </a:schemeClr>
                </a:solidFill>
                <a:effectLst/>
                <a:latin typeface="Roboto" panose="02000000000000000000" pitchFamily="2" charset="0"/>
                <a:ea typeface="Roboto" panose="02000000000000000000" pitchFamily="2" charset="0"/>
                <a:cs typeface="Roboto" panose="02000000000000000000" pitchFamily="2" charset="0"/>
              </a:rPr>
              <a:t>0</a:t>
            </a:r>
            <a:r>
              <a:rPr lang="bg-BG" sz="1200" dirty="0">
                <a:solidFill>
                  <a:schemeClr val="tx1">
                    <a:lumMod val="75000"/>
                    <a:lumOff val="25000"/>
                  </a:schemeClr>
                </a:solidFill>
                <a:effectLst/>
                <a:latin typeface="Roboto" panose="02000000000000000000" pitchFamily="2" charset="0"/>
                <a:ea typeface="Roboto" panose="02000000000000000000" pitchFamily="2" charset="0"/>
                <a:cs typeface="Roboto" panose="02000000000000000000" pitchFamily="2" charset="0"/>
              </a:rPr>
              <a:t>, подкрепа за бързо развиващи се МСП, вече възползвали се от дялово финансиране и нуждаещи се от средства за развитие без преразпределение на собствеността. Финансиране</a:t>
            </a:r>
            <a:r>
              <a:rPr lang="ru-RU" sz="1200" dirty="0">
                <a:solidFill>
                  <a:schemeClr val="tx1">
                    <a:lumMod val="75000"/>
                    <a:lumOff val="25000"/>
                  </a:schemeClr>
                </a:solidFill>
                <a:effectLst/>
                <a:latin typeface="Roboto" panose="02000000000000000000" pitchFamily="2" charset="0"/>
                <a:ea typeface="Roboto" panose="02000000000000000000" pitchFamily="2" charset="0"/>
                <a:cs typeface="Roboto" panose="02000000000000000000" pitchFamily="2" charset="0"/>
              </a:rPr>
              <a:t> на </a:t>
            </a:r>
            <a:r>
              <a:rPr lang="bg-BG" sz="1200" dirty="0">
                <a:solidFill>
                  <a:schemeClr val="tx1">
                    <a:lumMod val="75000"/>
                    <a:lumOff val="25000"/>
                  </a:schemeClr>
                </a:solidFill>
                <a:effectLst/>
                <a:latin typeface="Roboto" panose="02000000000000000000" pitchFamily="2" charset="0"/>
                <a:ea typeface="Roboto" panose="02000000000000000000" pitchFamily="2" charset="0"/>
                <a:cs typeface="Roboto" panose="02000000000000000000" pitchFamily="2" charset="0"/>
              </a:rPr>
              <a:t>проекти</a:t>
            </a:r>
            <a:r>
              <a:rPr lang="ru-RU" sz="1200" dirty="0">
                <a:solidFill>
                  <a:schemeClr val="tx1">
                    <a:lumMod val="75000"/>
                    <a:lumOff val="25000"/>
                  </a:schemeClr>
                </a:solidFill>
                <a:effectLst/>
                <a:latin typeface="Roboto" panose="02000000000000000000" pitchFamily="2" charset="0"/>
                <a:ea typeface="Roboto" panose="02000000000000000000" pitchFamily="2" charset="0"/>
                <a:cs typeface="Roboto" panose="02000000000000000000" pitchFamily="2" charset="0"/>
              </a:rPr>
              <a:t>, </a:t>
            </a:r>
            <a:r>
              <a:rPr lang="bg-BG" sz="1200" dirty="0">
                <a:solidFill>
                  <a:schemeClr val="tx1">
                    <a:lumMod val="75000"/>
                    <a:lumOff val="25000"/>
                  </a:schemeClr>
                </a:solidFill>
                <a:effectLst/>
                <a:latin typeface="Roboto" panose="02000000000000000000" pitchFamily="2" charset="0"/>
                <a:ea typeface="Roboto" panose="02000000000000000000" pitchFamily="2" charset="0"/>
                <a:cs typeface="Roboto" panose="02000000000000000000" pitchFamily="2" charset="0"/>
              </a:rPr>
              <a:t>които се характеризират с относително висок риск и капиталоемкост, което би затруднило финансирането им от съществуващите пазари за рисково и дългово финансиране</a:t>
            </a:r>
            <a:r>
              <a:rPr lang="ru-RU" sz="1200" dirty="0">
                <a:solidFill>
                  <a:schemeClr val="tx1">
                    <a:lumMod val="75000"/>
                    <a:lumOff val="25000"/>
                  </a:schemeClr>
                </a:solidFill>
                <a:effectLst/>
                <a:latin typeface="Roboto" panose="02000000000000000000" pitchFamily="2" charset="0"/>
                <a:ea typeface="Roboto" panose="02000000000000000000" pitchFamily="2" charset="0"/>
                <a:cs typeface="Roboto" panose="02000000000000000000" pitchFamily="2" charset="0"/>
              </a:rPr>
              <a:t>.</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000" i="0" u="none" strike="noStrike" kern="1200" cap="none" spc="0" normalizeH="0" baseline="0" noProof="0" dirty="0">
              <a:ln>
                <a:noFill/>
              </a:ln>
              <a:solidFill>
                <a:srgbClr val="44546A">
                  <a:lumMod val="75000"/>
                </a:srgbClr>
              </a:solidFill>
              <a:effectLst/>
              <a:uLnTx/>
              <a:uFillTx/>
              <a:latin typeface="Calibri "/>
              <a:ea typeface="+mn-ea"/>
              <a:cs typeface="Helvetica"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030" y="1748925"/>
            <a:ext cx="768163" cy="719390"/>
          </a:xfrm>
          <a:prstGeom prst="rect">
            <a:avLst/>
          </a:prstGeom>
        </p:spPr>
      </p:pic>
      <p:sp>
        <p:nvSpPr>
          <p:cNvPr id="15" name="TextBox 14">
            <a:extLst>
              <a:ext uri="{FF2B5EF4-FFF2-40B4-BE49-F238E27FC236}">
                <a16:creationId xmlns:a16="http://schemas.microsoft.com/office/drawing/2014/main" id="{B9F73079-7263-CFAD-81AE-B34A69972959}"/>
              </a:ext>
            </a:extLst>
          </p:cNvPr>
          <p:cNvSpPr txBox="1"/>
          <p:nvPr/>
        </p:nvSpPr>
        <p:spPr>
          <a:xfrm>
            <a:off x="81466" y="1305197"/>
            <a:ext cx="1971675" cy="400110"/>
          </a:xfrm>
          <a:prstGeom prst="rect">
            <a:avLst/>
          </a:prstGeom>
          <a:noFill/>
        </p:spPr>
        <p:txBody>
          <a:bodyPr wrap="square" rtlCol="0">
            <a:spAutoFit/>
          </a:bodyPr>
          <a:lstStyle/>
          <a:p>
            <a:pPr algn="ctr"/>
            <a:r>
              <a:rPr lang="bg-BG" sz="1000" b="1" dirty="0">
                <a:solidFill>
                  <a:srgbClr val="04003D"/>
                </a:solidFill>
                <a:latin typeface="Roboto" panose="02000000000000000000" pitchFamily="2" charset="0"/>
                <a:ea typeface="Roboto" panose="02000000000000000000" pitchFamily="2" charset="0"/>
                <a:cs typeface="Roboto" panose="02000000000000000000" pitchFamily="2" charset="0"/>
              </a:rPr>
              <a:t>Иновации в </a:t>
            </a:r>
          </a:p>
          <a:p>
            <a:pPr algn="ctr"/>
            <a:r>
              <a:rPr lang="bg-BG" sz="1000" b="1" dirty="0">
                <a:solidFill>
                  <a:srgbClr val="04003D"/>
                </a:solidFill>
                <a:latin typeface="Roboto" panose="02000000000000000000" pitchFamily="2" charset="0"/>
                <a:ea typeface="Roboto" panose="02000000000000000000" pitchFamily="2" charset="0"/>
                <a:cs typeface="Roboto" panose="02000000000000000000" pitchFamily="2" charset="0"/>
              </a:rPr>
              <a:t>предприятията</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221" y="3153803"/>
            <a:ext cx="768163" cy="719390"/>
          </a:xfrm>
          <a:prstGeom prst="rect">
            <a:avLst/>
          </a:prstGeom>
        </p:spPr>
      </p:pic>
      <p:sp>
        <p:nvSpPr>
          <p:cNvPr id="17" name="TextBox 16">
            <a:extLst>
              <a:ext uri="{FF2B5EF4-FFF2-40B4-BE49-F238E27FC236}">
                <a16:creationId xmlns:a16="http://schemas.microsoft.com/office/drawing/2014/main" id="{B9F73079-7263-CFAD-81AE-B34A69972959}"/>
              </a:ext>
            </a:extLst>
          </p:cNvPr>
          <p:cNvSpPr txBox="1"/>
          <p:nvPr/>
        </p:nvSpPr>
        <p:spPr>
          <a:xfrm>
            <a:off x="81464" y="2638229"/>
            <a:ext cx="1971675" cy="400110"/>
          </a:xfrm>
          <a:prstGeom prst="rect">
            <a:avLst/>
          </a:prstGeom>
          <a:noFill/>
        </p:spPr>
        <p:txBody>
          <a:bodyPr wrap="square" rtlCol="0">
            <a:spAutoFit/>
          </a:bodyPr>
          <a:lstStyle/>
          <a:p>
            <a:pPr algn="ctr"/>
            <a:r>
              <a:rPr lang="bg-BG" sz="1000" b="1" dirty="0">
                <a:solidFill>
                  <a:srgbClr val="04003D"/>
                </a:solidFill>
                <a:latin typeface="Roboto" panose="02000000000000000000" pitchFamily="2" charset="0"/>
                <a:ea typeface="Roboto" panose="02000000000000000000" pitchFamily="2" charset="0"/>
                <a:cs typeface="Roboto" panose="02000000000000000000" pitchFamily="2" charset="0"/>
              </a:rPr>
              <a:t>Рисков дълг за </a:t>
            </a:r>
          </a:p>
          <a:p>
            <a:pPr algn="ctr"/>
            <a:r>
              <a:rPr lang="bg-BG" sz="1000" b="1" dirty="0">
                <a:solidFill>
                  <a:srgbClr val="04003D"/>
                </a:solidFill>
                <a:latin typeface="Roboto" panose="02000000000000000000" pitchFamily="2" charset="0"/>
                <a:ea typeface="Roboto" panose="02000000000000000000" pitchFamily="2" charset="0"/>
                <a:cs typeface="Roboto" panose="02000000000000000000" pitchFamily="2" charset="0"/>
              </a:rPr>
              <a:t>иновации</a:t>
            </a:r>
          </a:p>
        </p:txBody>
      </p:sp>
      <p:sp>
        <p:nvSpPr>
          <p:cNvPr id="18" name="TextBox 17">
            <a:extLst>
              <a:ext uri="{FF2B5EF4-FFF2-40B4-BE49-F238E27FC236}">
                <a16:creationId xmlns:a16="http://schemas.microsoft.com/office/drawing/2014/main" id="{B9F73079-7263-CFAD-81AE-B34A69972959}"/>
              </a:ext>
            </a:extLst>
          </p:cNvPr>
          <p:cNvSpPr txBox="1"/>
          <p:nvPr/>
        </p:nvSpPr>
        <p:spPr>
          <a:xfrm>
            <a:off x="91835" y="3945532"/>
            <a:ext cx="1971675" cy="707886"/>
          </a:xfrm>
          <a:prstGeom prst="rect">
            <a:avLst/>
          </a:prstGeom>
          <a:noFill/>
        </p:spPr>
        <p:txBody>
          <a:bodyPr wrap="square" rtlCol="0">
            <a:spAutoFit/>
          </a:bodyPr>
          <a:lstStyle/>
          <a:p>
            <a:pPr algn="ctr"/>
            <a:r>
              <a:rPr lang="en-US" sz="1000" b="1" dirty="0">
                <a:solidFill>
                  <a:srgbClr val="04003D"/>
                </a:solidFill>
                <a:latin typeface="Roboto" panose="02000000000000000000" pitchFamily="2" charset="0"/>
                <a:ea typeface="Roboto" panose="02000000000000000000" pitchFamily="2" charset="0"/>
                <a:cs typeface="Roboto" panose="02000000000000000000" pitchFamily="2" charset="0"/>
              </a:rPr>
              <a:t>Nurture</a:t>
            </a:r>
          </a:p>
          <a:p>
            <a:pPr algn="ctr"/>
            <a:r>
              <a:rPr lang="bg-BG" sz="1000" b="1" dirty="0">
                <a:solidFill>
                  <a:srgbClr val="04003D"/>
                </a:solidFill>
                <a:latin typeface="Roboto" panose="02000000000000000000" pitchFamily="2" charset="0"/>
                <a:ea typeface="Roboto" panose="02000000000000000000" pitchFamily="2" charset="0"/>
                <a:cs typeface="Roboto" panose="02000000000000000000" pitchFamily="2" charset="0"/>
              </a:rPr>
              <a:t>Индустрия 4.0</a:t>
            </a:r>
          </a:p>
          <a:p>
            <a:pPr algn="ctr"/>
            <a:endParaRPr lang="bg-BG" sz="1000" b="1" dirty="0">
              <a:solidFill>
                <a:srgbClr val="04003D"/>
              </a:solidFill>
              <a:latin typeface="Roboto" panose="02000000000000000000" pitchFamily="2" charset="0"/>
              <a:ea typeface="Roboto" panose="02000000000000000000" pitchFamily="2" charset="0"/>
              <a:cs typeface="Roboto" panose="02000000000000000000" pitchFamily="2" charset="0"/>
            </a:endParaRPr>
          </a:p>
          <a:p>
            <a:pPr algn="ctr"/>
            <a:r>
              <a:rPr lang="bg-BG" sz="1000" b="1" dirty="0">
                <a:solidFill>
                  <a:srgbClr val="04003D"/>
                </a:solidFill>
                <a:latin typeface="Roboto" panose="02000000000000000000" pitchFamily="2" charset="0"/>
                <a:ea typeface="Roboto" panose="02000000000000000000" pitchFamily="2" charset="0"/>
                <a:cs typeface="Roboto" panose="02000000000000000000" pitchFamily="2" charset="0"/>
              </a:rPr>
              <a:t>Ранна фаза</a:t>
            </a: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748" y="4408491"/>
            <a:ext cx="963548" cy="902370"/>
          </a:xfrm>
          <a:prstGeom prst="rect">
            <a:avLst/>
          </a:prstGeom>
        </p:spPr>
      </p:pic>
      <p:sp>
        <p:nvSpPr>
          <p:cNvPr id="20" name="TextBox 19">
            <a:extLst>
              <a:ext uri="{FF2B5EF4-FFF2-40B4-BE49-F238E27FC236}">
                <a16:creationId xmlns:a16="http://schemas.microsoft.com/office/drawing/2014/main" id="{B9F73079-7263-CFAD-81AE-B34A69972959}"/>
              </a:ext>
            </a:extLst>
          </p:cNvPr>
          <p:cNvSpPr txBox="1"/>
          <p:nvPr/>
        </p:nvSpPr>
        <p:spPr>
          <a:xfrm>
            <a:off x="62273" y="5328541"/>
            <a:ext cx="1971675" cy="707886"/>
          </a:xfrm>
          <a:prstGeom prst="rect">
            <a:avLst/>
          </a:prstGeom>
          <a:noFill/>
        </p:spPr>
        <p:txBody>
          <a:bodyPr wrap="square" rtlCol="0">
            <a:spAutoFit/>
          </a:bodyPr>
          <a:lstStyle/>
          <a:p>
            <a:pPr algn="ctr"/>
            <a:r>
              <a:rPr lang="en-US" sz="1000" b="1" dirty="0">
                <a:solidFill>
                  <a:srgbClr val="04003D"/>
                </a:solidFill>
                <a:latin typeface="Roboto" panose="02000000000000000000" pitchFamily="2" charset="0"/>
                <a:ea typeface="Roboto" panose="02000000000000000000" pitchFamily="2" charset="0"/>
                <a:cs typeface="Roboto" panose="02000000000000000000" pitchFamily="2" charset="0"/>
              </a:rPr>
              <a:t>Nurture</a:t>
            </a:r>
          </a:p>
          <a:p>
            <a:pPr algn="ctr"/>
            <a:r>
              <a:rPr lang="bg-BG" sz="1000" b="1" dirty="0">
                <a:solidFill>
                  <a:srgbClr val="04003D"/>
                </a:solidFill>
                <a:latin typeface="Roboto" panose="02000000000000000000" pitchFamily="2" charset="0"/>
                <a:ea typeface="Roboto" panose="02000000000000000000" pitchFamily="2" charset="0"/>
                <a:cs typeface="Roboto" panose="02000000000000000000" pitchFamily="2" charset="0"/>
              </a:rPr>
              <a:t>Индустрия 4.0</a:t>
            </a:r>
          </a:p>
          <a:p>
            <a:pPr algn="ctr"/>
            <a:endParaRPr lang="bg-BG" sz="1000" b="1" dirty="0">
              <a:solidFill>
                <a:srgbClr val="04003D"/>
              </a:solidFill>
              <a:latin typeface="Roboto" panose="02000000000000000000" pitchFamily="2" charset="0"/>
              <a:ea typeface="Roboto" panose="02000000000000000000" pitchFamily="2" charset="0"/>
              <a:cs typeface="Roboto" panose="02000000000000000000" pitchFamily="2" charset="0"/>
            </a:endParaRPr>
          </a:p>
          <a:p>
            <a:pPr algn="ctr"/>
            <a:r>
              <a:rPr lang="bg-BG" sz="1000" b="1" dirty="0">
                <a:solidFill>
                  <a:srgbClr val="04003D"/>
                </a:solidFill>
                <a:latin typeface="Roboto" panose="02000000000000000000" pitchFamily="2" charset="0"/>
                <a:ea typeface="Roboto" panose="02000000000000000000" pitchFamily="2" charset="0"/>
                <a:cs typeface="Roboto" panose="02000000000000000000" pitchFamily="2" charset="0"/>
              </a:rPr>
              <a:t>Зряла фаза</a:t>
            </a:r>
          </a:p>
        </p:txBody>
      </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030" y="5804840"/>
            <a:ext cx="905134" cy="847664"/>
          </a:xfrm>
          <a:prstGeom prst="rect">
            <a:avLst/>
          </a:prstGeom>
        </p:spPr>
      </p:pic>
    </p:spTree>
    <p:extLst>
      <p:ext uri="{BB962C8B-B14F-4D97-AF65-F5344CB8AC3E}">
        <p14:creationId xmlns:p14="http://schemas.microsoft.com/office/powerpoint/2010/main" val="59490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4" name="TextBox 3"/>
          <p:cNvSpPr txBox="1"/>
          <p:nvPr/>
        </p:nvSpPr>
        <p:spPr>
          <a:xfrm>
            <a:off x="914401" y="385147"/>
            <a:ext cx="1766830" cy="400110"/>
          </a:xfrm>
          <a:prstGeom prst="rect">
            <a:avLst/>
          </a:prstGeom>
          <a:noFill/>
        </p:spPr>
        <p:txBody>
          <a:bodyPr wrap="none" rtlCol="0">
            <a:spAutoFit/>
          </a:bodyPr>
          <a:lstStyle/>
          <a:p>
            <a:r>
              <a:rPr lang="bg-BG" sz="2000" b="1" dirty="0">
                <a:solidFill>
                  <a:schemeClr val="bg1"/>
                </a:solidFill>
                <a:latin typeface="Roboto" panose="02000000000000000000" pitchFamily="2" charset="0"/>
                <a:ea typeface="Roboto" panose="02000000000000000000" pitchFamily="2" charset="0"/>
              </a:rPr>
              <a:t>ФИ ПО ПКИП</a:t>
            </a:r>
            <a:endParaRPr lang="en-US" sz="2000" b="1" dirty="0">
              <a:solidFill>
                <a:schemeClr val="bg1"/>
              </a:solidFill>
              <a:latin typeface="Roboto" panose="02000000000000000000" pitchFamily="2" charset="0"/>
              <a:ea typeface="Roboto" panose="02000000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837" y="179652"/>
            <a:ext cx="1759527" cy="816420"/>
          </a:xfrm>
          <a:prstGeom prst="rect">
            <a:avLst/>
          </a:prstGeom>
        </p:spPr>
      </p:pic>
      <p:sp>
        <p:nvSpPr>
          <p:cNvPr id="2" name="Rectangle: Rounded Corners 1">
            <a:extLst>
              <a:ext uri="{FF2B5EF4-FFF2-40B4-BE49-F238E27FC236}">
                <a16:creationId xmlns:a16="http://schemas.microsoft.com/office/drawing/2014/main" id="{FAD8FBE4-47D3-EE8D-4F4C-69125F07E5DB}"/>
              </a:ext>
            </a:extLst>
          </p:cNvPr>
          <p:cNvSpPr/>
          <p:nvPr/>
        </p:nvSpPr>
        <p:spPr>
          <a:xfrm>
            <a:off x="1973374" y="5308050"/>
            <a:ext cx="9609025" cy="1188720"/>
          </a:xfrm>
          <a:prstGeom prst="roundRect">
            <a:avLst>
              <a:gd name="adj" fmla="val 6956"/>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Дългов инструмент за заеми и гаранции в комбинация с БФП  </a:t>
            </a:r>
          </a:p>
          <a:p>
            <a:pPr marL="0" marR="0" lvl="0" indent="0" algn="just" defTabSz="457200" rtl="0" eaLnBrk="1" fontAlgn="auto" latinLnBrk="0" hangingPunct="1">
              <a:lnSpc>
                <a:spcPct val="100000"/>
              </a:lnSpc>
              <a:spcBef>
                <a:spcPts val="0"/>
              </a:spcBef>
              <a:spcAft>
                <a:spcPts val="0"/>
              </a:spcAft>
              <a:buClrTx/>
              <a:buSzTx/>
              <a:buFontTx/>
              <a:buNone/>
              <a:tabLst/>
              <a:defRPr/>
            </a:pP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Бюджет в млн. EUR : 155</a:t>
            </a:r>
            <a:r>
              <a:rPr lang="en-US"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a:t>
            </a: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4 </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(97</a:t>
            </a:r>
            <a:r>
              <a:rPr lang="en-US"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14 за ФИ/ 58</a:t>
            </a:r>
            <a:r>
              <a:rPr lang="en-US"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29 за БФП) за МСП, </a:t>
            </a:r>
            <a:r>
              <a:rPr lang="bg-BG" sz="1200" dirty="0" err="1">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small</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a:t>
            </a:r>
            <a:r>
              <a:rPr lang="bg-BG" sz="1200" dirty="0" err="1">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midcaps</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и </a:t>
            </a:r>
            <a:r>
              <a:rPr lang="bg-BG" sz="1200" dirty="0" err="1">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midcaps</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При този ФИ  се цели по-ефективно използване в производството на природните ресурси, намаляване на използването на първични суровини, увеличаване на трайността или повторна употреба на продукти, подобряване на възможностите за рециклиране, системи за енергия, произведена от възобновяеми източници за собствено потребление, управление на отпадъци в предприятията и промишлена симбиоза.</a:t>
            </a:r>
          </a:p>
        </p:txBody>
      </p:sp>
      <p:sp>
        <p:nvSpPr>
          <p:cNvPr id="8" name="Rectangle: Rounded Corners 7">
            <a:extLst>
              <a:ext uri="{FF2B5EF4-FFF2-40B4-BE49-F238E27FC236}">
                <a16:creationId xmlns:a16="http://schemas.microsoft.com/office/drawing/2014/main" id="{14ACD430-8272-FF11-624E-3FA93B3E2A0A}"/>
              </a:ext>
            </a:extLst>
          </p:cNvPr>
          <p:cNvSpPr/>
          <p:nvPr/>
        </p:nvSpPr>
        <p:spPr>
          <a:xfrm>
            <a:off x="1973374" y="3971242"/>
            <a:ext cx="9609025" cy="1188720"/>
          </a:xfrm>
          <a:prstGeom prst="roundRect">
            <a:avLst>
              <a:gd name="adj" fmla="val 6956"/>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Дългов ФИ  50 % споделяне на риска и гаранции 50 % в комбинация с БФП в една операция </a:t>
            </a:r>
          </a:p>
          <a:p>
            <a:pPr marL="0" marR="0" lvl="0" indent="0" algn="just" defTabSz="457200" rtl="0" eaLnBrk="1" fontAlgn="auto" latinLnBrk="0" hangingPunct="1">
              <a:lnSpc>
                <a:spcPct val="100000"/>
              </a:lnSpc>
              <a:spcBef>
                <a:spcPts val="0"/>
              </a:spcBef>
              <a:spcAft>
                <a:spcPts val="0"/>
              </a:spcAft>
              <a:buClrTx/>
              <a:buSzTx/>
              <a:buFontTx/>
              <a:buNone/>
              <a:tabLst/>
              <a:defRPr/>
            </a:pP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Бюджет в млн. EUR: 133</a:t>
            </a:r>
            <a:r>
              <a:rPr lang="en-US"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.3</a:t>
            </a: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(85</a:t>
            </a:r>
            <a:r>
              <a:rPr lang="en-US"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19 млн. за ФИ и 48</a:t>
            </a:r>
            <a:r>
              <a:rPr lang="en-US"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07 млн. за БФП) за МСП и големи предприятия</a:t>
            </a:r>
          </a:p>
          <a:p>
            <a:pPr marL="0" marR="0" lvl="0" indent="0" algn="just" defTabSz="457200" rtl="0" eaLnBrk="1" fontAlgn="auto" latinLnBrk="0" hangingPunct="1">
              <a:lnSpc>
                <a:spcPct val="100000"/>
              </a:lnSpc>
              <a:spcBef>
                <a:spcPts val="0"/>
              </a:spcBef>
              <a:spcAft>
                <a:spcPts val="0"/>
              </a:spcAft>
              <a:buClrTx/>
              <a:buSzTx/>
              <a:buFontTx/>
              <a:buNone/>
              <a:tabLst/>
              <a:defRPr/>
            </a:pP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Дейности за изпълнение на мерки за EE въз основа на препоръки от енергиен одит, стимулиране на предприятията да използват електрическа, топлинна и охлаждаща енергия, произведена от възобновяеми източници за собствено потребление, включително системи за съхранение на енергия и последващото й използване;</a:t>
            </a:r>
          </a:p>
        </p:txBody>
      </p:sp>
      <p:sp>
        <p:nvSpPr>
          <p:cNvPr id="9" name="Rectangle: Rounded Corners 8">
            <a:extLst>
              <a:ext uri="{FF2B5EF4-FFF2-40B4-BE49-F238E27FC236}">
                <a16:creationId xmlns:a16="http://schemas.microsoft.com/office/drawing/2014/main" id="{3C28F7B8-1366-C033-01B7-225DB4FEEE9E}"/>
              </a:ext>
            </a:extLst>
          </p:cNvPr>
          <p:cNvSpPr/>
          <p:nvPr/>
        </p:nvSpPr>
        <p:spPr>
          <a:xfrm>
            <a:off x="1973374" y="2634435"/>
            <a:ext cx="9609024" cy="1188720"/>
          </a:xfrm>
          <a:prstGeom prst="roundRect">
            <a:avLst>
              <a:gd name="adj" fmla="val 6956"/>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Фонд Предприемачество - дялово и квази-дялово финансиране за всички етапи на развитие (от </a:t>
            </a:r>
            <a:r>
              <a:rPr lang="en-US"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pre-seed </a:t>
            </a: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до </a:t>
            </a:r>
            <a:r>
              <a:rPr lang="en-US"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growth)</a:t>
            </a:r>
            <a:endPar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Бюджет в млн. EUR: 110</a:t>
            </a:r>
            <a:r>
              <a:rPr lang="en-US"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a:t>
            </a: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7 </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за МСП, </a:t>
            </a:r>
            <a:r>
              <a:rPr lang="bg-BG" sz="1200" dirty="0" err="1">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small</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a:t>
            </a:r>
            <a:r>
              <a:rPr lang="bg-BG" sz="1200" dirty="0" err="1">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midcaps</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и </a:t>
            </a:r>
            <a:r>
              <a:rPr lang="bg-BG" sz="1200" dirty="0" err="1">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midcaps</a:t>
            </a:r>
            <a:endPar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При този ФИ (семейство фондове) се цели подобряване на предприемаческата екосистема, привличане на чуждестранни капиталови инвестиции, насърчаване на бързоразвиващите се предприятия и затвърждаване на резултатите от подкрепата чрез финансови инструменти по ОПИК 2014-2020.</a:t>
            </a:r>
          </a:p>
        </p:txBody>
      </p:sp>
      <p:sp>
        <p:nvSpPr>
          <p:cNvPr id="10" name="Rectangle: Rounded Corners 9">
            <a:extLst>
              <a:ext uri="{FF2B5EF4-FFF2-40B4-BE49-F238E27FC236}">
                <a16:creationId xmlns:a16="http://schemas.microsoft.com/office/drawing/2014/main" id="{FF0B796A-98B5-92BD-FF51-8310A81A1A05}"/>
              </a:ext>
            </a:extLst>
          </p:cNvPr>
          <p:cNvSpPr/>
          <p:nvPr/>
        </p:nvSpPr>
        <p:spPr>
          <a:xfrm>
            <a:off x="1973374" y="1297628"/>
            <a:ext cx="9609025" cy="1188720"/>
          </a:xfrm>
          <a:prstGeom prst="roundRect">
            <a:avLst>
              <a:gd name="adj" fmla="val 6956"/>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Дългов инструмент за индивидуална гаранция, с  покритие от 60 %, или финансиране със споделяне на риска в комбинация с БФП в две операции</a:t>
            </a:r>
          </a:p>
          <a:p>
            <a:pPr marL="0" marR="0" lvl="0" indent="0" algn="just" defTabSz="457200" rtl="0" eaLnBrk="1" fontAlgn="auto" latinLnBrk="0" hangingPunct="1">
              <a:lnSpc>
                <a:spcPct val="100000"/>
              </a:lnSpc>
              <a:spcBef>
                <a:spcPts val="0"/>
              </a:spcBef>
              <a:spcAft>
                <a:spcPts val="0"/>
              </a:spcAft>
              <a:buClrTx/>
              <a:buSzTx/>
              <a:buFontTx/>
              <a:buNone/>
              <a:tabLst/>
              <a:defRPr/>
            </a:pP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Бюджет в млн. EUR: 48</a:t>
            </a:r>
            <a:r>
              <a:rPr lang="en-US"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.3</a:t>
            </a: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допълнително 52</a:t>
            </a:r>
            <a:r>
              <a:rPr lang="en-US"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0 млн.</a:t>
            </a: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EUR за БФП за</a:t>
            </a: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МСП, small midcaps и midcaps</a:t>
            </a:r>
          </a:p>
          <a:p>
            <a:pPr marL="0" marR="0" lvl="0" indent="0" algn="just" defTabSz="457200" rtl="0" eaLnBrk="1" fontAlgn="auto" latinLnBrk="0" hangingPunct="1">
              <a:lnSpc>
                <a:spcPct val="100000"/>
              </a:lnSpc>
              <a:spcBef>
                <a:spcPts val="0"/>
              </a:spcBef>
              <a:spcAft>
                <a:spcPts val="0"/>
              </a:spcAft>
              <a:buClrTx/>
              <a:buSzTx/>
              <a:buFontTx/>
              <a:buNone/>
              <a:tabLst/>
              <a:defRPr/>
            </a:pP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Подкрепа за инвестиции, насочени към разработване на цифрови технологии, софтуер, цифрови приложения в областта на Индустрия 4.0</a:t>
            </a:r>
          </a:p>
        </p:txBody>
      </p:sp>
      <p:sp>
        <p:nvSpPr>
          <p:cNvPr id="28" name="TextBox 27">
            <a:extLst>
              <a:ext uri="{FF2B5EF4-FFF2-40B4-BE49-F238E27FC236}">
                <a16:creationId xmlns:a16="http://schemas.microsoft.com/office/drawing/2014/main" id="{1992123C-CCBB-6984-F645-F550623D4B7B}"/>
              </a:ext>
            </a:extLst>
          </p:cNvPr>
          <p:cNvSpPr txBox="1"/>
          <p:nvPr/>
        </p:nvSpPr>
        <p:spPr>
          <a:xfrm>
            <a:off x="396428" y="2678221"/>
            <a:ext cx="1384035" cy="400110"/>
          </a:xfrm>
          <a:prstGeom prst="rect">
            <a:avLst/>
          </a:prstGeom>
          <a:noFill/>
        </p:spPr>
        <p:txBody>
          <a:bodyPr wrap="square" rtlCol="0">
            <a:spAutoFit/>
          </a:bodyPr>
          <a:lstStyle/>
          <a:p>
            <a:pPr algn="ctr"/>
            <a:r>
              <a:rPr lang="bg-BG" sz="1000" b="1" dirty="0">
                <a:solidFill>
                  <a:srgbClr val="04003D"/>
                </a:solidFill>
                <a:latin typeface="Roboto" panose="02000000000000000000" pitchFamily="2" charset="0"/>
                <a:ea typeface="Roboto" panose="02000000000000000000" pitchFamily="2" charset="0"/>
                <a:cs typeface="Roboto" panose="02000000000000000000" pitchFamily="2" charset="0"/>
              </a:rPr>
              <a:t>Фонд Предприемачество</a:t>
            </a:r>
            <a:endParaRPr lang="LID4096" sz="1000" b="1" dirty="0">
              <a:solidFill>
                <a:srgbClr val="04003D"/>
              </a:solidFill>
              <a:latin typeface="Roboto" panose="02000000000000000000" pitchFamily="2" charset="0"/>
              <a:ea typeface="Roboto" panose="02000000000000000000" pitchFamily="2" charset="0"/>
              <a:cs typeface="Roboto" panose="02000000000000000000"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257" y="1860900"/>
            <a:ext cx="711020" cy="665875"/>
          </a:xfrm>
          <a:prstGeom prst="rect">
            <a:avLst/>
          </a:prstGeom>
        </p:spPr>
      </p:pic>
      <p:sp>
        <p:nvSpPr>
          <p:cNvPr id="17" name="TextBox 16">
            <a:extLst>
              <a:ext uri="{FF2B5EF4-FFF2-40B4-BE49-F238E27FC236}">
                <a16:creationId xmlns:a16="http://schemas.microsoft.com/office/drawing/2014/main" id="{B9F73079-7263-CFAD-81AE-B34A69972959}"/>
              </a:ext>
            </a:extLst>
          </p:cNvPr>
          <p:cNvSpPr txBox="1"/>
          <p:nvPr/>
        </p:nvSpPr>
        <p:spPr>
          <a:xfrm>
            <a:off x="108527" y="1306902"/>
            <a:ext cx="1971675" cy="553998"/>
          </a:xfrm>
          <a:prstGeom prst="rect">
            <a:avLst/>
          </a:prstGeom>
          <a:noFill/>
        </p:spPr>
        <p:txBody>
          <a:bodyPr wrap="square" rtlCol="0">
            <a:spAutoFit/>
          </a:bodyPr>
          <a:lstStyle/>
          <a:p>
            <a:pPr algn="ctr"/>
            <a:r>
              <a:rPr lang="en-US" sz="1000" b="1" dirty="0">
                <a:solidFill>
                  <a:srgbClr val="04003D"/>
                </a:solidFill>
                <a:latin typeface="Roboto" panose="02000000000000000000" pitchFamily="2" charset="0"/>
                <a:ea typeface="Roboto" panose="02000000000000000000" pitchFamily="2" charset="0"/>
                <a:cs typeface="Roboto" panose="02000000000000000000" pitchFamily="2" charset="0"/>
              </a:rPr>
              <a:t>Expand</a:t>
            </a:r>
            <a:r>
              <a:rPr lang="bg-BG" sz="1000" b="1" dirty="0">
                <a:solidFill>
                  <a:srgbClr val="04003D"/>
                </a:solidFill>
                <a:latin typeface="Roboto" panose="02000000000000000000" pitchFamily="2" charset="0"/>
                <a:ea typeface="Roboto" panose="02000000000000000000" pitchFamily="2" charset="0"/>
                <a:cs typeface="Roboto" panose="02000000000000000000" pitchFamily="2" charset="0"/>
              </a:rPr>
              <a:t> </a:t>
            </a:r>
          </a:p>
          <a:p>
            <a:pPr algn="ctr"/>
            <a:r>
              <a:rPr lang="bg-BG" sz="1000" b="1" dirty="0">
                <a:solidFill>
                  <a:srgbClr val="04003D"/>
                </a:solidFill>
                <a:latin typeface="Roboto" panose="02000000000000000000" pitchFamily="2" charset="0"/>
                <a:ea typeface="Roboto" panose="02000000000000000000" pitchFamily="2" charset="0"/>
                <a:cs typeface="Roboto" panose="02000000000000000000" pitchFamily="2" charset="0"/>
              </a:rPr>
              <a:t>Индустрия 4.0 </a:t>
            </a:r>
          </a:p>
          <a:p>
            <a:pPr algn="ctr"/>
            <a:r>
              <a:rPr lang="bg-BG" sz="1000" b="1" dirty="0">
                <a:solidFill>
                  <a:srgbClr val="04003D"/>
                </a:solidFill>
                <a:latin typeface="Roboto" panose="02000000000000000000" pitchFamily="2" charset="0"/>
                <a:ea typeface="Roboto" panose="02000000000000000000" pitchFamily="2" charset="0"/>
                <a:cs typeface="Roboto" panose="02000000000000000000" pitchFamily="2" charset="0"/>
              </a:rPr>
              <a:t>Гаранции за дигитализация</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825" y="4434326"/>
            <a:ext cx="519528" cy="852560"/>
          </a:xfrm>
          <a:prstGeom prst="rect">
            <a:avLst/>
          </a:prstGeom>
        </p:spPr>
      </p:pic>
      <p:sp>
        <p:nvSpPr>
          <p:cNvPr id="19" name="TextBox 18">
            <a:extLst>
              <a:ext uri="{FF2B5EF4-FFF2-40B4-BE49-F238E27FC236}">
                <a16:creationId xmlns:a16="http://schemas.microsoft.com/office/drawing/2014/main" id="{B9F73079-7263-CFAD-81AE-B34A69972959}"/>
              </a:ext>
            </a:extLst>
          </p:cNvPr>
          <p:cNvSpPr txBox="1"/>
          <p:nvPr/>
        </p:nvSpPr>
        <p:spPr>
          <a:xfrm>
            <a:off x="67929" y="3936624"/>
            <a:ext cx="1971675" cy="553998"/>
          </a:xfrm>
          <a:prstGeom prst="rect">
            <a:avLst/>
          </a:prstGeom>
          <a:noFill/>
        </p:spPr>
        <p:txBody>
          <a:bodyPr wrap="square" rtlCol="0">
            <a:spAutoFit/>
          </a:bodyPr>
          <a:lstStyle/>
          <a:p>
            <a:pPr algn="ctr"/>
            <a:r>
              <a:rPr lang="bg-BG" sz="1000" b="1" dirty="0">
                <a:solidFill>
                  <a:srgbClr val="04003D"/>
                </a:solidFill>
                <a:latin typeface="Roboto" panose="02000000000000000000" pitchFamily="2" charset="0"/>
                <a:ea typeface="Roboto" panose="02000000000000000000" pitchFamily="2" charset="0"/>
                <a:cs typeface="Roboto" panose="02000000000000000000" pitchFamily="2" charset="0"/>
              </a:rPr>
              <a:t>Заеми и гаранции </a:t>
            </a:r>
          </a:p>
          <a:p>
            <a:pPr algn="ctr"/>
            <a:r>
              <a:rPr lang="bg-BG" sz="1000" b="1" dirty="0">
                <a:solidFill>
                  <a:srgbClr val="04003D"/>
                </a:solidFill>
                <a:latin typeface="Roboto" panose="02000000000000000000" pitchFamily="2" charset="0"/>
                <a:ea typeface="Roboto" panose="02000000000000000000" pitchFamily="2" charset="0"/>
                <a:cs typeface="Roboto" panose="02000000000000000000" pitchFamily="2" charset="0"/>
              </a:rPr>
              <a:t>за ЕЕ в </a:t>
            </a:r>
          </a:p>
          <a:p>
            <a:pPr algn="ctr"/>
            <a:r>
              <a:rPr lang="bg-BG" sz="1000" b="1" dirty="0">
                <a:solidFill>
                  <a:srgbClr val="04003D"/>
                </a:solidFill>
                <a:latin typeface="Roboto" panose="02000000000000000000" pitchFamily="2" charset="0"/>
                <a:ea typeface="Roboto" panose="02000000000000000000" pitchFamily="2" charset="0"/>
                <a:cs typeface="Roboto" panose="02000000000000000000" pitchFamily="2" charset="0"/>
              </a:rPr>
              <a:t>предприятията</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484" y="3078331"/>
            <a:ext cx="916483" cy="858293"/>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232" y="5751191"/>
            <a:ext cx="967682" cy="854229"/>
          </a:xfrm>
          <a:prstGeom prst="rect">
            <a:avLst/>
          </a:prstGeom>
        </p:spPr>
      </p:pic>
      <p:sp>
        <p:nvSpPr>
          <p:cNvPr id="22" name="TextBox 21">
            <a:extLst>
              <a:ext uri="{FF2B5EF4-FFF2-40B4-BE49-F238E27FC236}">
                <a16:creationId xmlns:a16="http://schemas.microsoft.com/office/drawing/2014/main" id="{B9F73079-7263-CFAD-81AE-B34A69972959}"/>
              </a:ext>
            </a:extLst>
          </p:cNvPr>
          <p:cNvSpPr txBox="1"/>
          <p:nvPr/>
        </p:nvSpPr>
        <p:spPr>
          <a:xfrm>
            <a:off x="65887" y="5283054"/>
            <a:ext cx="1971675" cy="553998"/>
          </a:xfrm>
          <a:prstGeom prst="rect">
            <a:avLst/>
          </a:prstGeom>
          <a:noFill/>
        </p:spPr>
        <p:txBody>
          <a:bodyPr wrap="square" rtlCol="0">
            <a:spAutoFit/>
          </a:bodyPr>
          <a:lstStyle/>
          <a:p>
            <a:pPr algn="ctr"/>
            <a:r>
              <a:rPr lang="bg-BG" sz="1000" b="1" dirty="0">
                <a:solidFill>
                  <a:srgbClr val="04003D"/>
                </a:solidFill>
                <a:latin typeface="Roboto" panose="02000000000000000000" pitchFamily="2" charset="0"/>
                <a:ea typeface="Roboto" panose="02000000000000000000" pitchFamily="2" charset="0"/>
                <a:cs typeface="Roboto" panose="02000000000000000000" pitchFamily="2" charset="0"/>
              </a:rPr>
              <a:t>Заеми </a:t>
            </a:r>
          </a:p>
          <a:p>
            <a:pPr algn="ctr"/>
            <a:r>
              <a:rPr lang="bg-BG" sz="1000" b="1" dirty="0">
                <a:solidFill>
                  <a:srgbClr val="04003D"/>
                </a:solidFill>
                <a:latin typeface="Roboto" panose="02000000000000000000" pitchFamily="2" charset="0"/>
                <a:ea typeface="Roboto" panose="02000000000000000000" pitchFamily="2" charset="0"/>
                <a:cs typeface="Roboto" panose="02000000000000000000" pitchFamily="2" charset="0"/>
              </a:rPr>
              <a:t>и гаранции за </a:t>
            </a:r>
          </a:p>
          <a:p>
            <a:pPr algn="ctr"/>
            <a:r>
              <a:rPr lang="bg-BG" sz="1000" b="1" dirty="0">
                <a:solidFill>
                  <a:srgbClr val="04003D"/>
                </a:solidFill>
                <a:latin typeface="Roboto" panose="02000000000000000000" pitchFamily="2" charset="0"/>
                <a:ea typeface="Roboto" panose="02000000000000000000" pitchFamily="2" charset="0"/>
                <a:cs typeface="Roboto" panose="02000000000000000000" pitchFamily="2" charset="0"/>
              </a:rPr>
              <a:t>ресурсна ефективност</a:t>
            </a:r>
          </a:p>
        </p:txBody>
      </p:sp>
    </p:spTree>
    <p:extLst>
      <p:ext uri="{BB962C8B-B14F-4D97-AF65-F5344CB8AC3E}">
        <p14:creationId xmlns:p14="http://schemas.microsoft.com/office/powerpoint/2010/main" val="2992175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3" name="TextBox 2"/>
          <p:cNvSpPr txBox="1"/>
          <p:nvPr/>
        </p:nvSpPr>
        <p:spPr>
          <a:xfrm>
            <a:off x="914402" y="1187744"/>
            <a:ext cx="1063112" cy="338554"/>
          </a:xfrm>
          <a:prstGeom prst="rect">
            <a:avLst/>
          </a:prstGeom>
          <a:noFill/>
        </p:spPr>
        <p:txBody>
          <a:bodyPr wrap="none" rtlCol="0">
            <a:spAutoFit/>
          </a:bodyPr>
          <a:lstStyle/>
          <a:p>
            <a:r>
              <a:rPr lang="bg-BG" sz="1600" b="1" dirty="0">
                <a:solidFill>
                  <a:srgbClr val="2E75B6"/>
                </a:solidFill>
                <a:latin typeface="Roboto" panose="02000000000000000000" pitchFamily="2" charset="0"/>
                <a:ea typeface="Roboto" panose="02000000000000000000" pitchFamily="2" charset="0"/>
              </a:rPr>
              <a:t>М</a:t>
            </a:r>
            <a:r>
              <a:rPr lang="bg-BG" sz="1600" b="1" dirty="0">
                <a:solidFill>
                  <a:schemeClr val="accent1">
                    <a:lumMod val="75000"/>
                  </a:schemeClr>
                </a:solidFill>
                <a:latin typeface="Roboto" panose="02000000000000000000" pitchFamily="2" charset="0"/>
                <a:ea typeface="Roboto" panose="02000000000000000000" pitchFamily="2" charset="0"/>
              </a:rPr>
              <a:t>АНДАТ</a:t>
            </a:r>
            <a:endParaRPr lang="en-US" sz="1600" b="1" dirty="0">
              <a:solidFill>
                <a:schemeClr val="accent1">
                  <a:lumMod val="75000"/>
                </a:schemeClr>
              </a:solidFill>
              <a:latin typeface="Roboto" panose="02000000000000000000" pitchFamily="2" charset="0"/>
              <a:ea typeface="Roboto" panose="02000000000000000000" pitchFamily="2" charset="0"/>
            </a:endParaRPr>
          </a:p>
        </p:txBody>
      </p:sp>
      <p:sp>
        <p:nvSpPr>
          <p:cNvPr id="4" name="TextBox 3"/>
          <p:cNvSpPr txBox="1"/>
          <p:nvPr/>
        </p:nvSpPr>
        <p:spPr>
          <a:xfrm>
            <a:off x="914401" y="385147"/>
            <a:ext cx="6973384"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ru-RU" sz="20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Calibri" panose="020F0502020204030204" pitchFamily="34" charset="0"/>
              </a:rPr>
              <a:t>ФИНАНСОВИ ИНСТРУМЕНТИ ПО ПНИИДИТ 2021 - 2027</a:t>
            </a:r>
            <a:endParaRPr kumimoji="0" lang="bg-BG" sz="20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837" y="179652"/>
            <a:ext cx="1759527" cy="816420"/>
          </a:xfrm>
          <a:prstGeom prst="rect">
            <a:avLst/>
          </a:prstGeom>
        </p:spPr>
      </p:pic>
      <p:sp>
        <p:nvSpPr>
          <p:cNvPr id="7" name="TextBox 6"/>
          <p:cNvSpPr txBox="1"/>
          <p:nvPr/>
        </p:nvSpPr>
        <p:spPr>
          <a:xfrm>
            <a:off x="914401" y="1544806"/>
            <a:ext cx="11093834" cy="523220"/>
          </a:xfrm>
          <a:prstGeom prst="rect">
            <a:avLst/>
          </a:prstGeom>
          <a:noFill/>
        </p:spPr>
        <p:txBody>
          <a:bodyPr wrap="square" rtlCol="0">
            <a:spAutoFit/>
          </a:bodyPr>
          <a:lstStyle/>
          <a:p>
            <a:r>
              <a:rPr lang="bg-BG" sz="1400" dirty="0">
                <a:solidFill>
                  <a:schemeClr val="tx1">
                    <a:lumMod val="75000"/>
                    <a:lumOff val="25000"/>
                  </a:schemeClr>
                </a:solidFill>
                <a:latin typeface="Roboto" panose="02000000000000000000" pitchFamily="2" charset="0"/>
                <a:ea typeface="Roboto" panose="02000000000000000000" pitchFamily="2" charset="0"/>
              </a:rPr>
              <a:t>EUR </a:t>
            </a:r>
            <a:r>
              <a:rPr lang="en-US" sz="1400" dirty="0">
                <a:solidFill>
                  <a:schemeClr val="tx1">
                    <a:lumMod val="75000"/>
                    <a:lumOff val="25000"/>
                  </a:schemeClr>
                </a:solidFill>
                <a:latin typeface="Roboto" panose="02000000000000000000" pitchFamily="2" charset="0"/>
                <a:ea typeface="Roboto" panose="02000000000000000000" pitchFamily="2" charset="0"/>
              </a:rPr>
              <a:t>60.03</a:t>
            </a:r>
            <a:r>
              <a:rPr lang="bg-BG" sz="1400" dirty="0">
                <a:solidFill>
                  <a:schemeClr val="tx1">
                    <a:lumMod val="75000"/>
                    <a:lumOff val="25000"/>
                  </a:schemeClr>
                </a:solidFill>
                <a:latin typeface="Roboto" panose="02000000000000000000" pitchFamily="2" charset="0"/>
                <a:ea typeface="Roboto" panose="02000000000000000000" pitchFamily="2" charset="0"/>
              </a:rPr>
              <a:t>M средства под управление, посредством Споразумение за финансиране от </a:t>
            </a:r>
            <a:r>
              <a:rPr lang="en-US" sz="1400" dirty="0">
                <a:solidFill>
                  <a:schemeClr val="tx1">
                    <a:lumMod val="75000"/>
                    <a:lumOff val="25000"/>
                  </a:schemeClr>
                </a:solidFill>
                <a:latin typeface="Roboto" panose="02000000000000000000" pitchFamily="2" charset="0"/>
                <a:ea typeface="Roboto" panose="02000000000000000000" pitchFamily="2" charset="0"/>
              </a:rPr>
              <a:t>31</a:t>
            </a:r>
            <a:r>
              <a:rPr lang="bg-BG" sz="1400" dirty="0">
                <a:solidFill>
                  <a:schemeClr val="tx1">
                    <a:lumMod val="75000"/>
                    <a:lumOff val="25000"/>
                  </a:schemeClr>
                </a:solidFill>
                <a:latin typeface="Roboto" panose="02000000000000000000" pitchFamily="2" charset="0"/>
                <a:ea typeface="Roboto" panose="02000000000000000000" pitchFamily="2" charset="0"/>
              </a:rPr>
              <a:t>.0</a:t>
            </a:r>
            <a:r>
              <a:rPr lang="en-US" sz="1400" dirty="0">
                <a:solidFill>
                  <a:schemeClr val="tx1">
                    <a:lumMod val="75000"/>
                    <a:lumOff val="25000"/>
                  </a:schemeClr>
                </a:solidFill>
                <a:latin typeface="Roboto" panose="02000000000000000000" pitchFamily="2" charset="0"/>
                <a:ea typeface="Roboto" panose="02000000000000000000" pitchFamily="2" charset="0"/>
              </a:rPr>
              <a:t>3</a:t>
            </a:r>
            <a:r>
              <a:rPr lang="bg-BG" sz="1400" dirty="0">
                <a:solidFill>
                  <a:schemeClr val="tx1">
                    <a:lumMod val="75000"/>
                    <a:lumOff val="25000"/>
                  </a:schemeClr>
                </a:solidFill>
                <a:latin typeface="Roboto" panose="02000000000000000000" pitchFamily="2" charset="0"/>
                <a:ea typeface="Roboto" panose="02000000000000000000" pitchFamily="2" charset="0"/>
              </a:rPr>
              <a:t>.2023г.</a:t>
            </a:r>
            <a:r>
              <a:rPr lang="en-US" sz="1400" dirty="0">
                <a:solidFill>
                  <a:schemeClr val="tx1">
                    <a:lumMod val="75000"/>
                    <a:lumOff val="25000"/>
                  </a:schemeClr>
                </a:solidFill>
                <a:latin typeface="Roboto" panose="02000000000000000000" pitchFamily="2" charset="0"/>
                <a:ea typeface="Roboto" panose="02000000000000000000" pitchFamily="2" charset="0"/>
              </a:rPr>
              <a:t> </a:t>
            </a:r>
            <a:r>
              <a:rPr lang="bg-BG" sz="1400" dirty="0">
                <a:solidFill>
                  <a:schemeClr val="tx1">
                    <a:lumMod val="75000"/>
                    <a:lumOff val="25000"/>
                  </a:schemeClr>
                </a:solidFill>
                <a:latin typeface="Roboto" panose="02000000000000000000" pitchFamily="2" charset="0"/>
                <a:ea typeface="Roboto" panose="02000000000000000000" pitchFamily="2" charset="0"/>
              </a:rPr>
              <a:t>по Програма за научни изследвания, иновации и дигитализация за интелнигентна трансформация</a:t>
            </a:r>
            <a:r>
              <a:rPr lang="en-US" sz="1400" dirty="0">
                <a:solidFill>
                  <a:schemeClr val="tx1">
                    <a:lumMod val="75000"/>
                    <a:lumOff val="25000"/>
                  </a:schemeClr>
                </a:solidFill>
                <a:latin typeface="Roboto" panose="02000000000000000000" pitchFamily="2" charset="0"/>
                <a:ea typeface="Roboto" panose="02000000000000000000" pitchFamily="2" charset="0"/>
              </a:rPr>
              <a:t> (</a:t>
            </a:r>
            <a:r>
              <a:rPr lang="bg-BG" sz="1400" dirty="0">
                <a:solidFill>
                  <a:schemeClr val="tx1">
                    <a:lumMod val="75000"/>
                    <a:lumOff val="25000"/>
                  </a:schemeClr>
                </a:solidFill>
                <a:latin typeface="Roboto" panose="02000000000000000000" pitchFamily="2" charset="0"/>
                <a:ea typeface="Roboto" panose="02000000000000000000" pitchFamily="2" charset="0"/>
              </a:rPr>
              <a:t>ПНИИДИТ)</a:t>
            </a:r>
          </a:p>
        </p:txBody>
      </p:sp>
      <p:sp>
        <p:nvSpPr>
          <p:cNvPr id="2" name="Rectangle: Rounded Corners 1">
            <a:extLst>
              <a:ext uri="{FF2B5EF4-FFF2-40B4-BE49-F238E27FC236}">
                <a16:creationId xmlns:a16="http://schemas.microsoft.com/office/drawing/2014/main" id="{83E3BAF5-9B35-EE07-4E10-C21502B6813C}"/>
              </a:ext>
            </a:extLst>
          </p:cNvPr>
          <p:cNvSpPr/>
          <p:nvPr/>
        </p:nvSpPr>
        <p:spPr>
          <a:xfrm>
            <a:off x="2303967" y="2382008"/>
            <a:ext cx="9195112" cy="1188720"/>
          </a:xfrm>
          <a:prstGeom prst="roundRect">
            <a:avLst>
              <a:gd name="adj" fmla="val 6956"/>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Фонд за дялови и квази-дялови инвестиции</a:t>
            </a:r>
          </a:p>
          <a:p>
            <a:pPr marL="0" marR="0" lvl="0" indent="0" algn="just" defTabSz="457200" rtl="0" eaLnBrk="1" fontAlgn="auto" latinLnBrk="0" hangingPunct="1">
              <a:lnSpc>
                <a:spcPct val="100000"/>
              </a:lnSpc>
              <a:spcBef>
                <a:spcPts val="0"/>
              </a:spcBef>
              <a:spcAft>
                <a:spcPts val="0"/>
              </a:spcAft>
              <a:buClrTx/>
              <a:buSzTx/>
              <a:buFontTx/>
              <a:buNone/>
              <a:tabLst/>
              <a:defRPr/>
            </a:pP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Бюджет в млн. EUR : 60.00</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със среден размер на инвестицията: 2 млн. евро</a:t>
            </a:r>
          </a:p>
          <a:p>
            <a:pPr marL="0" marR="0" lvl="0" indent="0" algn="just" defTabSz="457200" rtl="0" eaLnBrk="1" fontAlgn="auto" latinLnBrk="0" hangingPunct="1">
              <a:lnSpc>
                <a:spcPct val="100000"/>
              </a:lnSpc>
              <a:spcBef>
                <a:spcPts val="0"/>
              </a:spcBef>
              <a:spcAft>
                <a:spcPts val="0"/>
              </a:spcAft>
              <a:buClrTx/>
              <a:buSzTx/>
              <a:buFontTx/>
              <a:buNone/>
              <a:tabLst/>
              <a:defRPr/>
            </a:pPr>
            <a:r>
              <a:rPr lang="bg-BG" sz="1200" b="1"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Целеви групи</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спин-</a:t>
            </a:r>
            <a:r>
              <a:rPr lang="bg-BG" sz="1200" dirty="0" err="1">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оф</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компании, стартиращи високотехнологични предприятия и предприятия, базирани на знанието като част от индустриални </a:t>
            </a:r>
            <a:r>
              <a:rPr lang="bg-BG" sz="1200" dirty="0" err="1">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стартъп</a:t>
            </a:r>
            <a:r>
              <a:rPr lang="bg-BG" sz="1200" dirty="0">
                <a:solidFill>
                  <a:srgbClr val="44546A">
                    <a:lumMod val="75000"/>
                  </a:srgbClr>
                </a:solidFill>
                <a:latin typeface="Roboto" panose="02000000000000000000" pitchFamily="2" charset="0"/>
                <a:ea typeface="Roboto" panose="02000000000000000000" pitchFamily="2" charset="0"/>
                <a:cs typeface="Roboto" panose="02000000000000000000" pitchFamily="2" charset="0"/>
              </a:rPr>
              <a:t> системи</a:t>
            </a:r>
          </a:p>
        </p:txBody>
      </p:sp>
      <p:sp>
        <p:nvSpPr>
          <p:cNvPr id="28" name="Rectangle: Rounded Corners 27">
            <a:extLst>
              <a:ext uri="{FF2B5EF4-FFF2-40B4-BE49-F238E27FC236}">
                <a16:creationId xmlns:a16="http://schemas.microsoft.com/office/drawing/2014/main" id="{5F94B3C1-BF10-6E73-AE0A-31F5B78CE7AD}"/>
              </a:ext>
            </a:extLst>
          </p:cNvPr>
          <p:cNvSpPr/>
          <p:nvPr/>
        </p:nvSpPr>
        <p:spPr>
          <a:xfrm>
            <a:off x="729574" y="3926120"/>
            <a:ext cx="10933890" cy="2466171"/>
          </a:xfrm>
          <a:prstGeom prst="roundRect">
            <a:avLst/>
          </a:prstGeom>
          <a:solidFill>
            <a:srgbClr val="0400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eaLnBrk="1" fontAlgn="auto" latinLnBrk="0" hangingPunct="1">
              <a:lnSpc>
                <a:spcPct val="100000"/>
              </a:lnSpc>
              <a:spcBef>
                <a:spcPts val="600"/>
              </a:spcBef>
              <a:spcAft>
                <a:spcPts val="600"/>
              </a:spcAft>
              <a:buClrTx/>
              <a:buSzTx/>
              <a:tabLst/>
              <a:defRPr/>
            </a:pPr>
            <a:r>
              <a:rPr lang="bg-BG" sz="1400" b="1" dirty="0">
                <a:solidFill>
                  <a:schemeClr val="bg1"/>
                </a:solidFill>
                <a:latin typeface="Roboto" panose="02000000000000000000" pitchFamily="2" charset="0"/>
                <a:ea typeface="Roboto" panose="02000000000000000000" pitchFamily="2" charset="0"/>
                <a:cs typeface="Roboto" panose="02000000000000000000" pitchFamily="2" charset="0"/>
              </a:rPr>
              <a:t>Допустими дейности:</a:t>
            </a:r>
          </a:p>
          <a:p>
            <a:pPr marL="285750" marR="0" lvl="0" indent="-285750" algn="just" defTabSz="45720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lang="bg-BG" sz="1200" dirty="0">
                <a:solidFill>
                  <a:schemeClr val="bg1"/>
                </a:solidFill>
                <a:latin typeface="Roboto" panose="02000000000000000000" pitchFamily="2" charset="0"/>
                <a:ea typeface="Roboto" panose="02000000000000000000" pitchFamily="2" charset="0"/>
                <a:cs typeface="Roboto" panose="02000000000000000000" pitchFamily="2" charset="0"/>
              </a:rPr>
              <a:t>Подкрепа за създаването и развитието на индустриални старт-</a:t>
            </a:r>
            <a:r>
              <a:rPr lang="bg-BG" sz="1200" dirty="0" err="1">
                <a:solidFill>
                  <a:schemeClr val="bg1"/>
                </a:solidFill>
                <a:latin typeface="Roboto" panose="02000000000000000000" pitchFamily="2" charset="0"/>
                <a:ea typeface="Roboto" panose="02000000000000000000" pitchFamily="2" charset="0"/>
                <a:cs typeface="Roboto" panose="02000000000000000000" pitchFamily="2" charset="0"/>
              </a:rPr>
              <a:t>ъп</a:t>
            </a:r>
            <a:r>
              <a:rPr lang="bg-BG" sz="1200" dirty="0">
                <a:solidFill>
                  <a:schemeClr val="bg1"/>
                </a:solidFill>
                <a:latin typeface="Roboto" panose="02000000000000000000" pitchFamily="2" charset="0"/>
                <a:ea typeface="Roboto" panose="02000000000000000000" pitchFamily="2" charset="0"/>
                <a:cs typeface="Roboto" panose="02000000000000000000" pitchFamily="2" charset="0"/>
              </a:rPr>
              <a:t> системи, насочени към разгръщане на високи нива на научни изследвания и иновации;</a:t>
            </a:r>
          </a:p>
          <a:p>
            <a:pPr marL="285750" marR="0" lvl="0" indent="-285750" algn="just" defTabSz="457200" eaLnBrk="1" fontAlgn="auto" latinLnBrk="0" hangingPunct="1">
              <a:lnSpc>
                <a:spcPct val="100000"/>
              </a:lnSpc>
              <a:spcAft>
                <a:spcPts val="600"/>
              </a:spcAft>
              <a:buClrTx/>
              <a:buSzTx/>
              <a:buFont typeface="Wingdings" panose="05000000000000000000" pitchFamily="2" charset="2"/>
              <a:buChar char="Ø"/>
              <a:tabLst/>
              <a:defRPr/>
            </a:pPr>
            <a:r>
              <a:rPr lang="bg-BG" sz="1200" dirty="0">
                <a:solidFill>
                  <a:schemeClr val="bg1"/>
                </a:solidFill>
                <a:latin typeface="Roboto" panose="02000000000000000000" pitchFamily="2" charset="0"/>
                <a:ea typeface="Roboto" panose="02000000000000000000" pitchFamily="2" charset="0"/>
                <a:cs typeface="Roboto" panose="02000000000000000000" pitchFamily="2" charset="0"/>
              </a:rPr>
              <a:t>Трансфер и комерсиализация на технологии, включително продукти както за ранния стадий на развитие на спин-</a:t>
            </a:r>
            <a:r>
              <a:rPr lang="bg-BG" sz="1200" dirty="0" err="1">
                <a:solidFill>
                  <a:schemeClr val="bg1"/>
                </a:solidFill>
                <a:latin typeface="Roboto" panose="02000000000000000000" pitchFamily="2" charset="0"/>
                <a:ea typeface="Roboto" panose="02000000000000000000" pitchFamily="2" charset="0"/>
                <a:cs typeface="Roboto" panose="02000000000000000000" pitchFamily="2" charset="0"/>
              </a:rPr>
              <a:t>оф</a:t>
            </a:r>
            <a:r>
              <a:rPr lang="bg-BG" sz="1200" dirty="0">
                <a:solidFill>
                  <a:schemeClr val="bg1"/>
                </a:solidFill>
                <a:latin typeface="Roboto" panose="02000000000000000000" pitchFamily="2" charset="0"/>
                <a:ea typeface="Roboto" panose="02000000000000000000" pitchFamily="2" charset="0"/>
                <a:cs typeface="Roboto" panose="02000000000000000000" pitchFamily="2" charset="0"/>
              </a:rPr>
              <a:t> компании, така също и продукти за подпомагане на техните планове за комерсиализация на разработените технологии; </a:t>
            </a:r>
          </a:p>
          <a:p>
            <a:pPr marL="285750" marR="0" lvl="0" indent="-285750" algn="just" defTabSz="457200" eaLnBrk="1" fontAlgn="auto" latinLnBrk="0" hangingPunct="1">
              <a:lnSpc>
                <a:spcPct val="100000"/>
              </a:lnSpc>
              <a:spcAft>
                <a:spcPts val="600"/>
              </a:spcAft>
              <a:buClrTx/>
              <a:buSzTx/>
              <a:buFont typeface="Wingdings" panose="05000000000000000000" pitchFamily="2" charset="2"/>
              <a:buChar char="Ø"/>
              <a:tabLst/>
              <a:defRPr/>
            </a:pPr>
            <a:r>
              <a:rPr lang="bg-BG" sz="1200" dirty="0">
                <a:solidFill>
                  <a:schemeClr val="bg1"/>
                </a:solidFill>
                <a:latin typeface="Roboto" panose="02000000000000000000" pitchFamily="2" charset="0"/>
                <a:ea typeface="Roboto" panose="02000000000000000000" pitchFamily="2" charset="0"/>
                <a:cs typeface="Roboto" panose="02000000000000000000" pitchFamily="2" charset="0"/>
              </a:rPr>
              <a:t>Превръщането  на научните разработки в пазарно приложими продукти и технологии;</a:t>
            </a:r>
          </a:p>
          <a:p>
            <a:pPr marL="285750" marR="0" lvl="0" indent="-285750" algn="just" defTabSz="457200" eaLnBrk="1" fontAlgn="auto" latinLnBrk="0" hangingPunct="1">
              <a:lnSpc>
                <a:spcPct val="100000"/>
              </a:lnSpc>
              <a:buClrTx/>
              <a:buSzTx/>
              <a:buFont typeface="Wingdings" panose="05000000000000000000" pitchFamily="2" charset="2"/>
              <a:buChar char="Ø"/>
              <a:tabLst/>
              <a:defRPr/>
            </a:pPr>
            <a:r>
              <a:rPr lang="bg-BG" sz="1200" dirty="0">
                <a:solidFill>
                  <a:schemeClr val="bg1"/>
                </a:solidFill>
                <a:latin typeface="Roboto" panose="02000000000000000000" pitchFamily="2" charset="0"/>
                <a:ea typeface="Roboto" panose="02000000000000000000" pitchFamily="2" charset="0"/>
                <a:cs typeface="Roboto" panose="02000000000000000000" pitchFamily="2" charset="0"/>
              </a:rPr>
              <a:t>Стимулиране процеса на разгръщане и акселерация на стартиращи компании около развити индустрии и клъстери, за високоефективно споделяне на ползите от научни изследвания и иновации и в полза на икономическото развитие на дадения сектор и регионите в страната;</a:t>
            </a:r>
          </a:p>
          <a:p>
            <a:pPr marL="285750" marR="0" lvl="0" indent="-285750" algn="just" defTabSz="457200" eaLnBrk="1" fontAlgn="auto" latinLnBrk="0" hangingPunct="1">
              <a:lnSpc>
                <a:spcPct val="100000"/>
              </a:lnSpc>
              <a:spcBef>
                <a:spcPts val="600"/>
              </a:spcBef>
              <a:buClrTx/>
              <a:buSzTx/>
              <a:buFont typeface="Wingdings" panose="05000000000000000000" pitchFamily="2" charset="2"/>
              <a:buChar char="Ø"/>
              <a:tabLst/>
              <a:defRPr/>
            </a:pPr>
            <a:r>
              <a:rPr lang="bg-BG" sz="1200" dirty="0">
                <a:solidFill>
                  <a:schemeClr val="bg1"/>
                </a:solidFill>
                <a:latin typeface="Roboto" panose="02000000000000000000" pitchFamily="2" charset="0"/>
                <a:ea typeface="Roboto" panose="02000000000000000000" pitchFamily="2" charset="0"/>
                <a:cs typeface="Roboto" panose="02000000000000000000" pitchFamily="2" charset="0"/>
              </a:rPr>
              <a:t>Възможност за комбинирана подкрепа на БФП и финансови инструменти в една операция.</a:t>
            </a:r>
            <a:endParaRPr lang="bg-BG" sz="16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1" name="TextBox 30">
            <a:extLst>
              <a:ext uri="{FF2B5EF4-FFF2-40B4-BE49-F238E27FC236}">
                <a16:creationId xmlns:a16="http://schemas.microsoft.com/office/drawing/2014/main" id="{B9F73079-7263-CFAD-81AE-B34A69972959}"/>
              </a:ext>
            </a:extLst>
          </p:cNvPr>
          <p:cNvSpPr txBox="1"/>
          <p:nvPr/>
        </p:nvSpPr>
        <p:spPr>
          <a:xfrm>
            <a:off x="307564" y="2347765"/>
            <a:ext cx="1996403" cy="430887"/>
          </a:xfrm>
          <a:prstGeom prst="rect">
            <a:avLst/>
          </a:prstGeom>
          <a:noFill/>
        </p:spPr>
        <p:txBody>
          <a:bodyPr wrap="square" rtlCol="0">
            <a:spAutoFit/>
          </a:bodyPr>
          <a:lstStyle/>
          <a:p>
            <a:pPr algn="ctr"/>
            <a:r>
              <a:rPr lang="bg-BG" sz="1100" b="1" dirty="0">
                <a:solidFill>
                  <a:srgbClr val="04003D"/>
                </a:solidFill>
                <a:latin typeface="Roboto" panose="02000000000000000000" pitchFamily="2" charset="0"/>
                <a:ea typeface="Roboto" panose="02000000000000000000" pitchFamily="2" charset="0"/>
                <a:cs typeface="Roboto" panose="02000000000000000000" pitchFamily="2" charset="0"/>
              </a:rPr>
              <a:t>Фонд за </a:t>
            </a:r>
          </a:p>
          <a:p>
            <a:pPr algn="ctr"/>
            <a:r>
              <a:rPr lang="bg-BG" sz="1100" b="1" dirty="0">
                <a:solidFill>
                  <a:srgbClr val="04003D"/>
                </a:solidFill>
                <a:latin typeface="Roboto" panose="02000000000000000000" pitchFamily="2" charset="0"/>
                <a:ea typeface="Roboto" panose="02000000000000000000" pitchFamily="2" charset="0"/>
                <a:cs typeface="Roboto" panose="02000000000000000000" pitchFamily="2" charset="0"/>
              </a:rPr>
              <a:t>технологичен трансфер</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212" y="2796995"/>
            <a:ext cx="956041" cy="895339"/>
          </a:xfrm>
          <a:prstGeom prst="rect">
            <a:avLst/>
          </a:prstGeom>
        </p:spPr>
      </p:pic>
    </p:spTree>
    <p:extLst>
      <p:ext uri="{BB962C8B-B14F-4D97-AF65-F5344CB8AC3E}">
        <p14:creationId xmlns:p14="http://schemas.microsoft.com/office/powerpoint/2010/main" val="1889827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A551FB-9906-4F86-10CA-E5309042C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4" name="TextBox 3"/>
          <p:cNvSpPr txBox="1"/>
          <p:nvPr/>
        </p:nvSpPr>
        <p:spPr>
          <a:xfrm>
            <a:off x="914401" y="385147"/>
            <a:ext cx="6345007" cy="400110"/>
          </a:xfrm>
          <a:prstGeom prst="rect">
            <a:avLst/>
          </a:prstGeom>
          <a:noFill/>
        </p:spPr>
        <p:txBody>
          <a:bodyPr wrap="none" rtlCol="0">
            <a:spAutoFit/>
          </a:bodyPr>
          <a:lstStyle/>
          <a:p>
            <a:pPr>
              <a:spcAft>
                <a:spcPts val="1200"/>
              </a:spcAft>
            </a:pPr>
            <a:r>
              <a:rPr lang="bg-BG" sz="2000" b="1" dirty="0">
                <a:solidFill>
                  <a:prstClr val="white"/>
                </a:solidFill>
                <a:latin typeface="Roboto" panose="02000000000000000000" pitchFamily="2" charset="0"/>
                <a:ea typeface="Roboto" panose="02000000000000000000" pitchFamily="2" charset="0"/>
                <a:cs typeface="Calibri" panose="020F0502020204030204" pitchFamily="34" charset="0"/>
              </a:rPr>
              <a:t>ДЯЛОВО И КВАЗИ-ДЯЛОВО ФИНАНСИРАНЕ ОПИК</a:t>
            </a:r>
            <a:endParaRPr lang="ru-RU" sz="2000" b="1" dirty="0">
              <a:solidFill>
                <a:prstClr val="white"/>
              </a:solidFill>
              <a:latin typeface="Roboto" panose="02000000000000000000" pitchFamily="2" charset="0"/>
              <a:ea typeface="Roboto" panose="02000000000000000000" pitchFamily="2" charset="0"/>
              <a:cs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837" y="179652"/>
            <a:ext cx="1759527" cy="816420"/>
          </a:xfrm>
          <a:prstGeom prst="rect">
            <a:avLst/>
          </a:prstGeom>
        </p:spPr>
      </p:pic>
      <p:sp>
        <p:nvSpPr>
          <p:cNvPr id="8" name="TextBox 7">
            <a:extLst>
              <a:ext uri="{FF2B5EF4-FFF2-40B4-BE49-F238E27FC236}">
                <a16:creationId xmlns:a16="http://schemas.microsoft.com/office/drawing/2014/main" id="{DAE23937-077E-1B9B-53FF-5CA11321A4DF}"/>
              </a:ext>
            </a:extLst>
          </p:cNvPr>
          <p:cNvSpPr txBox="1"/>
          <p:nvPr/>
        </p:nvSpPr>
        <p:spPr>
          <a:xfrm>
            <a:off x="3718744" y="1254336"/>
            <a:ext cx="8325025" cy="1107996"/>
          </a:xfrm>
          <a:prstGeom prst="rect">
            <a:avLst/>
          </a:prstGeom>
          <a:noFill/>
        </p:spPr>
        <p:txBody>
          <a:bodyPr wrap="square" lIns="0" tIns="0" rIns="0" bIns="0" rtlCol="0">
            <a:spAutoFit/>
          </a:bodyPr>
          <a:lstStyle/>
          <a:p>
            <a:pPr algn="just" defTabSz="457200">
              <a:buClr>
                <a:srgbClr val="00B0F0"/>
              </a:buClr>
            </a:pPr>
            <a:r>
              <a:rPr lang="bg-BG" sz="1600" b="1" cap="all" dirty="0">
                <a:solidFill>
                  <a:srgbClr val="2E75B6"/>
                </a:solidFill>
                <a:latin typeface="Roboto" panose="02000000000000000000" pitchFamily="2" charset="0"/>
                <a:ea typeface="Roboto" panose="02000000000000000000" pitchFamily="2" charset="0"/>
              </a:rPr>
              <a:t>Продукти</a:t>
            </a:r>
            <a:endParaRPr lang="en-US" sz="1600" b="1" cap="all" dirty="0">
              <a:solidFill>
                <a:srgbClr val="2E75B6"/>
              </a:solidFill>
              <a:latin typeface="Roboto" panose="02000000000000000000" pitchFamily="2" charset="0"/>
              <a:ea typeface="Roboto" panose="02000000000000000000" pitchFamily="2" charset="0"/>
            </a:endParaRPr>
          </a:p>
          <a:p>
            <a:pPr marL="285750" indent="-285750" algn="just" defTabSz="457200">
              <a:buClr>
                <a:srgbClr val="04003D"/>
              </a:buClr>
              <a:buFont typeface="Wingdings" panose="05000000000000000000" pitchFamily="2" charset="2"/>
              <a:buChar char="§"/>
            </a:pPr>
            <a:r>
              <a:rPr lang="bg-BG" sz="1400" dirty="0">
                <a:latin typeface="Roboto" panose="02000000000000000000" pitchFamily="2" charset="0"/>
                <a:ea typeface="Roboto" panose="02000000000000000000" pitchFamily="2" charset="0"/>
              </a:rPr>
              <a:t>Пет фонда за дялово и квази-дялово финансиране</a:t>
            </a:r>
            <a:r>
              <a:rPr lang="en-US" sz="1400" dirty="0">
                <a:latin typeface="Roboto" panose="02000000000000000000" pitchFamily="2" charset="0"/>
                <a:ea typeface="Roboto" panose="02000000000000000000" pitchFamily="2" charset="0"/>
              </a:rPr>
              <a:t> </a:t>
            </a:r>
            <a:endParaRPr lang="bg-BG" sz="1400" dirty="0">
              <a:latin typeface="Roboto" panose="02000000000000000000" pitchFamily="2" charset="0"/>
              <a:ea typeface="Roboto" panose="02000000000000000000" pitchFamily="2" charset="0"/>
            </a:endParaRPr>
          </a:p>
          <a:p>
            <a:pPr marL="285750" indent="-285750" algn="just" defTabSz="457200">
              <a:buClr>
                <a:srgbClr val="04003D"/>
              </a:buClr>
              <a:buFont typeface="Wingdings" panose="05000000000000000000" pitchFamily="2" charset="2"/>
              <a:buChar char="§"/>
            </a:pPr>
            <a:r>
              <a:rPr lang="bg-BG" sz="1400" dirty="0">
                <a:latin typeface="Roboto" panose="02000000000000000000" pitchFamily="2" charset="0"/>
                <a:ea typeface="Roboto" panose="02000000000000000000" pitchFamily="2" charset="0"/>
              </a:rPr>
              <a:t>Покриват целия цикъл от развитието на компаниите</a:t>
            </a:r>
          </a:p>
          <a:p>
            <a:pPr marL="285750" indent="-285750" algn="just" defTabSz="457200">
              <a:buClr>
                <a:srgbClr val="04003D"/>
              </a:buClr>
              <a:buFont typeface="Wingdings" panose="05000000000000000000" pitchFamily="2" charset="2"/>
              <a:buChar char="§"/>
            </a:pPr>
            <a:r>
              <a:rPr lang="bg-BG" sz="1400" dirty="0">
                <a:latin typeface="Roboto" panose="02000000000000000000" pitchFamily="2" charset="0"/>
                <a:ea typeface="Roboto" panose="02000000000000000000" pitchFamily="2" charset="0"/>
              </a:rPr>
              <a:t>Насочени към МСП</a:t>
            </a:r>
          </a:p>
          <a:p>
            <a:pPr marL="285750" indent="-285750" algn="just" defTabSz="457200">
              <a:buClr>
                <a:srgbClr val="04003D"/>
              </a:buClr>
              <a:buFont typeface="Wingdings" panose="05000000000000000000" pitchFamily="2" charset="2"/>
              <a:buChar char="§"/>
            </a:pPr>
            <a:r>
              <a:rPr lang="bg-BG" sz="1400" dirty="0">
                <a:latin typeface="Roboto" panose="02000000000000000000" pitchFamily="2" charset="0"/>
                <a:ea typeface="Roboto" panose="02000000000000000000" pitchFamily="2" charset="0"/>
              </a:rPr>
              <a:t>Прилежащи акселераторски програми и менторска подкрепа  </a:t>
            </a:r>
            <a:endParaRPr lang="en-US" sz="1400" dirty="0">
              <a:latin typeface="Roboto" panose="02000000000000000000" pitchFamily="2" charset="0"/>
              <a:ea typeface="Roboto" panose="02000000000000000000" pitchFamily="2" charset="0"/>
            </a:endParaRPr>
          </a:p>
        </p:txBody>
      </p:sp>
      <p:grpSp>
        <p:nvGrpSpPr>
          <p:cNvPr id="10" name="Group 9">
            <a:extLst>
              <a:ext uri="{FF2B5EF4-FFF2-40B4-BE49-F238E27FC236}">
                <a16:creationId xmlns:a16="http://schemas.microsoft.com/office/drawing/2014/main" id="{62170966-FDB5-6A30-0EBE-DCA9B5AEA245}"/>
              </a:ext>
            </a:extLst>
          </p:cNvPr>
          <p:cNvGrpSpPr/>
          <p:nvPr/>
        </p:nvGrpSpPr>
        <p:grpSpPr>
          <a:xfrm>
            <a:off x="3690080" y="2563978"/>
            <a:ext cx="6720745" cy="3832224"/>
            <a:chOff x="2926506" y="2079912"/>
            <a:chExt cx="7085008" cy="4094968"/>
          </a:xfrm>
        </p:grpSpPr>
        <p:pic>
          <p:nvPicPr>
            <p:cNvPr id="11" name="Picture 10">
              <a:extLst>
                <a:ext uri="{FF2B5EF4-FFF2-40B4-BE49-F238E27FC236}">
                  <a16:creationId xmlns:a16="http://schemas.microsoft.com/office/drawing/2014/main" id="{47FB510A-0A59-0099-3E86-4869D8A084E9}"/>
                </a:ext>
              </a:extLst>
            </p:cNvPr>
            <p:cNvPicPr>
              <a:picLocks noChangeAspect="1"/>
            </p:cNvPicPr>
            <p:nvPr/>
          </p:nvPicPr>
          <p:blipFill rotWithShape="1">
            <a:blip r:embed="rId4"/>
            <a:srcRect t="20788" r="13026" b="3999"/>
            <a:stretch/>
          </p:blipFill>
          <p:spPr>
            <a:xfrm>
              <a:off x="2926506" y="2079912"/>
              <a:ext cx="7085008" cy="4094968"/>
            </a:xfrm>
            <a:prstGeom prst="rect">
              <a:avLst/>
            </a:prstGeom>
          </p:spPr>
        </p:pic>
        <p:sp>
          <p:nvSpPr>
            <p:cNvPr id="12" name="Rectangle 11">
              <a:extLst>
                <a:ext uri="{FF2B5EF4-FFF2-40B4-BE49-F238E27FC236}">
                  <a16:creationId xmlns:a16="http://schemas.microsoft.com/office/drawing/2014/main" id="{65AEEBB0-B861-DFBC-B673-B24AC62ACE73}"/>
                </a:ext>
              </a:extLst>
            </p:cNvPr>
            <p:cNvSpPr/>
            <p:nvPr/>
          </p:nvSpPr>
          <p:spPr>
            <a:xfrm>
              <a:off x="4625266" y="5274405"/>
              <a:ext cx="967666" cy="190335"/>
            </a:xfrm>
            <a:prstGeom prst="rect">
              <a:avLst/>
            </a:prstGeom>
            <a:solidFill>
              <a:srgbClr val="04003D"/>
            </a:solidFill>
            <a:ln>
              <a:solidFill>
                <a:srgbClr val="04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EUR 19.3 M</a:t>
              </a:r>
              <a:endParaRPr lang="en-US" dirty="0"/>
            </a:p>
          </p:txBody>
        </p:sp>
        <p:sp>
          <p:nvSpPr>
            <p:cNvPr id="13" name="Rectangle 12">
              <a:extLst>
                <a:ext uri="{FF2B5EF4-FFF2-40B4-BE49-F238E27FC236}">
                  <a16:creationId xmlns:a16="http://schemas.microsoft.com/office/drawing/2014/main" id="{E74087CB-194A-99CE-1118-6E9B365C8B75}"/>
                </a:ext>
              </a:extLst>
            </p:cNvPr>
            <p:cNvSpPr/>
            <p:nvPr/>
          </p:nvSpPr>
          <p:spPr>
            <a:xfrm>
              <a:off x="5278963" y="4586993"/>
              <a:ext cx="967666" cy="190335"/>
            </a:xfrm>
            <a:prstGeom prst="rect">
              <a:avLst/>
            </a:prstGeom>
            <a:solidFill>
              <a:srgbClr val="04003D"/>
            </a:solidFill>
            <a:ln>
              <a:solidFill>
                <a:srgbClr val="04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EUR 25.2 M</a:t>
              </a:r>
              <a:endParaRPr lang="en-US" dirty="0"/>
            </a:p>
          </p:txBody>
        </p:sp>
        <p:sp>
          <p:nvSpPr>
            <p:cNvPr id="14" name="Rectangle 13">
              <a:extLst>
                <a:ext uri="{FF2B5EF4-FFF2-40B4-BE49-F238E27FC236}">
                  <a16:creationId xmlns:a16="http://schemas.microsoft.com/office/drawing/2014/main" id="{7E06D239-17A8-E1D9-BB3F-D8798656FB0A}"/>
                </a:ext>
              </a:extLst>
            </p:cNvPr>
            <p:cNvSpPr/>
            <p:nvPr/>
          </p:nvSpPr>
          <p:spPr>
            <a:xfrm>
              <a:off x="6322381" y="3968667"/>
              <a:ext cx="967666" cy="190335"/>
            </a:xfrm>
            <a:prstGeom prst="rect">
              <a:avLst/>
            </a:prstGeom>
            <a:solidFill>
              <a:srgbClr val="04003D"/>
            </a:solidFill>
            <a:ln>
              <a:solidFill>
                <a:srgbClr val="04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EUR 26.4 M</a:t>
              </a:r>
              <a:endParaRPr lang="en-US" dirty="0"/>
            </a:p>
          </p:txBody>
        </p:sp>
        <p:sp>
          <p:nvSpPr>
            <p:cNvPr id="15" name="Rectangle 14">
              <a:extLst>
                <a:ext uri="{FF2B5EF4-FFF2-40B4-BE49-F238E27FC236}">
                  <a16:creationId xmlns:a16="http://schemas.microsoft.com/office/drawing/2014/main" id="{DAED0972-C62D-DE8A-E2D9-BD05CE820415}"/>
                </a:ext>
              </a:extLst>
            </p:cNvPr>
            <p:cNvSpPr/>
            <p:nvPr/>
          </p:nvSpPr>
          <p:spPr>
            <a:xfrm>
              <a:off x="7103616" y="3333832"/>
              <a:ext cx="967666" cy="190335"/>
            </a:xfrm>
            <a:prstGeom prst="rect">
              <a:avLst/>
            </a:prstGeom>
            <a:solidFill>
              <a:srgbClr val="04003D"/>
            </a:solidFill>
            <a:ln>
              <a:solidFill>
                <a:srgbClr val="04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EUR 33.3 M</a:t>
              </a:r>
              <a:endParaRPr lang="en-US" dirty="0"/>
            </a:p>
          </p:txBody>
        </p:sp>
        <p:sp>
          <p:nvSpPr>
            <p:cNvPr id="16" name="Rectangle 15">
              <a:extLst>
                <a:ext uri="{FF2B5EF4-FFF2-40B4-BE49-F238E27FC236}">
                  <a16:creationId xmlns:a16="http://schemas.microsoft.com/office/drawing/2014/main" id="{7E3931EE-85E2-856C-4BBE-F05543A424F7}"/>
                </a:ext>
              </a:extLst>
            </p:cNvPr>
            <p:cNvSpPr/>
            <p:nvPr/>
          </p:nvSpPr>
          <p:spPr>
            <a:xfrm>
              <a:off x="7973627" y="2785286"/>
              <a:ext cx="967666" cy="190335"/>
            </a:xfrm>
            <a:prstGeom prst="rect">
              <a:avLst/>
            </a:prstGeom>
            <a:solidFill>
              <a:srgbClr val="04003D"/>
            </a:solidFill>
            <a:ln>
              <a:solidFill>
                <a:srgbClr val="04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EUR 38.5 M</a:t>
              </a:r>
              <a:endParaRPr lang="en-US" dirty="0"/>
            </a:p>
          </p:txBody>
        </p:sp>
      </p:grpSp>
      <p:sp>
        <p:nvSpPr>
          <p:cNvPr id="17" name="object 15">
            <a:extLst>
              <a:ext uri="{FF2B5EF4-FFF2-40B4-BE49-F238E27FC236}">
                <a16:creationId xmlns:a16="http://schemas.microsoft.com/office/drawing/2014/main" id="{B88C45FA-FEA9-2534-6DDF-19F16B577C13}"/>
              </a:ext>
            </a:extLst>
          </p:cNvPr>
          <p:cNvSpPr/>
          <p:nvPr/>
        </p:nvSpPr>
        <p:spPr>
          <a:xfrm>
            <a:off x="569630" y="1400175"/>
            <a:ext cx="3000884" cy="3832224"/>
          </a:xfrm>
          <a:custGeom>
            <a:avLst/>
            <a:gdLst/>
            <a:ahLst/>
            <a:cxnLst/>
            <a:rect l="l" t="t" r="r" b="b"/>
            <a:pathLst>
              <a:path w="1930400" h="1273175">
                <a:moveTo>
                  <a:pt x="1930400" y="0"/>
                </a:moveTo>
                <a:lnTo>
                  <a:pt x="0" y="0"/>
                </a:lnTo>
                <a:lnTo>
                  <a:pt x="0" y="1272882"/>
                </a:lnTo>
                <a:lnTo>
                  <a:pt x="1930400" y="1107211"/>
                </a:lnTo>
                <a:lnTo>
                  <a:pt x="1930400" y="0"/>
                </a:lnTo>
                <a:close/>
              </a:path>
            </a:pathLst>
          </a:custGeom>
          <a:solidFill>
            <a:srgbClr val="04003C"/>
          </a:solidFill>
        </p:spPr>
        <p:txBody>
          <a:bodyPr wrap="square" lIns="0" tIns="0" rIns="0" bIns="0" rtlCol="0"/>
          <a:lstStyle/>
          <a:p>
            <a:endParaRPr sz="2397">
              <a:solidFill>
                <a:schemeClr val="bg1"/>
              </a:solidFill>
            </a:endParaRPr>
          </a:p>
        </p:txBody>
      </p:sp>
      <p:sp>
        <p:nvSpPr>
          <p:cNvPr id="9" name="TextBox 8">
            <a:extLst>
              <a:ext uri="{FF2B5EF4-FFF2-40B4-BE49-F238E27FC236}">
                <a16:creationId xmlns:a16="http://schemas.microsoft.com/office/drawing/2014/main" id="{42BAA664-DDF8-846F-50C2-3DA4A9E2A4F9}"/>
              </a:ext>
            </a:extLst>
          </p:cNvPr>
          <p:cNvSpPr txBox="1"/>
          <p:nvPr/>
        </p:nvSpPr>
        <p:spPr>
          <a:xfrm>
            <a:off x="614942" y="1426158"/>
            <a:ext cx="2055740" cy="3724096"/>
          </a:xfrm>
          <a:prstGeom prst="rect">
            <a:avLst/>
          </a:prstGeom>
          <a:noFill/>
        </p:spPr>
        <p:txBody>
          <a:bodyPr wrap="square" rtlCol="0">
            <a:spAutoFit/>
          </a:bodyPr>
          <a:lstStyle/>
          <a:p>
            <a:endParaRPr lang="bg-BG" sz="1000" b="1" cap="all" dirty="0">
              <a:solidFill>
                <a:schemeClr val="bg1"/>
              </a:solidFill>
              <a:latin typeface="Roboto" panose="02000000000000000000" pitchFamily="2" charset="0"/>
              <a:ea typeface="Roboto" panose="02000000000000000000" pitchFamily="2" charset="0"/>
            </a:endParaRPr>
          </a:p>
          <a:p>
            <a:endParaRPr lang="bg-BG" sz="1000" b="1" cap="all" dirty="0">
              <a:solidFill>
                <a:schemeClr val="bg1"/>
              </a:solidFill>
              <a:latin typeface="Roboto" panose="02000000000000000000" pitchFamily="2" charset="0"/>
              <a:ea typeface="Roboto" panose="02000000000000000000" pitchFamily="2" charset="0"/>
            </a:endParaRPr>
          </a:p>
          <a:p>
            <a:r>
              <a:rPr lang="en-US" sz="1600" b="1" cap="all" dirty="0">
                <a:solidFill>
                  <a:schemeClr val="bg1"/>
                </a:solidFill>
                <a:latin typeface="Roboto" panose="02000000000000000000" pitchFamily="2" charset="0"/>
                <a:ea typeface="Roboto" panose="02000000000000000000" pitchFamily="2" charset="0"/>
              </a:rPr>
              <a:t>EUR</a:t>
            </a:r>
            <a:r>
              <a:rPr lang="bg-BG" sz="1600" b="1" cap="all" dirty="0">
                <a:solidFill>
                  <a:schemeClr val="bg1"/>
                </a:solidFill>
                <a:latin typeface="Roboto" panose="02000000000000000000" pitchFamily="2" charset="0"/>
                <a:ea typeface="Roboto" panose="02000000000000000000" pitchFamily="2" charset="0"/>
              </a:rPr>
              <a:t> </a:t>
            </a:r>
            <a:r>
              <a:rPr lang="en-US" sz="1600" b="1" cap="all" dirty="0">
                <a:solidFill>
                  <a:schemeClr val="bg1"/>
                </a:solidFill>
                <a:latin typeface="Roboto" panose="02000000000000000000" pitchFamily="2" charset="0"/>
                <a:ea typeface="Roboto" panose="02000000000000000000" pitchFamily="2" charset="0"/>
              </a:rPr>
              <a:t>142.7</a:t>
            </a:r>
            <a:r>
              <a:rPr lang="bg-BG" sz="1600" b="1" cap="all" dirty="0">
                <a:solidFill>
                  <a:schemeClr val="bg1"/>
                </a:solidFill>
                <a:latin typeface="Roboto" panose="02000000000000000000" pitchFamily="2" charset="0"/>
                <a:ea typeface="Roboto" panose="02000000000000000000" pitchFamily="2" charset="0"/>
              </a:rPr>
              <a:t>M </a:t>
            </a:r>
          </a:p>
          <a:p>
            <a:r>
              <a:rPr lang="bg-BG" sz="800" cap="all" dirty="0">
                <a:solidFill>
                  <a:schemeClr val="bg1"/>
                </a:solidFill>
                <a:latin typeface="Roboto" panose="02000000000000000000" pitchFamily="2" charset="0"/>
                <a:ea typeface="Roboto" panose="02000000000000000000" pitchFamily="2" charset="0"/>
              </a:rPr>
              <a:t>Договорени СРЕДСТВА С ФИНАНСОВИ ПОСРЕДНИЦИ</a:t>
            </a:r>
          </a:p>
          <a:p>
            <a:endParaRPr lang="bg-BG" sz="800" cap="all" dirty="0">
              <a:solidFill>
                <a:schemeClr val="bg1"/>
              </a:solidFill>
              <a:latin typeface="Roboto" panose="02000000000000000000" pitchFamily="2" charset="0"/>
              <a:ea typeface="Roboto" panose="02000000000000000000" pitchFamily="2" charset="0"/>
            </a:endParaRPr>
          </a:p>
          <a:p>
            <a:r>
              <a:rPr lang="en-US" sz="1600" b="1" cap="all" dirty="0">
                <a:solidFill>
                  <a:schemeClr val="bg1"/>
                </a:solidFill>
                <a:latin typeface="Roboto" panose="02000000000000000000" pitchFamily="2" charset="0"/>
                <a:ea typeface="Roboto" panose="02000000000000000000" pitchFamily="2" charset="0"/>
              </a:rPr>
              <a:t>EUR</a:t>
            </a:r>
            <a:r>
              <a:rPr lang="bg-BG" sz="1600" b="1" cap="all" dirty="0">
                <a:solidFill>
                  <a:schemeClr val="bg1"/>
                </a:solidFill>
                <a:latin typeface="Roboto" panose="02000000000000000000" pitchFamily="2" charset="0"/>
                <a:ea typeface="Roboto" panose="02000000000000000000" pitchFamily="2" charset="0"/>
              </a:rPr>
              <a:t> </a:t>
            </a:r>
            <a:r>
              <a:rPr lang="en-US" sz="1600" b="1" cap="all" dirty="0">
                <a:solidFill>
                  <a:schemeClr val="bg1"/>
                </a:solidFill>
                <a:latin typeface="Roboto" panose="02000000000000000000" pitchFamily="2" charset="0"/>
                <a:ea typeface="Roboto" panose="02000000000000000000" pitchFamily="2" charset="0"/>
              </a:rPr>
              <a:t>72.7</a:t>
            </a:r>
            <a:r>
              <a:rPr lang="bg-BG" sz="1600" b="1" cap="all" dirty="0">
                <a:solidFill>
                  <a:schemeClr val="bg1"/>
                </a:solidFill>
                <a:latin typeface="Roboto" panose="02000000000000000000" pitchFamily="2" charset="0"/>
                <a:ea typeface="Roboto" panose="02000000000000000000" pitchFamily="2" charset="0"/>
              </a:rPr>
              <a:t>М </a:t>
            </a:r>
          </a:p>
          <a:p>
            <a:r>
              <a:rPr lang="bg-BG" sz="800" cap="all" dirty="0">
                <a:solidFill>
                  <a:schemeClr val="bg1"/>
                </a:solidFill>
                <a:latin typeface="Roboto" panose="02000000000000000000" pitchFamily="2" charset="0"/>
                <a:ea typeface="Roboto" panose="02000000000000000000" pitchFamily="2" charset="0"/>
              </a:rPr>
              <a:t>ДОГОВОРЕНИ С Крайни получатели към 28.02.2023, от които </a:t>
            </a:r>
            <a:r>
              <a:rPr lang="en-US" sz="800" cap="all" dirty="0">
                <a:solidFill>
                  <a:schemeClr val="bg1"/>
                </a:solidFill>
                <a:latin typeface="Roboto" panose="02000000000000000000" pitchFamily="2" charset="0"/>
                <a:ea typeface="Roboto" panose="02000000000000000000" pitchFamily="2" charset="0"/>
              </a:rPr>
              <a:t>53.9</a:t>
            </a:r>
            <a:r>
              <a:rPr lang="bg-BG" sz="800" cap="all" dirty="0">
                <a:solidFill>
                  <a:schemeClr val="bg1"/>
                </a:solidFill>
                <a:latin typeface="Roboto" panose="02000000000000000000" pitchFamily="2" charset="0"/>
                <a:ea typeface="Roboto" panose="02000000000000000000" pitchFamily="2" charset="0"/>
              </a:rPr>
              <a:t> М публичен ресурс</a:t>
            </a:r>
          </a:p>
          <a:p>
            <a:endParaRPr lang="bg-BG" sz="800" b="1" cap="all" dirty="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cap="all" dirty="0">
                <a:solidFill>
                  <a:schemeClr val="bg1"/>
                </a:solidFill>
                <a:latin typeface="Roboto" panose="02000000000000000000" pitchFamily="2" charset="0"/>
                <a:ea typeface="Roboto" panose="02000000000000000000" pitchFamily="2" charset="0"/>
              </a:rPr>
              <a:t>EUR</a:t>
            </a:r>
            <a:r>
              <a:rPr kumimoji="0" lang="bg-BG" sz="1600" b="1" i="0" u="none" strike="noStrike" kern="1200" cap="all"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rPr>
              <a:t> </a:t>
            </a:r>
            <a:r>
              <a:rPr lang="en-US" sz="1600" b="1" cap="all" dirty="0">
                <a:solidFill>
                  <a:schemeClr val="bg1"/>
                </a:solidFill>
                <a:latin typeface="Roboto" panose="02000000000000000000" pitchFamily="2" charset="0"/>
                <a:ea typeface="Roboto" panose="02000000000000000000" pitchFamily="2" charset="0"/>
              </a:rPr>
              <a:t>72.6</a:t>
            </a:r>
            <a:r>
              <a:rPr kumimoji="0" lang="bg-BG" sz="1600" b="1" i="0" u="none" strike="noStrike" kern="1200" cap="all"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rPr>
              <a:t>М </a:t>
            </a:r>
          </a:p>
          <a:p>
            <a:pPr marL="0" marR="0" lvl="0" indent="0" algn="l" defTabSz="914400" rtl="0" eaLnBrk="1" fontAlgn="auto" latinLnBrk="0" hangingPunct="1">
              <a:lnSpc>
                <a:spcPct val="100000"/>
              </a:lnSpc>
              <a:spcBef>
                <a:spcPts val="0"/>
              </a:spcBef>
              <a:spcAft>
                <a:spcPts val="0"/>
              </a:spcAft>
              <a:buClrTx/>
              <a:buSzTx/>
              <a:buFontTx/>
              <a:buNone/>
              <a:tabLst/>
              <a:defRPr/>
            </a:pPr>
            <a:r>
              <a:rPr lang="bg-BG" sz="800" cap="all" dirty="0">
                <a:solidFill>
                  <a:schemeClr val="bg1"/>
                </a:solidFill>
                <a:latin typeface="Roboto" panose="02000000000000000000" pitchFamily="2" charset="0"/>
                <a:ea typeface="Roboto" panose="02000000000000000000" pitchFamily="2" charset="0"/>
              </a:rPr>
              <a:t>ИЗПЛАТЕНИ НА Крайни получатели към 28.02.2023, от които </a:t>
            </a:r>
            <a:r>
              <a:rPr lang="en-US" sz="800" cap="all" dirty="0">
                <a:solidFill>
                  <a:schemeClr val="bg1"/>
                </a:solidFill>
                <a:latin typeface="Roboto" panose="02000000000000000000" pitchFamily="2" charset="0"/>
                <a:ea typeface="Roboto" panose="02000000000000000000" pitchFamily="2" charset="0"/>
              </a:rPr>
              <a:t>53.8 </a:t>
            </a:r>
            <a:r>
              <a:rPr lang="bg-BG" sz="800" cap="all" dirty="0">
                <a:solidFill>
                  <a:schemeClr val="bg1"/>
                </a:solidFill>
                <a:latin typeface="Roboto" panose="02000000000000000000" pitchFamily="2" charset="0"/>
                <a:ea typeface="Roboto" panose="02000000000000000000" pitchFamily="2" charset="0"/>
              </a:rPr>
              <a:t>М публичен ресурс</a:t>
            </a:r>
          </a:p>
          <a:p>
            <a:pPr marL="0" marR="0" lvl="0" indent="0" algn="l" defTabSz="914400" rtl="0" eaLnBrk="1" fontAlgn="auto" latinLnBrk="0" hangingPunct="1">
              <a:lnSpc>
                <a:spcPct val="100000"/>
              </a:lnSpc>
              <a:spcBef>
                <a:spcPts val="0"/>
              </a:spcBef>
              <a:spcAft>
                <a:spcPts val="0"/>
              </a:spcAft>
              <a:buClrTx/>
              <a:buSzTx/>
              <a:buFontTx/>
              <a:buNone/>
              <a:tabLst/>
              <a:defRPr/>
            </a:pPr>
            <a:endParaRPr lang="bg-BG" sz="800" cap="all" dirty="0">
              <a:solidFill>
                <a:schemeClr val="bg1"/>
              </a:solidFill>
              <a:latin typeface="Roboto" panose="02000000000000000000" pitchFamily="2" charset="0"/>
              <a:ea typeface="Roboto" panose="02000000000000000000" pitchFamily="2" charset="0"/>
            </a:endParaRPr>
          </a:p>
          <a:p>
            <a:r>
              <a:rPr lang="bg-BG" sz="1600" b="1" cap="all" dirty="0">
                <a:solidFill>
                  <a:schemeClr val="bg1"/>
                </a:solidFill>
                <a:latin typeface="Roboto" panose="02000000000000000000" pitchFamily="2" charset="0"/>
                <a:ea typeface="Roboto" panose="02000000000000000000" pitchFamily="2" charset="0"/>
              </a:rPr>
              <a:t>214</a:t>
            </a:r>
          </a:p>
          <a:p>
            <a:r>
              <a:rPr lang="bg-BG" sz="800" cap="all" dirty="0">
                <a:solidFill>
                  <a:schemeClr val="bg1"/>
                </a:solidFill>
                <a:latin typeface="Roboto" panose="02000000000000000000" pitchFamily="2" charset="0"/>
                <a:ea typeface="Roboto" panose="02000000000000000000" pitchFamily="2" charset="0"/>
              </a:rPr>
              <a:t>Подкрепени крайни получатели</a:t>
            </a:r>
          </a:p>
          <a:p>
            <a:endParaRPr lang="bg-BG" sz="800" cap="all" dirty="0">
              <a:solidFill>
                <a:schemeClr val="bg1"/>
              </a:solidFill>
              <a:latin typeface="Roboto" panose="02000000000000000000" pitchFamily="2" charset="0"/>
              <a:ea typeface="Roboto" panose="02000000000000000000" pitchFamily="2" charset="0"/>
            </a:endParaRPr>
          </a:p>
          <a:p>
            <a:r>
              <a:rPr lang="en-US" sz="1600" b="1" cap="all" dirty="0">
                <a:solidFill>
                  <a:schemeClr val="bg1"/>
                </a:solidFill>
                <a:latin typeface="Roboto" panose="02000000000000000000" pitchFamily="2" charset="0"/>
                <a:ea typeface="Roboto" panose="02000000000000000000" pitchFamily="2" charset="0"/>
              </a:rPr>
              <a:t>EUR</a:t>
            </a:r>
            <a:r>
              <a:rPr lang="bg-BG" sz="1600" b="1" cap="all" dirty="0">
                <a:solidFill>
                  <a:schemeClr val="bg1"/>
                </a:solidFill>
                <a:latin typeface="Roboto" panose="02000000000000000000" pitchFamily="2" charset="0"/>
                <a:ea typeface="Roboto" panose="02000000000000000000" pitchFamily="2" charset="0"/>
              </a:rPr>
              <a:t> </a:t>
            </a:r>
            <a:r>
              <a:rPr lang="en-US" sz="1600" b="1" cap="all" dirty="0">
                <a:solidFill>
                  <a:schemeClr val="bg1"/>
                </a:solidFill>
                <a:latin typeface="Roboto" panose="02000000000000000000" pitchFamily="2" charset="0"/>
                <a:ea typeface="Roboto" panose="02000000000000000000" pitchFamily="2" charset="0"/>
              </a:rPr>
              <a:t>63.7</a:t>
            </a:r>
            <a:r>
              <a:rPr lang="bg-BG" sz="1600" b="1" cap="all" dirty="0">
                <a:solidFill>
                  <a:schemeClr val="bg1"/>
                </a:solidFill>
                <a:latin typeface="Roboto" panose="02000000000000000000" pitchFamily="2" charset="0"/>
                <a:ea typeface="Roboto" panose="02000000000000000000" pitchFamily="2" charset="0"/>
              </a:rPr>
              <a:t>М </a:t>
            </a:r>
          </a:p>
          <a:p>
            <a:r>
              <a:rPr lang="bg-BG" sz="800" cap="all" dirty="0">
                <a:solidFill>
                  <a:schemeClr val="bg1"/>
                </a:solidFill>
                <a:latin typeface="Roboto" panose="02000000000000000000" pitchFamily="2" charset="0"/>
                <a:ea typeface="Roboto" panose="02000000000000000000" pitchFamily="2" charset="0"/>
              </a:rPr>
              <a:t>Свободен публичен ресурс</a:t>
            </a:r>
          </a:p>
          <a:p>
            <a:endParaRPr lang="bg-BG" sz="800" cap="all" dirty="0">
              <a:solidFill>
                <a:schemeClr val="bg1"/>
              </a:solidFill>
              <a:latin typeface="Roboto" panose="02000000000000000000" pitchFamily="2" charset="0"/>
              <a:ea typeface="Roboto" panose="02000000000000000000" pitchFamily="2" charset="0"/>
            </a:endParaRPr>
          </a:p>
          <a:p>
            <a:endParaRPr lang="bg-BG" sz="800" cap="all"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846866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ED3A83-0254-E68F-ED5E-48A6DFFBE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4" name="TextBox 3"/>
          <p:cNvSpPr txBox="1"/>
          <p:nvPr/>
        </p:nvSpPr>
        <p:spPr>
          <a:xfrm>
            <a:off x="914401" y="385147"/>
            <a:ext cx="4772460" cy="400110"/>
          </a:xfrm>
          <a:prstGeom prst="rect">
            <a:avLst/>
          </a:prstGeom>
          <a:noFill/>
        </p:spPr>
        <p:txBody>
          <a:bodyPr wrap="none" rtlCol="0">
            <a:spAutoFit/>
          </a:bodyPr>
          <a:lstStyle/>
          <a:p>
            <a:r>
              <a:rPr lang="bg-BG" sz="2000" b="1" dirty="0">
                <a:solidFill>
                  <a:schemeClr val="bg1"/>
                </a:solidFill>
                <a:latin typeface="Roboto" panose="02000000000000000000" pitchFamily="2" charset="0"/>
                <a:ea typeface="Roboto" panose="02000000000000000000" pitchFamily="2" charset="0"/>
              </a:rPr>
              <a:t>ПРОГРАМА ВЪЗСТАНОВЯВАНЕ ОПИК</a:t>
            </a:r>
            <a:endParaRPr lang="en-US" sz="2000" b="1" dirty="0">
              <a:solidFill>
                <a:schemeClr val="bg1"/>
              </a:solidFill>
              <a:latin typeface="Roboto" panose="02000000000000000000" pitchFamily="2" charset="0"/>
              <a:ea typeface="Roboto" panose="02000000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837" y="179652"/>
            <a:ext cx="1759527" cy="816420"/>
          </a:xfrm>
          <a:prstGeom prst="rect">
            <a:avLst/>
          </a:prstGeom>
        </p:spPr>
      </p:pic>
      <p:sp>
        <p:nvSpPr>
          <p:cNvPr id="6" name="TextBox 5">
            <a:extLst>
              <a:ext uri="{FF2B5EF4-FFF2-40B4-BE49-F238E27FC236}">
                <a16:creationId xmlns:a16="http://schemas.microsoft.com/office/drawing/2014/main" id="{8B26BDD5-4104-466F-A599-4B2BEEC5ADBB}"/>
              </a:ext>
            </a:extLst>
          </p:cNvPr>
          <p:cNvSpPr txBox="1"/>
          <p:nvPr/>
        </p:nvSpPr>
        <p:spPr>
          <a:xfrm>
            <a:off x="1001789" y="1288268"/>
            <a:ext cx="9370143" cy="1323439"/>
          </a:xfrm>
          <a:prstGeom prst="rect">
            <a:avLst/>
          </a:prstGeom>
          <a:noFill/>
        </p:spPr>
        <p:txBody>
          <a:bodyPr wrap="square" lIns="0" tIns="0" rIns="0" bIns="0" rtlCol="0">
            <a:spAutoFit/>
          </a:bodyPr>
          <a:lstStyle/>
          <a:p>
            <a:pPr algn="just" defTabSz="457200">
              <a:buClr>
                <a:srgbClr val="00B0F0"/>
              </a:buClr>
            </a:pPr>
            <a:r>
              <a:rPr lang="bg-BG" sz="1600" b="1" cap="all" dirty="0">
                <a:solidFill>
                  <a:srgbClr val="2E75B6"/>
                </a:solidFill>
                <a:latin typeface="Roboto" panose="02000000000000000000" pitchFamily="2" charset="0"/>
                <a:ea typeface="Roboto" panose="02000000000000000000" pitchFamily="2" charset="0"/>
              </a:rPr>
              <a:t>Продукт</a:t>
            </a:r>
          </a:p>
          <a:p>
            <a:pPr marL="285750" indent="-285750" algn="just" defTabSz="457200">
              <a:buClr>
                <a:srgbClr val="04003D"/>
              </a:buClr>
              <a:buFont typeface="Wingdings" panose="05000000000000000000" pitchFamily="2" charset="2"/>
              <a:buChar char="§"/>
            </a:pPr>
            <a:r>
              <a:rPr lang="bg-BG" sz="1400" dirty="0">
                <a:latin typeface="Roboto" panose="02000000000000000000" pitchFamily="2" charset="0"/>
                <a:ea typeface="Roboto" panose="02000000000000000000" pitchFamily="2" charset="0"/>
              </a:rPr>
              <a:t>Гаранции в подкрепа на кредитирането за МСП</a:t>
            </a:r>
          </a:p>
          <a:p>
            <a:pPr marL="285750" indent="-285750" algn="just" defTabSz="457200">
              <a:buClr>
                <a:srgbClr val="04003D"/>
              </a:buClr>
              <a:buFont typeface="Wingdings" panose="05000000000000000000" pitchFamily="2" charset="2"/>
              <a:buChar char="§"/>
            </a:pPr>
            <a:r>
              <a:rPr lang="bg-BG" sz="1400" dirty="0">
                <a:latin typeface="Roboto" panose="02000000000000000000" pitchFamily="2" charset="0"/>
                <a:ea typeface="Roboto" panose="02000000000000000000" pitchFamily="2" charset="0"/>
              </a:rPr>
              <a:t>Предоставя необезпечена ликвидност на бизнеса за преодоляване на затруднения от COVID-19</a:t>
            </a:r>
          </a:p>
          <a:p>
            <a:pPr marL="285750" indent="-285750" algn="just" defTabSz="457200">
              <a:buClr>
                <a:srgbClr val="04003D"/>
              </a:buClr>
              <a:buFont typeface="Wingdings" panose="05000000000000000000" pitchFamily="2" charset="2"/>
              <a:buChar char="§"/>
            </a:pPr>
            <a:r>
              <a:rPr lang="bg-BG" sz="1400" dirty="0">
                <a:latin typeface="Roboto" panose="02000000000000000000" pitchFamily="2" charset="0"/>
                <a:ea typeface="Roboto" panose="02000000000000000000" pitchFamily="2" charset="0"/>
              </a:rPr>
              <a:t>Одобрение и усвояване в съкратени срокове</a:t>
            </a:r>
          </a:p>
          <a:p>
            <a:pPr marL="285750" indent="-285750" algn="just" defTabSz="457200">
              <a:buClr>
                <a:srgbClr val="04003D"/>
              </a:buClr>
              <a:buFont typeface="Wingdings" panose="05000000000000000000" pitchFamily="2" charset="2"/>
              <a:buChar char="§"/>
            </a:pPr>
            <a:r>
              <a:rPr lang="bg-BG" sz="1400" dirty="0">
                <a:latin typeface="Roboto" panose="02000000000000000000" pitchFamily="2" charset="0"/>
                <a:ea typeface="Roboto" panose="02000000000000000000" pitchFamily="2" charset="0"/>
              </a:rPr>
              <a:t>Фондът на фондовете обезпечава 80% от всеки кредит и 50% на </a:t>
            </a:r>
            <a:r>
              <a:rPr lang="bg-BG" sz="1400" dirty="0" err="1">
                <a:latin typeface="Roboto" panose="02000000000000000000" pitchFamily="2" charset="0"/>
                <a:ea typeface="Roboto" panose="02000000000000000000" pitchFamily="2" charset="0"/>
              </a:rPr>
              <a:t>портфейлно</a:t>
            </a:r>
            <a:r>
              <a:rPr lang="bg-BG" sz="1400" dirty="0">
                <a:latin typeface="Roboto" panose="02000000000000000000" pitchFamily="2" charset="0"/>
                <a:ea typeface="Roboto" panose="02000000000000000000" pitchFamily="2" charset="0"/>
              </a:rPr>
              <a:t> ниво</a:t>
            </a:r>
          </a:p>
          <a:p>
            <a:pPr marL="285750" indent="-285750" algn="just" defTabSz="457200">
              <a:buClr>
                <a:srgbClr val="04003D"/>
              </a:buClr>
              <a:buFont typeface="Wingdings" panose="05000000000000000000" pitchFamily="2" charset="2"/>
              <a:buChar char="§"/>
            </a:pPr>
            <a:r>
              <a:rPr lang="bg-BG" sz="1400" dirty="0">
                <a:latin typeface="Roboto" panose="02000000000000000000" pitchFamily="2" charset="0"/>
                <a:ea typeface="Roboto" panose="02000000000000000000" pitchFamily="2" charset="0"/>
              </a:rPr>
              <a:t>Гаранции до </a:t>
            </a:r>
            <a:r>
              <a:rPr lang="en-US" sz="1400" dirty="0">
                <a:latin typeface="Roboto" panose="02000000000000000000" pitchFamily="2" charset="0"/>
                <a:ea typeface="Roboto" panose="02000000000000000000" pitchFamily="2" charset="0"/>
              </a:rPr>
              <a:t>1.5</a:t>
            </a:r>
            <a:r>
              <a:rPr lang="bg-BG" sz="1400" dirty="0">
                <a:latin typeface="Roboto" panose="02000000000000000000" pitchFamily="2" charset="0"/>
                <a:ea typeface="Roboto" panose="02000000000000000000" pitchFamily="2" charset="0"/>
              </a:rPr>
              <a:t> млн. евро за оборотни и инвестиционни кредити с до 84 месеца срок за погасяване </a:t>
            </a:r>
          </a:p>
        </p:txBody>
      </p:sp>
      <p:grpSp>
        <p:nvGrpSpPr>
          <p:cNvPr id="2" name="Group 1"/>
          <p:cNvGrpSpPr/>
          <p:nvPr/>
        </p:nvGrpSpPr>
        <p:grpSpPr>
          <a:xfrm>
            <a:off x="1006027" y="2776689"/>
            <a:ext cx="8142479" cy="3803268"/>
            <a:chOff x="1006027" y="2728561"/>
            <a:chExt cx="8142479" cy="3803268"/>
          </a:xfrm>
        </p:grpSpPr>
        <p:sp>
          <p:nvSpPr>
            <p:cNvPr id="8" name="Rectangle: Rounded Corners 7">
              <a:extLst>
                <a:ext uri="{FF2B5EF4-FFF2-40B4-BE49-F238E27FC236}">
                  <a16:creationId xmlns:a16="http://schemas.microsoft.com/office/drawing/2014/main" id="{17116D51-7A6C-8882-53FD-A77B563DFAB4}"/>
                </a:ext>
              </a:extLst>
            </p:cNvPr>
            <p:cNvSpPr/>
            <p:nvPr/>
          </p:nvSpPr>
          <p:spPr>
            <a:xfrm>
              <a:off x="1022192" y="2728561"/>
              <a:ext cx="2114549" cy="923925"/>
            </a:xfrm>
            <a:prstGeom prst="roundRect">
              <a:avLst/>
            </a:prstGeom>
            <a:solidFill>
              <a:srgbClr val="04003D"/>
            </a:solidFill>
            <a:ln>
              <a:solidFill>
                <a:srgbClr val="04003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g-BG" dirty="0">
                  <a:solidFill>
                    <a:srgbClr val="FFC000"/>
                  </a:solidFill>
                </a:rPr>
                <a:t>Възстановяване </a:t>
              </a:r>
              <a:r>
                <a:rPr lang="en-US" dirty="0">
                  <a:solidFill>
                    <a:srgbClr val="FFC000"/>
                  </a:solidFill>
                </a:rPr>
                <a:t>I</a:t>
              </a:r>
            </a:p>
          </p:txBody>
        </p:sp>
        <p:sp>
          <p:nvSpPr>
            <p:cNvPr id="9" name="Rectangle: Rounded Corners 8">
              <a:extLst>
                <a:ext uri="{FF2B5EF4-FFF2-40B4-BE49-F238E27FC236}">
                  <a16:creationId xmlns:a16="http://schemas.microsoft.com/office/drawing/2014/main" id="{C2E96B18-D8D9-4C9D-35E9-4EC1DFA5057B}"/>
                </a:ext>
              </a:extLst>
            </p:cNvPr>
            <p:cNvSpPr/>
            <p:nvPr/>
          </p:nvSpPr>
          <p:spPr>
            <a:xfrm>
              <a:off x="3859989" y="2735247"/>
              <a:ext cx="2114549" cy="923925"/>
            </a:xfrm>
            <a:prstGeom prst="roundRect">
              <a:avLst/>
            </a:prstGeom>
            <a:solidFill>
              <a:srgbClr val="04003D"/>
            </a:solidFill>
            <a:ln>
              <a:solidFill>
                <a:srgbClr val="04003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g-BG" dirty="0">
                  <a:solidFill>
                    <a:srgbClr val="FFC000"/>
                  </a:solidFill>
                </a:rPr>
                <a:t>Възстановяване </a:t>
              </a:r>
              <a:r>
                <a:rPr lang="en-US" dirty="0">
                  <a:solidFill>
                    <a:srgbClr val="FFC000"/>
                  </a:solidFill>
                </a:rPr>
                <a:t>II</a:t>
              </a:r>
            </a:p>
          </p:txBody>
        </p:sp>
        <p:sp>
          <p:nvSpPr>
            <p:cNvPr id="10" name="TextBox 9">
              <a:extLst>
                <a:ext uri="{FF2B5EF4-FFF2-40B4-BE49-F238E27FC236}">
                  <a16:creationId xmlns:a16="http://schemas.microsoft.com/office/drawing/2014/main" id="{AE6DDA7B-AC72-8BF5-5797-0B0005AD4867}"/>
                </a:ext>
              </a:extLst>
            </p:cNvPr>
            <p:cNvSpPr txBox="1"/>
            <p:nvPr/>
          </p:nvSpPr>
          <p:spPr>
            <a:xfrm>
              <a:off x="1006027" y="3652486"/>
              <a:ext cx="2651752" cy="276999"/>
            </a:xfrm>
            <a:prstGeom prst="rect">
              <a:avLst/>
            </a:prstGeom>
            <a:noFill/>
          </p:spPr>
          <p:txBody>
            <a:bodyPr wrap="none" rtlCol="0">
              <a:spAutoFit/>
            </a:bodyPr>
            <a:lstStyle/>
            <a:p>
              <a:r>
                <a:rPr lang="bg-BG" sz="1200" dirty="0">
                  <a:solidFill>
                    <a:srgbClr val="04003D"/>
                  </a:solidFill>
                </a:rPr>
                <a:t>Период на включване до 30.06.2022г.</a:t>
              </a:r>
              <a:endParaRPr lang="en-US" sz="1200" dirty="0">
                <a:solidFill>
                  <a:srgbClr val="04003D"/>
                </a:solidFill>
              </a:endParaRPr>
            </a:p>
          </p:txBody>
        </p:sp>
        <p:sp>
          <p:nvSpPr>
            <p:cNvPr id="11" name="TextBox 10">
              <a:extLst>
                <a:ext uri="{FF2B5EF4-FFF2-40B4-BE49-F238E27FC236}">
                  <a16:creationId xmlns:a16="http://schemas.microsoft.com/office/drawing/2014/main" id="{35D1BC9A-6FE9-7E60-31B3-516D595CB8E7}"/>
                </a:ext>
              </a:extLst>
            </p:cNvPr>
            <p:cNvSpPr txBox="1"/>
            <p:nvPr/>
          </p:nvSpPr>
          <p:spPr>
            <a:xfrm>
              <a:off x="3836630" y="3652486"/>
              <a:ext cx="2651752" cy="276999"/>
            </a:xfrm>
            <a:prstGeom prst="rect">
              <a:avLst/>
            </a:prstGeom>
            <a:noFill/>
          </p:spPr>
          <p:txBody>
            <a:bodyPr wrap="square" rtlCol="0">
              <a:spAutoFit/>
            </a:bodyPr>
            <a:lstStyle/>
            <a:p>
              <a:r>
                <a:rPr lang="bg-BG" sz="1200" dirty="0">
                  <a:solidFill>
                    <a:srgbClr val="04003D"/>
                  </a:solidFill>
                </a:rPr>
                <a:t>Период на включване до 31.03.2023г</a:t>
              </a:r>
              <a:r>
                <a:rPr lang="bg-BG" sz="1200" dirty="0">
                  <a:solidFill>
                    <a:srgbClr val="00B0F0"/>
                  </a:solidFill>
                </a:rPr>
                <a:t>.</a:t>
              </a:r>
              <a:endParaRPr lang="en-US" sz="1200" dirty="0">
                <a:solidFill>
                  <a:srgbClr val="00B0F0"/>
                </a:solidFill>
              </a:endParaRPr>
            </a:p>
          </p:txBody>
        </p:sp>
        <p:grpSp>
          <p:nvGrpSpPr>
            <p:cNvPr id="7" name="Group 6">
              <a:extLst>
                <a:ext uri="{FF2B5EF4-FFF2-40B4-BE49-F238E27FC236}">
                  <a16:creationId xmlns:a16="http://schemas.microsoft.com/office/drawing/2014/main" id="{7BFC35FE-B338-470A-367F-3DB8F93AA3BA}"/>
                </a:ext>
              </a:extLst>
            </p:cNvPr>
            <p:cNvGrpSpPr/>
            <p:nvPr/>
          </p:nvGrpSpPr>
          <p:grpSpPr>
            <a:xfrm>
              <a:off x="6914614" y="2974743"/>
              <a:ext cx="2233892" cy="3485629"/>
              <a:chOff x="2924451" y="3823027"/>
              <a:chExt cx="2233892" cy="3485629"/>
            </a:xfrm>
          </p:grpSpPr>
          <p:pic>
            <p:nvPicPr>
              <p:cNvPr id="12" name="Picture 11">
                <a:extLst>
                  <a:ext uri="{FF2B5EF4-FFF2-40B4-BE49-F238E27FC236}">
                    <a16:creationId xmlns:a16="http://schemas.microsoft.com/office/drawing/2014/main" id="{9669FD95-8C35-6B61-64D1-74D0010315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2367" y="7005032"/>
                <a:ext cx="1184134" cy="303624"/>
              </a:xfrm>
              <a:prstGeom prst="rect">
                <a:avLst/>
              </a:prstGeom>
            </p:spPr>
          </p:pic>
          <p:pic>
            <p:nvPicPr>
              <p:cNvPr id="13" name="Picture 12">
                <a:extLst>
                  <a:ext uri="{FF2B5EF4-FFF2-40B4-BE49-F238E27FC236}">
                    <a16:creationId xmlns:a16="http://schemas.microsoft.com/office/drawing/2014/main" id="{5DDFB906-1135-EAA3-7F4E-8657378F8A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5867" y="3823027"/>
                <a:ext cx="1566489" cy="322987"/>
              </a:xfrm>
              <a:prstGeom prst="rect">
                <a:avLst/>
              </a:prstGeom>
            </p:spPr>
          </p:pic>
          <p:pic>
            <p:nvPicPr>
              <p:cNvPr id="14" name="Picture 13">
                <a:extLst>
                  <a:ext uri="{FF2B5EF4-FFF2-40B4-BE49-F238E27FC236}">
                    <a16:creationId xmlns:a16="http://schemas.microsoft.com/office/drawing/2014/main" id="{F864CD4B-7839-011A-E77E-584CFD1C45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2263" y="6334818"/>
                <a:ext cx="572171" cy="532881"/>
              </a:xfrm>
              <a:prstGeom prst="rect">
                <a:avLst/>
              </a:prstGeom>
            </p:spPr>
          </p:pic>
          <p:pic>
            <p:nvPicPr>
              <p:cNvPr id="15" name="Picture 14">
                <a:extLst>
                  <a:ext uri="{FF2B5EF4-FFF2-40B4-BE49-F238E27FC236}">
                    <a16:creationId xmlns:a16="http://schemas.microsoft.com/office/drawing/2014/main" id="{4C3AA85C-3EE9-308F-650D-37E03F831C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06976" y="5882272"/>
                <a:ext cx="1151618" cy="312856"/>
              </a:xfrm>
              <a:prstGeom prst="rect">
                <a:avLst/>
              </a:prstGeom>
            </p:spPr>
          </p:pic>
          <p:pic>
            <p:nvPicPr>
              <p:cNvPr id="16" name="Picture 15">
                <a:extLst>
                  <a:ext uri="{FF2B5EF4-FFF2-40B4-BE49-F238E27FC236}">
                    <a16:creationId xmlns:a16="http://schemas.microsoft.com/office/drawing/2014/main" id="{AFB2DEFF-59F0-67A0-FB6E-D4D8F8056D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4451" y="5168914"/>
                <a:ext cx="1612356" cy="738187"/>
              </a:xfrm>
              <a:prstGeom prst="rect">
                <a:avLst/>
              </a:prstGeom>
            </p:spPr>
          </p:pic>
          <p:pic>
            <p:nvPicPr>
              <p:cNvPr id="17" name="Picture 16">
                <a:extLst>
                  <a:ext uri="{FF2B5EF4-FFF2-40B4-BE49-F238E27FC236}">
                    <a16:creationId xmlns:a16="http://schemas.microsoft.com/office/drawing/2014/main" id="{3DAFEC48-C1F8-F803-CE86-40D384020A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82753" y="4748386"/>
                <a:ext cx="1549603" cy="379805"/>
              </a:xfrm>
              <a:prstGeom prst="rect">
                <a:avLst/>
              </a:prstGeom>
            </p:spPr>
          </p:pic>
          <p:pic>
            <p:nvPicPr>
              <p:cNvPr id="18" name="Picture 17" descr="ALT">
                <a:extLst>
                  <a:ext uri="{FF2B5EF4-FFF2-40B4-BE49-F238E27FC236}">
                    <a16:creationId xmlns:a16="http://schemas.microsoft.com/office/drawing/2014/main" id="{4BAF1F0D-D31A-2477-7678-386A1DAA4C9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31768" y="4398030"/>
                <a:ext cx="1794294" cy="20863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47EE3C8D-210F-B8A5-1745-52213FA1D485}"/>
                  </a:ext>
                </a:extLst>
              </p:cNvPr>
              <p:cNvPicPr>
                <a:picLocks noChangeAspect="1"/>
              </p:cNvPicPr>
              <p:nvPr/>
            </p:nvPicPr>
            <p:blipFill>
              <a:blip r:embed="rId11"/>
              <a:stretch>
                <a:fillRect/>
              </a:stretch>
            </p:blipFill>
            <p:spPr>
              <a:xfrm>
                <a:off x="4058207" y="6310738"/>
                <a:ext cx="1100136" cy="591323"/>
              </a:xfrm>
              <a:prstGeom prst="rect">
                <a:avLst/>
              </a:prstGeom>
            </p:spPr>
          </p:pic>
        </p:grpSp>
        <p:sp>
          <p:nvSpPr>
            <p:cNvPr id="20" name="TextBox 19">
              <a:extLst>
                <a:ext uri="{FF2B5EF4-FFF2-40B4-BE49-F238E27FC236}">
                  <a16:creationId xmlns:a16="http://schemas.microsoft.com/office/drawing/2014/main" id="{09E3ADA9-DD7C-BA76-9990-935D9FA79162}"/>
                </a:ext>
              </a:extLst>
            </p:cNvPr>
            <p:cNvSpPr txBox="1"/>
            <p:nvPr/>
          </p:nvSpPr>
          <p:spPr>
            <a:xfrm>
              <a:off x="3921246" y="3980653"/>
              <a:ext cx="2194560" cy="2551176"/>
            </a:xfrm>
            <a:prstGeom prst="rect">
              <a:avLst/>
            </a:prstGeom>
            <a:solidFill>
              <a:schemeClr val="bg2"/>
            </a:solidFill>
          </p:spPr>
          <p:txBody>
            <a:bodyPr wrap="square" rtlCol="0">
              <a:spAutoFit/>
            </a:bodyPr>
            <a:lstStyle/>
            <a:p>
              <a:r>
                <a:rPr lang="en-US" sz="1600" b="1" cap="all" dirty="0">
                  <a:solidFill>
                    <a:schemeClr val="accent1">
                      <a:lumMod val="50000"/>
                    </a:schemeClr>
                  </a:solidFill>
                  <a:latin typeface="Roboto" panose="02000000000000000000" pitchFamily="2" charset="0"/>
                  <a:ea typeface="Roboto" panose="02000000000000000000" pitchFamily="2" charset="0"/>
                </a:rPr>
                <a:t>EUR</a:t>
              </a:r>
              <a:r>
                <a:rPr lang="bg-BG" sz="1600" b="1" cap="all" dirty="0">
                  <a:solidFill>
                    <a:schemeClr val="accent1">
                      <a:lumMod val="50000"/>
                    </a:schemeClr>
                  </a:solidFill>
                  <a:latin typeface="Roboto" panose="02000000000000000000" pitchFamily="2" charset="0"/>
                  <a:ea typeface="Roboto" panose="02000000000000000000" pitchFamily="2" charset="0"/>
                </a:rPr>
                <a:t> </a:t>
              </a:r>
              <a:r>
                <a:rPr lang="en-US" sz="1600" b="1" cap="all" dirty="0">
                  <a:solidFill>
                    <a:schemeClr val="accent1">
                      <a:lumMod val="50000"/>
                    </a:schemeClr>
                  </a:solidFill>
                  <a:latin typeface="Roboto" panose="02000000000000000000" pitchFamily="2" charset="0"/>
                  <a:ea typeface="Roboto" panose="02000000000000000000" pitchFamily="2" charset="0"/>
                </a:rPr>
                <a:t>46.1</a:t>
              </a:r>
              <a:r>
                <a:rPr lang="bg-BG" sz="1600" b="1" cap="all" dirty="0">
                  <a:solidFill>
                    <a:schemeClr val="accent1">
                      <a:lumMod val="50000"/>
                    </a:schemeClr>
                  </a:solidFill>
                  <a:latin typeface="Roboto" panose="02000000000000000000" pitchFamily="2" charset="0"/>
                  <a:ea typeface="Roboto" panose="02000000000000000000" pitchFamily="2" charset="0"/>
                </a:rPr>
                <a:t>M </a:t>
              </a:r>
            </a:p>
            <a:p>
              <a:r>
                <a:rPr lang="bg-BG" sz="800" cap="all" dirty="0">
                  <a:solidFill>
                    <a:schemeClr val="accent1">
                      <a:lumMod val="50000"/>
                    </a:schemeClr>
                  </a:solidFill>
                  <a:latin typeface="Roboto" panose="02000000000000000000" pitchFamily="2" charset="0"/>
                  <a:ea typeface="Roboto" panose="02000000000000000000" pitchFamily="2" charset="0"/>
                </a:rPr>
                <a:t>Договорени СРЕДСТВА С ФИНАНСОВИ ПОСРЕДНИЦИ</a:t>
              </a:r>
            </a:p>
            <a:p>
              <a:endParaRPr lang="bg-BG" sz="100" cap="all" dirty="0">
                <a:solidFill>
                  <a:schemeClr val="accent1">
                    <a:lumMod val="50000"/>
                  </a:schemeClr>
                </a:solidFill>
                <a:latin typeface="Roboto" panose="02000000000000000000" pitchFamily="2" charset="0"/>
                <a:ea typeface="Roboto" panose="02000000000000000000" pitchFamily="2" charset="0"/>
              </a:endParaRPr>
            </a:p>
            <a:p>
              <a:endParaRPr lang="bg-BG" sz="800" cap="all" dirty="0">
                <a:solidFill>
                  <a:schemeClr val="accent1">
                    <a:lumMod val="50000"/>
                  </a:schemeClr>
                </a:solidFill>
                <a:latin typeface="Roboto" panose="02000000000000000000" pitchFamily="2" charset="0"/>
                <a:ea typeface="Roboto" panose="02000000000000000000" pitchFamily="2" charset="0"/>
              </a:endParaRPr>
            </a:p>
            <a:p>
              <a:r>
                <a:rPr lang="en-US" sz="1600" b="1" cap="all" dirty="0">
                  <a:solidFill>
                    <a:schemeClr val="accent1">
                      <a:lumMod val="50000"/>
                    </a:schemeClr>
                  </a:solidFill>
                  <a:latin typeface="Roboto" panose="02000000000000000000" pitchFamily="2" charset="0"/>
                  <a:ea typeface="Roboto" panose="02000000000000000000" pitchFamily="2" charset="0"/>
                </a:rPr>
                <a:t>EUR</a:t>
              </a:r>
              <a:r>
                <a:rPr lang="bg-BG" sz="1600" b="1" cap="all" dirty="0">
                  <a:solidFill>
                    <a:schemeClr val="accent1">
                      <a:lumMod val="50000"/>
                    </a:schemeClr>
                  </a:solidFill>
                  <a:latin typeface="Roboto" panose="02000000000000000000" pitchFamily="2" charset="0"/>
                  <a:ea typeface="Roboto" panose="02000000000000000000" pitchFamily="2" charset="0"/>
                </a:rPr>
                <a:t> </a:t>
              </a:r>
              <a:r>
                <a:rPr lang="en-US" sz="1600" b="1" cap="all" dirty="0">
                  <a:solidFill>
                    <a:schemeClr val="accent1">
                      <a:lumMod val="50000"/>
                    </a:schemeClr>
                  </a:solidFill>
                  <a:latin typeface="Roboto" panose="02000000000000000000" pitchFamily="2" charset="0"/>
                  <a:ea typeface="Roboto" panose="02000000000000000000" pitchFamily="2" charset="0"/>
                </a:rPr>
                <a:t>80.6</a:t>
              </a:r>
              <a:r>
                <a:rPr lang="bg-BG" sz="1600" b="1" cap="all" dirty="0">
                  <a:solidFill>
                    <a:schemeClr val="accent1">
                      <a:lumMod val="50000"/>
                    </a:schemeClr>
                  </a:solidFill>
                  <a:latin typeface="Roboto" panose="02000000000000000000" pitchFamily="2" charset="0"/>
                  <a:ea typeface="Roboto" panose="02000000000000000000" pitchFamily="2" charset="0"/>
                </a:rPr>
                <a:t>М </a:t>
              </a:r>
            </a:p>
            <a:p>
              <a:r>
                <a:rPr kumimoji="0" lang="bg-BG" sz="800" b="0" i="0" u="none" strike="noStrike" kern="1200" cap="all" spc="0" normalizeH="0" baseline="0" noProof="0" dirty="0">
                  <a:ln>
                    <a:noFill/>
                  </a:ln>
                  <a:solidFill>
                    <a:schemeClr val="accent1">
                      <a:lumMod val="50000"/>
                    </a:schemeClr>
                  </a:solidFill>
                  <a:effectLst/>
                  <a:uLnTx/>
                  <a:uFillTx/>
                  <a:latin typeface="Roboto" panose="02000000000000000000" pitchFamily="2" charset="0"/>
                  <a:ea typeface="Roboto" panose="02000000000000000000" pitchFamily="2" charset="0"/>
                  <a:cs typeface="+mn-cs"/>
                </a:rPr>
                <a:t>ДОГОВОРЕНИ С </a:t>
              </a:r>
              <a:r>
                <a:rPr lang="bg-BG" sz="800" cap="all" dirty="0">
                  <a:solidFill>
                    <a:schemeClr val="accent1">
                      <a:lumMod val="50000"/>
                    </a:schemeClr>
                  </a:solidFill>
                  <a:latin typeface="Roboto" panose="02000000000000000000" pitchFamily="2" charset="0"/>
                  <a:ea typeface="Roboto" panose="02000000000000000000" pitchFamily="2" charset="0"/>
                </a:rPr>
                <a:t>Крайни получатели към 31.12.2022</a:t>
              </a:r>
              <a:r>
                <a:rPr lang="en-US" sz="800" cap="all" dirty="0">
                  <a:solidFill>
                    <a:schemeClr val="accent1">
                      <a:lumMod val="50000"/>
                    </a:schemeClr>
                  </a:solidFill>
                  <a:latin typeface="Roboto" panose="02000000000000000000" pitchFamily="2" charset="0"/>
                  <a:ea typeface="Roboto" panose="02000000000000000000" pitchFamily="2" charset="0"/>
                </a:rPr>
                <a:t>, </a:t>
              </a:r>
              <a:r>
                <a:rPr lang="bg-BG" sz="800" cap="all" dirty="0">
                  <a:solidFill>
                    <a:schemeClr val="accent1">
                      <a:lumMod val="50000"/>
                    </a:schemeClr>
                  </a:solidFill>
                  <a:latin typeface="Roboto" panose="02000000000000000000" pitchFamily="2" charset="0"/>
                  <a:ea typeface="Roboto" panose="02000000000000000000" pitchFamily="2" charset="0"/>
                </a:rPr>
                <a:t>при </a:t>
              </a:r>
              <a:r>
                <a:rPr lang="en-US" sz="800" b="1" cap="all" dirty="0">
                  <a:solidFill>
                    <a:schemeClr val="accent1">
                      <a:lumMod val="50000"/>
                    </a:schemeClr>
                  </a:solidFill>
                  <a:latin typeface="Roboto" panose="02000000000000000000" pitchFamily="2" charset="0"/>
                  <a:ea typeface="Roboto" panose="02000000000000000000" pitchFamily="2" charset="0"/>
                </a:rPr>
                <a:t>32.3M</a:t>
              </a:r>
              <a:r>
                <a:rPr lang="en-US" sz="800" cap="all" dirty="0">
                  <a:solidFill>
                    <a:schemeClr val="accent1">
                      <a:lumMod val="50000"/>
                    </a:schemeClr>
                  </a:solidFill>
                  <a:latin typeface="Roboto" panose="02000000000000000000" pitchFamily="2" charset="0"/>
                  <a:ea typeface="Roboto" panose="02000000000000000000" pitchFamily="2" charset="0"/>
                </a:rPr>
                <a:t> </a:t>
              </a:r>
              <a:r>
                <a:rPr lang="bg-BG" sz="800" cap="all" dirty="0">
                  <a:solidFill>
                    <a:schemeClr val="accent1">
                      <a:lumMod val="50000"/>
                    </a:schemeClr>
                  </a:solidFill>
                  <a:latin typeface="Roboto" panose="02000000000000000000" pitchFamily="2" charset="0"/>
                  <a:ea typeface="Roboto" panose="02000000000000000000" pitchFamily="2" charset="0"/>
                </a:rPr>
                <a:t>размер на издадената гаранция</a:t>
              </a:r>
            </a:p>
            <a:p>
              <a:endParaRPr lang="bg-BG" sz="100" b="1" cap="all" dirty="0">
                <a:solidFill>
                  <a:schemeClr val="accent1">
                    <a:lumMod val="50000"/>
                  </a:schemeClr>
                </a:solidFill>
                <a:latin typeface="Roboto" panose="02000000000000000000" pitchFamily="2" charset="0"/>
                <a:ea typeface="Roboto" panose="02000000000000000000" pitchFamily="2" charset="0"/>
              </a:endParaRPr>
            </a:p>
            <a:p>
              <a:endParaRPr lang="bg-BG" sz="800" b="1" cap="all" dirty="0">
                <a:solidFill>
                  <a:schemeClr val="accent1">
                    <a:lumMod val="50000"/>
                  </a:schemeClr>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cap="all" dirty="0">
                  <a:solidFill>
                    <a:schemeClr val="accent1">
                      <a:lumMod val="50000"/>
                    </a:schemeClr>
                  </a:solidFill>
                  <a:latin typeface="Roboto" panose="02000000000000000000" pitchFamily="2" charset="0"/>
                  <a:ea typeface="Roboto" panose="02000000000000000000" pitchFamily="2" charset="0"/>
                </a:rPr>
                <a:t>EUR</a:t>
              </a:r>
              <a:r>
                <a:rPr kumimoji="0" lang="bg-BG" sz="1600" b="1" i="0" u="none" strike="noStrike" kern="1200" cap="all" spc="0" normalizeH="0" baseline="0" noProof="0" dirty="0">
                  <a:ln>
                    <a:noFill/>
                  </a:ln>
                  <a:solidFill>
                    <a:schemeClr val="accent1">
                      <a:lumMod val="50000"/>
                    </a:schemeClr>
                  </a:solidFill>
                  <a:effectLst/>
                  <a:uLnTx/>
                  <a:uFillTx/>
                  <a:latin typeface="Roboto" panose="02000000000000000000" pitchFamily="2" charset="0"/>
                  <a:ea typeface="Roboto" panose="02000000000000000000" pitchFamily="2" charset="0"/>
                  <a:cs typeface="+mn-cs"/>
                </a:rPr>
                <a:t> </a:t>
              </a:r>
              <a:r>
                <a:rPr lang="en-US" sz="1600" b="1" cap="all" dirty="0">
                  <a:solidFill>
                    <a:schemeClr val="accent1">
                      <a:lumMod val="50000"/>
                    </a:schemeClr>
                  </a:solidFill>
                  <a:latin typeface="Roboto" panose="02000000000000000000" pitchFamily="2" charset="0"/>
                  <a:ea typeface="Roboto" panose="02000000000000000000" pitchFamily="2" charset="0"/>
                </a:rPr>
                <a:t>50.7</a:t>
              </a:r>
              <a:r>
                <a:rPr lang="bg-BG" sz="1600" b="1" cap="all" dirty="0">
                  <a:solidFill>
                    <a:schemeClr val="accent1">
                      <a:lumMod val="50000"/>
                    </a:schemeClr>
                  </a:solidFill>
                  <a:latin typeface="Roboto" panose="02000000000000000000" pitchFamily="2" charset="0"/>
                  <a:ea typeface="Roboto" panose="02000000000000000000" pitchFamily="2" charset="0"/>
                </a:rPr>
                <a:t>М</a:t>
              </a:r>
              <a:r>
                <a:rPr kumimoji="0" lang="bg-BG" sz="1600" b="1" i="0" u="none" strike="noStrike" kern="1200" cap="all" spc="0" normalizeH="0" baseline="0" noProof="0" dirty="0">
                  <a:ln>
                    <a:noFill/>
                  </a:ln>
                  <a:solidFill>
                    <a:schemeClr val="accent1">
                      <a:lumMod val="50000"/>
                    </a:schemeClr>
                  </a:solidFill>
                  <a:effectLst/>
                  <a:uLnTx/>
                  <a:uFillTx/>
                  <a:latin typeface="Roboto" panose="02000000000000000000" pitchFamily="2" charset="0"/>
                  <a:ea typeface="Roboto" panose="02000000000000000000" pitchFamily="2"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800" b="0" i="0" u="none" strike="noStrike" kern="1200" cap="all" spc="0" normalizeH="0" baseline="0" noProof="0" dirty="0">
                  <a:ln>
                    <a:noFill/>
                  </a:ln>
                  <a:solidFill>
                    <a:schemeClr val="accent1">
                      <a:lumMod val="50000"/>
                    </a:schemeClr>
                  </a:solidFill>
                  <a:effectLst/>
                  <a:uLnTx/>
                  <a:uFillTx/>
                  <a:latin typeface="Roboto" panose="02000000000000000000" pitchFamily="2" charset="0"/>
                  <a:ea typeface="Roboto" panose="02000000000000000000" pitchFamily="2" charset="0"/>
                  <a:cs typeface="+mn-cs"/>
                </a:rPr>
                <a:t>ИЗПЛАТЕНИ НА Крайни получатели към 31.12.2022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bg-BG" sz="400" b="1" cap="all" dirty="0">
                <a:solidFill>
                  <a:schemeClr val="accent1">
                    <a:lumMod val="50000"/>
                  </a:schemeClr>
                </a:solidFill>
                <a:latin typeface="Roboto" panose="02000000000000000000" pitchFamily="2" charset="0"/>
                <a:ea typeface="Roboto" panose="02000000000000000000" pitchFamily="2" charset="0"/>
              </a:endParaRPr>
            </a:p>
            <a:p>
              <a:r>
                <a:rPr lang="bg-BG" sz="1600" b="1" cap="all" dirty="0">
                  <a:solidFill>
                    <a:schemeClr val="accent1">
                      <a:lumMod val="50000"/>
                    </a:schemeClr>
                  </a:solidFill>
                  <a:latin typeface="Roboto" panose="02000000000000000000" pitchFamily="2" charset="0"/>
                  <a:ea typeface="Roboto" panose="02000000000000000000" pitchFamily="2" charset="0"/>
                </a:rPr>
                <a:t>390</a:t>
              </a:r>
            </a:p>
            <a:p>
              <a:r>
                <a:rPr lang="bg-BG" sz="800" cap="all" dirty="0">
                  <a:solidFill>
                    <a:schemeClr val="accent1">
                      <a:lumMod val="50000"/>
                    </a:schemeClr>
                  </a:solidFill>
                  <a:latin typeface="Roboto" panose="02000000000000000000" pitchFamily="2" charset="0"/>
                  <a:ea typeface="Roboto" panose="02000000000000000000" pitchFamily="2" charset="0"/>
                </a:rPr>
                <a:t>Подкрепени крайни получатели</a:t>
              </a:r>
            </a:p>
            <a:p>
              <a:endParaRPr lang="bg-BG" sz="800" cap="all" dirty="0">
                <a:solidFill>
                  <a:schemeClr val="accent1">
                    <a:lumMod val="50000"/>
                  </a:schemeClr>
                </a:solidFill>
                <a:latin typeface="Roboto" panose="02000000000000000000" pitchFamily="2" charset="0"/>
                <a:ea typeface="Roboto" panose="02000000000000000000" pitchFamily="2" charset="0"/>
              </a:endParaRPr>
            </a:p>
          </p:txBody>
        </p:sp>
        <p:sp>
          <p:nvSpPr>
            <p:cNvPr id="28" name="TextBox 27">
              <a:extLst>
                <a:ext uri="{FF2B5EF4-FFF2-40B4-BE49-F238E27FC236}">
                  <a16:creationId xmlns:a16="http://schemas.microsoft.com/office/drawing/2014/main" id="{71B3DA7C-8D52-BC2D-8BED-24D4642A7038}"/>
                </a:ext>
              </a:extLst>
            </p:cNvPr>
            <p:cNvSpPr txBox="1"/>
            <p:nvPr/>
          </p:nvSpPr>
          <p:spPr>
            <a:xfrm>
              <a:off x="1039262" y="3968730"/>
              <a:ext cx="2196783" cy="2554545"/>
            </a:xfrm>
            <a:prstGeom prst="rect">
              <a:avLst/>
            </a:prstGeom>
            <a:solidFill>
              <a:schemeClr val="bg2"/>
            </a:solidFill>
          </p:spPr>
          <p:txBody>
            <a:bodyPr wrap="square" rtlCol="0">
              <a:spAutoFit/>
            </a:bodyPr>
            <a:lstStyle/>
            <a:p>
              <a:r>
                <a:rPr lang="en-US" sz="1600" b="1" cap="all" dirty="0">
                  <a:solidFill>
                    <a:schemeClr val="accent1">
                      <a:lumMod val="50000"/>
                    </a:schemeClr>
                  </a:solidFill>
                  <a:latin typeface="Roboto" panose="02000000000000000000" pitchFamily="2" charset="0"/>
                  <a:ea typeface="Roboto" panose="02000000000000000000" pitchFamily="2" charset="0"/>
                </a:rPr>
                <a:t>EUR</a:t>
              </a:r>
              <a:r>
                <a:rPr lang="bg-BG" sz="1600" b="1" cap="all" dirty="0">
                  <a:solidFill>
                    <a:schemeClr val="accent1">
                      <a:lumMod val="50000"/>
                    </a:schemeClr>
                  </a:solidFill>
                  <a:latin typeface="Roboto" panose="02000000000000000000" pitchFamily="2" charset="0"/>
                  <a:ea typeface="Roboto" panose="02000000000000000000" pitchFamily="2" charset="0"/>
                </a:rPr>
                <a:t> 85.7M </a:t>
              </a:r>
            </a:p>
            <a:p>
              <a:r>
                <a:rPr lang="bg-BG" sz="800" cap="all" dirty="0">
                  <a:solidFill>
                    <a:schemeClr val="accent1">
                      <a:lumMod val="50000"/>
                    </a:schemeClr>
                  </a:solidFill>
                  <a:latin typeface="Roboto" panose="02000000000000000000" pitchFamily="2" charset="0"/>
                  <a:ea typeface="Roboto" panose="02000000000000000000" pitchFamily="2" charset="0"/>
                </a:rPr>
                <a:t>Договорени СРЕДСТВА С ФИНАНСОВИ ПОСРЕДНИЦИ</a:t>
              </a:r>
            </a:p>
            <a:p>
              <a:endParaRPr lang="bg-BG" sz="100" cap="all" dirty="0">
                <a:solidFill>
                  <a:schemeClr val="accent1">
                    <a:lumMod val="50000"/>
                  </a:schemeClr>
                </a:solidFill>
                <a:latin typeface="Roboto" panose="02000000000000000000" pitchFamily="2" charset="0"/>
                <a:ea typeface="Roboto" panose="02000000000000000000" pitchFamily="2" charset="0"/>
              </a:endParaRPr>
            </a:p>
            <a:p>
              <a:endParaRPr lang="bg-BG" sz="800" cap="all" dirty="0">
                <a:solidFill>
                  <a:schemeClr val="accent1">
                    <a:lumMod val="50000"/>
                  </a:schemeClr>
                </a:solidFill>
                <a:latin typeface="Roboto" panose="02000000000000000000" pitchFamily="2" charset="0"/>
                <a:ea typeface="Roboto" panose="02000000000000000000" pitchFamily="2" charset="0"/>
              </a:endParaRPr>
            </a:p>
            <a:p>
              <a:r>
                <a:rPr lang="en-US" sz="1600" b="1" cap="all" dirty="0">
                  <a:solidFill>
                    <a:schemeClr val="accent1">
                      <a:lumMod val="50000"/>
                    </a:schemeClr>
                  </a:solidFill>
                  <a:latin typeface="Roboto" panose="02000000000000000000" pitchFamily="2" charset="0"/>
                  <a:ea typeface="Roboto" panose="02000000000000000000" pitchFamily="2" charset="0"/>
                </a:rPr>
                <a:t>EUR</a:t>
              </a:r>
              <a:r>
                <a:rPr lang="bg-BG" sz="1600" b="1" cap="all" dirty="0">
                  <a:solidFill>
                    <a:schemeClr val="accent1">
                      <a:lumMod val="50000"/>
                    </a:schemeClr>
                  </a:solidFill>
                  <a:latin typeface="Roboto" panose="02000000000000000000" pitchFamily="2" charset="0"/>
                  <a:ea typeface="Roboto" panose="02000000000000000000" pitchFamily="2" charset="0"/>
                </a:rPr>
                <a:t> </a:t>
              </a:r>
              <a:r>
                <a:rPr lang="en-US" sz="1600" b="1" cap="all" dirty="0">
                  <a:solidFill>
                    <a:schemeClr val="accent1">
                      <a:lumMod val="50000"/>
                    </a:schemeClr>
                  </a:solidFill>
                  <a:latin typeface="Roboto" panose="02000000000000000000" pitchFamily="2" charset="0"/>
                  <a:ea typeface="Roboto" panose="02000000000000000000" pitchFamily="2" charset="0"/>
                </a:rPr>
                <a:t>224.6</a:t>
              </a:r>
              <a:r>
                <a:rPr lang="bg-BG" sz="1600" b="1" cap="all" dirty="0">
                  <a:solidFill>
                    <a:schemeClr val="accent1">
                      <a:lumMod val="50000"/>
                    </a:schemeClr>
                  </a:solidFill>
                  <a:latin typeface="Roboto" panose="02000000000000000000" pitchFamily="2" charset="0"/>
                  <a:ea typeface="Roboto" panose="02000000000000000000" pitchFamily="2" charset="0"/>
                </a:rPr>
                <a:t>М </a:t>
              </a:r>
            </a:p>
            <a:p>
              <a:r>
                <a:rPr kumimoji="0" lang="bg-BG" sz="800" b="0" i="0" u="none" strike="noStrike" kern="1200" cap="all" spc="0" normalizeH="0" baseline="0" noProof="0" dirty="0">
                  <a:ln>
                    <a:noFill/>
                  </a:ln>
                  <a:solidFill>
                    <a:schemeClr val="accent1">
                      <a:lumMod val="50000"/>
                    </a:schemeClr>
                  </a:solidFill>
                  <a:effectLst/>
                  <a:uLnTx/>
                  <a:uFillTx/>
                  <a:latin typeface="Roboto" panose="02000000000000000000" pitchFamily="2" charset="0"/>
                  <a:ea typeface="Roboto" panose="02000000000000000000" pitchFamily="2" charset="0"/>
                  <a:cs typeface="+mn-cs"/>
                </a:rPr>
                <a:t>ДОГОВОРЕНИ С </a:t>
              </a:r>
              <a:r>
                <a:rPr lang="bg-BG" sz="800" cap="all" dirty="0">
                  <a:solidFill>
                    <a:schemeClr val="accent1">
                      <a:lumMod val="50000"/>
                    </a:schemeClr>
                  </a:solidFill>
                  <a:latin typeface="Roboto" panose="02000000000000000000" pitchFamily="2" charset="0"/>
                  <a:ea typeface="Roboto" panose="02000000000000000000" pitchFamily="2" charset="0"/>
                </a:rPr>
                <a:t>Крайни получатели към 31.12.2022</a:t>
              </a:r>
              <a:r>
                <a:rPr lang="en-US" sz="800" cap="all" dirty="0">
                  <a:solidFill>
                    <a:schemeClr val="accent1">
                      <a:lumMod val="50000"/>
                    </a:schemeClr>
                  </a:solidFill>
                  <a:latin typeface="Roboto" panose="02000000000000000000" pitchFamily="2" charset="0"/>
                  <a:ea typeface="Roboto" panose="02000000000000000000" pitchFamily="2" charset="0"/>
                </a:rPr>
                <a:t>, </a:t>
              </a:r>
              <a:r>
                <a:rPr lang="bg-BG" sz="800" cap="all" dirty="0">
                  <a:solidFill>
                    <a:schemeClr val="accent1">
                      <a:lumMod val="50000"/>
                    </a:schemeClr>
                  </a:solidFill>
                  <a:latin typeface="Roboto" panose="02000000000000000000" pitchFamily="2" charset="0"/>
                  <a:ea typeface="Roboto" panose="02000000000000000000" pitchFamily="2" charset="0"/>
                </a:rPr>
                <a:t>при </a:t>
              </a:r>
              <a:r>
                <a:rPr lang="en-US" sz="800" b="1" cap="all" dirty="0">
                  <a:solidFill>
                    <a:schemeClr val="accent1">
                      <a:lumMod val="50000"/>
                    </a:schemeClr>
                  </a:solidFill>
                  <a:latin typeface="Roboto" panose="02000000000000000000" pitchFamily="2" charset="0"/>
                  <a:ea typeface="Roboto" panose="02000000000000000000" pitchFamily="2" charset="0"/>
                </a:rPr>
                <a:t>82M</a:t>
              </a:r>
              <a:r>
                <a:rPr lang="en-US" sz="800" cap="all" dirty="0">
                  <a:solidFill>
                    <a:schemeClr val="accent1">
                      <a:lumMod val="50000"/>
                    </a:schemeClr>
                  </a:solidFill>
                  <a:latin typeface="Roboto" panose="02000000000000000000" pitchFamily="2" charset="0"/>
                  <a:ea typeface="Roboto" panose="02000000000000000000" pitchFamily="2" charset="0"/>
                </a:rPr>
                <a:t> </a:t>
              </a:r>
              <a:r>
                <a:rPr lang="bg-BG" sz="800" cap="all" dirty="0">
                  <a:solidFill>
                    <a:schemeClr val="accent1">
                      <a:lumMod val="50000"/>
                    </a:schemeClr>
                  </a:solidFill>
                  <a:latin typeface="Roboto" panose="02000000000000000000" pitchFamily="2" charset="0"/>
                  <a:ea typeface="Roboto" panose="02000000000000000000" pitchFamily="2" charset="0"/>
                </a:rPr>
                <a:t>размер на издадената гаранция</a:t>
              </a:r>
            </a:p>
            <a:p>
              <a:endParaRPr lang="bg-BG" sz="600" b="1" cap="all" dirty="0">
                <a:solidFill>
                  <a:schemeClr val="accent1">
                    <a:lumMod val="50000"/>
                  </a:schemeClr>
                </a:solidFill>
                <a:latin typeface="Roboto" panose="02000000000000000000" pitchFamily="2" charset="0"/>
                <a:ea typeface="Roboto" panose="02000000000000000000" pitchFamily="2" charset="0"/>
              </a:endParaRPr>
            </a:p>
            <a:p>
              <a:endParaRPr lang="bg-BG" sz="200" b="1" cap="all" dirty="0">
                <a:solidFill>
                  <a:schemeClr val="accent1">
                    <a:lumMod val="50000"/>
                  </a:schemeClr>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chemeClr val="accent1">
                      <a:lumMod val="50000"/>
                    </a:schemeClr>
                  </a:solidFill>
                  <a:effectLst/>
                  <a:uLnTx/>
                  <a:uFillTx/>
                  <a:latin typeface="Roboto" panose="02000000000000000000" pitchFamily="2" charset="0"/>
                  <a:ea typeface="Roboto" panose="02000000000000000000" pitchFamily="2" charset="0"/>
                  <a:cs typeface="+mn-cs"/>
                </a:rPr>
                <a:t>EUR</a:t>
              </a:r>
              <a:r>
                <a:rPr kumimoji="0" lang="bg-BG" sz="1600" b="1" i="0" u="none" strike="noStrike" kern="1200" cap="all" spc="0" normalizeH="0" baseline="0" noProof="0" dirty="0">
                  <a:ln>
                    <a:noFill/>
                  </a:ln>
                  <a:solidFill>
                    <a:schemeClr val="accent1">
                      <a:lumMod val="50000"/>
                    </a:schemeClr>
                  </a:solidFill>
                  <a:effectLst/>
                  <a:uLnTx/>
                  <a:uFillTx/>
                  <a:latin typeface="Roboto" panose="02000000000000000000" pitchFamily="2" charset="0"/>
                  <a:ea typeface="Roboto" panose="02000000000000000000" pitchFamily="2" charset="0"/>
                  <a:cs typeface="+mn-cs"/>
                </a:rPr>
                <a:t> </a:t>
              </a:r>
              <a:r>
                <a:rPr kumimoji="0" lang="en-US" sz="1600" b="1" i="0" u="none" strike="noStrike" kern="1200" cap="all" spc="0" normalizeH="0" baseline="0" noProof="0" dirty="0">
                  <a:ln>
                    <a:noFill/>
                  </a:ln>
                  <a:solidFill>
                    <a:schemeClr val="accent1">
                      <a:lumMod val="50000"/>
                    </a:schemeClr>
                  </a:solidFill>
                  <a:effectLst/>
                  <a:uLnTx/>
                  <a:uFillTx/>
                  <a:latin typeface="Roboto" panose="02000000000000000000" pitchFamily="2" charset="0"/>
                  <a:ea typeface="Roboto" panose="02000000000000000000" pitchFamily="2" charset="0"/>
                  <a:cs typeface="+mn-cs"/>
                </a:rPr>
                <a:t>209.7</a:t>
              </a:r>
              <a:r>
                <a:rPr kumimoji="0" lang="bg-BG" sz="1600" b="1" i="0" u="none" strike="noStrike" kern="1200" cap="all" spc="0" normalizeH="0" baseline="0" noProof="0" dirty="0">
                  <a:ln>
                    <a:noFill/>
                  </a:ln>
                  <a:solidFill>
                    <a:schemeClr val="accent1">
                      <a:lumMod val="50000"/>
                    </a:schemeClr>
                  </a:solidFill>
                  <a:effectLst/>
                  <a:uLnTx/>
                  <a:uFillTx/>
                  <a:latin typeface="Roboto" panose="02000000000000000000" pitchFamily="2" charset="0"/>
                  <a:ea typeface="Roboto" panose="02000000000000000000" pitchFamily="2" charset="0"/>
                  <a:cs typeface="+mn-cs"/>
                </a:rPr>
                <a:t>М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800" b="0" i="0" u="none" strike="noStrike" kern="1200" cap="all" spc="0" normalizeH="0" baseline="0" noProof="0" dirty="0">
                  <a:ln>
                    <a:noFill/>
                  </a:ln>
                  <a:solidFill>
                    <a:schemeClr val="accent1">
                      <a:lumMod val="50000"/>
                    </a:schemeClr>
                  </a:solidFill>
                  <a:effectLst/>
                  <a:uLnTx/>
                  <a:uFillTx/>
                  <a:latin typeface="Roboto" panose="02000000000000000000" pitchFamily="2" charset="0"/>
                  <a:ea typeface="Roboto" panose="02000000000000000000" pitchFamily="2" charset="0"/>
                  <a:cs typeface="+mn-cs"/>
                </a:rPr>
                <a:t>ИЗПЛАТЕНИ НА Крайни получатели към 31.12.2022</a:t>
              </a:r>
            </a:p>
            <a:p>
              <a:endParaRPr lang="bg-BG" sz="700" b="1" cap="all" dirty="0">
                <a:solidFill>
                  <a:schemeClr val="accent1">
                    <a:lumMod val="50000"/>
                  </a:schemeClr>
                </a:solidFill>
                <a:latin typeface="Roboto" panose="02000000000000000000" pitchFamily="2" charset="0"/>
                <a:ea typeface="Roboto" panose="02000000000000000000" pitchFamily="2" charset="0"/>
              </a:endParaRPr>
            </a:p>
            <a:p>
              <a:r>
                <a:rPr lang="bg-BG" sz="1600" b="1" cap="all" dirty="0">
                  <a:solidFill>
                    <a:schemeClr val="accent1">
                      <a:lumMod val="50000"/>
                    </a:schemeClr>
                  </a:solidFill>
                  <a:latin typeface="Roboto" panose="02000000000000000000" pitchFamily="2" charset="0"/>
                  <a:ea typeface="Roboto" panose="02000000000000000000" pitchFamily="2" charset="0"/>
                </a:rPr>
                <a:t>1066</a:t>
              </a:r>
              <a:endParaRPr lang="bg-BG" b="1" cap="all" dirty="0">
                <a:solidFill>
                  <a:schemeClr val="accent1">
                    <a:lumMod val="50000"/>
                  </a:schemeClr>
                </a:solidFill>
                <a:latin typeface="Roboto" panose="02000000000000000000" pitchFamily="2" charset="0"/>
                <a:ea typeface="Roboto" panose="02000000000000000000" pitchFamily="2" charset="0"/>
              </a:endParaRPr>
            </a:p>
            <a:p>
              <a:r>
                <a:rPr lang="bg-BG" sz="800" cap="all" dirty="0">
                  <a:solidFill>
                    <a:schemeClr val="accent1">
                      <a:lumMod val="50000"/>
                    </a:schemeClr>
                  </a:solidFill>
                  <a:latin typeface="Roboto" panose="02000000000000000000" pitchFamily="2" charset="0"/>
                  <a:ea typeface="Roboto" panose="02000000000000000000" pitchFamily="2" charset="0"/>
                </a:rPr>
                <a:t>Подкрепени крайни получатели</a:t>
              </a:r>
            </a:p>
            <a:p>
              <a:endParaRPr lang="en-US" sz="800" cap="all" dirty="0">
                <a:solidFill>
                  <a:srgbClr val="00B0F0"/>
                </a:solidFill>
                <a:latin typeface="Roboto" panose="02000000000000000000" pitchFamily="2" charset="0"/>
                <a:ea typeface="Roboto" panose="02000000000000000000" pitchFamily="2" charset="0"/>
              </a:endParaRPr>
            </a:p>
          </p:txBody>
        </p:sp>
        <p:sp>
          <p:nvSpPr>
            <p:cNvPr id="31" name="TextBox 30">
              <a:extLst>
                <a:ext uri="{FF2B5EF4-FFF2-40B4-BE49-F238E27FC236}">
                  <a16:creationId xmlns:a16="http://schemas.microsoft.com/office/drawing/2014/main" id="{20853B07-BCB8-4A7F-4C75-38839F5E55EF}"/>
                </a:ext>
              </a:extLst>
            </p:cNvPr>
            <p:cNvSpPr txBox="1"/>
            <p:nvPr/>
          </p:nvSpPr>
          <p:spPr>
            <a:xfrm>
              <a:off x="3995416" y="3255948"/>
              <a:ext cx="1809947" cy="369332"/>
            </a:xfrm>
            <a:prstGeom prst="rect">
              <a:avLst/>
            </a:prstGeom>
            <a:noFill/>
          </p:spPr>
          <p:txBody>
            <a:bodyPr wrap="square" rtlCol="0">
              <a:spAutoFit/>
            </a:bodyPr>
            <a:lstStyle/>
            <a:p>
              <a:pPr algn="ctr"/>
              <a:r>
                <a:rPr lang="bg-BG" sz="900" dirty="0">
                  <a:solidFill>
                    <a:schemeClr val="bg1"/>
                  </a:solidFill>
                  <a:latin typeface="Roboto" panose="02000000000000000000" pitchFamily="2" charset="0"/>
                  <a:ea typeface="Roboto" panose="02000000000000000000" pitchFamily="2" charset="0"/>
                </a:rPr>
                <a:t>По линия на </a:t>
              </a:r>
              <a:r>
                <a:rPr lang="en-US" sz="900" dirty="0">
                  <a:solidFill>
                    <a:schemeClr val="bg1"/>
                  </a:solidFill>
                  <a:latin typeface="Roboto" panose="02000000000000000000" pitchFamily="2" charset="0"/>
                  <a:ea typeface="Roboto" panose="02000000000000000000" pitchFamily="2" charset="0"/>
                </a:rPr>
                <a:t>REACT-EU</a:t>
              </a:r>
              <a:r>
                <a:rPr lang="bg-BG" sz="900" dirty="0">
                  <a:solidFill>
                    <a:schemeClr val="bg1"/>
                  </a:solidFill>
                  <a:latin typeface="Roboto" panose="02000000000000000000" pitchFamily="2" charset="0"/>
                  <a:ea typeface="Roboto" panose="02000000000000000000" pitchFamily="2" charset="0"/>
                </a:rPr>
                <a:t>, </a:t>
              </a:r>
              <a:br>
                <a:rPr lang="bg-BG" sz="900" dirty="0">
                  <a:solidFill>
                    <a:schemeClr val="bg1"/>
                  </a:solidFill>
                  <a:latin typeface="Roboto" panose="02000000000000000000" pitchFamily="2" charset="0"/>
                  <a:ea typeface="Roboto" panose="02000000000000000000" pitchFamily="2" charset="0"/>
                </a:rPr>
              </a:br>
              <a:r>
                <a:rPr lang="bg-BG" sz="900" dirty="0">
                  <a:solidFill>
                    <a:schemeClr val="bg1"/>
                  </a:solidFill>
                  <a:latin typeface="Roboto" panose="02000000000000000000" pitchFamily="2" charset="0"/>
                  <a:ea typeface="Roboto" panose="02000000000000000000" pitchFamily="2" charset="0"/>
                </a:rPr>
                <a:t>ПО „Възстановяване на МСП“</a:t>
              </a:r>
              <a:endParaRPr lang="en-US" sz="900" dirty="0">
                <a:solidFill>
                  <a:schemeClr val="bg1"/>
                </a:solidFill>
              </a:endParaRPr>
            </a:p>
          </p:txBody>
        </p:sp>
        <p:sp>
          <p:nvSpPr>
            <p:cNvPr id="32" name="TextBox 31">
              <a:extLst>
                <a:ext uri="{FF2B5EF4-FFF2-40B4-BE49-F238E27FC236}">
                  <a16:creationId xmlns:a16="http://schemas.microsoft.com/office/drawing/2014/main" id="{A4CCF1BF-DEB3-53ED-4677-6973FB8097C1}"/>
                </a:ext>
              </a:extLst>
            </p:cNvPr>
            <p:cNvSpPr txBox="1"/>
            <p:nvPr/>
          </p:nvSpPr>
          <p:spPr>
            <a:xfrm>
              <a:off x="1174492" y="3255948"/>
              <a:ext cx="1809947" cy="369332"/>
            </a:xfrm>
            <a:prstGeom prst="rect">
              <a:avLst/>
            </a:prstGeom>
            <a:noFill/>
          </p:spPr>
          <p:txBody>
            <a:bodyPr wrap="square" rtlCol="0">
              <a:spAutoFit/>
            </a:bodyPr>
            <a:lstStyle/>
            <a:p>
              <a:pPr algn="ctr"/>
              <a:r>
                <a:rPr lang="bg-BG" sz="900" dirty="0">
                  <a:solidFill>
                    <a:schemeClr val="bg1"/>
                  </a:solidFill>
                  <a:latin typeface="Roboto" panose="02000000000000000000" pitchFamily="2" charset="0"/>
                  <a:ea typeface="Roboto" panose="02000000000000000000" pitchFamily="2" charset="0"/>
                </a:rPr>
                <a:t>ПО „Предприемачество и капацитет за растеж на МСП“</a:t>
              </a:r>
              <a:endParaRPr lang="bg-BG" sz="900" dirty="0">
                <a:solidFill>
                  <a:schemeClr val="bg1"/>
                </a:solidFill>
              </a:endParaRPr>
            </a:p>
          </p:txBody>
        </p:sp>
      </p:grpSp>
    </p:spTree>
    <p:extLst>
      <p:ext uri="{BB962C8B-B14F-4D97-AF65-F5344CB8AC3E}">
        <p14:creationId xmlns:p14="http://schemas.microsoft.com/office/powerpoint/2010/main" val="1660335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679144-F25B-262B-4168-788DC2EB2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4" name="TextBox 3"/>
          <p:cNvSpPr txBox="1"/>
          <p:nvPr/>
        </p:nvSpPr>
        <p:spPr>
          <a:xfrm>
            <a:off x="914401" y="385147"/>
            <a:ext cx="5973430" cy="400110"/>
          </a:xfrm>
          <a:prstGeom prst="rect">
            <a:avLst/>
          </a:prstGeom>
          <a:noFill/>
        </p:spPr>
        <p:txBody>
          <a:bodyPr wrap="none" rtlCol="0">
            <a:spAutoFit/>
          </a:bodyPr>
          <a:lstStyle/>
          <a:p>
            <a:pPr>
              <a:spcAft>
                <a:spcPts val="1200"/>
              </a:spcAft>
            </a:pPr>
            <a:r>
              <a:rPr lang="ru-RU" sz="2000" b="1" spc="-60" dirty="0">
                <a:solidFill>
                  <a:schemeClr val="bg1"/>
                </a:solidFill>
                <a:latin typeface="Roboto" panose="02000000000000000000" pitchFamily="2" charset="0"/>
                <a:ea typeface="Roboto" panose="02000000000000000000" pitchFamily="2" charset="0"/>
                <a:cs typeface="Roboto" panose="02000000000000000000" pitchFamily="2" charset="0"/>
              </a:rPr>
              <a:t>ФИНАНСОВИ </a:t>
            </a:r>
            <a:r>
              <a:rPr lang="ru-RU" sz="2000" b="1" spc="-30" dirty="0">
                <a:solidFill>
                  <a:schemeClr val="bg1"/>
                </a:solidFill>
                <a:latin typeface="Roboto" panose="02000000000000000000" pitchFamily="2" charset="0"/>
                <a:ea typeface="Roboto" panose="02000000000000000000" pitchFamily="2" charset="0"/>
                <a:cs typeface="Roboto" panose="02000000000000000000" pitchFamily="2" charset="0"/>
              </a:rPr>
              <a:t>ИНСТРУМЕНТИ </a:t>
            </a:r>
            <a:r>
              <a:rPr lang="ru-RU" sz="2000" b="1" spc="-65" dirty="0">
                <a:solidFill>
                  <a:schemeClr val="bg1"/>
                </a:solidFill>
                <a:latin typeface="Roboto" panose="02000000000000000000" pitchFamily="2" charset="0"/>
                <a:ea typeface="Roboto" panose="02000000000000000000" pitchFamily="2" charset="0"/>
                <a:cs typeface="Roboto" panose="02000000000000000000" pitchFamily="2" charset="0"/>
              </a:rPr>
              <a:t>ПО </a:t>
            </a:r>
            <a:r>
              <a:rPr lang="ru-RU" sz="2000" b="1" spc="-25" dirty="0">
                <a:solidFill>
                  <a:schemeClr val="bg1"/>
                </a:solidFill>
                <a:latin typeface="Roboto" panose="02000000000000000000" pitchFamily="2" charset="0"/>
                <a:ea typeface="Roboto" panose="02000000000000000000" pitchFamily="2" charset="0"/>
                <a:cs typeface="Roboto" panose="02000000000000000000" pitchFamily="2" charset="0"/>
              </a:rPr>
              <a:t>ПРР</a:t>
            </a:r>
            <a:r>
              <a:rPr lang="ru-RU" sz="2000" b="1" spc="-30"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ru-RU" sz="2000" b="1" spc="25" dirty="0">
                <a:solidFill>
                  <a:schemeClr val="bg1"/>
                </a:solidFill>
                <a:latin typeface="Roboto" panose="02000000000000000000" pitchFamily="2" charset="0"/>
                <a:ea typeface="Roboto" panose="02000000000000000000" pitchFamily="2" charset="0"/>
                <a:cs typeface="Roboto" panose="02000000000000000000" pitchFamily="2" charset="0"/>
              </a:rPr>
              <a:t>2021-2027</a:t>
            </a:r>
            <a:endParaRPr lang="bg-BG" sz="2000" b="1" cap="all"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837" y="179652"/>
            <a:ext cx="1759527" cy="816420"/>
          </a:xfrm>
          <a:prstGeom prst="rect">
            <a:avLst/>
          </a:prstGeom>
        </p:spPr>
      </p:pic>
      <p:sp>
        <p:nvSpPr>
          <p:cNvPr id="21" name="TextBox 20">
            <a:extLst>
              <a:ext uri="{FF2B5EF4-FFF2-40B4-BE49-F238E27FC236}">
                <a16:creationId xmlns:a16="http://schemas.microsoft.com/office/drawing/2014/main" id="{3E7F745C-2707-9880-7C22-A7535A13A718}"/>
              </a:ext>
            </a:extLst>
          </p:cNvPr>
          <p:cNvSpPr txBox="1"/>
          <p:nvPr/>
        </p:nvSpPr>
        <p:spPr>
          <a:xfrm>
            <a:off x="914401" y="1236464"/>
            <a:ext cx="10420814" cy="630942"/>
          </a:xfrm>
          <a:prstGeom prst="rect">
            <a:avLst/>
          </a:prstGeom>
          <a:noFill/>
        </p:spPr>
        <p:txBody>
          <a:bodyPr wrap="square" rtlCol="0">
            <a:spAutoFit/>
          </a:bodyPr>
          <a:lstStyle/>
          <a:p>
            <a:pPr algn="just" defTabSz="457200">
              <a:buClr>
                <a:srgbClr val="00B0F0"/>
              </a:buClr>
            </a:pPr>
            <a:r>
              <a:rPr lang="bg-BG" sz="1600" b="1" cap="all" dirty="0">
                <a:solidFill>
                  <a:srgbClr val="2E75B6"/>
                </a:solidFill>
                <a:latin typeface="Roboto" panose="02000000000000000000" pitchFamily="2" charset="0"/>
                <a:ea typeface="Roboto" panose="02000000000000000000" pitchFamily="2" charset="0"/>
              </a:rPr>
              <a:t>Структура на изпълнение на ФИ по ПРР 2021-2027</a:t>
            </a:r>
          </a:p>
          <a:p>
            <a:pPr algn="ctr"/>
            <a:endParaRPr lang="ru-RU" sz="500" b="1" spc="70" dirty="0">
              <a:latin typeface="Roboto" panose="02000000000000000000" pitchFamily="2" charset="0"/>
              <a:ea typeface="Roboto" panose="02000000000000000000" pitchFamily="2" charset="0"/>
              <a:cs typeface="Roboto" panose="02000000000000000000" pitchFamily="2" charset="0"/>
            </a:endParaRPr>
          </a:p>
          <a:p>
            <a:pPr marL="285750" indent="-285750" algn="just" defTabSz="457200">
              <a:buClr>
                <a:srgbClr val="04003D"/>
              </a:buClr>
              <a:buFont typeface="Wingdings" panose="05000000000000000000" pitchFamily="2" charset="2"/>
              <a:buChar char="§"/>
            </a:pPr>
            <a:r>
              <a:rPr lang="ru-RU" sz="1400" dirty="0">
                <a:latin typeface="Roboto" panose="02000000000000000000" pitchFamily="2" charset="0"/>
                <a:ea typeface="Roboto" panose="02000000000000000000" pitchFamily="2" charset="0"/>
              </a:rPr>
              <a:t>Бюджет: </a:t>
            </a:r>
            <a:r>
              <a:rPr lang="en-US" sz="1400" dirty="0">
                <a:latin typeface="Roboto" panose="02000000000000000000" pitchFamily="2" charset="0"/>
                <a:ea typeface="Roboto" panose="02000000000000000000" pitchFamily="2" charset="0"/>
              </a:rPr>
              <a:t>EUR </a:t>
            </a:r>
            <a:r>
              <a:rPr lang="ru-RU" sz="1400" dirty="0">
                <a:latin typeface="Roboto" panose="02000000000000000000" pitchFamily="2" charset="0"/>
                <a:ea typeface="Roboto" panose="02000000000000000000" pitchFamily="2" charset="0"/>
              </a:rPr>
              <a:t>236</a:t>
            </a:r>
            <a:r>
              <a:rPr lang="en-US" sz="1400" dirty="0">
                <a:latin typeface="Roboto" panose="02000000000000000000" pitchFamily="2" charset="0"/>
                <a:ea typeface="Roboto" panose="02000000000000000000" pitchFamily="2" charset="0"/>
              </a:rPr>
              <a:t>.</a:t>
            </a:r>
            <a:r>
              <a:rPr lang="ru-RU" sz="1400" dirty="0">
                <a:latin typeface="Roboto" panose="02000000000000000000" pitchFamily="2" charset="0"/>
                <a:ea typeface="Roboto" panose="02000000000000000000" pitchFamily="2" charset="0"/>
              </a:rPr>
              <a:t>3 </a:t>
            </a:r>
            <a:r>
              <a:rPr lang="en-US" sz="1400" dirty="0">
                <a:latin typeface="Roboto" panose="02000000000000000000" pitchFamily="2" charset="0"/>
                <a:ea typeface="Roboto" panose="02000000000000000000" pitchFamily="2" charset="0"/>
              </a:rPr>
              <a:t>M</a:t>
            </a:r>
            <a:r>
              <a:rPr lang="ru-RU" sz="1400" dirty="0">
                <a:latin typeface="Roboto" panose="02000000000000000000" pitchFamily="2" charset="0"/>
                <a:ea typeface="Roboto" panose="02000000000000000000" pitchFamily="2" charset="0"/>
              </a:rPr>
              <a:t>, в т.ч. </a:t>
            </a:r>
            <a:r>
              <a:rPr lang="en-US" sz="1400" dirty="0">
                <a:latin typeface="Roboto" panose="02000000000000000000" pitchFamily="2" charset="0"/>
                <a:ea typeface="Roboto" panose="02000000000000000000" pitchFamily="2" charset="0"/>
              </a:rPr>
              <a:t>EUR </a:t>
            </a:r>
            <a:r>
              <a:rPr lang="ru-RU" sz="1400" dirty="0">
                <a:latin typeface="Roboto" panose="02000000000000000000" pitchFamily="2" charset="0"/>
                <a:ea typeface="Roboto" panose="02000000000000000000" pitchFamily="2" charset="0"/>
              </a:rPr>
              <a:t>141</a:t>
            </a:r>
            <a:r>
              <a:rPr lang="en-US" sz="1400" dirty="0">
                <a:latin typeface="Roboto" panose="02000000000000000000" pitchFamily="2" charset="0"/>
                <a:ea typeface="Roboto" panose="02000000000000000000" pitchFamily="2" charset="0"/>
              </a:rPr>
              <a:t>.</a:t>
            </a:r>
            <a:r>
              <a:rPr lang="ru-RU" sz="1400" dirty="0">
                <a:latin typeface="Roboto" panose="02000000000000000000" pitchFamily="2" charset="0"/>
                <a:ea typeface="Roboto" panose="02000000000000000000" pitchFamily="2" charset="0"/>
              </a:rPr>
              <a:t>8 </a:t>
            </a:r>
            <a:r>
              <a:rPr lang="en-US" sz="1400" dirty="0">
                <a:latin typeface="Roboto" panose="02000000000000000000" pitchFamily="2" charset="0"/>
                <a:ea typeface="Roboto" panose="02000000000000000000" pitchFamily="2" charset="0"/>
              </a:rPr>
              <a:t>M </a:t>
            </a:r>
            <a:r>
              <a:rPr lang="ru-RU" sz="1400" dirty="0">
                <a:latin typeface="Roboto" panose="02000000000000000000" pitchFamily="2" charset="0"/>
                <a:ea typeface="Roboto" panose="02000000000000000000" pitchFamily="2" charset="0"/>
              </a:rPr>
              <a:t>за </a:t>
            </a:r>
            <a:r>
              <a:rPr lang="ru-RU" sz="1400" dirty="0" err="1">
                <a:latin typeface="Roboto" panose="02000000000000000000" pitchFamily="2" charset="0"/>
                <a:ea typeface="Roboto" panose="02000000000000000000" pitchFamily="2" charset="0"/>
              </a:rPr>
              <a:t>заеми</a:t>
            </a:r>
            <a:r>
              <a:rPr lang="ru-RU" sz="1400" dirty="0">
                <a:latin typeface="Roboto" panose="02000000000000000000" pitchFamily="2" charset="0"/>
                <a:ea typeface="Roboto" panose="02000000000000000000" pitchFamily="2" charset="0"/>
              </a:rPr>
              <a:t> и </a:t>
            </a:r>
            <a:r>
              <a:rPr lang="ru-RU" sz="1400" dirty="0" err="1">
                <a:latin typeface="Roboto" panose="02000000000000000000" pitchFamily="2" charset="0"/>
                <a:ea typeface="Roboto" panose="02000000000000000000" pitchFamily="2" charset="0"/>
              </a:rPr>
              <a:t>гаранции</a:t>
            </a:r>
            <a:r>
              <a:rPr lang="ru-RU" sz="1400" dirty="0">
                <a:latin typeface="Roboto" panose="02000000000000000000" pitchFamily="2" charset="0"/>
                <a:ea typeface="Roboto" panose="02000000000000000000" pitchFamily="2" charset="0"/>
              </a:rPr>
              <a:t> и </a:t>
            </a:r>
            <a:r>
              <a:rPr lang="en-US" sz="1400" dirty="0">
                <a:latin typeface="Roboto" panose="02000000000000000000" pitchFamily="2" charset="0"/>
                <a:ea typeface="Roboto" panose="02000000000000000000" pitchFamily="2" charset="0"/>
              </a:rPr>
              <a:t>EUR </a:t>
            </a:r>
            <a:r>
              <a:rPr lang="ru-RU" sz="1400" dirty="0">
                <a:latin typeface="Roboto" panose="02000000000000000000" pitchFamily="2" charset="0"/>
                <a:ea typeface="Roboto" panose="02000000000000000000" pitchFamily="2" charset="0"/>
              </a:rPr>
              <a:t>94</a:t>
            </a:r>
            <a:r>
              <a:rPr lang="en-US" sz="1400" dirty="0">
                <a:latin typeface="Roboto" panose="02000000000000000000" pitchFamily="2" charset="0"/>
                <a:ea typeface="Roboto" panose="02000000000000000000" pitchFamily="2" charset="0"/>
              </a:rPr>
              <a:t>.</a:t>
            </a:r>
            <a:r>
              <a:rPr lang="ru-RU" sz="1400" dirty="0">
                <a:latin typeface="Roboto" panose="02000000000000000000" pitchFamily="2" charset="0"/>
                <a:ea typeface="Roboto" panose="02000000000000000000" pitchFamily="2" charset="0"/>
              </a:rPr>
              <a:t>5 </a:t>
            </a:r>
            <a:r>
              <a:rPr lang="en-US" sz="1400" dirty="0">
                <a:latin typeface="Roboto" panose="02000000000000000000" pitchFamily="2" charset="0"/>
                <a:ea typeface="Roboto" panose="02000000000000000000" pitchFamily="2" charset="0"/>
              </a:rPr>
              <a:t>M </a:t>
            </a:r>
            <a:r>
              <a:rPr lang="ru-RU" sz="1400" dirty="0">
                <a:latin typeface="Roboto" panose="02000000000000000000" pitchFamily="2" charset="0"/>
                <a:ea typeface="Roboto" panose="02000000000000000000" pitchFamily="2" charset="0"/>
              </a:rPr>
              <a:t>за БФП</a:t>
            </a:r>
          </a:p>
        </p:txBody>
      </p:sp>
      <p:sp>
        <p:nvSpPr>
          <p:cNvPr id="39" name="Rectangle 38">
            <a:extLst>
              <a:ext uri="{FF2B5EF4-FFF2-40B4-BE49-F238E27FC236}">
                <a16:creationId xmlns:a16="http://schemas.microsoft.com/office/drawing/2014/main" id="{EF2B1DC3-FF44-0DB9-42DA-604DC854CCF6}"/>
              </a:ext>
            </a:extLst>
          </p:cNvPr>
          <p:cNvSpPr/>
          <p:nvPr/>
        </p:nvSpPr>
        <p:spPr>
          <a:xfrm>
            <a:off x="812117" y="5448911"/>
            <a:ext cx="10143434" cy="576845"/>
          </a:xfrm>
          <a:prstGeom prst="rect">
            <a:avLst/>
          </a:prstGeom>
          <a:solidFill>
            <a:srgbClr val="04003D"/>
          </a:solidFill>
          <a:ln>
            <a:solidFill>
              <a:srgbClr val="04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Roboto" panose="02000000000000000000" pitchFamily="2" charset="0"/>
              <a:ea typeface="Roboto" panose="02000000000000000000" pitchFamily="2" charset="0"/>
              <a:cs typeface="Roboto" panose="02000000000000000000" pitchFamily="2" charset="0"/>
            </a:endParaRPr>
          </a:p>
        </p:txBody>
      </p:sp>
      <p:cxnSp>
        <p:nvCxnSpPr>
          <p:cNvPr id="50" name="Straight Arrow Connector 49">
            <a:extLst>
              <a:ext uri="{FF2B5EF4-FFF2-40B4-BE49-F238E27FC236}">
                <a16:creationId xmlns:a16="http://schemas.microsoft.com/office/drawing/2014/main" id="{A1E40066-DEAD-A36D-5839-C7DA75CC0955}"/>
              </a:ext>
            </a:extLst>
          </p:cNvPr>
          <p:cNvCxnSpPr>
            <a:cxnSpLocks/>
          </p:cNvCxnSpPr>
          <p:nvPr/>
        </p:nvCxnSpPr>
        <p:spPr>
          <a:xfrm>
            <a:off x="2615381" y="2438410"/>
            <a:ext cx="0" cy="372100"/>
          </a:xfrm>
          <a:prstGeom prst="straightConnector1">
            <a:avLst/>
          </a:prstGeom>
          <a:ln>
            <a:solidFill>
              <a:srgbClr val="04003D"/>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593C0B7-D5F8-7D95-92E4-745013C40659}"/>
              </a:ext>
            </a:extLst>
          </p:cNvPr>
          <p:cNvCxnSpPr>
            <a:cxnSpLocks/>
          </p:cNvCxnSpPr>
          <p:nvPr/>
        </p:nvCxnSpPr>
        <p:spPr>
          <a:xfrm>
            <a:off x="2615381" y="3198579"/>
            <a:ext cx="0" cy="137683"/>
          </a:xfrm>
          <a:prstGeom prst="line">
            <a:avLst/>
          </a:prstGeom>
          <a:ln>
            <a:solidFill>
              <a:srgbClr val="04003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C66388-B81D-ED06-ACCB-F051DB2E7DD5}"/>
              </a:ext>
            </a:extLst>
          </p:cNvPr>
          <p:cNvCxnSpPr>
            <a:cxnSpLocks/>
          </p:cNvCxnSpPr>
          <p:nvPr/>
        </p:nvCxnSpPr>
        <p:spPr>
          <a:xfrm>
            <a:off x="7561006" y="3198579"/>
            <a:ext cx="0" cy="148622"/>
          </a:xfrm>
          <a:prstGeom prst="line">
            <a:avLst/>
          </a:prstGeom>
          <a:ln>
            <a:solidFill>
              <a:srgbClr val="04003D"/>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B8D1BFC-6AD1-536C-A1AF-52E7617B75EB}"/>
              </a:ext>
            </a:extLst>
          </p:cNvPr>
          <p:cNvCxnSpPr/>
          <p:nvPr/>
        </p:nvCxnSpPr>
        <p:spPr>
          <a:xfrm>
            <a:off x="7605034" y="3988194"/>
            <a:ext cx="0" cy="156815"/>
          </a:xfrm>
          <a:prstGeom prst="straightConnector1">
            <a:avLst/>
          </a:prstGeom>
          <a:ln>
            <a:solidFill>
              <a:srgbClr val="04003D"/>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A08798B-8BE5-97B7-4810-57C94CDA7978}"/>
              </a:ext>
            </a:extLst>
          </p:cNvPr>
          <p:cNvGrpSpPr/>
          <p:nvPr/>
        </p:nvGrpSpPr>
        <p:grpSpPr>
          <a:xfrm>
            <a:off x="794533" y="1966161"/>
            <a:ext cx="10161019" cy="4526754"/>
            <a:chOff x="541615" y="1966161"/>
            <a:chExt cx="10161019" cy="4526754"/>
          </a:xfrm>
        </p:grpSpPr>
        <p:sp>
          <p:nvSpPr>
            <p:cNvPr id="22" name="Rectangle 21">
              <a:extLst>
                <a:ext uri="{FF2B5EF4-FFF2-40B4-BE49-F238E27FC236}">
                  <a16:creationId xmlns:a16="http://schemas.microsoft.com/office/drawing/2014/main" id="{C89964E1-7239-0F16-EFF3-AF09DE6CC315}"/>
                </a:ext>
              </a:extLst>
            </p:cNvPr>
            <p:cNvSpPr/>
            <p:nvPr/>
          </p:nvSpPr>
          <p:spPr>
            <a:xfrm>
              <a:off x="1877117" y="2019377"/>
              <a:ext cx="2273965" cy="419033"/>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400" b="1" dirty="0">
                  <a:latin typeface="Roboto" panose="02000000000000000000" pitchFamily="2" charset="0"/>
                  <a:ea typeface="Roboto" panose="02000000000000000000" pitchFamily="2" charset="0"/>
                  <a:cs typeface="Roboto" panose="02000000000000000000" pitchFamily="2" charset="0"/>
                </a:rPr>
                <a:t>ХФ (ФМФИБ)</a:t>
              </a:r>
              <a:endParaRPr lang="en-US" sz="1400" b="1" dirty="0">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347B03F3-4A7A-0EB7-FA16-E7642F050C47}"/>
                </a:ext>
              </a:extLst>
            </p:cNvPr>
            <p:cNvSpPr/>
            <p:nvPr/>
          </p:nvSpPr>
          <p:spPr>
            <a:xfrm>
              <a:off x="6652881" y="2000962"/>
              <a:ext cx="2273965" cy="419033"/>
            </a:xfrm>
            <a:prstGeom prst="rect">
              <a:avLst/>
            </a:prstGeom>
            <a:solidFill>
              <a:srgbClr val="04003D"/>
            </a:solidFill>
            <a:ln>
              <a:solidFill>
                <a:srgbClr val="04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400" b="1" dirty="0">
                  <a:latin typeface="Roboto" panose="02000000000000000000" pitchFamily="2" charset="0"/>
                  <a:ea typeface="Roboto" panose="02000000000000000000" pitchFamily="2" charset="0"/>
                  <a:cs typeface="Roboto" panose="02000000000000000000" pitchFamily="2" charset="0"/>
                </a:rPr>
                <a:t>Финансов посредник</a:t>
              </a:r>
              <a:endParaRPr lang="en-US" sz="1400" b="1" dirty="0">
                <a:latin typeface="Roboto" panose="02000000000000000000" pitchFamily="2" charset="0"/>
                <a:ea typeface="Roboto" panose="02000000000000000000" pitchFamily="2" charset="0"/>
                <a:cs typeface="Roboto" panose="02000000000000000000" pitchFamily="2" charset="0"/>
              </a:endParaRPr>
            </a:p>
          </p:txBody>
        </p:sp>
        <p:sp>
          <p:nvSpPr>
            <p:cNvPr id="25" name="Rectangle 24">
              <a:extLst>
                <a:ext uri="{FF2B5EF4-FFF2-40B4-BE49-F238E27FC236}">
                  <a16:creationId xmlns:a16="http://schemas.microsoft.com/office/drawing/2014/main" id="{66855A8E-34AE-0CB5-F4A7-CE8A122C13A1}"/>
                </a:ext>
              </a:extLst>
            </p:cNvPr>
            <p:cNvSpPr/>
            <p:nvPr/>
          </p:nvSpPr>
          <p:spPr>
            <a:xfrm>
              <a:off x="1877117" y="2779546"/>
              <a:ext cx="7049729" cy="419033"/>
            </a:xfrm>
            <a:prstGeom prst="rect">
              <a:avLst/>
            </a:prstGeom>
            <a:solidFill>
              <a:srgbClr val="04003D"/>
            </a:solidFill>
            <a:ln>
              <a:solidFill>
                <a:srgbClr val="04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400" b="1" dirty="0">
                  <a:latin typeface="Roboto" panose="02000000000000000000" pitchFamily="2" charset="0"/>
                  <a:ea typeface="Roboto" panose="02000000000000000000" pitchFamily="2" charset="0"/>
                  <a:cs typeface="Roboto" panose="02000000000000000000" pitchFamily="2" charset="0"/>
                </a:rPr>
                <a:t>Фондове за градско развитие за Северна и Южна България </a:t>
              </a:r>
              <a:endParaRPr lang="en-US" sz="1400" b="1" dirty="0">
                <a:latin typeface="Roboto" panose="02000000000000000000" pitchFamily="2" charset="0"/>
                <a:ea typeface="Roboto" panose="02000000000000000000" pitchFamily="2" charset="0"/>
                <a:cs typeface="Roboto" panose="02000000000000000000" pitchFamily="2" charset="0"/>
              </a:endParaRPr>
            </a:p>
          </p:txBody>
        </p:sp>
        <p:sp>
          <p:nvSpPr>
            <p:cNvPr id="26" name="Rectangle 25">
              <a:extLst>
                <a:ext uri="{FF2B5EF4-FFF2-40B4-BE49-F238E27FC236}">
                  <a16:creationId xmlns:a16="http://schemas.microsoft.com/office/drawing/2014/main" id="{9930343F-4246-4934-A705-0DA9F0A7711D}"/>
                </a:ext>
              </a:extLst>
            </p:cNvPr>
            <p:cNvSpPr/>
            <p:nvPr/>
          </p:nvSpPr>
          <p:spPr>
            <a:xfrm>
              <a:off x="597783" y="3336262"/>
              <a:ext cx="3334723" cy="640994"/>
            </a:xfrm>
            <a:prstGeom prst="rect">
              <a:avLst/>
            </a:prstGeom>
            <a:solidFill>
              <a:srgbClr val="04003D"/>
            </a:solidFill>
            <a:ln>
              <a:solidFill>
                <a:srgbClr val="04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400" b="1" dirty="0">
                  <a:latin typeface="Roboto" panose="02000000000000000000" pitchFamily="2" charset="0"/>
                  <a:ea typeface="Roboto" panose="02000000000000000000" pitchFamily="2" charset="0"/>
                  <a:cs typeface="Roboto" panose="02000000000000000000" pitchFamily="2" charset="0"/>
                </a:rPr>
                <a:t>Приоритет 1</a:t>
              </a:r>
            </a:p>
            <a:p>
              <a:pPr algn="ctr"/>
              <a:r>
                <a:rPr lang="en-US" sz="1200" b="1" dirty="0">
                  <a:latin typeface="Roboto" panose="02000000000000000000" pitchFamily="2" charset="0"/>
                  <a:ea typeface="Roboto" panose="02000000000000000000" pitchFamily="2" charset="0"/>
                  <a:cs typeface="Roboto" panose="02000000000000000000" pitchFamily="2" charset="0"/>
                </a:rPr>
                <a:t>EUR </a:t>
              </a:r>
              <a:r>
                <a:rPr lang="bg-BG" sz="1200" b="1" dirty="0">
                  <a:latin typeface="Roboto" panose="02000000000000000000" pitchFamily="2" charset="0"/>
                  <a:ea typeface="Roboto" panose="02000000000000000000" pitchFamily="2" charset="0"/>
                  <a:cs typeface="Roboto" panose="02000000000000000000" pitchFamily="2" charset="0"/>
                </a:rPr>
                <a:t>41</a:t>
              </a:r>
              <a:r>
                <a:rPr lang="en-US" sz="1200" b="1" dirty="0">
                  <a:latin typeface="Roboto" panose="02000000000000000000" pitchFamily="2" charset="0"/>
                  <a:ea typeface="Roboto" panose="02000000000000000000" pitchFamily="2" charset="0"/>
                  <a:cs typeface="Roboto" panose="02000000000000000000" pitchFamily="2" charset="0"/>
                </a:rPr>
                <a:t>.</a:t>
              </a:r>
              <a:r>
                <a:rPr lang="bg-BG" sz="1200" b="1" dirty="0">
                  <a:latin typeface="Roboto" panose="02000000000000000000" pitchFamily="2" charset="0"/>
                  <a:ea typeface="Roboto" panose="02000000000000000000" pitchFamily="2" charset="0"/>
                  <a:cs typeface="Roboto" panose="02000000000000000000" pitchFamily="2" charset="0"/>
                </a:rPr>
                <a:t>8 М заеми и гаранции и </a:t>
              </a:r>
              <a:r>
                <a:rPr lang="en-US" sz="1200" b="1" dirty="0">
                  <a:latin typeface="Roboto" panose="02000000000000000000" pitchFamily="2" charset="0"/>
                  <a:ea typeface="Roboto" panose="02000000000000000000" pitchFamily="2" charset="0"/>
                  <a:cs typeface="Roboto" panose="02000000000000000000" pitchFamily="2" charset="0"/>
                </a:rPr>
                <a:t>EUR </a:t>
              </a:r>
              <a:r>
                <a:rPr lang="bg-BG" sz="1200" b="1" dirty="0">
                  <a:latin typeface="Roboto" panose="02000000000000000000" pitchFamily="2" charset="0"/>
                  <a:ea typeface="Roboto" panose="02000000000000000000" pitchFamily="2" charset="0"/>
                  <a:cs typeface="Roboto" panose="02000000000000000000" pitchFamily="2" charset="0"/>
                </a:rPr>
                <a:t>27</a:t>
              </a:r>
              <a:r>
                <a:rPr lang="en-US" sz="1200" b="1" dirty="0">
                  <a:latin typeface="Roboto" panose="02000000000000000000" pitchFamily="2" charset="0"/>
                  <a:ea typeface="Roboto" panose="02000000000000000000" pitchFamily="2" charset="0"/>
                  <a:cs typeface="Roboto" panose="02000000000000000000" pitchFamily="2" charset="0"/>
                </a:rPr>
                <a:t>.</a:t>
              </a:r>
              <a:r>
                <a:rPr lang="bg-BG" sz="1200" b="1" dirty="0">
                  <a:latin typeface="Roboto" panose="02000000000000000000" pitchFamily="2" charset="0"/>
                  <a:ea typeface="Roboto" panose="02000000000000000000" pitchFamily="2" charset="0"/>
                  <a:cs typeface="Roboto" panose="02000000000000000000" pitchFamily="2" charset="0"/>
                </a:rPr>
                <a:t>9 М БФП</a:t>
              </a:r>
            </a:p>
          </p:txBody>
        </p:sp>
        <p:sp>
          <p:nvSpPr>
            <p:cNvPr id="27" name="Rectangle 26">
              <a:extLst>
                <a:ext uri="{FF2B5EF4-FFF2-40B4-BE49-F238E27FC236}">
                  <a16:creationId xmlns:a16="http://schemas.microsoft.com/office/drawing/2014/main" id="{22BC967F-68D7-7CA1-2CE4-B47757C32F30}"/>
                </a:ext>
              </a:extLst>
            </p:cNvPr>
            <p:cNvSpPr/>
            <p:nvPr/>
          </p:nvSpPr>
          <p:spPr>
            <a:xfrm>
              <a:off x="4039074" y="3347201"/>
              <a:ext cx="6663560" cy="640993"/>
            </a:xfrm>
            <a:prstGeom prst="rect">
              <a:avLst/>
            </a:prstGeom>
            <a:solidFill>
              <a:srgbClr val="04003D"/>
            </a:solidFill>
            <a:ln>
              <a:solidFill>
                <a:srgbClr val="04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400" b="1" dirty="0">
                  <a:latin typeface="Roboto" panose="02000000000000000000" pitchFamily="2" charset="0"/>
                  <a:ea typeface="Roboto" panose="02000000000000000000" pitchFamily="2" charset="0"/>
                  <a:cs typeface="Roboto" panose="02000000000000000000" pitchFamily="2" charset="0"/>
                </a:rPr>
                <a:t>Приоритет 2 </a:t>
              </a:r>
            </a:p>
            <a:p>
              <a:pPr algn="ctr"/>
              <a:r>
                <a:rPr lang="en-US" sz="1200" b="1" dirty="0">
                  <a:latin typeface="Roboto" panose="02000000000000000000" pitchFamily="2" charset="0"/>
                  <a:ea typeface="Roboto" panose="02000000000000000000" pitchFamily="2" charset="0"/>
                  <a:cs typeface="Roboto" panose="02000000000000000000" pitchFamily="2" charset="0"/>
                </a:rPr>
                <a:t>EUR </a:t>
              </a:r>
              <a:r>
                <a:rPr lang="bg-BG" sz="1200" b="1" dirty="0">
                  <a:latin typeface="Roboto" panose="02000000000000000000" pitchFamily="2" charset="0"/>
                  <a:ea typeface="Roboto" panose="02000000000000000000" pitchFamily="2" charset="0"/>
                  <a:cs typeface="Roboto" panose="02000000000000000000" pitchFamily="2" charset="0"/>
                </a:rPr>
                <a:t>100 М заеми и гаранции и </a:t>
              </a:r>
              <a:r>
                <a:rPr lang="en-US" sz="1200" b="1" dirty="0">
                  <a:latin typeface="Roboto" panose="02000000000000000000" pitchFamily="2" charset="0"/>
                  <a:ea typeface="Roboto" panose="02000000000000000000" pitchFamily="2" charset="0"/>
                  <a:cs typeface="Roboto" panose="02000000000000000000" pitchFamily="2" charset="0"/>
                </a:rPr>
                <a:t>EUR </a:t>
              </a:r>
              <a:r>
                <a:rPr lang="bg-BG" sz="1200" b="1" dirty="0">
                  <a:latin typeface="Roboto" panose="02000000000000000000" pitchFamily="2" charset="0"/>
                  <a:ea typeface="Roboto" panose="02000000000000000000" pitchFamily="2" charset="0"/>
                  <a:cs typeface="Roboto" panose="02000000000000000000" pitchFamily="2" charset="0"/>
                </a:rPr>
                <a:t>66</a:t>
              </a:r>
              <a:r>
                <a:rPr lang="en-US" sz="1200" b="1" dirty="0">
                  <a:latin typeface="Roboto" panose="02000000000000000000" pitchFamily="2" charset="0"/>
                  <a:ea typeface="Roboto" panose="02000000000000000000" pitchFamily="2" charset="0"/>
                  <a:cs typeface="Roboto" panose="02000000000000000000" pitchFamily="2" charset="0"/>
                </a:rPr>
                <a:t>.</a:t>
              </a:r>
              <a:r>
                <a:rPr lang="bg-BG" sz="1200" b="1" dirty="0">
                  <a:latin typeface="Roboto" panose="02000000000000000000" pitchFamily="2" charset="0"/>
                  <a:ea typeface="Roboto" panose="02000000000000000000" pitchFamily="2" charset="0"/>
                  <a:cs typeface="Roboto" panose="02000000000000000000" pitchFamily="2" charset="0"/>
                </a:rPr>
                <a:t>6 М БФП</a:t>
              </a:r>
            </a:p>
          </p:txBody>
        </p:sp>
        <p:sp>
          <p:nvSpPr>
            <p:cNvPr id="37" name="Rectangle 36">
              <a:extLst>
                <a:ext uri="{FF2B5EF4-FFF2-40B4-BE49-F238E27FC236}">
                  <a16:creationId xmlns:a16="http://schemas.microsoft.com/office/drawing/2014/main" id="{BD4BFC48-B70C-22F4-F8B6-971E1268024A}"/>
                </a:ext>
              </a:extLst>
            </p:cNvPr>
            <p:cNvSpPr/>
            <p:nvPr/>
          </p:nvSpPr>
          <p:spPr>
            <a:xfrm>
              <a:off x="597783" y="4145010"/>
              <a:ext cx="3334723" cy="1185696"/>
            </a:xfrm>
            <a:prstGeom prst="rect">
              <a:avLst/>
            </a:prstGeom>
            <a:solidFill>
              <a:schemeClr val="bg1"/>
            </a:solidFill>
            <a:ln>
              <a:solidFill>
                <a:srgbClr val="04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rgbClr val="04003D"/>
                  </a:solidFill>
                  <a:latin typeface="Roboto" panose="02000000000000000000" pitchFamily="2" charset="0"/>
                  <a:ea typeface="Roboto" panose="02000000000000000000" pitchFamily="2" charset="0"/>
                  <a:cs typeface="Roboto" panose="02000000000000000000" pitchFamily="2" charset="0"/>
                </a:rPr>
                <a:t>Видин, Плевен, Русе, Велико Търново, Варна, Благоевград, Бургас, Стара  Загора, Пловдив и Столична община</a:t>
              </a:r>
              <a:endParaRPr lang="bg-BG" sz="1200" dirty="0">
                <a:solidFill>
                  <a:srgbClr val="04003D"/>
                </a:solidFill>
                <a:latin typeface="Roboto" panose="02000000000000000000" pitchFamily="2" charset="0"/>
                <a:ea typeface="Roboto" panose="02000000000000000000" pitchFamily="2" charset="0"/>
                <a:cs typeface="Roboto" panose="02000000000000000000" pitchFamily="2" charset="0"/>
              </a:endParaRPr>
            </a:p>
          </p:txBody>
        </p:sp>
        <p:sp>
          <p:nvSpPr>
            <p:cNvPr id="38" name="Rectangle 37">
              <a:extLst>
                <a:ext uri="{FF2B5EF4-FFF2-40B4-BE49-F238E27FC236}">
                  <a16:creationId xmlns:a16="http://schemas.microsoft.com/office/drawing/2014/main" id="{17172A72-A4BF-69D0-5D7A-452BB6E7A077}"/>
                </a:ext>
              </a:extLst>
            </p:cNvPr>
            <p:cNvSpPr/>
            <p:nvPr/>
          </p:nvSpPr>
          <p:spPr>
            <a:xfrm>
              <a:off x="4039074" y="4147875"/>
              <a:ext cx="6663560" cy="1185695"/>
            </a:xfrm>
            <a:prstGeom prst="rect">
              <a:avLst/>
            </a:prstGeom>
            <a:solidFill>
              <a:schemeClr val="bg1"/>
            </a:solidFill>
            <a:ln>
              <a:solidFill>
                <a:srgbClr val="04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spc="35" dirty="0">
                  <a:solidFill>
                    <a:srgbClr val="04003D"/>
                  </a:solidFill>
                  <a:latin typeface="Roboto" panose="02000000000000000000" pitchFamily="2" charset="0"/>
                  <a:ea typeface="Roboto" panose="02000000000000000000" pitchFamily="2" charset="0"/>
                  <a:cs typeface="Roboto" panose="02000000000000000000" pitchFamily="2" charset="0"/>
                </a:rPr>
                <a:t>Враца, </a:t>
              </a:r>
              <a:r>
                <a:rPr lang="bg-BG" sz="1200" spc="40" dirty="0">
                  <a:solidFill>
                    <a:srgbClr val="04003D"/>
                  </a:solidFill>
                  <a:latin typeface="Roboto" panose="02000000000000000000" pitchFamily="2" charset="0"/>
                  <a:ea typeface="Roboto" panose="02000000000000000000" pitchFamily="2" charset="0"/>
                  <a:cs typeface="Roboto" panose="02000000000000000000" pitchFamily="2" charset="0"/>
                </a:rPr>
                <a:t>Ловеч, </a:t>
              </a:r>
              <a:r>
                <a:rPr lang="bg-BG" sz="1200" spc="30" dirty="0">
                  <a:solidFill>
                    <a:srgbClr val="04003D"/>
                  </a:solidFill>
                  <a:latin typeface="Roboto" panose="02000000000000000000" pitchFamily="2" charset="0"/>
                  <a:ea typeface="Roboto" panose="02000000000000000000" pitchFamily="2" charset="0"/>
                  <a:cs typeface="Roboto" panose="02000000000000000000" pitchFamily="2" charset="0"/>
                </a:rPr>
                <a:t>Лом, Монтана, </a:t>
              </a:r>
              <a:r>
                <a:rPr lang="bg-BG" sz="1200" spc="25" dirty="0">
                  <a:solidFill>
                    <a:srgbClr val="04003D"/>
                  </a:solidFill>
                  <a:latin typeface="Roboto" panose="02000000000000000000" pitchFamily="2" charset="0"/>
                  <a:ea typeface="Roboto" panose="02000000000000000000" pitchFamily="2" charset="0"/>
                  <a:cs typeface="Roboto" panose="02000000000000000000" pitchFamily="2" charset="0"/>
                </a:rPr>
                <a:t>Троян, Габрово, </a:t>
              </a:r>
              <a:r>
                <a:rPr lang="bg-BG" sz="1200" spc="35" dirty="0">
                  <a:solidFill>
                    <a:srgbClr val="04003D"/>
                  </a:solidFill>
                  <a:latin typeface="Roboto" panose="02000000000000000000" pitchFamily="2" charset="0"/>
                  <a:ea typeface="Roboto" panose="02000000000000000000" pitchFamily="2" charset="0"/>
                  <a:cs typeface="Roboto" panose="02000000000000000000" pitchFamily="2" charset="0"/>
                </a:rPr>
                <a:t>Горна </a:t>
              </a:r>
              <a:r>
                <a:rPr lang="bg-BG" sz="1200" spc="30" dirty="0">
                  <a:solidFill>
                    <a:srgbClr val="04003D"/>
                  </a:solidFill>
                  <a:latin typeface="Roboto" panose="02000000000000000000" pitchFamily="2" charset="0"/>
                  <a:ea typeface="Roboto" panose="02000000000000000000" pitchFamily="2" charset="0"/>
                  <a:cs typeface="Roboto" panose="02000000000000000000" pitchFamily="2" charset="0"/>
                </a:rPr>
                <a:t>Оряховица,  </a:t>
              </a:r>
              <a:r>
                <a:rPr lang="bg-BG" sz="1200" spc="45" dirty="0">
                  <a:solidFill>
                    <a:srgbClr val="04003D"/>
                  </a:solidFill>
                  <a:latin typeface="Roboto" panose="02000000000000000000" pitchFamily="2" charset="0"/>
                  <a:ea typeface="Roboto" panose="02000000000000000000" pitchFamily="2" charset="0"/>
                  <a:cs typeface="Roboto" panose="02000000000000000000" pitchFamily="2" charset="0"/>
                </a:rPr>
                <a:t>Севлиево,</a:t>
              </a:r>
              <a:r>
                <a:rPr lang="bg-BG" sz="1200" spc="5" dirty="0">
                  <a:solidFill>
                    <a:srgbClr val="04003D"/>
                  </a:solidFill>
                  <a:latin typeface="Roboto" panose="02000000000000000000" pitchFamily="2" charset="0"/>
                  <a:ea typeface="Roboto" panose="02000000000000000000" pitchFamily="2" charset="0"/>
                  <a:cs typeface="Roboto" panose="02000000000000000000" pitchFamily="2" charset="0"/>
                </a:rPr>
                <a:t> </a:t>
              </a:r>
              <a:r>
                <a:rPr lang="bg-BG" sz="1200" spc="45" dirty="0">
                  <a:solidFill>
                    <a:srgbClr val="04003D"/>
                  </a:solidFill>
                  <a:latin typeface="Roboto" panose="02000000000000000000" pitchFamily="2" charset="0"/>
                  <a:ea typeface="Roboto" panose="02000000000000000000" pitchFamily="2" charset="0"/>
                  <a:cs typeface="Roboto" panose="02000000000000000000" pitchFamily="2" charset="0"/>
                </a:rPr>
                <a:t>Разград,</a:t>
              </a:r>
              <a:r>
                <a:rPr lang="bg-BG" sz="1200" spc="10" dirty="0">
                  <a:solidFill>
                    <a:srgbClr val="04003D"/>
                  </a:solidFill>
                  <a:latin typeface="Roboto" panose="02000000000000000000" pitchFamily="2" charset="0"/>
                  <a:ea typeface="Roboto" panose="02000000000000000000" pitchFamily="2" charset="0"/>
                  <a:cs typeface="Roboto" panose="02000000000000000000" pitchFamily="2" charset="0"/>
                </a:rPr>
                <a:t> </a:t>
              </a:r>
              <a:r>
                <a:rPr lang="bg-BG" sz="1200" spc="55" dirty="0">
                  <a:solidFill>
                    <a:srgbClr val="04003D"/>
                  </a:solidFill>
                  <a:latin typeface="Roboto" panose="02000000000000000000" pitchFamily="2" charset="0"/>
                  <a:ea typeface="Roboto" panose="02000000000000000000" pitchFamily="2" charset="0"/>
                  <a:cs typeface="Roboto" panose="02000000000000000000" pitchFamily="2" charset="0"/>
                </a:rPr>
                <a:t>Свищов,</a:t>
              </a:r>
              <a:r>
                <a:rPr lang="bg-BG" sz="1200" spc="10" dirty="0">
                  <a:solidFill>
                    <a:srgbClr val="04003D"/>
                  </a:solidFill>
                  <a:latin typeface="Roboto" panose="02000000000000000000" pitchFamily="2" charset="0"/>
                  <a:ea typeface="Roboto" panose="02000000000000000000" pitchFamily="2" charset="0"/>
                  <a:cs typeface="Roboto" panose="02000000000000000000" pitchFamily="2" charset="0"/>
                </a:rPr>
                <a:t> </a:t>
              </a:r>
              <a:r>
                <a:rPr lang="bg-BG" sz="1200" spc="50" dirty="0">
                  <a:solidFill>
                    <a:srgbClr val="04003D"/>
                  </a:solidFill>
                  <a:latin typeface="Roboto" panose="02000000000000000000" pitchFamily="2" charset="0"/>
                  <a:ea typeface="Roboto" panose="02000000000000000000" pitchFamily="2" charset="0"/>
                  <a:cs typeface="Roboto" panose="02000000000000000000" pitchFamily="2" charset="0"/>
                </a:rPr>
                <a:t>Силистра,</a:t>
              </a:r>
              <a:r>
                <a:rPr lang="bg-BG" sz="1200" spc="10" dirty="0">
                  <a:solidFill>
                    <a:srgbClr val="04003D"/>
                  </a:solidFill>
                  <a:latin typeface="Roboto" panose="02000000000000000000" pitchFamily="2" charset="0"/>
                  <a:ea typeface="Roboto" panose="02000000000000000000" pitchFamily="2" charset="0"/>
                  <a:cs typeface="Roboto" panose="02000000000000000000" pitchFamily="2" charset="0"/>
                </a:rPr>
                <a:t> </a:t>
              </a:r>
              <a:r>
                <a:rPr lang="bg-BG" sz="1200" spc="30" dirty="0">
                  <a:solidFill>
                    <a:srgbClr val="04003D"/>
                  </a:solidFill>
                  <a:latin typeface="Roboto" panose="02000000000000000000" pitchFamily="2" charset="0"/>
                  <a:ea typeface="Roboto" panose="02000000000000000000" pitchFamily="2" charset="0"/>
                  <a:cs typeface="Roboto" panose="02000000000000000000" pitchFamily="2" charset="0"/>
                </a:rPr>
                <a:t>Добрич,</a:t>
              </a:r>
              <a:r>
                <a:rPr lang="bg-BG" sz="1200" spc="-10" dirty="0">
                  <a:solidFill>
                    <a:srgbClr val="04003D"/>
                  </a:solidFill>
                  <a:latin typeface="Roboto" panose="02000000000000000000" pitchFamily="2" charset="0"/>
                  <a:ea typeface="Roboto" panose="02000000000000000000" pitchFamily="2" charset="0"/>
                  <a:cs typeface="Roboto" panose="02000000000000000000" pitchFamily="2" charset="0"/>
                </a:rPr>
                <a:t> </a:t>
              </a:r>
              <a:r>
                <a:rPr lang="bg-BG" sz="1200" spc="45" dirty="0">
                  <a:solidFill>
                    <a:srgbClr val="04003D"/>
                  </a:solidFill>
                  <a:latin typeface="Roboto" panose="02000000000000000000" pitchFamily="2" charset="0"/>
                  <a:ea typeface="Roboto" panose="02000000000000000000" pitchFamily="2" charset="0"/>
                  <a:cs typeface="Roboto" panose="02000000000000000000" pitchFamily="2" charset="0"/>
                </a:rPr>
                <a:t>Търговище,</a:t>
              </a:r>
              <a:r>
                <a:rPr lang="bg-BG" sz="1200" spc="10" dirty="0">
                  <a:solidFill>
                    <a:srgbClr val="04003D"/>
                  </a:solidFill>
                  <a:latin typeface="Roboto" panose="02000000000000000000" pitchFamily="2" charset="0"/>
                  <a:ea typeface="Roboto" panose="02000000000000000000" pitchFamily="2" charset="0"/>
                  <a:cs typeface="Roboto" panose="02000000000000000000" pitchFamily="2" charset="0"/>
                </a:rPr>
                <a:t> </a:t>
              </a:r>
              <a:r>
                <a:rPr lang="bg-BG" sz="1200" spc="20" dirty="0">
                  <a:solidFill>
                    <a:srgbClr val="04003D"/>
                  </a:solidFill>
                  <a:latin typeface="Roboto" panose="02000000000000000000" pitchFamily="2" charset="0"/>
                  <a:ea typeface="Roboto" panose="02000000000000000000" pitchFamily="2" charset="0"/>
                  <a:cs typeface="Roboto" panose="02000000000000000000" pitchFamily="2" charset="0"/>
                </a:rPr>
                <a:t>Шумен,</a:t>
              </a:r>
              <a:r>
                <a:rPr lang="bg-BG" sz="1200" spc="10" dirty="0">
                  <a:solidFill>
                    <a:srgbClr val="04003D"/>
                  </a:solidFill>
                  <a:latin typeface="Roboto" panose="02000000000000000000" pitchFamily="2" charset="0"/>
                  <a:ea typeface="Roboto" panose="02000000000000000000" pitchFamily="2" charset="0"/>
                  <a:cs typeface="Roboto" panose="02000000000000000000" pitchFamily="2" charset="0"/>
                </a:rPr>
                <a:t> </a:t>
              </a:r>
              <a:r>
                <a:rPr lang="bg-BG" sz="1200" spc="40" dirty="0">
                  <a:solidFill>
                    <a:srgbClr val="04003D"/>
                  </a:solidFill>
                  <a:latin typeface="Roboto" panose="02000000000000000000" pitchFamily="2" charset="0"/>
                  <a:ea typeface="Roboto" panose="02000000000000000000" pitchFamily="2" charset="0"/>
                  <a:cs typeface="Roboto" panose="02000000000000000000" pitchFamily="2" charset="0"/>
                </a:rPr>
                <a:t>Сливен,</a:t>
              </a:r>
              <a:r>
                <a:rPr lang="bg-BG" sz="1200" spc="10" dirty="0">
                  <a:solidFill>
                    <a:srgbClr val="04003D"/>
                  </a:solidFill>
                  <a:latin typeface="Roboto" panose="02000000000000000000" pitchFamily="2" charset="0"/>
                  <a:ea typeface="Roboto" panose="02000000000000000000" pitchFamily="2" charset="0"/>
                  <a:cs typeface="Roboto" panose="02000000000000000000" pitchFamily="2" charset="0"/>
                </a:rPr>
                <a:t> </a:t>
              </a:r>
              <a:r>
                <a:rPr lang="bg-BG" sz="1200" spc="30" dirty="0">
                  <a:solidFill>
                    <a:srgbClr val="04003D"/>
                  </a:solidFill>
                  <a:latin typeface="Roboto" panose="02000000000000000000" pitchFamily="2" charset="0"/>
                  <a:ea typeface="Roboto" panose="02000000000000000000" pitchFamily="2" charset="0"/>
                  <a:cs typeface="Roboto" panose="02000000000000000000" pitchFamily="2" charset="0"/>
                </a:rPr>
                <a:t>Ямбол,</a:t>
              </a:r>
              <a:r>
                <a:rPr lang="bg-BG" sz="1200" spc="10" dirty="0">
                  <a:solidFill>
                    <a:srgbClr val="04003D"/>
                  </a:solidFill>
                  <a:latin typeface="Roboto" panose="02000000000000000000" pitchFamily="2" charset="0"/>
                  <a:ea typeface="Roboto" panose="02000000000000000000" pitchFamily="2" charset="0"/>
                  <a:cs typeface="Roboto" panose="02000000000000000000" pitchFamily="2" charset="0"/>
                </a:rPr>
                <a:t> </a:t>
              </a:r>
              <a:r>
                <a:rPr lang="bg-BG" sz="1200" spc="70" dirty="0">
                  <a:solidFill>
                    <a:srgbClr val="04003D"/>
                  </a:solidFill>
                  <a:latin typeface="Roboto" panose="02000000000000000000" pitchFamily="2" charset="0"/>
                  <a:ea typeface="Roboto" panose="02000000000000000000" pitchFamily="2" charset="0"/>
                  <a:cs typeface="Roboto" panose="02000000000000000000" pitchFamily="2" charset="0"/>
                </a:rPr>
                <a:t>Нова</a:t>
              </a:r>
              <a:r>
                <a:rPr lang="bg-BG" sz="1200" spc="10" dirty="0">
                  <a:solidFill>
                    <a:srgbClr val="04003D"/>
                  </a:solidFill>
                  <a:latin typeface="Roboto" panose="02000000000000000000" pitchFamily="2" charset="0"/>
                  <a:ea typeface="Roboto" panose="02000000000000000000" pitchFamily="2" charset="0"/>
                  <a:cs typeface="Roboto" panose="02000000000000000000" pitchFamily="2" charset="0"/>
                </a:rPr>
                <a:t> </a:t>
              </a:r>
              <a:r>
                <a:rPr lang="bg-BG" sz="1200" spc="35" dirty="0">
                  <a:solidFill>
                    <a:srgbClr val="04003D"/>
                  </a:solidFill>
                  <a:latin typeface="Roboto" panose="02000000000000000000" pitchFamily="2" charset="0"/>
                  <a:ea typeface="Roboto" panose="02000000000000000000" pitchFamily="2" charset="0"/>
                  <a:cs typeface="Roboto" panose="02000000000000000000" pitchFamily="2" charset="0"/>
                </a:rPr>
                <a:t>Загора,  Айтос, Карнобат, </a:t>
              </a:r>
              <a:r>
                <a:rPr lang="bg-BG" sz="1200" spc="55" dirty="0">
                  <a:solidFill>
                    <a:srgbClr val="04003D"/>
                  </a:solidFill>
                  <a:latin typeface="Roboto" panose="02000000000000000000" pitchFamily="2" charset="0"/>
                  <a:ea typeface="Roboto" panose="02000000000000000000" pitchFamily="2" charset="0"/>
                  <a:cs typeface="Roboto" panose="02000000000000000000" pitchFamily="2" charset="0"/>
                </a:rPr>
                <a:t>Казанлък, </a:t>
              </a:r>
              <a:r>
                <a:rPr lang="bg-BG" sz="1200" spc="45" dirty="0">
                  <a:solidFill>
                    <a:srgbClr val="04003D"/>
                  </a:solidFill>
                  <a:latin typeface="Roboto" panose="02000000000000000000" pitchFamily="2" charset="0"/>
                  <a:ea typeface="Roboto" panose="02000000000000000000" pitchFamily="2" charset="0"/>
                  <a:cs typeface="Roboto" panose="02000000000000000000" pitchFamily="2" charset="0"/>
                </a:rPr>
                <a:t>Свиленград, </a:t>
              </a:r>
              <a:r>
                <a:rPr lang="bg-BG" sz="1200" spc="40" dirty="0">
                  <a:solidFill>
                    <a:srgbClr val="04003D"/>
                  </a:solidFill>
                  <a:latin typeface="Roboto" panose="02000000000000000000" pitchFamily="2" charset="0"/>
                  <a:ea typeface="Roboto" panose="02000000000000000000" pitchFamily="2" charset="0"/>
                  <a:cs typeface="Roboto" panose="02000000000000000000" pitchFamily="2" charset="0"/>
                </a:rPr>
                <a:t>Харманли, </a:t>
              </a:r>
              <a:r>
                <a:rPr lang="bg-BG" sz="1200" spc="45" dirty="0">
                  <a:solidFill>
                    <a:srgbClr val="04003D"/>
                  </a:solidFill>
                  <a:latin typeface="Roboto" panose="02000000000000000000" pitchFamily="2" charset="0"/>
                  <a:ea typeface="Roboto" panose="02000000000000000000" pitchFamily="2" charset="0"/>
                  <a:cs typeface="Roboto" panose="02000000000000000000" pitchFamily="2" charset="0"/>
                </a:rPr>
                <a:t>Димитровград, Кърджали, </a:t>
              </a:r>
              <a:r>
                <a:rPr lang="bg-BG" sz="1200" spc="50" dirty="0">
                  <a:solidFill>
                    <a:srgbClr val="04003D"/>
                  </a:solidFill>
                  <a:latin typeface="Roboto" panose="02000000000000000000" pitchFamily="2" charset="0"/>
                  <a:ea typeface="Roboto" panose="02000000000000000000" pitchFamily="2" charset="0"/>
                  <a:cs typeface="Roboto" panose="02000000000000000000" pitchFamily="2" charset="0"/>
                </a:rPr>
                <a:t>Хасково,  </a:t>
              </a:r>
              <a:r>
                <a:rPr lang="bg-BG" sz="1200" spc="40" dirty="0">
                  <a:solidFill>
                    <a:srgbClr val="04003D"/>
                  </a:solidFill>
                  <a:latin typeface="Roboto" panose="02000000000000000000" pitchFamily="2" charset="0"/>
                  <a:ea typeface="Roboto" panose="02000000000000000000" pitchFamily="2" charset="0"/>
                  <a:cs typeface="Roboto" panose="02000000000000000000" pitchFamily="2" charset="0"/>
                </a:rPr>
                <a:t>Асеновград, </a:t>
              </a:r>
              <a:r>
                <a:rPr lang="bg-BG" sz="1200" spc="35" dirty="0">
                  <a:solidFill>
                    <a:srgbClr val="04003D"/>
                  </a:solidFill>
                  <a:latin typeface="Roboto" panose="02000000000000000000" pitchFamily="2" charset="0"/>
                  <a:ea typeface="Roboto" panose="02000000000000000000" pitchFamily="2" charset="0"/>
                  <a:cs typeface="Roboto" panose="02000000000000000000" pitchFamily="2" charset="0"/>
                </a:rPr>
                <a:t>Велинград, </a:t>
              </a:r>
              <a:r>
                <a:rPr lang="bg-BG" sz="1200" spc="40" dirty="0">
                  <a:solidFill>
                    <a:srgbClr val="04003D"/>
                  </a:solidFill>
                  <a:latin typeface="Roboto" panose="02000000000000000000" pitchFamily="2" charset="0"/>
                  <a:ea typeface="Roboto" panose="02000000000000000000" pitchFamily="2" charset="0"/>
                  <a:cs typeface="Roboto" panose="02000000000000000000" pitchFamily="2" charset="0"/>
                </a:rPr>
                <a:t>Смолян, </a:t>
              </a:r>
              <a:r>
                <a:rPr lang="bg-BG" sz="1200" spc="45" dirty="0">
                  <a:solidFill>
                    <a:srgbClr val="04003D"/>
                  </a:solidFill>
                  <a:latin typeface="Roboto" panose="02000000000000000000" pitchFamily="2" charset="0"/>
                  <a:ea typeface="Roboto" panose="02000000000000000000" pitchFamily="2" charset="0"/>
                  <a:cs typeface="Roboto" panose="02000000000000000000" pitchFamily="2" charset="0"/>
                </a:rPr>
                <a:t>Пазарджик, </a:t>
              </a:r>
              <a:r>
                <a:rPr lang="bg-BG" sz="1200" spc="35" dirty="0">
                  <a:solidFill>
                    <a:srgbClr val="04003D"/>
                  </a:solidFill>
                  <a:latin typeface="Roboto" panose="02000000000000000000" pitchFamily="2" charset="0"/>
                  <a:ea typeface="Roboto" panose="02000000000000000000" pitchFamily="2" charset="0"/>
                  <a:cs typeface="Roboto" panose="02000000000000000000" pitchFamily="2" charset="0"/>
                </a:rPr>
                <a:t>Пещера, </a:t>
              </a:r>
              <a:r>
                <a:rPr lang="bg-BG" sz="1200" spc="40" dirty="0">
                  <a:solidFill>
                    <a:srgbClr val="04003D"/>
                  </a:solidFill>
                  <a:latin typeface="Roboto" panose="02000000000000000000" pitchFamily="2" charset="0"/>
                  <a:ea typeface="Roboto" panose="02000000000000000000" pitchFamily="2" charset="0"/>
                  <a:cs typeface="Roboto" panose="02000000000000000000" pitchFamily="2" charset="0"/>
                </a:rPr>
                <a:t>Панагюрище, Карлово, Ботевград, </a:t>
              </a:r>
              <a:r>
                <a:rPr lang="bg-BG" sz="1200" spc="25" dirty="0">
                  <a:solidFill>
                    <a:srgbClr val="04003D"/>
                  </a:solidFill>
                  <a:latin typeface="Roboto" panose="02000000000000000000" pitchFamily="2" charset="0"/>
                  <a:ea typeface="Roboto" panose="02000000000000000000" pitchFamily="2" charset="0"/>
                  <a:cs typeface="Roboto" panose="02000000000000000000" pitchFamily="2" charset="0"/>
                </a:rPr>
                <a:t>Гоце  </a:t>
              </a:r>
              <a:r>
                <a:rPr lang="bg-BG" sz="1200" spc="45" dirty="0">
                  <a:solidFill>
                    <a:srgbClr val="04003D"/>
                  </a:solidFill>
                  <a:latin typeface="Roboto" panose="02000000000000000000" pitchFamily="2" charset="0"/>
                  <a:ea typeface="Roboto" panose="02000000000000000000" pitchFamily="2" charset="0"/>
                  <a:cs typeface="Roboto" panose="02000000000000000000" pitchFamily="2" charset="0"/>
                </a:rPr>
                <a:t>Делчев,</a:t>
              </a:r>
              <a:r>
                <a:rPr lang="bg-BG" sz="1200" dirty="0">
                  <a:solidFill>
                    <a:srgbClr val="04003D"/>
                  </a:solidFill>
                  <a:latin typeface="Roboto" panose="02000000000000000000" pitchFamily="2" charset="0"/>
                  <a:ea typeface="Roboto" panose="02000000000000000000" pitchFamily="2" charset="0"/>
                  <a:cs typeface="Roboto" panose="02000000000000000000" pitchFamily="2" charset="0"/>
                </a:rPr>
                <a:t> </a:t>
              </a:r>
              <a:r>
                <a:rPr lang="bg-BG" sz="1200" spc="30" dirty="0">
                  <a:solidFill>
                    <a:srgbClr val="04003D"/>
                  </a:solidFill>
                  <a:latin typeface="Roboto" panose="02000000000000000000" pitchFamily="2" charset="0"/>
                  <a:ea typeface="Roboto" panose="02000000000000000000" pitchFamily="2" charset="0"/>
                  <a:cs typeface="Roboto" panose="02000000000000000000" pitchFamily="2" charset="0"/>
                </a:rPr>
                <a:t>Дупница,</a:t>
              </a:r>
              <a:r>
                <a:rPr lang="bg-BG" sz="1200" dirty="0">
                  <a:solidFill>
                    <a:srgbClr val="04003D"/>
                  </a:solidFill>
                  <a:latin typeface="Roboto" panose="02000000000000000000" pitchFamily="2" charset="0"/>
                  <a:ea typeface="Roboto" panose="02000000000000000000" pitchFamily="2" charset="0"/>
                  <a:cs typeface="Roboto" panose="02000000000000000000" pitchFamily="2" charset="0"/>
                </a:rPr>
                <a:t> </a:t>
              </a:r>
              <a:r>
                <a:rPr lang="bg-BG" sz="1200" spc="45" dirty="0">
                  <a:solidFill>
                    <a:srgbClr val="04003D"/>
                  </a:solidFill>
                  <a:latin typeface="Roboto" panose="02000000000000000000" pitchFamily="2" charset="0"/>
                  <a:ea typeface="Roboto" panose="02000000000000000000" pitchFamily="2" charset="0"/>
                  <a:cs typeface="Roboto" panose="02000000000000000000" pitchFamily="2" charset="0"/>
                </a:rPr>
                <a:t>Кюстендил,</a:t>
              </a:r>
              <a:r>
                <a:rPr lang="bg-BG" sz="1200" dirty="0">
                  <a:solidFill>
                    <a:srgbClr val="04003D"/>
                  </a:solidFill>
                  <a:latin typeface="Roboto" panose="02000000000000000000" pitchFamily="2" charset="0"/>
                  <a:ea typeface="Roboto" panose="02000000000000000000" pitchFamily="2" charset="0"/>
                  <a:cs typeface="Roboto" panose="02000000000000000000" pitchFamily="2" charset="0"/>
                </a:rPr>
                <a:t> </a:t>
              </a:r>
              <a:r>
                <a:rPr lang="bg-BG" sz="1200" spc="25" dirty="0">
                  <a:solidFill>
                    <a:srgbClr val="04003D"/>
                  </a:solidFill>
                  <a:latin typeface="Roboto" panose="02000000000000000000" pitchFamily="2" charset="0"/>
                  <a:ea typeface="Roboto" panose="02000000000000000000" pitchFamily="2" charset="0"/>
                  <a:cs typeface="Roboto" panose="02000000000000000000" pitchFamily="2" charset="0"/>
                </a:rPr>
                <a:t>Перник,</a:t>
              </a:r>
              <a:r>
                <a:rPr lang="bg-BG" sz="1200" dirty="0">
                  <a:solidFill>
                    <a:srgbClr val="04003D"/>
                  </a:solidFill>
                  <a:latin typeface="Roboto" panose="02000000000000000000" pitchFamily="2" charset="0"/>
                  <a:ea typeface="Roboto" panose="02000000000000000000" pitchFamily="2" charset="0"/>
                  <a:cs typeface="Roboto" panose="02000000000000000000" pitchFamily="2" charset="0"/>
                </a:rPr>
                <a:t> </a:t>
              </a:r>
              <a:r>
                <a:rPr lang="bg-BG" sz="1200" spc="35" dirty="0">
                  <a:solidFill>
                    <a:srgbClr val="04003D"/>
                  </a:solidFill>
                  <a:latin typeface="Roboto" panose="02000000000000000000" pitchFamily="2" charset="0"/>
                  <a:ea typeface="Roboto" panose="02000000000000000000" pitchFamily="2" charset="0"/>
                  <a:cs typeface="Roboto" panose="02000000000000000000" pitchFamily="2" charset="0"/>
                </a:rPr>
                <a:t>Петрич,</a:t>
              </a:r>
              <a:r>
                <a:rPr lang="bg-BG" sz="1200" dirty="0">
                  <a:solidFill>
                    <a:srgbClr val="04003D"/>
                  </a:solidFill>
                  <a:latin typeface="Roboto" panose="02000000000000000000" pitchFamily="2" charset="0"/>
                  <a:ea typeface="Roboto" panose="02000000000000000000" pitchFamily="2" charset="0"/>
                  <a:cs typeface="Roboto" panose="02000000000000000000" pitchFamily="2" charset="0"/>
                </a:rPr>
                <a:t> </a:t>
              </a:r>
              <a:r>
                <a:rPr lang="bg-BG" sz="1200" spc="45" dirty="0">
                  <a:solidFill>
                    <a:srgbClr val="04003D"/>
                  </a:solidFill>
                  <a:latin typeface="Roboto" panose="02000000000000000000" pitchFamily="2" charset="0"/>
                  <a:ea typeface="Roboto" panose="02000000000000000000" pitchFamily="2" charset="0"/>
                  <a:cs typeface="Roboto" panose="02000000000000000000" pitchFamily="2" charset="0"/>
                </a:rPr>
                <a:t>Самоков,</a:t>
              </a:r>
              <a:r>
                <a:rPr lang="bg-BG" sz="1200" dirty="0">
                  <a:solidFill>
                    <a:srgbClr val="04003D"/>
                  </a:solidFill>
                  <a:latin typeface="Roboto" panose="02000000000000000000" pitchFamily="2" charset="0"/>
                  <a:ea typeface="Roboto" panose="02000000000000000000" pitchFamily="2" charset="0"/>
                  <a:cs typeface="Roboto" panose="02000000000000000000" pitchFamily="2" charset="0"/>
                </a:rPr>
                <a:t> </a:t>
              </a:r>
              <a:r>
                <a:rPr lang="bg-BG" sz="1200" spc="60" dirty="0">
                  <a:solidFill>
                    <a:srgbClr val="04003D"/>
                  </a:solidFill>
                  <a:latin typeface="Roboto" panose="02000000000000000000" pitchFamily="2" charset="0"/>
                  <a:ea typeface="Roboto" panose="02000000000000000000" pitchFamily="2" charset="0"/>
                  <a:cs typeface="Roboto" panose="02000000000000000000" pitchFamily="2" charset="0"/>
                </a:rPr>
                <a:t>Сандански</a:t>
              </a:r>
              <a:r>
                <a:rPr lang="bg-BG" sz="1200" dirty="0">
                  <a:solidFill>
                    <a:srgbClr val="04003D"/>
                  </a:solidFill>
                  <a:latin typeface="Roboto" panose="02000000000000000000" pitchFamily="2" charset="0"/>
                  <a:ea typeface="Roboto" panose="02000000000000000000" pitchFamily="2" charset="0"/>
                  <a:cs typeface="Roboto" panose="02000000000000000000" pitchFamily="2" charset="0"/>
                </a:rPr>
                <a:t> </a:t>
              </a:r>
              <a:endParaRPr lang="en-US" sz="1200" dirty="0">
                <a:solidFill>
                  <a:srgbClr val="04003D"/>
                </a:solidFill>
                <a:latin typeface="Roboto" panose="02000000000000000000" pitchFamily="2" charset="0"/>
                <a:ea typeface="Roboto" panose="02000000000000000000" pitchFamily="2" charset="0"/>
                <a:cs typeface="Roboto" panose="02000000000000000000" pitchFamily="2" charset="0"/>
              </a:endParaRPr>
            </a:p>
          </p:txBody>
        </p:sp>
        <p:sp>
          <p:nvSpPr>
            <p:cNvPr id="40" name="TextBox 39">
              <a:extLst>
                <a:ext uri="{FF2B5EF4-FFF2-40B4-BE49-F238E27FC236}">
                  <a16:creationId xmlns:a16="http://schemas.microsoft.com/office/drawing/2014/main" id="{5C0B7DE8-76A4-5871-F6C5-0CFEF5FD5CE6}"/>
                </a:ext>
              </a:extLst>
            </p:cNvPr>
            <p:cNvSpPr txBox="1"/>
            <p:nvPr/>
          </p:nvSpPr>
          <p:spPr>
            <a:xfrm>
              <a:off x="592696" y="5504135"/>
              <a:ext cx="1715729" cy="523220"/>
            </a:xfrm>
            <a:prstGeom prst="rect">
              <a:avLst/>
            </a:prstGeom>
            <a:noFill/>
          </p:spPr>
          <p:txBody>
            <a:bodyPr wrap="square" rtlCol="0">
              <a:spAutoFit/>
            </a:bodyPr>
            <a:lstStyle/>
            <a:p>
              <a:r>
                <a:rPr lang="bg-BG" sz="1400" dirty="0">
                  <a:solidFill>
                    <a:schemeClr val="bg1"/>
                  </a:solidFill>
                  <a:latin typeface="Roboto" panose="02000000000000000000" pitchFamily="2" charset="0"/>
                  <a:ea typeface="Roboto" panose="02000000000000000000" pitchFamily="2" charset="0"/>
                  <a:cs typeface="Roboto" panose="02000000000000000000" pitchFamily="2" charset="0"/>
                </a:rPr>
                <a:t>Икономическа активност</a:t>
              </a:r>
              <a:endParaRPr lang="en-US" sz="1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1" name="TextBox 40">
              <a:extLst>
                <a:ext uri="{FF2B5EF4-FFF2-40B4-BE49-F238E27FC236}">
                  <a16:creationId xmlns:a16="http://schemas.microsoft.com/office/drawing/2014/main" id="{B98D6D6E-E1E6-78F8-ED8A-767A3AA007CC}"/>
                </a:ext>
              </a:extLst>
            </p:cNvPr>
            <p:cNvSpPr txBox="1"/>
            <p:nvPr/>
          </p:nvSpPr>
          <p:spPr>
            <a:xfrm>
              <a:off x="2032019" y="5520867"/>
              <a:ext cx="1507124" cy="523220"/>
            </a:xfrm>
            <a:prstGeom prst="rect">
              <a:avLst/>
            </a:prstGeom>
            <a:noFill/>
          </p:spPr>
          <p:txBody>
            <a:bodyPr wrap="square" rtlCol="0">
              <a:spAutoFit/>
            </a:bodyPr>
            <a:lstStyle/>
            <a:p>
              <a:r>
                <a:rPr lang="bg-BG" sz="1400" dirty="0">
                  <a:solidFill>
                    <a:schemeClr val="bg1"/>
                  </a:solidFill>
                  <a:latin typeface="Roboto" panose="02000000000000000000" pitchFamily="2" charset="0"/>
                  <a:ea typeface="Roboto" panose="02000000000000000000" pitchFamily="2" charset="0"/>
                  <a:cs typeface="Roboto" panose="02000000000000000000" pitchFamily="2" charset="0"/>
                </a:rPr>
                <a:t>Култура, спорт и туризъм</a:t>
              </a:r>
              <a:endParaRPr lang="en-US" sz="1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2" name="TextBox 41">
              <a:extLst>
                <a:ext uri="{FF2B5EF4-FFF2-40B4-BE49-F238E27FC236}">
                  <a16:creationId xmlns:a16="http://schemas.microsoft.com/office/drawing/2014/main" id="{F63D1CAD-81C8-3453-E78F-8FD89A0F66BB}"/>
                </a:ext>
              </a:extLst>
            </p:cNvPr>
            <p:cNvSpPr txBox="1"/>
            <p:nvPr/>
          </p:nvSpPr>
          <p:spPr>
            <a:xfrm>
              <a:off x="3473992" y="5494407"/>
              <a:ext cx="1804220" cy="523220"/>
            </a:xfrm>
            <a:prstGeom prst="rect">
              <a:avLst/>
            </a:prstGeom>
            <a:noFill/>
          </p:spPr>
          <p:txBody>
            <a:bodyPr wrap="square" rtlCol="0">
              <a:spAutoFit/>
            </a:bodyPr>
            <a:lstStyle/>
            <a:p>
              <a:r>
                <a:rPr lang="bg-BG" sz="1400" dirty="0">
                  <a:solidFill>
                    <a:schemeClr val="bg1"/>
                  </a:solidFill>
                  <a:latin typeface="Roboto" panose="02000000000000000000" pitchFamily="2" charset="0"/>
                  <a:ea typeface="Roboto" panose="02000000000000000000" pitchFamily="2" charset="0"/>
                  <a:cs typeface="Roboto" panose="02000000000000000000" pitchFamily="2" charset="0"/>
                </a:rPr>
                <a:t>ЕЕ на жилищни сгради</a:t>
              </a:r>
              <a:endParaRPr lang="en-US" sz="1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3" name="TextBox 42">
              <a:extLst>
                <a:ext uri="{FF2B5EF4-FFF2-40B4-BE49-F238E27FC236}">
                  <a16:creationId xmlns:a16="http://schemas.microsoft.com/office/drawing/2014/main" id="{48F5B98C-F852-D8E8-51E2-56172BCE7356}"/>
                </a:ext>
              </a:extLst>
            </p:cNvPr>
            <p:cNvSpPr txBox="1"/>
            <p:nvPr/>
          </p:nvSpPr>
          <p:spPr>
            <a:xfrm>
              <a:off x="4893268" y="5591684"/>
              <a:ext cx="1858201" cy="307777"/>
            </a:xfrm>
            <a:prstGeom prst="rect">
              <a:avLst/>
            </a:prstGeom>
            <a:noFill/>
          </p:spPr>
          <p:txBody>
            <a:bodyPr wrap="none" rtlCol="0">
              <a:spAutoFit/>
            </a:bodyPr>
            <a:lstStyle/>
            <a:p>
              <a:r>
                <a:rPr lang="bg-BG" sz="1400" dirty="0">
                  <a:solidFill>
                    <a:schemeClr val="bg1"/>
                  </a:solidFill>
                  <a:latin typeface="Roboto" panose="02000000000000000000" pitchFamily="2" charset="0"/>
                  <a:ea typeface="Roboto" panose="02000000000000000000" pitchFamily="2" charset="0"/>
                  <a:cs typeface="Roboto" panose="02000000000000000000" pitchFamily="2" charset="0"/>
                </a:rPr>
                <a:t>Градска мобилност</a:t>
              </a:r>
              <a:endParaRPr lang="en-US" sz="1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4" name="TextBox 43">
              <a:extLst>
                <a:ext uri="{FF2B5EF4-FFF2-40B4-BE49-F238E27FC236}">
                  <a16:creationId xmlns:a16="http://schemas.microsoft.com/office/drawing/2014/main" id="{23CBA55A-AC1C-7135-5DA9-D67E367BD47F}"/>
                </a:ext>
              </a:extLst>
            </p:cNvPr>
            <p:cNvSpPr txBox="1"/>
            <p:nvPr/>
          </p:nvSpPr>
          <p:spPr>
            <a:xfrm>
              <a:off x="6667677" y="5504556"/>
              <a:ext cx="2734630" cy="523220"/>
            </a:xfrm>
            <a:prstGeom prst="rect">
              <a:avLst/>
            </a:prstGeom>
            <a:noFill/>
          </p:spPr>
          <p:txBody>
            <a:bodyPr wrap="square" rtlCol="0">
              <a:spAutoFit/>
            </a:bodyPr>
            <a:lstStyle/>
            <a:p>
              <a:r>
                <a:rPr lang="bg-BG" sz="1400" dirty="0">
                  <a:solidFill>
                    <a:schemeClr val="bg1"/>
                  </a:solidFill>
                  <a:latin typeface="Roboto" panose="02000000000000000000" pitchFamily="2" charset="0"/>
                  <a:ea typeface="Roboto" panose="02000000000000000000" pitchFamily="2" charset="0"/>
                  <a:cs typeface="Roboto" panose="02000000000000000000" pitchFamily="2" charset="0"/>
                </a:rPr>
                <a:t>Образователна и здравна инфраструктура</a:t>
              </a:r>
              <a:endParaRPr lang="en-US" sz="1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5" name="TextBox 44">
              <a:extLst>
                <a:ext uri="{FF2B5EF4-FFF2-40B4-BE49-F238E27FC236}">
                  <a16:creationId xmlns:a16="http://schemas.microsoft.com/office/drawing/2014/main" id="{CCF7EBF5-6DF6-A958-E0BE-8EC3098462DD}"/>
                </a:ext>
              </a:extLst>
            </p:cNvPr>
            <p:cNvSpPr txBox="1"/>
            <p:nvPr/>
          </p:nvSpPr>
          <p:spPr>
            <a:xfrm>
              <a:off x="8986905" y="5474365"/>
              <a:ext cx="1508773" cy="523220"/>
            </a:xfrm>
            <a:prstGeom prst="rect">
              <a:avLst/>
            </a:prstGeom>
            <a:noFill/>
          </p:spPr>
          <p:txBody>
            <a:bodyPr wrap="square" rtlCol="0">
              <a:spAutoFit/>
            </a:bodyPr>
            <a:lstStyle/>
            <a:p>
              <a:r>
                <a:rPr lang="bg-BG" sz="1400" dirty="0">
                  <a:solidFill>
                    <a:schemeClr val="bg1"/>
                  </a:solidFill>
                  <a:latin typeface="Roboto" panose="02000000000000000000" pitchFamily="2" charset="0"/>
                  <a:ea typeface="Roboto" panose="02000000000000000000" pitchFamily="2" charset="0"/>
                  <a:cs typeface="Roboto" panose="02000000000000000000" pitchFamily="2" charset="0"/>
                </a:rPr>
                <a:t>Зелена градска среда</a:t>
              </a:r>
              <a:endParaRPr lang="en-US" sz="1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cxnSp>
          <p:nvCxnSpPr>
            <p:cNvPr id="48" name="Straight Arrow Connector 47">
              <a:extLst>
                <a:ext uri="{FF2B5EF4-FFF2-40B4-BE49-F238E27FC236}">
                  <a16:creationId xmlns:a16="http://schemas.microsoft.com/office/drawing/2014/main" id="{FCF560B2-67CC-7029-B0CB-FB260FFCE850}"/>
                </a:ext>
              </a:extLst>
            </p:cNvPr>
            <p:cNvCxnSpPr/>
            <p:nvPr/>
          </p:nvCxnSpPr>
          <p:spPr>
            <a:xfrm>
              <a:off x="4275914" y="2297501"/>
              <a:ext cx="2252133" cy="0"/>
            </a:xfrm>
            <a:prstGeom prst="straightConnector1">
              <a:avLst/>
            </a:prstGeom>
            <a:ln>
              <a:solidFill>
                <a:srgbClr val="04003D"/>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95E4981-F2EF-254C-DD62-347D7780D61D}"/>
                </a:ext>
              </a:extLst>
            </p:cNvPr>
            <p:cNvCxnSpPr>
              <a:cxnSpLocks/>
            </p:cNvCxnSpPr>
            <p:nvPr/>
          </p:nvCxnSpPr>
          <p:spPr>
            <a:xfrm>
              <a:off x="7745835" y="2438410"/>
              <a:ext cx="0" cy="372100"/>
            </a:xfrm>
            <a:prstGeom prst="straightConnector1">
              <a:avLst/>
            </a:prstGeom>
            <a:ln>
              <a:solidFill>
                <a:srgbClr val="04003D"/>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C24B36B-6C08-3215-D6F8-396630F3DF13}"/>
                </a:ext>
              </a:extLst>
            </p:cNvPr>
            <p:cNvSpPr txBox="1"/>
            <p:nvPr/>
          </p:nvSpPr>
          <p:spPr>
            <a:xfrm>
              <a:off x="4283522" y="1966161"/>
              <a:ext cx="2244525" cy="307777"/>
            </a:xfrm>
            <a:prstGeom prst="rect">
              <a:avLst/>
            </a:prstGeom>
            <a:noFill/>
          </p:spPr>
          <p:txBody>
            <a:bodyPr wrap="none" rtlCol="0">
              <a:spAutoFit/>
            </a:bodyPr>
            <a:lstStyle/>
            <a:p>
              <a:r>
                <a:rPr lang="bg-BG" sz="1400" dirty="0">
                  <a:latin typeface="Roboto" panose="02000000000000000000" pitchFamily="2" charset="0"/>
                  <a:ea typeface="Roboto" panose="02000000000000000000" pitchFamily="2" charset="0"/>
                  <a:cs typeface="Roboto" panose="02000000000000000000" pitchFamily="2" charset="0"/>
                </a:rPr>
                <a:t>вградени гаранции, ПРР</a:t>
              </a:r>
              <a:endParaRPr lang="en-US" sz="1400" dirty="0">
                <a:latin typeface="Roboto" panose="02000000000000000000" pitchFamily="2" charset="0"/>
                <a:ea typeface="Roboto" panose="02000000000000000000" pitchFamily="2" charset="0"/>
                <a:cs typeface="Roboto" panose="02000000000000000000" pitchFamily="2" charset="0"/>
              </a:endParaRPr>
            </a:p>
          </p:txBody>
        </p:sp>
        <p:cxnSp>
          <p:nvCxnSpPr>
            <p:cNvPr id="70" name="Straight Arrow Connector 69">
              <a:extLst>
                <a:ext uri="{FF2B5EF4-FFF2-40B4-BE49-F238E27FC236}">
                  <a16:creationId xmlns:a16="http://schemas.microsoft.com/office/drawing/2014/main" id="{C73EC3B1-74DA-C1B5-601B-55F1DFAED877}"/>
                </a:ext>
              </a:extLst>
            </p:cNvPr>
            <p:cNvCxnSpPr/>
            <p:nvPr/>
          </p:nvCxnSpPr>
          <p:spPr>
            <a:xfrm>
              <a:off x="2334966" y="3988194"/>
              <a:ext cx="0" cy="156815"/>
            </a:xfrm>
            <a:prstGeom prst="straightConnector1">
              <a:avLst/>
            </a:prstGeom>
            <a:ln>
              <a:solidFill>
                <a:srgbClr val="04003D"/>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5001DF57-3A0E-25D5-6723-886717B91567}"/>
                </a:ext>
              </a:extLst>
            </p:cNvPr>
            <p:cNvSpPr txBox="1"/>
            <p:nvPr/>
          </p:nvSpPr>
          <p:spPr>
            <a:xfrm>
              <a:off x="541615" y="2465978"/>
              <a:ext cx="1851789" cy="307777"/>
            </a:xfrm>
            <a:prstGeom prst="rect">
              <a:avLst/>
            </a:prstGeom>
            <a:noFill/>
          </p:spPr>
          <p:txBody>
            <a:bodyPr wrap="none" rtlCol="0">
              <a:spAutoFit/>
            </a:bodyPr>
            <a:lstStyle/>
            <a:p>
              <a:r>
                <a:rPr lang="bg-BG" sz="1400" dirty="0">
                  <a:latin typeface="Roboto" panose="02000000000000000000" pitchFamily="2" charset="0"/>
                  <a:ea typeface="Roboto" panose="02000000000000000000" pitchFamily="2" charset="0"/>
                  <a:cs typeface="Roboto" panose="02000000000000000000" pitchFamily="2" charset="0"/>
                </a:rPr>
                <a:t>заемен ресурс, ПРР</a:t>
              </a:r>
              <a:endParaRPr lang="en-US" sz="1400" dirty="0">
                <a:latin typeface="Roboto" panose="02000000000000000000" pitchFamily="2" charset="0"/>
                <a:ea typeface="Roboto" panose="02000000000000000000" pitchFamily="2" charset="0"/>
                <a:cs typeface="Roboto" panose="02000000000000000000" pitchFamily="2" charset="0"/>
              </a:endParaRPr>
            </a:p>
          </p:txBody>
        </p:sp>
        <p:sp>
          <p:nvSpPr>
            <p:cNvPr id="74" name="TextBox 73">
              <a:extLst>
                <a:ext uri="{FF2B5EF4-FFF2-40B4-BE49-F238E27FC236}">
                  <a16:creationId xmlns:a16="http://schemas.microsoft.com/office/drawing/2014/main" id="{58A79284-FB8F-194A-D8A1-D69351DFA3B3}"/>
                </a:ext>
              </a:extLst>
            </p:cNvPr>
            <p:cNvSpPr txBox="1"/>
            <p:nvPr/>
          </p:nvSpPr>
          <p:spPr>
            <a:xfrm>
              <a:off x="7782163" y="2431732"/>
              <a:ext cx="2582758" cy="307777"/>
            </a:xfrm>
            <a:prstGeom prst="rect">
              <a:avLst/>
            </a:prstGeom>
            <a:noFill/>
          </p:spPr>
          <p:txBody>
            <a:bodyPr wrap="none" rtlCol="0">
              <a:spAutoFit/>
            </a:bodyPr>
            <a:lstStyle/>
            <a:p>
              <a:r>
                <a:rPr lang="bg-BG" sz="1400" dirty="0">
                  <a:latin typeface="Roboto" panose="02000000000000000000" pitchFamily="2" charset="0"/>
                  <a:ea typeface="Roboto" panose="02000000000000000000" pitchFamily="2" charset="0"/>
                  <a:cs typeface="Roboto" panose="02000000000000000000" pitchFamily="2" charset="0"/>
                </a:rPr>
                <a:t>привлечено съфинансиране</a:t>
              </a:r>
              <a:endParaRPr lang="en-US" sz="1400" dirty="0">
                <a:latin typeface="Roboto" panose="02000000000000000000" pitchFamily="2" charset="0"/>
                <a:ea typeface="Roboto" panose="02000000000000000000" pitchFamily="2" charset="0"/>
                <a:cs typeface="Roboto" panose="02000000000000000000" pitchFamily="2" charset="0"/>
              </a:endParaRPr>
            </a:p>
          </p:txBody>
        </p:sp>
        <p:sp>
          <p:nvSpPr>
            <p:cNvPr id="79" name="Rectangle 78">
              <a:extLst>
                <a:ext uri="{FF2B5EF4-FFF2-40B4-BE49-F238E27FC236}">
                  <a16:creationId xmlns:a16="http://schemas.microsoft.com/office/drawing/2014/main" id="{448ECEAE-438F-4DF2-BB42-2DF7CD00A793}"/>
                </a:ext>
              </a:extLst>
            </p:cNvPr>
            <p:cNvSpPr/>
            <p:nvPr/>
          </p:nvSpPr>
          <p:spPr>
            <a:xfrm>
              <a:off x="597782" y="6176427"/>
              <a:ext cx="10104849" cy="316488"/>
            </a:xfrm>
            <a:prstGeom prst="rect">
              <a:avLst/>
            </a:prstGeom>
            <a:solidFill>
              <a:schemeClr val="bg1"/>
            </a:solidFill>
            <a:ln>
              <a:solidFill>
                <a:srgbClr val="04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400" b="1" dirty="0">
                  <a:solidFill>
                    <a:srgbClr val="04003D"/>
                  </a:solidFill>
                  <a:latin typeface="Roboto" panose="02000000000000000000" pitchFamily="2" charset="0"/>
                  <a:ea typeface="Roboto" panose="02000000000000000000" pitchFamily="2" charset="0"/>
                  <a:cs typeface="Roboto" panose="02000000000000000000" pitchFamily="2" charset="0"/>
                </a:rPr>
                <a:t>Общини, общински и частни дружества, публични организации, ПЧП, физически лица</a:t>
              </a:r>
              <a:endParaRPr lang="en-US" sz="1400" b="1" dirty="0">
                <a:solidFill>
                  <a:srgbClr val="04003D"/>
                </a:solidFill>
                <a:latin typeface="Roboto" panose="02000000000000000000" pitchFamily="2" charset="0"/>
                <a:ea typeface="Roboto" panose="02000000000000000000" pitchFamily="2" charset="0"/>
                <a:cs typeface="Roboto" panose="02000000000000000000" pitchFamily="2" charset="0"/>
              </a:endParaRPr>
            </a:p>
          </p:txBody>
        </p:sp>
      </p:grpSp>
      <p:cxnSp>
        <p:nvCxnSpPr>
          <p:cNvPr id="86" name="Straight Arrow Connector 85">
            <a:extLst>
              <a:ext uri="{FF2B5EF4-FFF2-40B4-BE49-F238E27FC236}">
                <a16:creationId xmlns:a16="http://schemas.microsoft.com/office/drawing/2014/main" id="{492176B4-4499-0373-7C71-2BD0D3FC901D}"/>
              </a:ext>
            </a:extLst>
          </p:cNvPr>
          <p:cNvCxnSpPr/>
          <p:nvPr/>
        </p:nvCxnSpPr>
        <p:spPr>
          <a:xfrm>
            <a:off x="2123596" y="6007900"/>
            <a:ext cx="0" cy="129619"/>
          </a:xfrm>
          <a:prstGeom prst="straightConnector1">
            <a:avLst/>
          </a:prstGeom>
          <a:ln>
            <a:solidFill>
              <a:srgbClr val="04003D"/>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87507094-1641-1F79-6D9A-E12F10B17A38}"/>
              </a:ext>
            </a:extLst>
          </p:cNvPr>
          <p:cNvCxnSpPr/>
          <p:nvPr/>
        </p:nvCxnSpPr>
        <p:spPr>
          <a:xfrm>
            <a:off x="3606800" y="6007900"/>
            <a:ext cx="0" cy="1296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5531BB68-A707-2E6D-15E9-BB36C4F9C15C}"/>
              </a:ext>
            </a:extLst>
          </p:cNvPr>
          <p:cNvCxnSpPr/>
          <p:nvPr/>
        </p:nvCxnSpPr>
        <p:spPr>
          <a:xfrm>
            <a:off x="5093383" y="6007900"/>
            <a:ext cx="0" cy="129619"/>
          </a:xfrm>
          <a:prstGeom prst="straightConnector1">
            <a:avLst/>
          </a:prstGeom>
          <a:ln>
            <a:solidFill>
              <a:srgbClr val="04003D"/>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A68C4370-DD13-F9D1-3347-A6153F94BB1A}"/>
              </a:ext>
            </a:extLst>
          </p:cNvPr>
          <p:cNvCxnSpPr/>
          <p:nvPr/>
        </p:nvCxnSpPr>
        <p:spPr>
          <a:xfrm>
            <a:off x="6685280" y="6007900"/>
            <a:ext cx="0" cy="129619"/>
          </a:xfrm>
          <a:prstGeom prst="straightConnector1">
            <a:avLst/>
          </a:prstGeom>
          <a:ln>
            <a:solidFill>
              <a:srgbClr val="04003D"/>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FAE8A319-DE07-A2F8-303A-745A8FE0A198}"/>
              </a:ext>
            </a:extLst>
          </p:cNvPr>
          <p:cNvCxnSpPr/>
          <p:nvPr/>
        </p:nvCxnSpPr>
        <p:spPr>
          <a:xfrm>
            <a:off x="8742017" y="6007900"/>
            <a:ext cx="0" cy="129619"/>
          </a:xfrm>
          <a:prstGeom prst="straightConnector1">
            <a:avLst/>
          </a:prstGeom>
          <a:ln>
            <a:solidFill>
              <a:srgbClr val="04003D"/>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5431A51-1A22-9349-0923-BA396FC0FA39}"/>
              </a:ext>
            </a:extLst>
          </p:cNvPr>
          <p:cNvCxnSpPr/>
          <p:nvPr/>
        </p:nvCxnSpPr>
        <p:spPr>
          <a:xfrm>
            <a:off x="2616465" y="5323719"/>
            <a:ext cx="0" cy="129619"/>
          </a:xfrm>
          <a:prstGeom prst="straightConnector1">
            <a:avLst/>
          </a:prstGeom>
          <a:ln>
            <a:solidFill>
              <a:srgbClr val="04003D"/>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0B4363F-9AAA-9084-DDD3-E12756DB83E1}"/>
              </a:ext>
            </a:extLst>
          </p:cNvPr>
          <p:cNvCxnSpPr/>
          <p:nvPr/>
        </p:nvCxnSpPr>
        <p:spPr>
          <a:xfrm>
            <a:off x="7626227" y="5304264"/>
            <a:ext cx="0" cy="129619"/>
          </a:xfrm>
          <a:prstGeom prst="straightConnector1">
            <a:avLst/>
          </a:prstGeom>
          <a:ln>
            <a:solidFill>
              <a:srgbClr val="04003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065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TotalTime>
  <Words>1926</Words>
  <Application>Microsoft Office PowerPoint</Application>
  <PresentationFormat>Widescreen</PresentationFormat>
  <Paragraphs>255</Paragraphs>
  <Slides>11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Arial Black</vt:lpstr>
      <vt:lpstr>Calibri</vt:lpstr>
      <vt:lpstr>Calibri </vt:lpstr>
      <vt:lpstr>Calibri Light</vt:lpstr>
      <vt:lpstr>Helvetica</vt:lpstr>
      <vt:lpstr>Roboto</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Polina Naidenova</cp:lastModifiedBy>
  <cp:revision>56</cp:revision>
  <dcterms:created xsi:type="dcterms:W3CDTF">2022-12-29T14:17:56Z</dcterms:created>
  <dcterms:modified xsi:type="dcterms:W3CDTF">2023-04-10T06:32:35Z</dcterms:modified>
</cp:coreProperties>
</file>