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83" r:id="rId3"/>
    <p:sldId id="284" r:id="rId4"/>
    <p:sldId id="280" r:id="rId5"/>
    <p:sldId id="282" r:id="rId6"/>
    <p:sldId id="286" r:id="rId7"/>
    <p:sldId id="278" r:id="rId8"/>
    <p:sldId id="261" r:id="rId9"/>
    <p:sldId id="288" r:id="rId10"/>
    <p:sldId id="296" r:id="rId11"/>
    <p:sldId id="297" r:id="rId12"/>
    <p:sldId id="289" r:id="rId13"/>
    <p:sldId id="295" r:id="rId14"/>
    <p:sldId id="290" r:id="rId15"/>
    <p:sldId id="291" r:id="rId16"/>
    <p:sldId id="292" r:id="rId17"/>
    <p:sldId id="293" r:id="rId18"/>
    <p:sldId id="294" r:id="rId19"/>
    <p:sldId id="264" r:id="rId20"/>
  </p:sldIdLst>
  <p:sldSz cx="18288000" cy="10287000"/>
  <p:notesSz cx="6808788" cy="9940925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ontserrat" pitchFamily="2" charset="-52"/>
      <p:regular r:id="rId26"/>
      <p:bold r:id="rId27"/>
      <p:italic r:id="rId28"/>
      <p:boldItalic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8" userDrawn="1">
          <p15:clr>
            <a:srgbClr val="A4A3A4"/>
          </p15:clr>
        </p15:guide>
        <p15:guide id="3" orient="horz" pos="5928" userDrawn="1">
          <p15:clr>
            <a:srgbClr val="A4A3A4"/>
          </p15:clr>
        </p15:guide>
        <p15:guide id="4" pos="10896" userDrawn="1">
          <p15:clr>
            <a:srgbClr val="A4A3A4"/>
          </p15:clr>
        </p15:guide>
        <p15:guide id="5" pos="7776" userDrawn="1">
          <p15:clr>
            <a:srgbClr val="A4A3A4"/>
          </p15:clr>
        </p15:guide>
        <p15:guide id="6" pos="3312" userDrawn="1">
          <p15:clr>
            <a:srgbClr val="A4A3A4"/>
          </p15:clr>
        </p15:guide>
        <p15:guide id="7" pos="4608" userDrawn="1">
          <p15:clr>
            <a:srgbClr val="A4A3A4"/>
          </p15:clr>
        </p15:guide>
        <p15:guide id="8" pos="6768" userDrawn="1">
          <p15:clr>
            <a:srgbClr val="A4A3A4"/>
          </p15:clr>
        </p15:guide>
        <p15:guide id="9" pos="75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93CA"/>
    <a:srgbClr val="007FB3"/>
    <a:srgbClr val="BADA55"/>
    <a:srgbClr val="0F5B8D"/>
    <a:srgbClr val="CAE8FF"/>
    <a:srgbClr val="F3F5F5"/>
    <a:srgbClr val="006EA1"/>
    <a:srgbClr val="050A30"/>
    <a:srgbClr val="0E4472"/>
    <a:srgbClr val="1222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2286" autoAdjust="0"/>
  </p:normalViewPr>
  <p:slideViewPr>
    <p:cSldViewPr>
      <p:cViewPr varScale="1">
        <p:scale>
          <a:sx n="45" d="100"/>
          <a:sy n="45" d="100"/>
        </p:scale>
        <p:origin x="1210" y="38"/>
      </p:cViewPr>
      <p:guideLst>
        <p:guide orient="horz" pos="3528"/>
        <p:guide orient="horz" pos="5928"/>
        <p:guide pos="10896"/>
        <p:guide pos="7776"/>
        <p:guide pos="3312"/>
        <p:guide pos="4608"/>
        <p:guide pos="6768"/>
        <p:guide pos="75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notesViewPr>
    <p:cSldViewPr showGuides="1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89A63-728F-429F-BBEA-D05AE5227EE6}" type="datetimeFigureOut">
              <a:rPr lang="bg-BG" smtClean="0"/>
              <a:t>26.4.2023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ACE09-1563-48C7-BC4B-48B32252702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7739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1" userDrawn="1">
          <p15:clr>
            <a:srgbClr val="F26B43"/>
          </p15:clr>
        </p15:guide>
        <p15:guide id="2" pos="2145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Здравейте, аз съм Цанко Арабаджиев и съм изпълнителен директор на Българската банка за развитие и председател на Съвета на директорите към Фонда за капиталови инвестиции на ББР.</a:t>
            </a:r>
          </a:p>
          <a:p>
            <a:endParaRPr lang="bg-BG" dirty="0"/>
          </a:p>
          <a:p>
            <a:r>
              <a:rPr lang="bg-BG" dirty="0"/>
              <a:t>Днес ще поговорим за инвестициите във високите технологии и иновациите в спорта.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ACE09-1563-48C7-BC4B-48B322527022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60404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dirty="0"/>
              <a:t>Инвестирахме в тях, защото Групата на Българската банка за развитие има за мисия да подкрепя иновациите, умните решения и новите технологии.</a:t>
            </a:r>
          </a:p>
          <a:p>
            <a:endParaRPr lang="bg-BG" sz="1200" dirty="0"/>
          </a:p>
          <a:p>
            <a:r>
              <a:rPr lang="bg-BG" sz="1200" dirty="0"/>
              <a:t>Ние заставаме зад малкия и средния бизнес, младите предприемачи и стартиращите компании.</a:t>
            </a:r>
          </a:p>
          <a:p>
            <a:endParaRPr lang="bg-BG" sz="1200" dirty="0"/>
          </a:p>
          <a:p>
            <a:endParaRPr lang="bg-BG" sz="1200" dirty="0"/>
          </a:p>
          <a:p>
            <a:endParaRPr lang="bg-BG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ACE09-1563-48C7-BC4B-48B322527022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24634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sz="1200" dirty="0"/>
          </a:p>
          <a:p>
            <a:r>
              <a:rPr lang="bg-BG" sz="1200" dirty="0"/>
              <a:t>Припознали сме като своя функция професионалните консултации за бизнеса, а Фондът за капиталови инвестиции, освен дялов капитал, предоставя също и </a:t>
            </a:r>
            <a:r>
              <a:rPr lang="bg-BG" sz="1200" noProof="0" dirty="0"/>
              <a:t>професионален опит в областта на финансовия, стратегически и маркетинг мениджмънт, както и в управлението на предприятия от различни икономически сектори</a:t>
            </a:r>
            <a:r>
              <a:rPr lang="ru-RU" sz="1200" dirty="0"/>
              <a:t>.</a:t>
            </a:r>
          </a:p>
          <a:p>
            <a:endParaRPr lang="ru-RU" sz="1200" dirty="0"/>
          </a:p>
          <a:p>
            <a:r>
              <a:rPr lang="bg-BG" sz="1200" noProof="0" dirty="0"/>
              <a:t>Фондът не се фокусира върху определен сектор, а инвестира в добрите идеи и потенциала за растеж. </a:t>
            </a:r>
          </a:p>
          <a:p>
            <a:endParaRPr lang="bg-BG" sz="1200" noProof="0" dirty="0"/>
          </a:p>
          <a:p>
            <a:r>
              <a:rPr lang="bg-BG" sz="1200" noProof="0" dirty="0"/>
              <a:t>Отличен пример за това е </a:t>
            </a:r>
            <a:r>
              <a:rPr lang="bg-BG" sz="1200" noProof="0" dirty="0" err="1"/>
              <a:t>Барин</a:t>
            </a:r>
            <a:r>
              <a:rPr lang="bg-BG" sz="1200" noProof="0" dirty="0"/>
              <a:t> Спортс и сега с радост ви представям техния изпълнителен директор, Владимир Грозданов, за да ви разкаже повече за тази технология. </a:t>
            </a:r>
          </a:p>
          <a:p>
            <a:endParaRPr lang="bg-BG" sz="1200" dirty="0"/>
          </a:p>
          <a:p>
            <a:endParaRPr lang="bg-BG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ACE09-1563-48C7-BC4B-48B322527022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96489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Здравейте, аз съм Владимир Грозданов и накратко ще ви представя нашата компания и технология. Фирмата ни е създадена преди 8 години, благодарение на Инкубатора на </a:t>
            </a:r>
            <a:r>
              <a:rPr lang="en-US" dirty="0"/>
              <a:t>Sofia Tech Park</a:t>
            </a:r>
            <a:r>
              <a:rPr lang="bg-BG" dirty="0"/>
              <a:t>, а през миналата година получихме финансиране чрез Фонда за капиталови инвестиции на ББР. Целта ни е да продължим да развиваме и надграждаме нашата интегрирана система за проследяване на спортистите. </a:t>
            </a:r>
          </a:p>
          <a:p>
            <a:r>
              <a:rPr lang="bg-BG" dirty="0"/>
              <a:t>Какво прави тя? Анализира и предоставя в реално време данни за физическото състояние и натоварване на спортистите като следи над 50 показателя. Тя притежава и тактически инструмент, който позволява 360 градусово управление на отбора, следене на постройката и степента на изпълнение на треньорските указания. </a:t>
            </a:r>
          </a:p>
          <a:p>
            <a:r>
              <a:rPr lang="bg-BG" dirty="0"/>
              <a:t> 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ACE09-1563-48C7-BC4B-48B322527022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2724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ACE09-1563-48C7-BC4B-48B322527022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16882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На базата на натрупания опит и анализирани данни, ние разработихме Стратегия за дигитализация на българския спорт, която цели: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noProof="0" dirty="0"/>
              <a:t>Изграждане на връзки с управленски структури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noProof="0" dirty="0"/>
              <a:t>Определяне на краткосрочни, средносрочни и дългосрочни приоритети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noProof="0" dirty="0"/>
              <a:t>Създаване на база данни с дистанционен достъп – проследяване във времето на развитието на таланти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noProof="0" dirty="0"/>
              <a:t>Въвеждане на масов и училищен спорт и др.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ACE09-1563-48C7-BC4B-48B322527022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91558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ACE09-1563-48C7-BC4B-48B322527022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05922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ACE09-1563-48C7-BC4B-48B322527022}" type="slidenum">
              <a:rPr lang="bg-BG" smtClean="0"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16567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ACE09-1563-48C7-BC4B-48B322527022}" type="slidenum">
              <a:rPr lang="bg-BG" smtClean="0"/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07646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 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ACE09-1563-48C7-BC4B-48B322527022}" type="slidenum">
              <a:rPr lang="bg-BG" smtClean="0"/>
              <a:t>18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75237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ACE09-1563-48C7-BC4B-48B322527022}" type="slidenum">
              <a:rPr lang="bg-BG" smtClean="0"/>
              <a:t>19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3183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Голяма част от вас са спортисти. Знаете ли колко са се увеличили безконтактните контузии в спорта за последните шест години?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ACE09-1563-48C7-BC4B-48B322527022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59257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От двайсет на петдесет процента.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ACE09-1563-48C7-BC4B-48B322527022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38134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А знаете ли колко струват тези контузии само на 5-те големи футболни лиги в Европа?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ACE09-1563-48C7-BC4B-48B322527022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85570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500 милиона евро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ACE09-1563-48C7-BC4B-48B322527022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64485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Може ли това да се предотврати? Представете си, че има технология, която може не само да намали драстично травмите в спорта….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ACE09-1563-48C7-BC4B-48B322527022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43545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… но и да предвиди кои ще са топ 20 футболистите на следващото първенство през 2026 година.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ACE09-1563-48C7-BC4B-48B322527022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0271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И още нещо изключително важно: да спаси повече от 10 детски живота чрез превенция.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ACE09-1563-48C7-BC4B-48B322527022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83481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dirty="0"/>
              <a:t>Добрата новина е, че има: високотехнологична разработка на </a:t>
            </a:r>
            <a:r>
              <a:rPr lang="bg-BG" sz="1200" dirty="0" err="1"/>
              <a:t>Барин</a:t>
            </a:r>
            <a:r>
              <a:rPr lang="bg-BG" sz="1200" dirty="0"/>
              <a:t> Спортс, която влага изкуствен интелект в помощ на професионалните спортисти и техните треньори. И ние като банка за развитие с радост инвестирахме дялов капитал в тази компания, защото </a:t>
            </a:r>
            <a:r>
              <a:rPr lang="ru-RU" sz="1200" dirty="0" err="1"/>
              <a:t>видяхме</a:t>
            </a:r>
            <a:r>
              <a:rPr lang="ru-RU" sz="1200" dirty="0"/>
              <a:t> потенциал за </a:t>
            </a:r>
            <a:r>
              <a:rPr lang="ru-RU" sz="1200" dirty="0" err="1"/>
              <a:t>растеж</a:t>
            </a:r>
            <a:r>
              <a:rPr lang="ru-RU" sz="1200" dirty="0"/>
              <a:t>, </a:t>
            </a:r>
            <a:r>
              <a:rPr lang="ru-RU" sz="1200" dirty="0" err="1"/>
              <a:t>визионерски</a:t>
            </a:r>
            <a:r>
              <a:rPr lang="ru-RU" sz="1200" dirty="0"/>
              <a:t> подход и не на </a:t>
            </a:r>
            <a:r>
              <a:rPr lang="ru-RU" sz="1200" dirty="0" err="1"/>
              <a:t>последно</a:t>
            </a:r>
            <a:r>
              <a:rPr lang="ru-RU" sz="1200" dirty="0"/>
              <a:t> </a:t>
            </a:r>
            <a:r>
              <a:rPr lang="ru-RU" sz="1200" dirty="0" err="1"/>
              <a:t>място</a:t>
            </a:r>
            <a:r>
              <a:rPr lang="ru-RU" sz="1200" dirty="0"/>
              <a:t> - огромен принос в </a:t>
            </a:r>
            <a:r>
              <a:rPr lang="ru-RU" sz="1200" dirty="0" err="1"/>
              <a:t>превенцията</a:t>
            </a:r>
            <a:r>
              <a:rPr lang="ru-RU" sz="1200" dirty="0"/>
              <a:t> на </a:t>
            </a:r>
            <a:r>
              <a:rPr lang="ru-RU" sz="1200" dirty="0" err="1"/>
              <a:t>здравето</a:t>
            </a:r>
            <a:r>
              <a:rPr lang="ru-RU" sz="12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ACE09-1563-48C7-BC4B-48B322527022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2563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27.pn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svg"/><Relationship Id="rId9" Type="http://schemas.openxmlformats.org/officeDocument/2006/relationships/image" Target="../media/image3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-0sEgh-JxCo?feature=oembed" TargetMode="External"/><Relationship Id="rId6" Type="http://schemas.openxmlformats.org/officeDocument/2006/relationships/image" Target="../media/image38.jpe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1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27.pn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52.png"/><Relationship Id="rId10" Type="http://schemas.openxmlformats.org/officeDocument/2006/relationships/image" Target="../media/image34.png"/><Relationship Id="rId4" Type="http://schemas.openxmlformats.org/officeDocument/2006/relationships/image" Target="../media/image28.svg"/><Relationship Id="rId9" Type="http://schemas.openxmlformats.org/officeDocument/2006/relationships/image" Target="../media/image3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3.sv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1518557" y="-776504"/>
            <a:ext cx="4085732" cy="204286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533832" y="9033294"/>
            <a:ext cx="3003383" cy="311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52"/>
              </a:lnSpc>
              <a:spcBef>
                <a:spcPct val="0"/>
              </a:spcBef>
            </a:pPr>
            <a:r>
              <a:rPr lang="bg-BG" sz="2100" dirty="0">
                <a:solidFill>
                  <a:srgbClr val="F4F6F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април</a:t>
            </a:r>
            <a:r>
              <a:rPr lang="en-US" sz="2100" dirty="0">
                <a:solidFill>
                  <a:srgbClr val="F4F6F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202</a:t>
            </a:r>
            <a:r>
              <a:rPr lang="bg-BG" sz="2100" dirty="0">
                <a:solidFill>
                  <a:srgbClr val="F4F6F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endParaRPr lang="en-US" sz="2100" dirty="0">
              <a:solidFill>
                <a:srgbClr val="F4F6F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4B3BF7F-D9D7-4949-ADB2-C30B7EBD7F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6886" y="2628900"/>
            <a:ext cx="3989073" cy="93458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B5AACF7-8AC2-3F26-470F-38DA2ED8CF12}"/>
              </a:ext>
            </a:extLst>
          </p:cNvPr>
          <p:cNvSpPr/>
          <p:nvPr/>
        </p:nvSpPr>
        <p:spPr>
          <a:xfrm>
            <a:off x="8763000" y="381000"/>
            <a:ext cx="8261873" cy="7696200"/>
          </a:xfrm>
          <a:prstGeom prst="roundRect">
            <a:avLst/>
          </a:prstGeom>
          <a:solidFill>
            <a:srgbClr val="007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7197DE0-4C90-D322-8DA1-BA950A479898}"/>
              </a:ext>
            </a:extLst>
          </p:cNvPr>
          <p:cNvSpPr/>
          <p:nvPr/>
        </p:nvSpPr>
        <p:spPr>
          <a:xfrm>
            <a:off x="9753600" y="2191365"/>
            <a:ext cx="8261873" cy="7696200"/>
          </a:xfrm>
          <a:prstGeom prst="round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9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0844C15B-3491-B7FE-1E39-EEEA5771C6F9}"/>
              </a:ext>
            </a:extLst>
          </p:cNvPr>
          <p:cNvSpPr txBox="1"/>
          <p:nvPr/>
        </p:nvSpPr>
        <p:spPr>
          <a:xfrm>
            <a:off x="1518557" y="4444811"/>
            <a:ext cx="6253843" cy="32060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99"/>
              </a:lnSpc>
            </a:pPr>
            <a:r>
              <a:rPr lang="bg-BG" sz="4800" b="1" dirty="0">
                <a:solidFill>
                  <a:schemeClr val="bg1"/>
                </a:solidFill>
                <a:latin typeface="Montserrat" pitchFamily="2" charset="-52"/>
              </a:rPr>
              <a:t>Инвестиции във високи технологии и иновации в спорта</a:t>
            </a:r>
            <a:endParaRPr lang="en-US" sz="4800" b="1" dirty="0">
              <a:solidFill>
                <a:schemeClr val="bg1"/>
              </a:solidFill>
              <a:latin typeface="Montserrat" pitchFamily="2" charset="-5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-4205626" y="-2324100"/>
            <a:ext cx="6887252" cy="6887252"/>
            <a:chOff x="0" y="0"/>
            <a:chExt cx="6350000" cy="6350000"/>
          </a:xfrm>
          <a:solidFill>
            <a:srgbClr val="BADA55"/>
          </a:solidFill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888864" y="8267700"/>
            <a:ext cx="3777727" cy="1689674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2F1D3C42-6828-3374-28E9-905C76B74F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44"/>
          <a:stretch/>
        </p:blipFill>
        <p:spPr>
          <a:xfrm>
            <a:off x="10744200" y="1104900"/>
            <a:ext cx="1295400" cy="12954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490B0C-6158-3700-0DB6-7F4955AE71B1}"/>
              </a:ext>
            </a:extLst>
          </p:cNvPr>
          <p:cNvCxnSpPr/>
          <p:nvPr/>
        </p:nvCxnSpPr>
        <p:spPr>
          <a:xfrm>
            <a:off x="3810000" y="0"/>
            <a:ext cx="0" cy="15049500"/>
          </a:xfrm>
          <a:prstGeom prst="line">
            <a:avLst/>
          </a:prstGeom>
          <a:ln w="76200">
            <a:solidFill>
              <a:srgbClr val="1293CA">
                <a:alpha val="8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6273DC9B-A34B-2DFB-404B-B520AC84A5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543300"/>
            <a:ext cx="1371600" cy="1371600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9960D6B6-F05B-9401-97D9-2CC1F0953D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819900"/>
            <a:ext cx="1371600" cy="1371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EE1F7E7-3907-C857-1D5A-10B72D54C71F}"/>
              </a:ext>
            </a:extLst>
          </p:cNvPr>
          <p:cNvSpPr txBox="1"/>
          <p:nvPr/>
        </p:nvSpPr>
        <p:spPr>
          <a:xfrm>
            <a:off x="5181599" y="3543300"/>
            <a:ext cx="70103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b="1" dirty="0">
                <a:solidFill>
                  <a:schemeClr val="bg1"/>
                </a:solidFill>
                <a:latin typeface="Monteserrat"/>
              </a:rPr>
              <a:t>Иновации, умни решения, нови технологии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376F4D-A4C9-D049-A3CD-F3CAB0820A62}"/>
              </a:ext>
            </a:extLst>
          </p:cNvPr>
          <p:cNvSpPr txBox="1"/>
          <p:nvPr/>
        </p:nvSpPr>
        <p:spPr>
          <a:xfrm>
            <a:off x="5181599" y="6819602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b="1" dirty="0">
                <a:solidFill>
                  <a:schemeClr val="bg1"/>
                </a:solidFill>
                <a:latin typeface="Monteserrat"/>
              </a:rPr>
              <a:t>Малък и среден бизнес, стартиращи компании</a:t>
            </a:r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9CD70B6-75B3-24E5-A958-5F8CCF92FFE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7"/>
          <a:stretch/>
        </p:blipFill>
        <p:spPr>
          <a:xfrm>
            <a:off x="12315092" y="1104900"/>
            <a:ext cx="4144108" cy="1321090"/>
          </a:xfrm>
          <a:prstGeom prst="rect">
            <a:avLst/>
          </a:prstGeom>
        </p:spPr>
      </p:pic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7092E220-180A-4755-08BA-289F950FEF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2" t="-14681"/>
          <a:stretch/>
        </p:blipFill>
        <p:spPr>
          <a:xfrm>
            <a:off x="12367846" y="-2628900"/>
            <a:ext cx="4953000" cy="1485584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9036767-7FB1-3E43-F22F-EA108D63E6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1006554"/>
            <a:ext cx="1371600" cy="13716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57BD2A8-6382-F7F5-9D2A-1C752DDE1E19}"/>
              </a:ext>
            </a:extLst>
          </p:cNvPr>
          <p:cNvSpPr txBox="1"/>
          <p:nvPr/>
        </p:nvSpPr>
        <p:spPr>
          <a:xfrm>
            <a:off x="5257800" y="11059061"/>
            <a:ext cx="6553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b="1" dirty="0">
                <a:solidFill>
                  <a:schemeClr val="bg1"/>
                </a:solidFill>
                <a:latin typeface="Monteserrat"/>
              </a:rPr>
              <a:t>Дялов капитал </a:t>
            </a:r>
            <a:r>
              <a:rPr lang="bg-BG" sz="4000" dirty="0">
                <a:solidFill>
                  <a:schemeClr val="bg1"/>
                </a:solidFill>
                <a:latin typeface="Monteserrat"/>
              </a:rPr>
              <a:t>и</a:t>
            </a:r>
            <a:r>
              <a:rPr lang="bg-BG" sz="4000" b="1" dirty="0">
                <a:solidFill>
                  <a:schemeClr val="bg1"/>
                </a:solidFill>
                <a:latin typeface="Monteserrat"/>
              </a:rPr>
              <a:t> професионална експертиза</a:t>
            </a:r>
          </a:p>
        </p:txBody>
      </p:sp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A96E179A-AE5A-B3D4-8CF4-A6C3D12D1A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40" y="14359355"/>
            <a:ext cx="1371600" cy="13716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CE04853-EF79-4738-16A3-5DB6317FDAAC}"/>
              </a:ext>
            </a:extLst>
          </p:cNvPr>
          <p:cNvSpPr txBox="1"/>
          <p:nvPr/>
        </p:nvSpPr>
        <p:spPr>
          <a:xfrm>
            <a:off x="5273041" y="14411861"/>
            <a:ext cx="5471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b="1" dirty="0">
                <a:solidFill>
                  <a:schemeClr val="bg1"/>
                </a:solidFill>
                <a:latin typeface="Monteserrat"/>
              </a:rPr>
              <a:t>Подкрепа за всички сектори</a:t>
            </a:r>
          </a:p>
        </p:txBody>
      </p:sp>
    </p:spTree>
    <p:extLst>
      <p:ext uri="{BB962C8B-B14F-4D97-AF65-F5344CB8AC3E}">
        <p14:creationId xmlns:p14="http://schemas.microsoft.com/office/powerpoint/2010/main" val="2872162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-4205626" y="-2324100"/>
            <a:ext cx="6887252" cy="6887252"/>
            <a:chOff x="0" y="0"/>
            <a:chExt cx="6350000" cy="6350000"/>
          </a:xfrm>
          <a:solidFill>
            <a:srgbClr val="BADA55"/>
          </a:solidFill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888864" y="8267700"/>
            <a:ext cx="3777727" cy="1689674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2F1D3C42-6828-3374-28E9-905C76B74F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44"/>
          <a:stretch/>
        </p:blipFill>
        <p:spPr>
          <a:xfrm>
            <a:off x="10744200" y="1104900"/>
            <a:ext cx="1295400" cy="12954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490B0C-6158-3700-0DB6-7F4955AE71B1}"/>
              </a:ext>
            </a:extLst>
          </p:cNvPr>
          <p:cNvCxnSpPr>
            <a:cxnSpLocks/>
          </p:cNvCxnSpPr>
          <p:nvPr/>
        </p:nvCxnSpPr>
        <p:spPr>
          <a:xfrm>
            <a:off x="3810000" y="-7620000"/>
            <a:ext cx="0" cy="18249900"/>
          </a:xfrm>
          <a:prstGeom prst="line">
            <a:avLst/>
          </a:prstGeom>
          <a:ln w="76200">
            <a:solidFill>
              <a:srgbClr val="1293CA">
                <a:alpha val="8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6273DC9B-A34B-2DFB-404B-B520AC84A5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-6286500"/>
            <a:ext cx="1371600" cy="1371600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9960D6B6-F05B-9401-97D9-2CC1F0953D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-3009900"/>
            <a:ext cx="1371600" cy="1371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EE1F7E7-3907-C857-1D5A-10B72D54C71F}"/>
              </a:ext>
            </a:extLst>
          </p:cNvPr>
          <p:cNvSpPr txBox="1"/>
          <p:nvPr/>
        </p:nvSpPr>
        <p:spPr>
          <a:xfrm>
            <a:off x="5181599" y="-6286500"/>
            <a:ext cx="70103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b="1" dirty="0">
                <a:solidFill>
                  <a:schemeClr val="bg1"/>
                </a:solidFill>
                <a:latin typeface="Monteserrat"/>
              </a:rPr>
              <a:t>Иновации, умни решения, нови технологии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376F4D-A4C9-D049-A3CD-F3CAB0820A62}"/>
              </a:ext>
            </a:extLst>
          </p:cNvPr>
          <p:cNvSpPr txBox="1"/>
          <p:nvPr/>
        </p:nvSpPr>
        <p:spPr>
          <a:xfrm>
            <a:off x="5181599" y="-3010198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b="1" dirty="0">
                <a:solidFill>
                  <a:schemeClr val="bg1"/>
                </a:solidFill>
                <a:latin typeface="Monteserrat"/>
              </a:rPr>
              <a:t>Малък и среден бизнес, стартиращи компании</a:t>
            </a:r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9CD70B6-75B3-24E5-A958-5F8CCF92FFE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7"/>
          <a:stretch/>
        </p:blipFill>
        <p:spPr>
          <a:xfrm>
            <a:off x="12344400" y="10782300"/>
            <a:ext cx="4144108" cy="1321090"/>
          </a:xfrm>
          <a:prstGeom prst="rect">
            <a:avLst/>
          </a:prstGeom>
        </p:spPr>
      </p:pic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7092E220-180A-4755-08BA-289F950FEF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2" t="-14681"/>
          <a:stretch/>
        </p:blipFill>
        <p:spPr>
          <a:xfrm>
            <a:off x="12367846" y="990916"/>
            <a:ext cx="4953000" cy="1485584"/>
          </a:xfrm>
          <a:prstGeom prst="rect">
            <a:avLst/>
          </a:prstGeom>
        </p:spPr>
      </p:pic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C4C832FF-DDEE-11EE-E8AE-55FF9F722E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386554"/>
            <a:ext cx="1371600" cy="1371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D1DDB1-BBD4-910C-2A95-F62D213E77E3}"/>
              </a:ext>
            </a:extLst>
          </p:cNvPr>
          <p:cNvSpPr txBox="1"/>
          <p:nvPr/>
        </p:nvSpPr>
        <p:spPr>
          <a:xfrm>
            <a:off x="5257800" y="3439061"/>
            <a:ext cx="6553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b="1" dirty="0">
                <a:solidFill>
                  <a:schemeClr val="bg1"/>
                </a:solidFill>
                <a:latin typeface="Monteserrat"/>
              </a:rPr>
              <a:t>Дялов капитал </a:t>
            </a:r>
            <a:r>
              <a:rPr lang="bg-BG" sz="4000" dirty="0">
                <a:solidFill>
                  <a:schemeClr val="bg1"/>
                </a:solidFill>
                <a:latin typeface="Monteserrat"/>
              </a:rPr>
              <a:t>и</a:t>
            </a:r>
            <a:r>
              <a:rPr lang="bg-BG" sz="4000" b="1" dirty="0">
                <a:solidFill>
                  <a:schemeClr val="bg1"/>
                </a:solidFill>
                <a:latin typeface="Monteserrat"/>
              </a:rPr>
              <a:t> професионална експертиза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05CEE6E-DD7B-3AD8-047F-261A37FB06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40" y="6510754"/>
            <a:ext cx="1371600" cy="1371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5D1850-92DF-4DAD-E895-AF76A8348FA7}"/>
              </a:ext>
            </a:extLst>
          </p:cNvPr>
          <p:cNvSpPr txBox="1"/>
          <p:nvPr/>
        </p:nvSpPr>
        <p:spPr>
          <a:xfrm>
            <a:off x="5273041" y="6563260"/>
            <a:ext cx="5471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b="1" dirty="0">
                <a:solidFill>
                  <a:schemeClr val="bg1"/>
                </a:solidFill>
                <a:latin typeface="Monteserrat"/>
              </a:rPr>
              <a:t>Подкрепа за всички сектори</a:t>
            </a:r>
          </a:p>
        </p:txBody>
      </p:sp>
    </p:spTree>
    <p:extLst>
      <p:ext uri="{BB962C8B-B14F-4D97-AF65-F5344CB8AC3E}">
        <p14:creationId xmlns:p14="http://schemas.microsoft.com/office/powerpoint/2010/main" val="893270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372600" y="728294"/>
            <a:ext cx="7130599" cy="131813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727435" y="728294"/>
            <a:ext cx="1318138" cy="1318138"/>
            <a:chOff x="0" y="0"/>
            <a:chExt cx="6350000" cy="6350000"/>
          </a:xfrm>
          <a:solidFill>
            <a:srgbClr val="1293CA"/>
          </a:solidFill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E7A209D-E740-078C-A024-039031C00EAC}"/>
              </a:ext>
            </a:extLst>
          </p:cNvPr>
          <p:cNvSpPr txBox="1"/>
          <p:nvPr/>
        </p:nvSpPr>
        <p:spPr>
          <a:xfrm>
            <a:off x="9357360" y="2544515"/>
            <a:ext cx="8168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7200" b="1" dirty="0">
                <a:solidFill>
                  <a:schemeClr val="bg1"/>
                </a:solidFill>
                <a:latin typeface="Monteserrat"/>
              </a:rPr>
              <a:t>Нашата технология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72482B4-833B-53C5-8B09-F9A3D36B4E8E}"/>
              </a:ext>
            </a:extLst>
          </p:cNvPr>
          <p:cNvSpPr/>
          <p:nvPr/>
        </p:nvSpPr>
        <p:spPr>
          <a:xfrm>
            <a:off x="-4000500" y="-1066800"/>
            <a:ext cx="12077700" cy="12077700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2934" t="410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43CC05-CB59-AB30-60AD-234BD619CC54}"/>
              </a:ext>
            </a:extLst>
          </p:cNvPr>
          <p:cNvSpPr txBox="1"/>
          <p:nvPr/>
        </p:nvSpPr>
        <p:spPr>
          <a:xfrm>
            <a:off x="10972802" y="4549913"/>
            <a:ext cx="6737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dirty="0">
                <a:solidFill>
                  <a:schemeClr val="bg1"/>
                </a:solidFill>
                <a:latin typeface="Monteserrat"/>
              </a:rPr>
              <a:t>Данни в </a:t>
            </a:r>
            <a:r>
              <a:rPr lang="bg-BG" sz="4000" b="1" dirty="0">
                <a:solidFill>
                  <a:schemeClr val="bg1"/>
                </a:solidFill>
                <a:latin typeface="Monteserrat"/>
              </a:rPr>
              <a:t>реално време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23BDBE-58D3-BB96-6200-496E949981B8}"/>
              </a:ext>
            </a:extLst>
          </p:cNvPr>
          <p:cNvSpPr txBox="1"/>
          <p:nvPr/>
        </p:nvSpPr>
        <p:spPr>
          <a:xfrm>
            <a:off x="10972800" y="5829300"/>
            <a:ext cx="6737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dirty="0">
                <a:solidFill>
                  <a:schemeClr val="bg1"/>
                </a:solidFill>
                <a:latin typeface="Monteserrat"/>
              </a:rPr>
              <a:t>Над </a:t>
            </a:r>
            <a:r>
              <a:rPr lang="bg-BG" sz="4000" b="1" dirty="0">
                <a:solidFill>
                  <a:schemeClr val="bg1"/>
                </a:solidFill>
                <a:latin typeface="Monteserrat"/>
              </a:rPr>
              <a:t>50</a:t>
            </a:r>
            <a:r>
              <a:rPr lang="bg-BG" sz="4000" dirty="0">
                <a:solidFill>
                  <a:schemeClr val="bg1"/>
                </a:solidFill>
                <a:latin typeface="Monteserrat"/>
              </a:rPr>
              <a:t> показателя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1FEDB8-F40F-C8E4-32E7-7E86BD0B664E}"/>
              </a:ext>
            </a:extLst>
          </p:cNvPr>
          <p:cNvSpPr txBox="1"/>
          <p:nvPr/>
        </p:nvSpPr>
        <p:spPr>
          <a:xfrm>
            <a:off x="10972801" y="7048500"/>
            <a:ext cx="6737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b="1" dirty="0">
                <a:solidFill>
                  <a:schemeClr val="bg1"/>
                </a:solidFill>
                <a:latin typeface="Monteserrat"/>
              </a:rPr>
              <a:t>Тактически</a:t>
            </a:r>
            <a:r>
              <a:rPr lang="bg-BG" sz="4000" dirty="0">
                <a:solidFill>
                  <a:schemeClr val="bg1"/>
                </a:solidFill>
                <a:latin typeface="Monteserrat"/>
              </a:rPr>
              <a:t> инструмент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483850-A907-774B-14DE-0D0B9FFB4816}"/>
              </a:ext>
            </a:extLst>
          </p:cNvPr>
          <p:cNvSpPr txBox="1"/>
          <p:nvPr/>
        </p:nvSpPr>
        <p:spPr>
          <a:xfrm>
            <a:off x="10972802" y="8267700"/>
            <a:ext cx="5975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b="1" dirty="0">
                <a:solidFill>
                  <a:schemeClr val="bg1"/>
                </a:solidFill>
                <a:latin typeface="Monteserrat"/>
              </a:rPr>
              <a:t>360</a:t>
            </a:r>
            <a:r>
              <a:rPr lang="bg-BG" sz="4000" dirty="0">
                <a:solidFill>
                  <a:schemeClr val="bg1"/>
                </a:solidFill>
                <a:latin typeface="Monteserrat"/>
              </a:rPr>
              <a:t> градусово управление на отбора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421A065A-86CB-037D-D154-F5BAE18643D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400242" y="4754421"/>
            <a:ext cx="738861" cy="435257"/>
          </a:xfrm>
          <a:prstGeom prst="rect">
            <a:avLst/>
          </a:prstGeom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325EE554-21CA-8C02-C49E-8851CDFCCEC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381067" y="5992864"/>
            <a:ext cx="738861" cy="435257"/>
          </a:xfrm>
          <a:prstGeom prst="rect">
            <a:avLst/>
          </a:prstGeom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7CAC3954-EECC-3A7F-7EA8-ABDF454932E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400242" y="7231307"/>
            <a:ext cx="738861" cy="435257"/>
          </a:xfrm>
          <a:prstGeom prst="rect">
            <a:avLst/>
          </a:prstGeom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6F6DB920-F508-D6A9-D748-8D989874AEA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414934" y="8475101"/>
            <a:ext cx="738861" cy="43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63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04800" y="-495300"/>
            <a:ext cx="7130599" cy="131813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315200" y="-480912"/>
            <a:ext cx="1318138" cy="1318138"/>
            <a:chOff x="0" y="0"/>
            <a:chExt cx="6350000" cy="6350000"/>
          </a:xfrm>
          <a:solidFill>
            <a:srgbClr val="1293CA"/>
          </a:solidFill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02514646-C471-298E-8AD9-C97AC6151D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-3417277" y="2410930"/>
            <a:ext cx="7130599" cy="1318138"/>
          </a:xfrm>
          <a:prstGeom prst="rect">
            <a:avLst/>
          </a:prstGeom>
        </p:spPr>
      </p:pic>
      <p:grpSp>
        <p:nvGrpSpPr>
          <p:cNvPr id="7" name="Group 3">
            <a:extLst>
              <a:ext uri="{FF2B5EF4-FFF2-40B4-BE49-F238E27FC236}">
                <a16:creationId xmlns:a16="http://schemas.microsoft.com/office/drawing/2014/main" id="{9E7986D3-86B5-4B50-F5D1-2F3B91B75C24}"/>
              </a:ext>
            </a:extLst>
          </p:cNvPr>
          <p:cNvGrpSpPr/>
          <p:nvPr/>
        </p:nvGrpSpPr>
        <p:grpSpPr>
          <a:xfrm rot="5400000">
            <a:off x="-511046" y="7048500"/>
            <a:ext cx="1318138" cy="1318138"/>
            <a:chOff x="0" y="0"/>
            <a:chExt cx="6350000" cy="6350000"/>
          </a:xfrm>
          <a:solidFill>
            <a:srgbClr val="1293CA"/>
          </a:solidFill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039E1B95-5911-FDE7-3550-04D599DC9FAD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292F1C6-4C3C-12B6-5F5A-5D0A72D233A4}"/>
              </a:ext>
            </a:extLst>
          </p:cNvPr>
          <p:cNvSpPr/>
          <p:nvPr/>
        </p:nvSpPr>
        <p:spPr>
          <a:xfrm>
            <a:off x="2018456" y="1257300"/>
            <a:ext cx="15011400" cy="868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Online Media 4" title="Barin Sports - Ignition 2023">
            <a:hlinkClick r:id="" action="ppaction://media"/>
            <a:extLst>
              <a:ext uri="{FF2B5EF4-FFF2-40B4-BE49-F238E27FC236}">
                <a16:creationId xmlns:a16="http://schemas.microsoft.com/office/drawing/2014/main" id="{E07FB6F0-0AF6-8AD9-E254-73555D09324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286000" y="1562100"/>
            <a:ext cx="14476313" cy="817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53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1246912" y="4209456"/>
            <a:ext cx="2392454" cy="2392445"/>
            <a:chOff x="0" y="0"/>
            <a:chExt cx="6350000" cy="6349975"/>
          </a:xfrm>
          <a:solidFill>
            <a:srgbClr val="BADA55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246912" y="1595063"/>
            <a:ext cx="5348962" cy="239244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246912" y="6810562"/>
            <a:ext cx="5348962" cy="23924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00000">
            <a:off x="7262498" y="5604773"/>
            <a:ext cx="5048844" cy="225821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203429" y="4209456"/>
            <a:ext cx="2392445" cy="2392445"/>
            <a:chOff x="0" y="0"/>
            <a:chExt cx="6350000" cy="6350000"/>
          </a:xfrm>
          <a:solidFill>
            <a:srgbClr val="0F5B8D"/>
          </a:solidFill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  <a:ln>
              <a:solidFill>
                <a:srgbClr val="006EA1"/>
              </a:solidFill>
            </a:ln>
          </p:spPr>
        </p:sp>
      </p:grp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B8796860-234E-13AE-8128-1F75F48B2403}"/>
              </a:ext>
            </a:extLst>
          </p:cNvPr>
          <p:cNvSpPr/>
          <p:nvPr/>
        </p:nvSpPr>
        <p:spPr>
          <a:xfrm>
            <a:off x="8610600" y="1584517"/>
            <a:ext cx="2392454" cy="2392454"/>
          </a:xfrm>
          <a:prstGeom prst="flowChartConnector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F75006-3BA3-AAC9-2134-DB64A03367E8}"/>
              </a:ext>
            </a:extLst>
          </p:cNvPr>
          <p:cNvSpPr txBox="1"/>
          <p:nvPr/>
        </p:nvSpPr>
        <p:spPr>
          <a:xfrm>
            <a:off x="1310627" y="2780744"/>
            <a:ext cx="65933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7200" b="1" dirty="0">
                <a:solidFill>
                  <a:schemeClr val="bg1"/>
                </a:solidFill>
                <a:latin typeface="Monteserrat"/>
              </a:rPr>
              <a:t>Стратегия за дигитализация на българския спорт</a:t>
            </a:r>
          </a:p>
        </p:txBody>
      </p:sp>
    </p:spTree>
    <p:extLst>
      <p:ext uri="{BB962C8B-B14F-4D97-AF65-F5344CB8AC3E}">
        <p14:creationId xmlns:p14="http://schemas.microsoft.com/office/powerpoint/2010/main" val="2537830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4767966" y="-2377955"/>
            <a:ext cx="5562600" cy="5562579"/>
            <a:chOff x="0" y="0"/>
            <a:chExt cx="6350000" cy="6349975"/>
          </a:xfrm>
          <a:solidFill>
            <a:srgbClr val="BADA55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9" name="Group 9"/>
          <p:cNvGrpSpPr/>
          <p:nvPr/>
        </p:nvGrpSpPr>
        <p:grpSpPr>
          <a:xfrm>
            <a:off x="-3276600" y="7711314"/>
            <a:ext cx="5151371" cy="5151371"/>
            <a:chOff x="0" y="0"/>
            <a:chExt cx="6350000" cy="6350000"/>
          </a:xfrm>
          <a:solidFill>
            <a:srgbClr val="0F5B8D"/>
          </a:solidFill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  <a:ln>
              <a:solidFill>
                <a:srgbClr val="006EA1"/>
              </a:solidFill>
            </a:ln>
          </p:spPr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DF75006-3BA3-AAC9-2134-DB64A03367E8}"/>
              </a:ext>
            </a:extLst>
          </p:cNvPr>
          <p:cNvSpPr txBox="1"/>
          <p:nvPr/>
        </p:nvSpPr>
        <p:spPr>
          <a:xfrm>
            <a:off x="1066800" y="876299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7200" b="1" dirty="0">
                <a:solidFill>
                  <a:schemeClr val="bg1"/>
                </a:solidFill>
                <a:latin typeface="Monteserrat"/>
              </a:rPr>
              <a:t>Роля на </a:t>
            </a:r>
            <a:r>
              <a:rPr lang="en-US" sz="7200" b="1" dirty="0" err="1">
                <a:solidFill>
                  <a:schemeClr val="bg1"/>
                </a:solidFill>
                <a:latin typeface="Monteserrat"/>
              </a:rPr>
              <a:t>Barin</a:t>
            </a:r>
            <a:r>
              <a:rPr lang="en-US" sz="7200" b="1" dirty="0">
                <a:solidFill>
                  <a:schemeClr val="bg1"/>
                </a:solidFill>
                <a:latin typeface="Monteserrat"/>
              </a:rPr>
              <a:t> Sports</a:t>
            </a:r>
            <a:endParaRPr lang="bg-BG" sz="7200" b="1" dirty="0">
              <a:solidFill>
                <a:schemeClr val="bg1"/>
              </a:solidFill>
              <a:latin typeface="Monteserra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C2B4FFF-08B8-61C1-556C-163C340A89CF}"/>
              </a:ext>
            </a:extLst>
          </p:cNvPr>
          <p:cNvCxnSpPr>
            <a:cxnSpLocks/>
          </p:cNvCxnSpPr>
          <p:nvPr/>
        </p:nvCxnSpPr>
        <p:spPr>
          <a:xfrm>
            <a:off x="0" y="5524500"/>
            <a:ext cx="36271200" cy="0"/>
          </a:xfrm>
          <a:prstGeom prst="line">
            <a:avLst/>
          </a:prstGeom>
          <a:ln w="76200">
            <a:solidFill>
              <a:srgbClr val="BADA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6">
            <a:extLst>
              <a:ext uri="{FF2B5EF4-FFF2-40B4-BE49-F238E27FC236}">
                <a16:creationId xmlns:a16="http://schemas.microsoft.com/office/drawing/2014/main" id="{707E29CB-7809-7523-9E6A-001BFDDE7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035038" y="4181922"/>
            <a:ext cx="5348962" cy="2392445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AAACCC64-30C4-E4BB-83F1-C9B0FD6E5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973956" y="4328857"/>
            <a:ext cx="5048844" cy="2258210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100B51C3-38D6-D38C-99CD-E2AFB8F04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65038" y="4181922"/>
            <a:ext cx="5348962" cy="23924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1980F6D-1CC9-573B-E344-73E1E6C45656}"/>
              </a:ext>
            </a:extLst>
          </p:cNvPr>
          <p:cNvSpPr txBox="1"/>
          <p:nvPr/>
        </p:nvSpPr>
        <p:spPr>
          <a:xfrm>
            <a:off x="20421600" y="4425581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b="1" dirty="0">
                <a:solidFill>
                  <a:schemeClr val="bg1"/>
                </a:solidFill>
                <a:latin typeface="Monteserrat"/>
              </a:rPr>
              <a:t>Медицинска експертиза и панел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16E1C1-FD5A-0767-3B64-29245FA47047}"/>
              </a:ext>
            </a:extLst>
          </p:cNvPr>
          <p:cNvSpPr txBox="1"/>
          <p:nvPr/>
        </p:nvSpPr>
        <p:spPr>
          <a:xfrm>
            <a:off x="26357719" y="5024200"/>
            <a:ext cx="3512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onteserrat"/>
              </a:rPr>
              <a:t>GPS </a:t>
            </a:r>
            <a:r>
              <a:rPr lang="bg-BG" sz="4000" b="1" dirty="0">
                <a:solidFill>
                  <a:schemeClr val="bg1"/>
                </a:solidFill>
                <a:latin typeface="Monteserrat"/>
              </a:rPr>
              <a:t>система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B135BC-04FF-E565-3EB4-315EE1823EFD}"/>
              </a:ext>
            </a:extLst>
          </p:cNvPr>
          <p:cNvSpPr txBox="1"/>
          <p:nvPr/>
        </p:nvSpPr>
        <p:spPr>
          <a:xfrm>
            <a:off x="32072919" y="4733357"/>
            <a:ext cx="3207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b="1" dirty="0">
                <a:solidFill>
                  <a:schemeClr val="bg1"/>
                </a:solidFill>
                <a:latin typeface="Monteserrat"/>
              </a:rPr>
              <a:t>Управление на проект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2D1BDB-EFED-F60C-ED61-AD0BF0AA7B9A}"/>
              </a:ext>
            </a:extLst>
          </p:cNvPr>
          <p:cNvSpPr txBox="1"/>
          <p:nvPr/>
        </p:nvSpPr>
        <p:spPr>
          <a:xfrm>
            <a:off x="30937200" y="5045214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Monteserrat"/>
              </a:rPr>
              <a:t>06</a:t>
            </a:r>
            <a:endParaRPr lang="bg-BG" sz="4800" b="1" dirty="0">
              <a:solidFill>
                <a:schemeClr val="bg1"/>
              </a:solidFill>
              <a:latin typeface="Monteserra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A7C00A-AD06-12F5-4E3B-E64473758CED}"/>
              </a:ext>
            </a:extLst>
          </p:cNvPr>
          <p:cNvSpPr txBox="1"/>
          <p:nvPr/>
        </p:nvSpPr>
        <p:spPr>
          <a:xfrm>
            <a:off x="25374600" y="5042463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Monteserrat"/>
              </a:rPr>
              <a:t>05</a:t>
            </a:r>
            <a:endParaRPr lang="bg-BG" sz="4800" b="1" dirty="0">
              <a:solidFill>
                <a:schemeClr val="bg1"/>
              </a:solidFill>
              <a:latin typeface="Monteserra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3A2F4F-E7BE-AEDD-A7D3-A49A3628C977}"/>
              </a:ext>
            </a:extLst>
          </p:cNvPr>
          <p:cNvSpPr txBox="1"/>
          <p:nvPr/>
        </p:nvSpPr>
        <p:spPr>
          <a:xfrm>
            <a:off x="19400134" y="5042462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Monteserrat"/>
              </a:rPr>
              <a:t>04</a:t>
            </a:r>
            <a:endParaRPr lang="bg-BG" sz="4800" b="1" dirty="0">
              <a:solidFill>
                <a:schemeClr val="bg1"/>
              </a:solidFill>
              <a:latin typeface="Monteserrat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DB5BBCEA-E8C0-594A-CEE6-3410E7081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70838" y="4198855"/>
            <a:ext cx="5348962" cy="2392445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CDFCFAC2-14CB-9473-60E3-B0ABA6CB4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609756" y="4345790"/>
            <a:ext cx="5048844" cy="2258210"/>
          </a:xfrm>
          <a:prstGeom prst="rect">
            <a:avLst/>
          </a:prstGeom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2A41A7BC-AF97-7EAE-B4CD-82EE396BB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100838" y="4198855"/>
            <a:ext cx="5348962" cy="23924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CAEB105-BB70-42F2-A955-F9C6662C038E}"/>
              </a:ext>
            </a:extLst>
          </p:cNvPr>
          <p:cNvSpPr txBox="1"/>
          <p:nvPr/>
        </p:nvSpPr>
        <p:spPr>
          <a:xfrm>
            <a:off x="1890038" y="4716424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b="1" dirty="0">
                <a:solidFill>
                  <a:schemeClr val="bg1"/>
                </a:solidFill>
                <a:latin typeface="Monteserrat"/>
              </a:rPr>
              <a:t>Платформа за дигитализация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51B92E-1BA8-C843-9BB1-A3A62439DDE7}"/>
              </a:ext>
            </a:extLst>
          </p:cNvPr>
          <p:cNvSpPr txBox="1"/>
          <p:nvPr/>
        </p:nvSpPr>
        <p:spPr>
          <a:xfrm>
            <a:off x="7817981" y="5045764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b="1" dirty="0">
                <a:solidFill>
                  <a:schemeClr val="bg1"/>
                </a:solidFill>
                <a:latin typeface="Monteserrat"/>
              </a:rPr>
              <a:t>Спортна наука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21C5EA-2429-C21A-610D-46409882D21D}"/>
              </a:ext>
            </a:extLst>
          </p:cNvPr>
          <p:cNvSpPr txBox="1"/>
          <p:nvPr/>
        </p:nvSpPr>
        <p:spPr>
          <a:xfrm>
            <a:off x="13491750" y="4425581"/>
            <a:ext cx="48245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b="1" dirty="0">
                <a:solidFill>
                  <a:schemeClr val="bg1"/>
                </a:solidFill>
                <a:latin typeface="Monteserrat"/>
              </a:rPr>
              <a:t>Мобилна медицинска лаборатория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5B4C67-1BB1-BBB5-2FE5-712870CB9508}"/>
              </a:ext>
            </a:extLst>
          </p:cNvPr>
          <p:cNvSpPr txBox="1"/>
          <p:nvPr/>
        </p:nvSpPr>
        <p:spPr>
          <a:xfrm>
            <a:off x="12482694" y="5059396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Monteserrat"/>
              </a:rPr>
              <a:t>03</a:t>
            </a:r>
            <a:endParaRPr lang="bg-BG" sz="4800" b="1" dirty="0">
              <a:solidFill>
                <a:schemeClr val="bg1"/>
              </a:solidFill>
              <a:latin typeface="Monteserra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E265D5-06F3-6F5D-E61F-D6504E493125}"/>
              </a:ext>
            </a:extLst>
          </p:cNvPr>
          <p:cNvSpPr txBox="1"/>
          <p:nvPr/>
        </p:nvSpPr>
        <p:spPr>
          <a:xfrm>
            <a:off x="871849" y="5030924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Monteserrat"/>
              </a:rPr>
              <a:t>01</a:t>
            </a:r>
            <a:endParaRPr lang="bg-BG" sz="4800" b="1" dirty="0">
              <a:solidFill>
                <a:schemeClr val="bg1"/>
              </a:solidFill>
              <a:latin typeface="Monteserra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20198C-90BC-FA62-A79B-07E9E4231893}"/>
              </a:ext>
            </a:extLst>
          </p:cNvPr>
          <p:cNvSpPr txBox="1"/>
          <p:nvPr/>
        </p:nvSpPr>
        <p:spPr>
          <a:xfrm>
            <a:off x="6934200" y="5017809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Monteserrat"/>
              </a:rPr>
              <a:t>02</a:t>
            </a:r>
            <a:endParaRPr lang="bg-BG" sz="4800" b="1" dirty="0">
              <a:solidFill>
                <a:schemeClr val="bg1"/>
              </a:solidFill>
              <a:latin typeface="Monteserrat"/>
            </a:endParaRPr>
          </a:p>
        </p:txBody>
      </p:sp>
    </p:spTree>
    <p:extLst>
      <p:ext uri="{BB962C8B-B14F-4D97-AF65-F5344CB8AC3E}">
        <p14:creationId xmlns:p14="http://schemas.microsoft.com/office/powerpoint/2010/main" val="1176449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4767966" y="-2377955"/>
            <a:ext cx="5562600" cy="5562579"/>
            <a:chOff x="0" y="0"/>
            <a:chExt cx="6350000" cy="6349975"/>
          </a:xfrm>
          <a:solidFill>
            <a:srgbClr val="BADA55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9" name="Group 9"/>
          <p:cNvGrpSpPr/>
          <p:nvPr/>
        </p:nvGrpSpPr>
        <p:grpSpPr>
          <a:xfrm>
            <a:off x="-3276600" y="7711314"/>
            <a:ext cx="5151371" cy="5151371"/>
            <a:chOff x="0" y="0"/>
            <a:chExt cx="6350000" cy="6350000"/>
          </a:xfrm>
          <a:solidFill>
            <a:srgbClr val="0F5B8D"/>
          </a:solidFill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  <a:ln>
              <a:solidFill>
                <a:srgbClr val="006EA1"/>
              </a:solidFill>
            </a:ln>
          </p:spPr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DF75006-3BA3-AAC9-2134-DB64A03367E8}"/>
              </a:ext>
            </a:extLst>
          </p:cNvPr>
          <p:cNvSpPr txBox="1"/>
          <p:nvPr/>
        </p:nvSpPr>
        <p:spPr>
          <a:xfrm>
            <a:off x="1066800" y="876299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7200" b="1" dirty="0">
                <a:solidFill>
                  <a:schemeClr val="bg1"/>
                </a:solidFill>
                <a:latin typeface="Monteserrat"/>
              </a:rPr>
              <a:t>Роля на </a:t>
            </a:r>
            <a:r>
              <a:rPr lang="en-US" sz="7200" b="1" dirty="0" err="1">
                <a:solidFill>
                  <a:schemeClr val="bg1"/>
                </a:solidFill>
                <a:latin typeface="Monteserrat"/>
              </a:rPr>
              <a:t>Barin</a:t>
            </a:r>
            <a:r>
              <a:rPr lang="en-US" sz="7200" b="1" dirty="0">
                <a:solidFill>
                  <a:schemeClr val="bg1"/>
                </a:solidFill>
                <a:latin typeface="Monteserrat"/>
              </a:rPr>
              <a:t> Sports</a:t>
            </a:r>
            <a:endParaRPr lang="bg-BG" sz="7200" b="1" dirty="0">
              <a:solidFill>
                <a:schemeClr val="bg1"/>
              </a:solidFill>
              <a:latin typeface="Monteserra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C2B4FFF-08B8-61C1-556C-163C340A89CF}"/>
              </a:ext>
            </a:extLst>
          </p:cNvPr>
          <p:cNvCxnSpPr>
            <a:cxnSpLocks/>
          </p:cNvCxnSpPr>
          <p:nvPr/>
        </p:nvCxnSpPr>
        <p:spPr>
          <a:xfrm>
            <a:off x="0" y="5524500"/>
            <a:ext cx="36271200" cy="0"/>
          </a:xfrm>
          <a:prstGeom prst="line">
            <a:avLst/>
          </a:prstGeom>
          <a:ln w="76200">
            <a:solidFill>
              <a:srgbClr val="BADA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6">
            <a:extLst>
              <a:ext uri="{FF2B5EF4-FFF2-40B4-BE49-F238E27FC236}">
                <a16:creationId xmlns:a16="http://schemas.microsoft.com/office/drawing/2014/main" id="{707E29CB-7809-7523-9E6A-001BFDDE7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38200" y="4181922"/>
            <a:ext cx="5348962" cy="2392445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AAACCC64-30C4-E4BB-83F1-C9B0FD6E5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777118" y="4328857"/>
            <a:ext cx="5048844" cy="2258210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100B51C3-38D6-D38C-99CD-E2AFB8F04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268200" y="4181922"/>
            <a:ext cx="5348962" cy="23924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1980F6D-1CC9-573B-E344-73E1E6C45656}"/>
              </a:ext>
            </a:extLst>
          </p:cNvPr>
          <p:cNvSpPr txBox="1"/>
          <p:nvPr/>
        </p:nvSpPr>
        <p:spPr>
          <a:xfrm>
            <a:off x="2224762" y="4425581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b="1" dirty="0">
                <a:solidFill>
                  <a:schemeClr val="bg1"/>
                </a:solidFill>
                <a:latin typeface="Monteserrat"/>
              </a:rPr>
              <a:t>Медицинска експертиза и панел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16E1C1-FD5A-0767-3B64-29245FA47047}"/>
              </a:ext>
            </a:extLst>
          </p:cNvPr>
          <p:cNvSpPr txBox="1"/>
          <p:nvPr/>
        </p:nvSpPr>
        <p:spPr>
          <a:xfrm>
            <a:off x="8160881" y="5024200"/>
            <a:ext cx="3512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onteserrat"/>
              </a:rPr>
              <a:t>GPS </a:t>
            </a:r>
            <a:r>
              <a:rPr lang="bg-BG" sz="4000" b="1" dirty="0">
                <a:solidFill>
                  <a:schemeClr val="bg1"/>
                </a:solidFill>
                <a:latin typeface="Monteserrat"/>
              </a:rPr>
              <a:t>система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B135BC-04FF-E565-3EB4-315EE1823EFD}"/>
              </a:ext>
            </a:extLst>
          </p:cNvPr>
          <p:cNvSpPr txBox="1"/>
          <p:nvPr/>
        </p:nvSpPr>
        <p:spPr>
          <a:xfrm>
            <a:off x="13876081" y="4733357"/>
            <a:ext cx="3207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b="1" dirty="0">
                <a:solidFill>
                  <a:schemeClr val="bg1"/>
                </a:solidFill>
                <a:latin typeface="Monteserrat"/>
              </a:rPr>
              <a:t>Управление на проект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2D1BDB-EFED-F60C-ED61-AD0BF0AA7B9A}"/>
              </a:ext>
            </a:extLst>
          </p:cNvPr>
          <p:cNvSpPr txBox="1"/>
          <p:nvPr/>
        </p:nvSpPr>
        <p:spPr>
          <a:xfrm>
            <a:off x="12740362" y="5045214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Monteserrat"/>
              </a:rPr>
              <a:t>06</a:t>
            </a:r>
            <a:endParaRPr lang="bg-BG" sz="4800" b="1" dirty="0">
              <a:solidFill>
                <a:schemeClr val="bg1"/>
              </a:solidFill>
              <a:latin typeface="Monteserra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A7C00A-AD06-12F5-4E3B-E64473758CED}"/>
              </a:ext>
            </a:extLst>
          </p:cNvPr>
          <p:cNvSpPr txBox="1"/>
          <p:nvPr/>
        </p:nvSpPr>
        <p:spPr>
          <a:xfrm>
            <a:off x="7177762" y="5042463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Monteserrat"/>
              </a:rPr>
              <a:t>05</a:t>
            </a:r>
            <a:endParaRPr lang="bg-BG" sz="4800" b="1" dirty="0">
              <a:solidFill>
                <a:schemeClr val="bg1"/>
              </a:solidFill>
              <a:latin typeface="Monteserra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3A2F4F-E7BE-AEDD-A7D3-A49A3628C977}"/>
              </a:ext>
            </a:extLst>
          </p:cNvPr>
          <p:cNvSpPr txBox="1"/>
          <p:nvPr/>
        </p:nvSpPr>
        <p:spPr>
          <a:xfrm>
            <a:off x="1203296" y="5042462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Monteserrat"/>
              </a:rPr>
              <a:t>04</a:t>
            </a:r>
            <a:endParaRPr lang="bg-BG" sz="4800" b="1" dirty="0">
              <a:solidFill>
                <a:schemeClr val="bg1"/>
              </a:solidFill>
              <a:latin typeface="Monteserrat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DB5BBCEA-E8C0-594A-CEE6-3410E7081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7526000" y="4198855"/>
            <a:ext cx="5348962" cy="2392445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CDFCFAC2-14CB-9473-60E3-B0ABA6CB4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1587082" y="4345790"/>
            <a:ext cx="5048844" cy="2258210"/>
          </a:xfrm>
          <a:prstGeom prst="rect">
            <a:avLst/>
          </a:prstGeom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2A41A7BC-AF97-7EAE-B4CD-82EE396BB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6096000" y="4198855"/>
            <a:ext cx="5348962" cy="23924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CAEB105-BB70-42F2-A955-F9C6662C038E}"/>
              </a:ext>
            </a:extLst>
          </p:cNvPr>
          <p:cNvSpPr txBox="1"/>
          <p:nvPr/>
        </p:nvSpPr>
        <p:spPr>
          <a:xfrm>
            <a:off x="-16306800" y="4716424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b="1" dirty="0">
                <a:solidFill>
                  <a:schemeClr val="bg1"/>
                </a:solidFill>
                <a:latin typeface="Monteserrat"/>
              </a:rPr>
              <a:t>Платформа за дигитализация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51B92E-1BA8-C843-9BB1-A3A62439DDE7}"/>
              </a:ext>
            </a:extLst>
          </p:cNvPr>
          <p:cNvSpPr txBox="1"/>
          <p:nvPr/>
        </p:nvSpPr>
        <p:spPr>
          <a:xfrm>
            <a:off x="-10378857" y="5045764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b="1" dirty="0">
                <a:solidFill>
                  <a:schemeClr val="bg1"/>
                </a:solidFill>
                <a:latin typeface="Monteserrat"/>
              </a:rPr>
              <a:t>Спортна наука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21C5EA-2429-C21A-610D-46409882D21D}"/>
              </a:ext>
            </a:extLst>
          </p:cNvPr>
          <p:cNvSpPr txBox="1"/>
          <p:nvPr/>
        </p:nvSpPr>
        <p:spPr>
          <a:xfrm>
            <a:off x="-4705088" y="4425581"/>
            <a:ext cx="48245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b="1" dirty="0">
                <a:solidFill>
                  <a:schemeClr val="bg1"/>
                </a:solidFill>
                <a:latin typeface="Monteserrat"/>
              </a:rPr>
              <a:t>Мобилна медицинска лаборатория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5B4C67-1BB1-BBB5-2FE5-712870CB9508}"/>
              </a:ext>
            </a:extLst>
          </p:cNvPr>
          <p:cNvSpPr txBox="1"/>
          <p:nvPr/>
        </p:nvSpPr>
        <p:spPr>
          <a:xfrm>
            <a:off x="-5714144" y="5059396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Monteserrat"/>
              </a:rPr>
              <a:t>03</a:t>
            </a:r>
            <a:endParaRPr lang="bg-BG" sz="4800" b="1" dirty="0">
              <a:solidFill>
                <a:schemeClr val="bg1"/>
              </a:solidFill>
              <a:latin typeface="Monteserra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E265D5-06F3-6F5D-E61F-D6504E493125}"/>
              </a:ext>
            </a:extLst>
          </p:cNvPr>
          <p:cNvSpPr txBox="1"/>
          <p:nvPr/>
        </p:nvSpPr>
        <p:spPr>
          <a:xfrm>
            <a:off x="-17324989" y="5030924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Monteserrat"/>
              </a:rPr>
              <a:t>01</a:t>
            </a:r>
            <a:endParaRPr lang="bg-BG" sz="4800" b="1" dirty="0">
              <a:solidFill>
                <a:schemeClr val="bg1"/>
              </a:solidFill>
              <a:latin typeface="Monteserra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20198C-90BC-FA62-A79B-07E9E4231893}"/>
              </a:ext>
            </a:extLst>
          </p:cNvPr>
          <p:cNvSpPr txBox="1"/>
          <p:nvPr/>
        </p:nvSpPr>
        <p:spPr>
          <a:xfrm>
            <a:off x="-11262638" y="5017809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Monteserrat"/>
              </a:rPr>
              <a:t>02</a:t>
            </a:r>
            <a:endParaRPr lang="bg-BG" sz="4800" b="1" dirty="0">
              <a:solidFill>
                <a:schemeClr val="bg1"/>
              </a:solidFill>
              <a:latin typeface="Monteserrat"/>
            </a:endParaRPr>
          </a:p>
        </p:txBody>
      </p:sp>
    </p:spTree>
    <p:extLst>
      <p:ext uri="{BB962C8B-B14F-4D97-AF65-F5344CB8AC3E}">
        <p14:creationId xmlns:p14="http://schemas.microsoft.com/office/powerpoint/2010/main" val="1001363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7449800" y="-1028700"/>
            <a:ext cx="5562600" cy="5562579"/>
            <a:chOff x="0" y="0"/>
            <a:chExt cx="6350000" cy="6349975"/>
          </a:xfrm>
          <a:solidFill>
            <a:srgbClr val="BADA55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9" name="Group 9"/>
          <p:cNvGrpSpPr/>
          <p:nvPr/>
        </p:nvGrpSpPr>
        <p:grpSpPr>
          <a:xfrm>
            <a:off x="-4236971" y="6925151"/>
            <a:ext cx="5151371" cy="5151371"/>
            <a:chOff x="0" y="0"/>
            <a:chExt cx="6350000" cy="6350000"/>
          </a:xfrm>
          <a:solidFill>
            <a:srgbClr val="0F5B8D"/>
          </a:solidFill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  <a:ln>
              <a:solidFill>
                <a:srgbClr val="006EA1"/>
              </a:solidFill>
            </a:ln>
          </p:spPr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DF75006-3BA3-AAC9-2134-DB64A03367E8}"/>
              </a:ext>
            </a:extLst>
          </p:cNvPr>
          <p:cNvSpPr txBox="1"/>
          <p:nvPr/>
        </p:nvSpPr>
        <p:spPr>
          <a:xfrm>
            <a:off x="685800" y="876299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7200" b="1" dirty="0">
                <a:solidFill>
                  <a:schemeClr val="bg1"/>
                </a:solidFill>
                <a:latin typeface="Monteserrat"/>
              </a:rPr>
              <a:t>Модел на работа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F8CCC2B-427B-777D-EA46-CE54E1AE8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38200" y="4381500"/>
            <a:ext cx="5348962" cy="2392445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82948B2C-66BF-4B70-CF96-D0305D5512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142412" y="4483497"/>
            <a:ext cx="5048844" cy="22582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29D976-8207-E3BB-B820-F14E0D65845E}"/>
              </a:ext>
            </a:extLst>
          </p:cNvPr>
          <p:cNvSpPr txBox="1"/>
          <p:nvPr/>
        </p:nvSpPr>
        <p:spPr>
          <a:xfrm>
            <a:off x="838200" y="5140568"/>
            <a:ext cx="5271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400" b="1" dirty="0">
                <a:solidFill>
                  <a:schemeClr val="bg1"/>
                </a:solidFill>
                <a:latin typeface="Monteserrat"/>
              </a:rPr>
              <a:t>Федерация</a:t>
            </a: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D492B27C-6011-44C7-C070-1F624843EE4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134" y="4755035"/>
            <a:ext cx="3581400" cy="1860649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460915E-E77B-6A83-A1FC-BC6D8C70DE47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6187162" y="5609514"/>
            <a:ext cx="955250" cy="3088"/>
          </a:xfrm>
          <a:prstGeom prst="straightConnector1">
            <a:avLst/>
          </a:prstGeom>
          <a:ln w="76200">
            <a:solidFill>
              <a:srgbClr val="1293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8">
            <a:extLst>
              <a:ext uri="{FF2B5EF4-FFF2-40B4-BE49-F238E27FC236}">
                <a16:creationId xmlns:a16="http://schemas.microsoft.com/office/drawing/2014/main" id="{F354AFE4-7DA1-34B6-7478-A36B162749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582400" y="1437490"/>
            <a:ext cx="5048844" cy="2258210"/>
          </a:xfrm>
          <a:prstGeom prst="rect">
            <a:avLst/>
          </a:prstGeom>
        </p:spPr>
      </p:pic>
      <p:pic>
        <p:nvPicPr>
          <p:cNvPr id="35" name="Picture 8">
            <a:extLst>
              <a:ext uri="{FF2B5EF4-FFF2-40B4-BE49-F238E27FC236}">
                <a16:creationId xmlns:a16="http://schemas.microsoft.com/office/drawing/2014/main" id="{A25517DD-7EAB-6A92-8744-E15B2F17D7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030200" y="4483497"/>
            <a:ext cx="5048844" cy="2258210"/>
          </a:xfrm>
          <a:prstGeom prst="rect">
            <a:avLst/>
          </a:prstGeom>
        </p:spPr>
      </p:pic>
      <p:pic>
        <p:nvPicPr>
          <p:cNvPr id="36" name="Picture 8">
            <a:extLst>
              <a:ext uri="{FF2B5EF4-FFF2-40B4-BE49-F238E27FC236}">
                <a16:creationId xmlns:a16="http://schemas.microsoft.com/office/drawing/2014/main" id="{D1847EA6-9B35-1DBB-D13A-1B7FC3A2A9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582400" y="7353300"/>
            <a:ext cx="5048844" cy="225821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1BE1189-E6D9-1FDA-0942-3D08D242D607}"/>
              </a:ext>
            </a:extLst>
          </p:cNvPr>
          <p:cNvSpPr txBox="1"/>
          <p:nvPr/>
        </p:nvSpPr>
        <p:spPr>
          <a:xfrm>
            <a:off x="11721535" y="1904874"/>
            <a:ext cx="52710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b="1" dirty="0">
                <a:solidFill>
                  <a:schemeClr val="bg1"/>
                </a:solidFill>
                <a:latin typeface="Monteserrat"/>
              </a:rPr>
              <a:t>Управление и комуникация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93AF75-0408-E38F-5243-C8C252DC334F}"/>
              </a:ext>
            </a:extLst>
          </p:cNvPr>
          <p:cNvSpPr txBox="1"/>
          <p:nvPr/>
        </p:nvSpPr>
        <p:spPr>
          <a:xfrm>
            <a:off x="11841480" y="2151094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Monteserrat"/>
              </a:rPr>
              <a:t>01</a:t>
            </a:r>
            <a:endParaRPr lang="bg-BG" sz="4800" b="1" dirty="0">
              <a:solidFill>
                <a:schemeClr val="bg1"/>
              </a:solidFill>
              <a:latin typeface="Monteserra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CAA1D63-40A4-BE32-1F49-92FEE146BADB}"/>
              </a:ext>
            </a:extLst>
          </p:cNvPr>
          <p:cNvSpPr txBox="1"/>
          <p:nvPr/>
        </p:nvSpPr>
        <p:spPr>
          <a:xfrm>
            <a:off x="14325600" y="4870400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b="1" dirty="0">
                <a:solidFill>
                  <a:schemeClr val="bg1"/>
                </a:solidFill>
                <a:latin typeface="Monteserrat"/>
              </a:rPr>
              <a:t>Развитие на спорта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714472-38D4-F9FD-3B06-AFC55E8D57C4}"/>
              </a:ext>
            </a:extLst>
          </p:cNvPr>
          <p:cNvSpPr txBox="1"/>
          <p:nvPr/>
        </p:nvSpPr>
        <p:spPr>
          <a:xfrm>
            <a:off x="13365480" y="5163162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Monteserrat"/>
              </a:rPr>
              <a:t>0</a:t>
            </a:r>
            <a:r>
              <a:rPr lang="bg-BG" sz="4800" b="1" dirty="0">
                <a:solidFill>
                  <a:schemeClr val="bg1"/>
                </a:solidFill>
                <a:latin typeface="Monteserrat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40F34B5-E957-5C59-43EA-11E91864770E}"/>
              </a:ext>
            </a:extLst>
          </p:cNvPr>
          <p:cNvSpPr txBox="1"/>
          <p:nvPr/>
        </p:nvSpPr>
        <p:spPr>
          <a:xfrm>
            <a:off x="11851302" y="8135906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Monteserrat"/>
              </a:rPr>
              <a:t>0</a:t>
            </a:r>
            <a:r>
              <a:rPr lang="bg-BG" sz="4800" b="1" dirty="0">
                <a:solidFill>
                  <a:schemeClr val="bg1"/>
                </a:solidFill>
                <a:latin typeface="Monteserrat"/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C7E078-5AC6-AFF4-E6BB-EE9D997A917D}"/>
              </a:ext>
            </a:extLst>
          </p:cNvPr>
          <p:cNvSpPr txBox="1"/>
          <p:nvPr/>
        </p:nvSpPr>
        <p:spPr>
          <a:xfrm>
            <a:off x="12801600" y="7858661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b="1" dirty="0">
                <a:solidFill>
                  <a:schemeClr val="bg1"/>
                </a:solidFill>
                <a:latin typeface="Monteserrat"/>
              </a:rPr>
              <a:t>Високо спортно майсторство</a:t>
            </a:r>
          </a:p>
        </p:txBody>
      </p: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72CAC1BB-844E-C273-B380-CEFB0440105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681555" y="3408705"/>
            <a:ext cx="1078979" cy="818558"/>
          </a:xfrm>
          <a:prstGeom prst="bentConnector3">
            <a:avLst/>
          </a:prstGeom>
          <a:ln w="76200">
            <a:solidFill>
              <a:srgbClr val="1293C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B7EAC146-07A7-2A39-A2B2-136841222CE7}"/>
              </a:ext>
            </a:extLst>
          </p:cNvPr>
          <p:cNvCxnSpPr>
            <a:cxnSpLocks/>
          </p:cNvCxnSpPr>
          <p:nvPr/>
        </p:nvCxnSpPr>
        <p:spPr>
          <a:xfrm rot="16200000" flipV="1">
            <a:off x="10699694" y="6917183"/>
            <a:ext cx="1014023" cy="772610"/>
          </a:xfrm>
          <a:prstGeom prst="bentConnector3">
            <a:avLst/>
          </a:prstGeom>
          <a:ln w="76200">
            <a:solidFill>
              <a:srgbClr val="1293C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FD40ABD-D386-5ED5-91A5-0B2208870827}"/>
              </a:ext>
            </a:extLst>
          </p:cNvPr>
          <p:cNvCxnSpPr>
            <a:cxnSpLocks/>
          </p:cNvCxnSpPr>
          <p:nvPr/>
        </p:nvCxnSpPr>
        <p:spPr>
          <a:xfrm>
            <a:off x="12115800" y="5609514"/>
            <a:ext cx="990600" cy="3088"/>
          </a:xfrm>
          <a:prstGeom prst="straightConnector1">
            <a:avLst/>
          </a:prstGeom>
          <a:ln w="76200">
            <a:solidFill>
              <a:srgbClr val="1293C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249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58240" y="728294"/>
            <a:ext cx="7130599" cy="131813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513075" y="728294"/>
            <a:ext cx="1318138" cy="1318138"/>
            <a:chOff x="0" y="0"/>
            <a:chExt cx="6350000" cy="6350000"/>
          </a:xfrm>
          <a:solidFill>
            <a:srgbClr val="1293CA"/>
          </a:solidFill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E7A209D-E740-078C-A024-039031C00EAC}"/>
              </a:ext>
            </a:extLst>
          </p:cNvPr>
          <p:cNvSpPr txBox="1"/>
          <p:nvPr/>
        </p:nvSpPr>
        <p:spPr>
          <a:xfrm>
            <a:off x="1143000" y="2544515"/>
            <a:ext cx="8685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7200" b="1" dirty="0">
                <a:solidFill>
                  <a:schemeClr val="bg1"/>
                </a:solidFill>
                <a:latin typeface="Monteserrat"/>
              </a:rPr>
              <a:t>Ползи от стратегията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72482B4-833B-53C5-8B09-F9A3D36B4E8E}"/>
              </a:ext>
            </a:extLst>
          </p:cNvPr>
          <p:cNvSpPr/>
          <p:nvPr/>
        </p:nvSpPr>
        <p:spPr>
          <a:xfrm rot="20755600">
            <a:off x="11063268" y="-895350"/>
            <a:ext cx="12077700" cy="12077700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54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43CC05-CB59-AB30-60AD-234BD619CC54}"/>
              </a:ext>
            </a:extLst>
          </p:cNvPr>
          <p:cNvSpPr txBox="1"/>
          <p:nvPr/>
        </p:nvSpPr>
        <p:spPr>
          <a:xfrm>
            <a:off x="2758442" y="4305300"/>
            <a:ext cx="6737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b="1" dirty="0">
                <a:solidFill>
                  <a:schemeClr val="bg1"/>
                </a:solidFill>
                <a:latin typeface="Monteserrat"/>
              </a:rPr>
              <a:t>Спорт с високи постижения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23BDBE-58D3-BB96-6200-496E949981B8}"/>
              </a:ext>
            </a:extLst>
          </p:cNvPr>
          <p:cNvSpPr txBox="1"/>
          <p:nvPr/>
        </p:nvSpPr>
        <p:spPr>
          <a:xfrm>
            <a:off x="2758440" y="5584687"/>
            <a:ext cx="7258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dirty="0">
                <a:solidFill>
                  <a:schemeClr val="bg1"/>
                </a:solidFill>
                <a:latin typeface="Monteserrat"/>
              </a:rPr>
              <a:t>Работещи клубове и академии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1FEDB8-F40F-C8E4-32E7-7E86BD0B664E}"/>
              </a:ext>
            </a:extLst>
          </p:cNvPr>
          <p:cNvSpPr txBox="1"/>
          <p:nvPr/>
        </p:nvSpPr>
        <p:spPr>
          <a:xfrm>
            <a:off x="2758441" y="6651487"/>
            <a:ext cx="76047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dirty="0">
                <a:solidFill>
                  <a:schemeClr val="bg1"/>
                </a:solidFill>
                <a:latin typeface="Monteserrat"/>
              </a:rPr>
              <a:t>Иновативни тестови батерии и нова система за оценяване на резултати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483850-A907-774B-14DE-0D0B9FFB4816}"/>
              </a:ext>
            </a:extLst>
          </p:cNvPr>
          <p:cNvSpPr txBox="1"/>
          <p:nvPr/>
        </p:nvSpPr>
        <p:spPr>
          <a:xfrm>
            <a:off x="2752578" y="8812144"/>
            <a:ext cx="5975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dirty="0">
                <a:solidFill>
                  <a:schemeClr val="bg1"/>
                </a:solidFill>
                <a:latin typeface="Monteserrat"/>
              </a:rPr>
              <a:t>Масов спорт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421A065A-86CB-037D-D154-F5BAE18643D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85882" y="4509808"/>
            <a:ext cx="738861" cy="435257"/>
          </a:xfrm>
          <a:prstGeom prst="rect">
            <a:avLst/>
          </a:prstGeom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325EE554-21CA-8C02-C49E-8851CDFCCEC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66707" y="5748251"/>
            <a:ext cx="738861" cy="435257"/>
          </a:xfrm>
          <a:prstGeom prst="rect">
            <a:avLst/>
          </a:prstGeom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7CAC3954-EECC-3A7F-7EA8-ABDF454932E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85882" y="6902030"/>
            <a:ext cx="738861" cy="435257"/>
          </a:xfrm>
          <a:prstGeom prst="rect">
            <a:avLst/>
          </a:prstGeom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6F6DB920-F508-D6A9-D748-8D989874AEA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02290" y="8948458"/>
            <a:ext cx="738861" cy="43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90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96336" y="-110608"/>
            <a:ext cx="9591664" cy="10397608"/>
            <a:chOff x="0" y="0"/>
            <a:chExt cx="3244587" cy="3517216"/>
          </a:xfrm>
          <a:solidFill>
            <a:srgbClr val="007FB3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244587" cy="3517216"/>
            </a:xfrm>
            <a:custGeom>
              <a:avLst/>
              <a:gdLst/>
              <a:ahLst/>
              <a:cxnLst/>
              <a:rect l="l" t="t" r="r" b="b"/>
              <a:pathLst>
                <a:path w="3244587" h="3517216">
                  <a:moveTo>
                    <a:pt x="0" y="0"/>
                  </a:moveTo>
                  <a:lnTo>
                    <a:pt x="3244587" y="0"/>
                  </a:lnTo>
                  <a:lnTo>
                    <a:pt x="3244587" y="3517216"/>
                  </a:lnTo>
                  <a:lnTo>
                    <a:pt x="0" y="3517216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629360" y="2314575"/>
            <a:ext cx="5657850" cy="5657850"/>
            <a:chOff x="0" y="0"/>
            <a:chExt cx="6350000" cy="6350000"/>
          </a:xfrm>
          <a:solidFill>
            <a:srgbClr val="BADA55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6350000"/>
                  </a:moveTo>
                  <a:lnTo>
                    <a:pt x="6350000" y="6350000"/>
                  </a:lnTo>
                  <a:lnTo>
                    <a:pt x="6350000" y="0"/>
                  </a:lnTo>
                  <a:cubicBezTo>
                    <a:pt x="2843530" y="0"/>
                    <a:pt x="0" y="2843530"/>
                    <a:pt x="0" y="635000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9944548" y="1394512"/>
            <a:ext cx="3318611" cy="3318611"/>
            <a:chOff x="0" y="0"/>
            <a:chExt cx="6350000" cy="6350000"/>
          </a:xfrm>
          <a:solidFill>
            <a:srgbClr val="BADA55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lnTo>
                    <a:pt x="0" y="6350000"/>
                  </a:lnTo>
                  <a:cubicBezTo>
                    <a:pt x="3506470" y="6350000"/>
                    <a:pt x="6350000" y="3506470"/>
                    <a:pt x="635000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4624244" y="7202572"/>
            <a:ext cx="2208128" cy="22081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2411494" y="8855307"/>
            <a:ext cx="4085732" cy="20428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28700" y="728294"/>
            <a:ext cx="646643" cy="318619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5876587" y="-1108820"/>
            <a:ext cx="1996423" cy="199642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CB6F9"/>
            </a:solidFill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8AC1DA2-32A5-D470-9C9E-BDF6BC959BFC}"/>
              </a:ext>
            </a:extLst>
          </p:cNvPr>
          <p:cNvSpPr txBox="1"/>
          <p:nvPr/>
        </p:nvSpPr>
        <p:spPr>
          <a:xfrm>
            <a:off x="10058400" y="1409700"/>
            <a:ext cx="2438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Q</a:t>
            </a:r>
            <a:endParaRPr lang="bg-BG" b="1" dirty="0">
              <a:solidFill>
                <a:schemeClr val="bg1"/>
              </a:solidFill>
              <a:latin typeface="Monteserrat"/>
              <a:ea typeface="Verdan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9A9AA6-17E5-5E5F-B4F0-EBC114256D76}"/>
              </a:ext>
            </a:extLst>
          </p:cNvPr>
          <p:cNvSpPr txBox="1"/>
          <p:nvPr/>
        </p:nvSpPr>
        <p:spPr>
          <a:xfrm>
            <a:off x="11967654" y="4217529"/>
            <a:ext cx="39606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&amp;A</a:t>
            </a:r>
            <a:endParaRPr lang="bg-BG" b="1" dirty="0">
              <a:solidFill>
                <a:schemeClr val="bg1"/>
              </a:solidFill>
              <a:latin typeface="Monteserrat"/>
              <a:ea typeface="Verdan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54BBB1-2AE2-B812-2911-5670CB63B507}"/>
              </a:ext>
            </a:extLst>
          </p:cNvPr>
          <p:cNvSpPr/>
          <p:nvPr/>
        </p:nvSpPr>
        <p:spPr>
          <a:xfrm>
            <a:off x="1352021" y="2019300"/>
            <a:ext cx="6267979" cy="5953125"/>
          </a:xfrm>
          <a:prstGeom prst="rect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2440998-5D23-0237-65BB-BCEFFB4AF55D}"/>
              </a:ext>
            </a:extLst>
          </p:cNvPr>
          <p:cNvSpPr/>
          <p:nvPr/>
        </p:nvSpPr>
        <p:spPr>
          <a:xfrm>
            <a:off x="-15241" y="30480"/>
            <a:ext cx="18288001" cy="4732020"/>
          </a:xfrm>
          <a:prstGeom prst="rect">
            <a:avLst/>
          </a:prstGeom>
          <a:solidFill>
            <a:srgbClr val="050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F0439A-D3A6-156E-7247-5B1D664FA008}"/>
              </a:ext>
            </a:extLst>
          </p:cNvPr>
          <p:cNvSpPr txBox="1"/>
          <p:nvPr/>
        </p:nvSpPr>
        <p:spPr>
          <a:xfrm>
            <a:off x="4648200" y="-30525601"/>
            <a:ext cx="1981200" cy="307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1</a:t>
            </a:r>
            <a:endParaRPr lang="en-US" sz="19900" b="1" dirty="0">
              <a:solidFill>
                <a:schemeClr val="bg1"/>
              </a:solidFill>
              <a:latin typeface="Monteserrat"/>
              <a:ea typeface="Verdana" panose="020B0604030504040204" pitchFamily="34" charset="0"/>
            </a:endParaRP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2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3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4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5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6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7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8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9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0</a:t>
            </a:r>
            <a:endParaRPr lang="bg-BG" sz="19900" b="1" dirty="0">
              <a:solidFill>
                <a:schemeClr val="bg1"/>
              </a:solidFill>
              <a:latin typeface="Monteserrat"/>
              <a:ea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9501EF-E8AF-C1CB-AD09-74A097CCB85C}"/>
              </a:ext>
            </a:extLst>
          </p:cNvPr>
          <p:cNvSpPr txBox="1"/>
          <p:nvPr/>
        </p:nvSpPr>
        <p:spPr>
          <a:xfrm>
            <a:off x="7315200" y="-36918900"/>
            <a:ext cx="1981200" cy="307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1</a:t>
            </a:r>
            <a:endParaRPr lang="en-US" sz="19900" b="1" dirty="0">
              <a:solidFill>
                <a:schemeClr val="bg1"/>
              </a:solidFill>
              <a:latin typeface="Monteserrat"/>
              <a:ea typeface="Verdana" panose="020B0604030504040204" pitchFamily="34" charset="0"/>
            </a:endParaRP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2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3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4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5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6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7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8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9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0</a:t>
            </a:r>
            <a:endParaRPr lang="bg-BG" sz="19900" b="1" dirty="0">
              <a:solidFill>
                <a:schemeClr val="bg1"/>
              </a:solidFill>
              <a:latin typeface="Monteserrat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DE938-5BF1-0190-8FE5-6A290F266355}"/>
              </a:ext>
            </a:extLst>
          </p:cNvPr>
          <p:cNvSpPr txBox="1"/>
          <p:nvPr/>
        </p:nvSpPr>
        <p:spPr>
          <a:xfrm>
            <a:off x="4724400" y="4076700"/>
            <a:ext cx="2895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20</a:t>
            </a:r>
            <a:endParaRPr lang="bg-BG" b="1" dirty="0">
              <a:solidFill>
                <a:schemeClr val="bg1"/>
              </a:solidFill>
              <a:latin typeface="Monteserrat"/>
              <a:ea typeface="Verdan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562C67-E317-9D63-E001-39C6DF947A7B}"/>
              </a:ext>
            </a:extLst>
          </p:cNvPr>
          <p:cNvSpPr/>
          <p:nvPr/>
        </p:nvSpPr>
        <p:spPr>
          <a:xfrm>
            <a:off x="-15242" y="6629400"/>
            <a:ext cx="18288001" cy="4732020"/>
          </a:xfrm>
          <a:prstGeom prst="rect">
            <a:avLst/>
          </a:prstGeom>
          <a:solidFill>
            <a:srgbClr val="050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4F9531-7C3C-6777-F145-7176D66D552B}"/>
              </a:ext>
            </a:extLst>
          </p:cNvPr>
          <p:cNvSpPr txBox="1"/>
          <p:nvPr/>
        </p:nvSpPr>
        <p:spPr>
          <a:xfrm>
            <a:off x="10316775" y="4500356"/>
            <a:ext cx="6934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8000" b="1" dirty="0">
                <a:solidFill>
                  <a:schemeClr val="bg1"/>
                </a:solidFill>
                <a:latin typeface="Monteserrat"/>
              </a:rPr>
              <a:t>безконтактни контузии</a:t>
            </a:r>
            <a:endParaRPr lang="bg-BG" sz="2400" b="1" dirty="0">
              <a:solidFill>
                <a:schemeClr val="bg1"/>
              </a:solidFill>
              <a:latin typeface="Monteserrat"/>
            </a:endParaRP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91FDF209-FE09-6226-105C-2E5123421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200000" flipH="1" flipV="1">
            <a:off x="-1173832" y="1012401"/>
            <a:ext cx="4085732" cy="2042866"/>
          </a:xfrm>
          <a:prstGeom prst="rect">
            <a:avLst/>
          </a:prstGeom>
        </p:spPr>
      </p:pic>
      <p:pic>
        <p:nvPicPr>
          <p:cNvPr id="21" name="Picture 15">
            <a:extLst>
              <a:ext uri="{FF2B5EF4-FFF2-40B4-BE49-F238E27FC236}">
                <a16:creationId xmlns:a16="http://schemas.microsoft.com/office/drawing/2014/main" id="{BE6B1052-9579-E676-8077-E0F444FD61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2268200" y="8684362"/>
            <a:ext cx="6410552" cy="32052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CFA3FB-5B17-AA01-9587-641C6CDE2B5B}"/>
              </a:ext>
            </a:extLst>
          </p:cNvPr>
          <p:cNvSpPr txBox="1"/>
          <p:nvPr/>
        </p:nvSpPr>
        <p:spPr>
          <a:xfrm>
            <a:off x="7620000" y="4118581"/>
            <a:ext cx="2895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%</a:t>
            </a:r>
            <a:endParaRPr lang="bg-BG" b="1" dirty="0">
              <a:solidFill>
                <a:schemeClr val="bg1"/>
              </a:solidFill>
              <a:latin typeface="Monteserrat"/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E19F38-E200-815D-312B-249BCC8FBBFB}"/>
              </a:ext>
            </a:extLst>
          </p:cNvPr>
          <p:cNvSpPr txBox="1"/>
          <p:nvPr/>
        </p:nvSpPr>
        <p:spPr>
          <a:xfrm>
            <a:off x="6019800" y="-39622155"/>
            <a:ext cx="1981200" cy="36840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1</a:t>
            </a:r>
            <a:endParaRPr lang="en-US" sz="19900" b="1" dirty="0">
              <a:solidFill>
                <a:schemeClr val="bg1"/>
              </a:solidFill>
              <a:latin typeface="Monteserrat"/>
              <a:ea typeface="Verdana" panose="020B0604030504040204" pitchFamily="34" charset="0"/>
            </a:endParaRP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2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3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4</a:t>
            </a:r>
          </a:p>
          <a:p>
            <a:r>
              <a:rPr lang="bg-BG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0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5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6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7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8</a:t>
            </a:r>
            <a:endParaRPr lang="bg-BG" sz="19900" b="1" dirty="0">
              <a:solidFill>
                <a:schemeClr val="bg1"/>
              </a:solidFill>
              <a:latin typeface="Monteserrat"/>
              <a:ea typeface="Verdana" panose="020B0604030504040204" pitchFamily="34" charset="0"/>
            </a:endParaRP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9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0</a:t>
            </a:r>
            <a:endParaRPr lang="bg-BG" sz="19900" b="1" dirty="0">
              <a:solidFill>
                <a:schemeClr val="bg1"/>
              </a:solidFill>
              <a:latin typeface="Monteserrat"/>
              <a:ea typeface="Verdana" panose="020B0604030504040204" pitchFamily="34" charset="0"/>
            </a:endParaRPr>
          </a:p>
          <a:p>
            <a:r>
              <a:rPr lang="bg-BG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84365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208D93B-A81D-57C5-8B11-7D71F528FBE9}"/>
              </a:ext>
            </a:extLst>
          </p:cNvPr>
          <p:cNvSpPr txBox="1"/>
          <p:nvPr/>
        </p:nvSpPr>
        <p:spPr>
          <a:xfrm>
            <a:off x="6019800" y="-8039100"/>
            <a:ext cx="1981200" cy="36840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1</a:t>
            </a:r>
            <a:endParaRPr lang="en-US" sz="19900" b="1" dirty="0">
              <a:solidFill>
                <a:schemeClr val="bg1"/>
              </a:solidFill>
              <a:latin typeface="Monteserrat"/>
              <a:ea typeface="Verdana" panose="020B0604030504040204" pitchFamily="34" charset="0"/>
            </a:endParaRP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2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3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4</a:t>
            </a:r>
          </a:p>
          <a:p>
            <a:r>
              <a:rPr lang="bg-BG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0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5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6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7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8</a:t>
            </a:r>
            <a:endParaRPr lang="bg-BG" sz="19900" b="1" dirty="0">
              <a:solidFill>
                <a:schemeClr val="bg1"/>
              </a:solidFill>
              <a:latin typeface="Monteserrat"/>
              <a:ea typeface="Verdana" panose="020B0604030504040204" pitchFamily="34" charset="0"/>
            </a:endParaRP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9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0</a:t>
            </a:r>
            <a:endParaRPr lang="bg-BG" sz="19900" b="1" dirty="0">
              <a:solidFill>
                <a:schemeClr val="bg1"/>
              </a:solidFill>
              <a:latin typeface="Monteserrat"/>
              <a:ea typeface="Verdana" panose="020B0604030504040204" pitchFamily="34" charset="0"/>
            </a:endParaRPr>
          </a:p>
          <a:p>
            <a:r>
              <a:rPr lang="bg-BG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F0439A-D3A6-156E-7247-5B1D664FA008}"/>
              </a:ext>
            </a:extLst>
          </p:cNvPr>
          <p:cNvSpPr txBox="1"/>
          <p:nvPr/>
        </p:nvSpPr>
        <p:spPr>
          <a:xfrm>
            <a:off x="4648200" y="-8046601"/>
            <a:ext cx="1981200" cy="307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1</a:t>
            </a:r>
            <a:endParaRPr lang="en-US" sz="19900" b="1" dirty="0">
              <a:solidFill>
                <a:schemeClr val="bg1"/>
              </a:solidFill>
              <a:latin typeface="Monteserrat"/>
              <a:ea typeface="Verdana" panose="020B0604030504040204" pitchFamily="34" charset="0"/>
            </a:endParaRP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2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3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4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5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6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7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8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9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0</a:t>
            </a:r>
            <a:endParaRPr lang="bg-BG" sz="19900" b="1" dirty="0">
              <a:solidFill>
                <a:schemeClr val="bg1"/>
              </a:solidFill>
              <a:latin typeface="Monteserrat"/>
              <a:ea typeface="Verdan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440998-5D23-0237-65BB-BCEFFB4AF55D}"/>
              </a:ext>
            </a:extLst>
          </p:cNvPr>
          <p:cNvSpPr/>
          <p:nvPr/>
        </p:nvSpPr>
        <p:spPr>
          <a:xfrm>
            <a:off x="-15241" y="-495300"/>
            <a:ext cx="18288001" cy="5257800"/>
          </a:xfrm>
          <a:prstGeom prst="rect">
            <a:avLst/>
          </a:prstGeom>
          <a:solidFill>
            <a:srgbClr val="050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562C67-E317-9D63-E001-39C6DF947A7B}"/>
              </a:ext>
            </a:extLst>
          </p:cNvPr>
          <p:cNvSpPr/>
          <p:nvPr/>
        </p:nvSpPr>
        <p:spPr>
          <a:xfrm>
            <a:off x="-15242" y="6629400"/>
            <a:ext cx="18288001" cy="4732020"/>
          </a:xfrm>
          <a:prstGeom prst="rect">
            <a:avLst/>
          </a:prstGeom>
          <a:solidFill>
            <a:srgbClr val="050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4F9531-7C3C-6777-F145-7176D66D552B}"/>
              </a:ext>
            </a:extLst>
          </p:cNvPr>
          <p:cNvSpPr txBox="1"/>
          <p:nvPr/>
        </p:nvSpPr>
        <p:spPr>
          <a:xfrm>
            <a:off x="10316775" y="4500356"/>
            <a:ext cx="6934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8000" b="1" dirty="0">
                <a:solidFill>
                  <a:schemeClr val="bg1"/>
                </a:solidFill>
                <a:latin typeface="Monteserrat"/>
              </a:rPr>
              <a:t>безконтактни контузии</a:t>
            </a:r>
            <a:endParaRPr lang="bg-BG" sz="2400" b="1" dirty="0">
              <a:solidFill>
                <a:schemeClr val="bg1"/>
              </a:solidFill>
              <a:latin typeface="Monteserrat"/>
            </a:endParaRP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91FDF209-FE09-6226-105C-2E5123421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200000" flipH="1" flipV="1">
            <a:off x="-1173832" y="1012401"/>
            <a:ext cx="4085732" cy="2042866"/>
          </a:xfrm>
          <a:prstGeom prst="rect">
            <a:avLst/>
          </a:prstGeom>
        </p:spPr>
      </p:pic>
      <p:pic>
        <p:nvPicPr>
          <p:cNvPr id="21" name="Picture 15">
            <a:extLst>
              <a:ext uri="{FF2B5EF4-FFF2-40B4-BE49-F238E27FC236}">
                <a16:creationId xmlns:a16="http://schemas.microsoft.com/office/drawing/2014/main" id="{BE6B1052-9579-E676-8077-E0F444FD61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2268200" y="8684362"/>
            <a:ext cx="6410552" cy="32052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CFA3FB-5B17-AA01-9587-641C6CDE2B5B}"/>
              </a:ext>
            </a:extLst>
          </p:cNvPr>
          <p:cNvSpPr txBox="1"/>
          <p:nvPr/>
        </p:nvSpPr>
        <p:spPr>
          <a:xfrm>
            <a:off x="7620000" y="4118581"/>
            <a:ext cx="2895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%</a:t>
            </a:r>
            <a:endParaRPr lang="bg-BG" b="1" dirty="0">
              <a:solidFill>
                <a:schemeClr val="bg1"/>
              </a:solidFill>
              <a:latin typeface="Monteserrat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E2DA11-B38E-BDCD-40A4-EE2D234B0648}"/>
              </a:ext>
            </a:extLst>
          </p:cNvPr>
          <p:cNvSpPr txBox="1"/>
          <p:nvPr/>
        </p:nvSpPr>
        <p:spPr>
          <a:xfrm>
            <a:off x="4739640" y="7400346"/>
            <a:ext cx="954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5400" b="1" dirty="0">
                <a:solidFill>
                  <a:schemeClr val="bg1"/>
                </a:solidFill>
                <a:latin typeface="Monteserrat"/>
              </a:rPr>
              <a:t>за последните 6 години</a:t>
            </a:r>
            <a:endParaRPr lang="bg-BG" sz="1400" b="1" dirty="0">
              <a:solidFill>
                <a:schemeClr val="bg1"/>
              </a:solidFill>
              <a:latin typeface="Monteserrat"/>
            </a:endParaRPr>
          </a:p>
        </p:txBody>
      </p:sp>
    </p:spTree>
    <p:extLst>
      <p:ext uri="{BB962C8B-B14F-4D97-AF65-F5344CB8AC3E}">
        <p14:creationId xmlns:p14="http://schemas.microsoft.com/office/powerpoint/2010/main" val="3923891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2440998-5D23-0237-65BB-BCEFFB4AF55D}"/>
              </a:ext>
            </a:extLst>
          </p:cNvPr>
          <p:cNvSpPr/>
          <p:nvPr/>
        </p:nvSpPr>
        <p:spPr>
          <a:xfrm>
            <a:off x="-15241" y="30480"/>
            <a:ext cx="18288001" cy="4732020"/>
          </a:xfrm>
          <a:prstGeom prst="rect">
            <a:avLst/>
          </a:prstGeom>
          <a:solidFill>
            <a:srgbClr val="050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F0439A-D3A6-156E-7247-5B1D664FA008}"/>
              </a:ext>
            </a:extLst>
          </p:cNvPr>
          <p:cNvSpPr txBox="1"/>
          <p:nvPr/>
        </p:nvSpPr>
        <p:spPr>
          <a:xfrm>
            <a:off x="4648200" y="-30525601"/>
            <a:ext cx="1981200" cy="307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1</a:t>
            </a:r>
            <a:endParaRPr lang="en-US" sz="19900" b="1" dirty="0">
              <a:solidFill>
                <a:schemeClr val="bg1"/>
              </a:solidFill>
              <a:latin typeface="Monteserrat"/>
              <a:ea typeface="Verdana" panose="020B0604030504040204" pitchFamily="34" charset="0"/>
            </a:endParaRP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2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3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4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5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6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7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8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9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0</a:t>
            </a:r>
            <a:endParaRPr lang="bg-BG" sz="19900" b="1" dirty="0">
              <a:solidFill>
                <a:schemeClr val="bg1"/>
              </a:solidFill>
              <a:latin typeface="Monteserrat"/>
              <a:ea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9501EF-E8AF-C1CB-AD09-74A097CCB85C}"/>
              </a:ext>
            </a:extLst>
          </p:cNvPr>
          <p:cNvSpPr txBox="1"/>
          <p:nvPr/>
        </p:nvSpPr>
        <p:spPr>
          <a:xfrm>
            <a:off x="7315200" y="-36918900"/>
            <a:ext cx="1981200" cy="307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1</a:t>
            </a:r>
            <a:endParaRPr lang="en-US" sz="19900" b="1" dirty="0">
              <a:solidFill>
                <a:schemeClr val="bg1"/>
              </a:solidFill>
              <a:latin typeface="Monteserrat"/>
              <a:ea typeface="Verdana" panose="020B0604030504040204" pitchFamily="34" charset="0"/>
            </a:endParaRP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2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3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4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5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6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7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8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9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0</a:t>
            </a:r>
            <a:endParaRPr lang="bg-BG" sz="19900" b="1" dirty="0">
              <a:solidFill>
                <a:schemeClr val="bg1"/>
              </a:solidFill>
              <a:latin typeface="Monteserrat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DE938-5BF1-0190-8FE5-6A290F266355}"/>
              </a:ext>
            </a:extLst>
          </p:cNvPr>
          <p:cNvSpPr txBox="1"/>
          <p:nvPr/>
        </p:nvSpPr>
        <p:spPr>
          <a:xfrm>
            <a:off x="4724400" y="4076700"/>
            <a:ext cx="4191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???</a:t>
            </a:r>
            <a:endParaRPr lang="bg-BG" b="1" dirty="0">
              <a:solidFill>
                <a:schemeClr val="bg1"/>
              </a:solidFill>
              <a:latin typeface="Monteserrat"/>
              <a:ea typeface="Verdan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562C67-E317-9D63-E001-39C6DF947A7B}"/>
              </a:ext>
            </a:extLst>
          </p:cNvPr>
          <p:cNvSpPr/>
          <p:nvPr/>
        </p:nvSpPr>
        <p:spPr>
          <a:xfrm>
            <a:off x="-15242" y="6629400"/>
            <a:ext cx="18288001" cy="4732020"/>
          </a:xfrm>
          <a:prstGeom prst="rect">
            <a:avLst/>
          </a:prstGeom>
          <a:solidFill>
            <a:srgbClr val="050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4F9531-7C3C-6777-F145-7176D66D552B}"/>
              </a:ext>
            </a:extLst>
          </p:cNvPr>
          <p:cNvSpPr txBox="1"/>
          <p:nvPr/>
        </p:nvSpPr>
        <p:spPr>
          <a:xfrm>
            <a:off x="9296400" y="5100057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8000" b="1" dirty="0">
                <a:solidFill>
                  <a:schemeClr val="bg1"/>
                </a:solidFill>
                <a:latin typeface="Monteserrat"/>
              </a:rPr>
              <a:t>млн. евро</a:t>
            </a:r>
            <a:endParaRPr lang="bg-BG" sz="2400" b="1" dirty="0">
              <a:solidFill>
                <a:schemeClr val="bg1"/>
              </a:solidFill>
              <a:latin typeface="Monteserrat"/>
            </a:endParaRP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91FDF209-FE09-6226-105C-2E5123421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200000" flipH="1" flipV="1">
            <a:off x="-1173832" y="1012401"/>
            <a:ext cx="4085732" cy="2042866"/>
          </a:xfrm>
          <a:prstGeom prst="rect">
            <a:avLst/>
          </a:prstGeom>
        </p:spPr>
      </p:pic>
      <p:pic>
        <p:nvPicPr>
          <p:cNvPr id="21" name="Picture 15">
            <a:extLst>
              <a:ext uri="{FF2B5EF4-FFF2-40B4-BE49-F238E27FC236}">
                <a16:creationId xmlns:a16="http://schemas.microsoft.com/office/drawing/2014/main" id="{BE6B1052-9579-E676-8077-E0F444FD61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2268200" y="8684362"/>
            <a:ext cx="6410552" cy="320527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223B417-C997-F25E-BF27-33539D7A2EF3}"/>
              </a:ext>
            </a:extLst>
          </p:cNvPr>
          <p:cNvSpPr txBox="1"/>
          <p:nvPr/>
        </p:nvSpPr>
        <p:spPr>
          <a:xfrm>
            <a:off x="6019800" y="-39622155"/>
            <a:ext cx="1981200" cy="36840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1</a:t>
            </a:r>
            <a:endParaRPr lang="en-US" sz="19900" b="1" dirty="0">
              <a:solidFill>
                <a:schemeClr val="bg1"/>
              </a:solidFill>
              <a:latin typeface="Monteserrat"/>
              <a:ea typeface="Verdana" panose="020B0604030504040204" pitchFamily="34" charset="0"/>
            </a:endParaRP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2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3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4</a:t>
            </a:r>
          </a:p>
          <a:p>
            <a:r>
              <a:rPr lang="bg-BG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0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5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6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7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8</a:t>
            </a:r>
            <a:endParaRPr lang="bg-BG" sz="19900" b="1" dirty="0">
              <a:solidFill>
                <a:schemeClr val="bg1"/>
              </a:solidFill>
              <a:latin typeface="Monteserrat"/>
              <a:ea typeface="Verdana" panose="020B0604030504040204" pitchFamily="34" charset="0"/>
            </a:endParaRP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9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0</a:t>
            </a:r>
            <a:endParaRPr lang="bg-BG" sz="19900" b="1" dirty="0">
              <a:solidFill>
                <a:schemeClr val="bg1"/>
              </a:solidFill>
              <a:latin typeface="Monteserrat"/>
              <a:ea typeface="Verdana" panose="020B0604030504040204" pitchFamily="34" charset="0"/>
            </a:endParaRPr>
          </a:p>
          <a:p>
            <a:r>
              <a:rPr lang="bg-BG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105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D3CCB20-2F30-05B7-BF8A-93E1FEA74408}"/>
              </a:ext>
            </a:extLst>
          </p:cNvPr>
          <p:cNvSpPr txBox="1"/>
          <p:nvPr/>
        </p:nvSpPr>
        <p:spPr>
          <a:xfrm>
            <a:off x="6019800" y="-8039100"/>
            <a:ext cx="1981200" cy="36840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1</a:t>
            </a:r>
            <a:endParaRPr lang="en-US" sz="19900" b="1" dirty="0">
              <a:solidFill>
                <a:schemeClr val="bg1"/>
              </a:solidFill>
              <a:latin typeface="Monteserrat"/>
              <a:ea typeface="Verdana" panose="020B0604030504040204" pitchFamily="34" charset="0"/>
            </a:endParaRP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2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3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4</a:t>
            </a:r>
          </a:p>
          <a:p>
            <a:r>
              <a:rPr lang="bg-BG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0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5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6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7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8</a:t>
            </a:r>
            <a:endParaRPr lang="bg-BG" sz="19900" b="1" dirty="0">
              <a:solidFill>
                <a:schemeClr val="bg1"/>
              </a:solidFill>
              <a:latin typeface="Monteserrat"/>
              <a:ea typeface="Verdana" panose="020B0604030504040204" pitchFamily="34" charset="0"/>
            </a:endParaRP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9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0</a:t>
            </a:r>
            <a:endParaRPr lang="bg-BG" sz="19900" b="1" dirty="0">
              <a:solidFill>
                <a:schemeClr val="bg1"/>
              </a:solidFill>
              <a:latin typeface="Monteserrat"/>
              <a:ea typeface="Verdana" panose="020B0604030504040204" pitchFamily="34" charset="0"/>
            </a:endParaRPr>
          </a:p>
          <a:p>
            <a:r>
              <a:rPr lang="bg-BG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F0439A-D3A6-156E-7247-5B1D664FA008}"/>
              </a:ext>
            </a:extLst>
          </p:cNvPr>
          <p:cNvSpPr txBox="1"/>
          <p:nvPr/>
        </p:nvSpPr>
        <p:spPr>
          <a:xfrm>
            <a:off x="4648200" y="-8046601"/>
            <a:ext cx="1981200" cy="307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1</a:t>
            </a:r>
            <a:endParaRPr lang="en-US" sz="19900" b="1" dirty="0">
              <a:solidFill>
                <a:schemeClr val="bg1"/>
              </a:solidFill>
              <a:latin typeface="Monteserrat"/>
              <a:ea typeface="Verdana" panose="020B0604030504040204" pitchFamily="34" charset="0"/>
            </a:endParaRP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2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3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4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5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6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7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8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9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0</a:t>
            </a:r>
            <a:endParaRPr lang="bg-BG" sz="19900" b="1" dirty="0">
              <a:solidFill>
                <a:schemeClr val="bg1"/>
              </a:solidFill>
              <a:latin typeface="Monteserrat"/>
              <a:ea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9501EF-E8AF-C1CB-AD09-74A097CCB85C}"/>
              </a:ext>
            </a:extLst>
          </p:cNvPr>
          <p:cNvSpPr txBox="1"/>
          <p:nvPr/>
        </p:nvSpPr>
        <p:spPr>
          <a:xfrm>
            <a:off x="7315200" y="-23202900"/>
            <a:ext cx="1981200" cy="307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1</a:t>
            </a:r>
            <a:endParaRPr lang="en-US" sz="19900" b="1" dirty="0">
              <a:solidFill>
                <a:schemeClr val="bg1"/>
              </a:solidFill>
              <a:latin typeface="Monteserrat"/>
              <a:ea typeface="Verdana" panose="020B0604030504040204" pitchFamily="34" charset="0"/>
            </a:endParaRP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2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3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4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5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6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7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8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9</a:t>
            </a:r>
          </a:p>
          <a:p>
            <a:r>
              <a:rPr lang="en-US" sz="19900" b="1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0</a:t>
            </a:r>
            <a:endParaRPr lang="bg-BG" sz="19900" b="1" dirty="0">
              <a:solidFill>
                <a:schemeClr val="bg1"/>
              </a:solidFill>
              <a:latin typeface="Monteserrat"/>
              <a:ea typeface="Verdan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440998-5D23-0237-65BB-BCEFFB4AF55D}"/>
              </a:ext>
            </a:extLst>
          </p:cNvPr>
          <p:cNvSpPr/>
          <p:nvPr/>
        </p:nvSpPr>
        <p:spPr>
          <a:xfrm>
            <a:off x="-15241" y="-571500"/>
            <a:ext cx="18288001" cy="5334000"/>
          </a:xfrm>
          <a:prstGeom prst="rect">
            <a:avLst/>
          </a:prstGeom>
          <a:solidFill>
            <a:srgbClr val="050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562C67-E317-9D63-E001-39C6DF947A7B}"/>
              </a:ext>
            </a:extLst>
          </p:cNvPr>
          <p:cNvSpPr/>
          <p:nvPr/>
        </p:nvSpPr>
        <p:spPr>
          <a:xfrm>
            <a:off x="-15242" y="6629400"/>
            <a:ext cx="18288001" cy="4732020"/>
          </a:xfrm>
          <a:prstGeom prst="rect">
            <a:avLst/>
          </a:prstGeom>
          <a:solidFill>
            <a:srgbClr val="050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9B2266-E3FB-9DC4-B636-5545C4F716BB}"/>
              </a:ext>
            </a:extLst>
          </p:cNvPr>
          <p:cNvSpPr txBox="1"/>
          <p:nvPr/>
        </p:nvSpPr>
        <p:spPr>
          <a:xfrm>
            <a:off x="9296400" y="5100057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8000" b="1" dirty="0">
                <a:solidFill>
                  <a:schemeClr val="bg1"/>
                </a:solidFill>
                <a:latin typeface="Monteserrat"/>
              </a:rPr>
              <a:t>млн. евро</a:t>
            </a:r>
            <a:endParaRPr lang="bg-BG" sz="2400" b="1" dirty="0">
              <a:solidFill>
                <a:schemeClr val="bg1"/>
              </a:solidFill>
              <a:latin typeface="Monteserrat"/>
            </a:endParaRP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5254735B-136A-5D42-B9AA-08E83DB0C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200000" flipH="1" flipV="1">
            <a:off x="-1173832" y="555201"/>
            <a:ext cx="4085732" cy="2042866"/>
          </a:xfrm>
          <a:prstGeom prst="rect">
            <a:avLst/>
          </a:prstGeom>
        </p:spPr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F4FA538D-BCC8-84D2-ABCF-912882FA10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2268200" y="8684362"/>
            <a:ext cx="6410552" cy="320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16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69992" y="1857987"/>
            <a:ext cx="14026660" cy="14026660"/>
            <a:chOff x="0" y="0"/>
            <a:chExt cx="6350000" cy="6350000"/>
          </a:xfrm>
          <a:solidFill>
            <a:srgbClr val="1293CA"/>
          </a:solidFill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728294"/>
            <a:ext cx="646643" cy="3186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800000">
            <a:off x="10869858" y="7597172"/>
            <a:ext cx="3067994" cy="180732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826372" y="5117710"/>
            <a:ext cx="8539255" cy="24794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bg-BG" sz="9600" b="1" dirty="0">
                <a:solidFill>
                  <a:srgbClr val="F4F6FC"/>
                </a:solidFill>
                <a:latin typeface="Monteserrat"/>
                <a:ea typeface="Verdana" panose="020B0604030504040204" pitchFamily="34" charset="0"/>
              </a:rPr>
              <a:t>Може ли да се предотврати?</a:t>
            </a:r>
            <a:endParaRPr lang="en-US" sz="9600" b="1" dirty="0">
              <a:solidFill>
                <a:srgbClr val="F4F6FC"/>
              </a:solidFill>
              <a:latin typeface="Monteserrat"/>
              <a:ea typeface="Verdana" panose="020B0604030504040204" pitchFamily="34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 flipV="1">
            <a:off x="7229320" y="-1343231"/>
            <a:ext cx="5372924" cy="268646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8CB7BF5-A439-BB7C-A5A4-8B215D8B5623}"/>
              </a:ext>
            </a:extLst>
          </p:cNvPr>
          <p:cNvSpPr/>
          <p:nvPr/>
        </p:nvSpPr>
        <p:spPr>
          <a:xfrm>
            <a:off x="11444235" y="1117024"/>
            <a:ext cx="5372924" cy="5372924"/>
          </a:xfrm>
          <a:prstGeom prst="ellipse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28008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36474" y="-532263"/>
            <a:ext cx="11351526" cy="11351526"/>
            <a:chOff x="0" y="0"/>
            <a:chExt cx="6350000" cy="6350000"/>
          </a:xfrm>
          <a:solidFill>
            <a:srgbClr val="1293CA"/>
          </a:solidFill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" name="TextBox 4"/>
          <p:cNvSpPr txBox="1"/>
          <p:nvPr/>
        </p:nvSpPr>
        <p:spPr>
          <a:xfrm>
            <a:off x="8999872" y="6545161"/>
            <a:ext cx="7146253" cy="1285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94"/>
              </a:lnSpc>
              <a:spcBef>
                <a:spcPct val="0"/>
              </a:spcBef>
            </a:pPr>
            <a:r>
              <a:rPr lang="bg-BG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следващото световно първенство </a:t>
            </a:r>
            <a:endParaRPr lang="en-US" sz="3600" b="1" u="non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696200" y="2212732"/>
            <a:ext cx="9753599" cy="37105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bg-BG" sz="9600" b="1" spc="267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топ </a:t>
            </a:r>
          </a:p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bg-BG" sz="9600" b="1" spc="267" dirty="0">
                <a:solidFill>
                  <a:srgbClr val="BADA55"/>
                </a:solidFill>
                <a:latin typeface="Monteserrat"/>
                <a:ea typeface="Verdana" panose="020B0604030504040204" pitchFamily="34" charset="0"/>
              </a:rPr>
              <a:t>20</a:t>
            </a:r>
            <a:r>
              <a:rPr lang="bg-BG" sz="9600" b="1" spc="267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 </a:t>
            </a:r>
          </a:p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bg-BG" sz="9600" b="1" spc="267" dirty="0">
                <a:solidFill>
                  <a:schemeClr val="bg1"/>
                </a:solidFill>
                <a:latin typeface="Monteserrat"/>
                <a:ea typeface="Verdana" panose="020B0604030504040204" pitchFamily="34" charset="0"/>
              </a:rPr>
              <a:t>спортисти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200000">
            <a:off x="-694382" y="2104083"/>
            <a:ext cx="2737709" cy="13489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518557" y="9120434"/>
            <a:ext cx="4085732" cy="204286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28700" y="728294"/>
            <a:ext cx="646643" cy="31861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B0FEC5A-ADCB-B59A-AF75-C0BA7EB68EE2}"/>
              </a:ext>
            </a:extLst>
          </p:cNvPr>
          <p:cNvSpPr/>
          <p:nvPr/>
        </p:nvSpPr>
        <p:spPr>
          <a:xfrm>
            <a:off x="513938" y="3504376"/>
            <a:ext cx="5372924" cy="5372924"/>
          </a:xfrm>
          <a:prstGeom prst="ellipse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5474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038600" y="-3314700"/>
            <a:ext cx="16442503" cy="16442503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3F5F5"/>
            </a:solidFill>
          </p:spPr>
          <p:txBody>
            <a:bodyPr/>
            <a:lstStyle/>
            <a:p>
              <a:endParaRPr lang="bg-BG" dirty="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24651" y="1943100"/>
            <a:ext cx="5898773" cy="900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50"/>
              </a:lnSpc>
            </a:pPr>
            <a:r>
              <a:rPr lang="bg-BG" sz="5400" b="1" dirty="0">
                <a:solidFill>
                  <a:srgbClr val="F4F6F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Целева група</a:t>
            </a:r>
            <a:endParaRPr lang="en-US" sz="5400" b="1" dirty="0">
              <a:solidFill>
                <a:srgbClr val="F4F6F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183498" y="-92146"/>
            <a:ext cx="4085732" cy="204286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800000">
            <a:off x="-395080" y="8948811"/>
            <a:ext cx="3044891" cy="1500301"/>
          </a:xfrm>
          <a:prstGeom prst="rect">
            <a:avLst/>
          </a:prstGeom>
        </p:spPr>
      </p:pic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75420B33-3673-CC27-CB1E-F9A0769DC63F}"/>
              </a:ext>
            </a:extLst>
          </p:cNvPr>
          <p:cNvSpPr/>
          <p:nvPr/>
        </p:nvSpPr>
        <p:spPr>
          <a:xfrm>
            <a:off x="868076" y="2857500"/>
            <a:ext cx="4923124" cy="4912922"/>
          </a:xfrm>
          <a:prstGeom prst="flowChartConnector">
            <a:avLst/>
          </a:prstGeom>
          <a:solidFill>
            <a:srgbClr val="129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9" name="Picture 8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id="{6E7F01FD-9CF7-7A9E-DF2A-54E5B9D12D5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176" y="1342881"/>
            <a:ext cx="11875933" cy="86655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4BBB46-2098-9AF6-CA2C-A10BFC205790}"/>
              </a:ext>
            </a:extLst>
          </p:cNvPr>
          <p:cNvSpPr txBox="1"/>
          <p:nvPr/>
        </p:nvSpPr>
        <p:spPr>
          <a:xfrm>
            <a:off x="1828800" y="3736606"/>
            <a:ext cx="533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solidFill>
                  <a:schemeClr val="bg1"/>
                </a:solidFill>
                <a:latin typeface="Monteserrat"/>
              </a:rPr>
              <a:t>10</a:t>
            </a:r>
            <a:endParaRPr lang="bg-BG" b="1" dirty="0">
              <a:solidFill>
                <a:schemeClr val="bg1"/>
              </a:solidFill>
              <a:latin typeface="Monteserra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"/>
            <a:ext cx="18288000" cy="5063261"/>
            <a:chOff x="0" y="0"/>
            <a:chExt cx="6186311" cy="2031131"/>
          </a:xfrm>
          <a:solidFill>
            <a:srgbClr val="007FB3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2031131"/>
            </a:xfrm>
            <a:custGeom>
              <a:avLst/>
              <a:gdLst/>
              <a:ahLst/>
              <a:cxnLst/>
              <a:rect l="l" t="t" r="r" b="b"/>
              <a:pathLst>
                <a:path w="6186311" h="2031131">
                  <a:moveTo>
                    <a:pt x="0" y="0"/>
                  </a:moveTo>
                  <a:lnTo>
                    <a:pt x="6186311" y="0"/>
                  </a:lnTo>
                  <a:lnTo>
                    <a:pt x="6186311" y="2031131"/>
                  </a:lnTo>
                  <a:lnTo>
                    <a:pt x="0" y="2031131"/>
                  </a:lnTo>
                  <a:close/>
                </a:path>
              </a:pathLst>
            </a:custGeom>
            <a:grpFill/>
          </p:spPr>
        </p:sp>
      </p:grpSp>
      <p:grpSp>
        <p:nvGrpSpPr>
          <p:cNvPr id="7" name="Group 7"/>
          <p:cNvGrpSpPr/>
          <p:nvPr/>
        </p:nvGrpSpPr>
        <p:grpSpPr>
          <a:xfrm>
            <a:off x="-1678967" y="-2277152"/>
            <a:ext cx="3967533" cy="3967533"/>
            <a:chOff x="0" y="0"/>
            <a:chExt cx="6350000" cy="6350000"/>
          </a:xfrm>
          <a:solidFill>
            <a:srgbClr val="BADA55"/>
          </a:solidFill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8165026"/>
            <a:ext cx="3777727" cy="168967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FE6346B-1852-8291-F193-3CEEABE4B0D8}"/>
              </a:ext>
            </a:extLst>
          </p:cNvPr>
          <p:cNvSpPr/>
          <p:nvPr/>
        </p:nvSpPr>
        <p:spPr>
          <a:xfrm>
            <a:off x="9144000" y="-1752600"/>
            <a:ext cx="13792200" cy="13792200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8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7C63F2B4-D8BD-B6D6-8070-ADEE546085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187" y="1427141"/>
            <a:ext cx="6477000" cy="3365004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458E53B-BA28-C265-D9F0-13F52397DA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7600" y="2782519"/>
            <a:ext cx="2639573" cy="2639573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6273DC9B-A34B-2DFB-404B-B520AC84A5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23" y="5433984"/>
            <a:ext cx="1485584" cy="1485584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25399269-74AD-1F2C-2E57-614FF6AB414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44"/>
          <a:stretch/>
        </p:blipFill>
        <p:spPr>
          <a:xfrm>
            <a:off x="1266815" y="5551632"/>
            <a:ext cx="1295400" cy="1295400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F67EC6B6-588C-11EB-6858-4D4F333397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2" t="-14681"/>
          <a:stretch/>
        </p:blipFill>
        <p:spPr>
          <a:xfrm>
            <a:off x="2867015" y="5399232"/>
            <a:ext cx="4953000" cy="148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96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7422</TotalTime>
  <Words>863</Words>
  <Application>Microsoft Office PowerPoint</Application>
  <PresentationFormat>Custom</PresentationFormat>
  <Paragraphs>240</Paragraphs>
  <Slides>19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Montserrat</vt:lpstr>
      <vt:lpstr>Monteserrat</vt:lpstr>
      <vt:lpstr>Calibri</vt:lpstr>
      <vt:lpstr>Verdana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Veronika Mihailova</cp:lastModifiedBy>
  <cp:revision>88</cp:revision>
  <cp:lastPrinted>2023-04-26T10:13:27Z</cp:lastPrinted>
  <dcterms:created xsi:type="dcterms:W3CDTF">2006-08-16T00:00:00Z</dcterms:created>
  <dcterms:modified xsi:type="dcterms:W3CDTF">2023-04-26T10:14:29Z</dcterms:modified>
  <dc:identifier>DAE9ThzBoqc</dc:identifier>
</cp:coreProperties>
</file>