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663" r:id="rId3"/>
    <p:sldId id="671" r:id="rId4"/>
    <p:sldId id="675" r:id="rId5"/>
    <p:sldId id="670" r:id="rId6"/>
    <p:sldId id="669" r:id="rId7"/>
    <p:sldId id="660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3885" userDrawn="1">
          <p15:clr>
            <a:srgbClr val="A4A3A4"/>
          </p15:clr>
        </p15:guide>
        <p15:guide id="5" pos="3795" userDrawn="1">
          <p15:clr>
            <a:srgbClr val="A4A3A4"/>
          </p15:clr>
        </p15:guide>
        <p15:guide id="6" pos="7242" userDrawn="1">
          <p15:clr>
            <a:srgbClr val="A4A3A4"/>
          </p15:clr>
        </p15:guide>
        <p15:guide id="7" orient="horz" pos="527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954577-667B-71C4-8DF4-973BAC60E4D8}" name="Teodora Ivanova" initials="TI" userId="S::t.ivanova@fmfib.bg::03269dc1-337a-48eb-afdd-bd9e4f72dc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a Voynova" initials="KV" lastIdx="1" clrIdx="0">
    <p:extLst>
      <p:ext uri="{19B8F6BF-5375-455C-9EA6-DF929625EA0E}">
        <p15:presenceInfo xmlns:p15="http://schemas.microsoft.com/office/powerpoint/2012/main" userId="S::k.voynova@fmfib.bg::982a1219-b8e9-487b-ad0a-195f3811aab3" providerId="AD"/>
      </p:ext>
    </p:extLst>
  </p:cmAuthor>
  <p:cmAuthor id="2" name="Iliana Ivanova" initials="II" lastIdx="19" clrIdx="1">
    <p:extLst>
      <p:ext uri="{19B8F6BF-5375-455C-9EA6-DF929625EA0E}">
        <p15:presenceInfo xmlns:p15="http://schemas.microsoft.com/office/powerpoint/2012/main" userId="S::i.ivanova@fmfib.bg::89770ea1-80cf-42d0-ac54-d3cc83e156fb" providerId="AD"/>
      </p:ext>
    </p:extLst>
  </p:cmAuthor>
  <p:cmAuthor id="3" name="Dimitar Cherkezov" initials="DCH" lastIdx="2" clrIdx="2">
    <p:extLst>
      <p:ext uri="{19B8F6BF-5375-455C-9EA6-DF929625EA0E}">
        <p15:presenceInfo xmlns:p15="http://schemas.microsoft.com/office/powerpoint/2012/main" userId="Dimitar Cherkezov" providerId="None"/>
      </p:ext>
    </p:extLst>
  </p:cmAuthor>
  <p:cmAuthor id="4" name="Teodora Ivanova" initials="TI" lastIdx="2" clrIdx="3">
    <p:extLst>
      <p:ext uri="{19B8F6BF-5375-455C-9EA6-DF929625EA0E}">
        <p15:presenceInfo xmlns:p15="http://schemas.microsoft.com/office/powerpoint/2012/main" userId="S::t.ivanova@fmfib.bg::03269dc1-337a-48eb-afdd-bd9e4f72dc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788EA2"/>
    <a:srgbClr val="04003D"/>
    <a:srgbClr val="F0651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 autoAdjust="0"/>
    <p:restoredTop sz="85455" autoAdjust="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>
        <p:guide orient="horz" pos="2183"/>
        <p:guide pos="506"/>
        <p:guide orient="horz" pos="2137"/>
        <p:guide pos="3885"/>
        <p:guide pos="3795"/>
        <p:guide pos="7242"/>
        <p:guide orient="horz" pos="527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A388-3784-48D4-AE44-3585C2BBF87E}" type="datetimeFigureOut">
              <a:rPr lang="bg-BG" smtClean="0"/>
              <a:t>25.4.2023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8AD8F-DB69-4B63-AB1C-C00B33543E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723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EB33-F91F-47D9-9150-79833F733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EB33-F91F-47D9-9150-79833F733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EB33-F91F-47D9-9150-79833F733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EB33-F91F-47D9-9150-79833F733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8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04C9-D7BA-4A1E-96AA-8CA134E88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E593B-2006-41EA-9F8E-59D6A935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9224-6B28-4427-81CF-5C0AB45A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1C93-2617-4188-AB97-0E7B8585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CFD3E-0807-4DE6-ABC1-E1E84EC1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68AD-21C9-4B79-B97C-98088671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531E7-76D6-4632-B540-D5C6EB4B7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A0451-0138-455D-A57F-E0A5D924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E2DBE-52B6-4F78-A14D-C74BD697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DB632-8307-4861-BA5D-EB1DA940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34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F6D8F-B3B1-494C-9269-F0107E843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EC43E-3A2A-4F05-ACDE-6DF50E663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72377-2D74-4A6C-A5EF-E1215F1A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F734-F419-4827-880A-31224A68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2660-2708-4D03-ADCA-432C4063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19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8866" y="6400379"/>
            <a:ext cx="480053" cy="274801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402F-C74B-42BE-8931-3482598D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268F4-658E-48A9-9929-0AD64211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CDD4F-A496-435F-9191-A25F1D75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64383-2214-4ACF-8439-093B927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2580A-E955-489C-954B-54D05B08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F0F0-586E-4C9E-ADF6-BB8407C0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DDB42-8EB0-4DD1-82B2-E493AB384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1E976-7624-4CCC-94C5-0CC289B5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B4A43-22C9-44A2-BE3D-750898BC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1734-111B-4FA1-BE88-A6B6002E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44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2964-A41F-4848-B929-9C3E36B5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661F7-DC97-4BB7-A8B6-4879A998A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C46EB-CEFC-4354-B7BF-8173476F4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3D0B9-1020-4D6F-B0F9-236F3C29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7E691-324D-4E5B-8A33-E5C8EB8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2C2F0-C6CE-4EF2-9386-9AECD47F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28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3E7D-1395-4340-BCEC-DFE46C0D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319D1-6F09-4BB8-9827-47E90CB6B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1E10C-9A03-4081-BC8F-DBECB77E8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B535C-F8DC-453E-BFBF-F4E0050A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5B364-3DE4-46E9-8B98-1C651D15E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116D9-EABE-4F8C-B276-30784467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B915C-F2B0-43EB-B462-60352B21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4ECD7-DAB9-4198-B4C9-1549D064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0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31A5-52F0-4652-8085-B216A238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66FED-17A0-40E1-B2C1-11026BDB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C4124-181B-47AD-905A-E5818163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1C774-D505-4ABA-82E6-EAB97F6C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9AEA0-B249-4CDA-B7ED-0248D3C0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5EE56-A588-463F-87E5-55E8AA63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2E20F-A998-4EBD-9051-1653A435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01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A0E8-E114-448E-BFD9-84C2A3EF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63FC-4856-48EF-90B2-F89D06026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85311-3DFA-4062-9B2C-CDA9BA4A2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A2462-6331-493F-AB7C-42918C03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9EA87-A77E-478C-9E07-6A49E9EE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2E444-C806-47E9-9968-F3BE1298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6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AA9C-27CF-4A36-B4CC-8CDC1772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91825-02F6-4E9E-A4D7-73058CA46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C3BDE-506B-469A-9D6F-A9CC86847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4A86D-91BB-431F-92C9-8A1167F9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C7132-BECC-4AC1-9B2F-BE4F994F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64F46-AFA1-4929-9AE8-E7F75E79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10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FAA87-4611-4E57-8AD6-90651596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D698-2683-497B-A3D6-FEEE926F4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75D59-C6D5-426B-9634-3D2EBF526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D790-30F6-4DBB-ABBB-32BFFAE79E6E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C67EA-FBCA-4C0C-9E2C-8E2E52ECA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F65A-D219-4CB7-9513-B12E1400C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73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4583" y="2761305"/>
            <a:ext cx="9065623" cy="1335387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>
              <a:spcBef>
                <a:spcPts val="133"/>
              </a:spcBef>
            </a:pPr>
            <a:r>
              <a:rPr lang="bg-BG" sz="2800" b="1" spc="47" dirty="0">
                <a:solidFill>
                  <a:srgbClr val="FFFFFF"/>
                </a:solidFill>
                <a:latin typeface="Roboto"/>
                <a:cs typeface="Roboto"/>
              </a:rPr>
              <a:t>ФИНАНСОВИ ИНСТРУМЕНТИ </a:t>
            </a:r>
            <a:endParaRPr lang="en-US" sz="2800" b="1" spc="47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6913" marR="6765">
              <a:spcBef>
                <a:spcPts val="133"/>
              </a:spcBef>
            </a:pPr>
            <a:r>
              <a:rPr lang="bg-BG" sz="2800" b="1" spc="47" dirty="0">
                <a:solidFill>
                  <a:srgbClr val="FFFFFF"/>
                </a:solidFill>
                <a:latin typeface="Roboto"/>
                <a:cs typeface="Roboto"/>
              </a:rPr>
              <a:t>В ПОДКРЕПА НА СПОРТА – </a:t>
            </a:r>
            <a:endParaRPr lang="en-US" sz="2800" b="1" spc="47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6913" marR="6765">
              <a:spcBef>
                <a:spcPts val="133"/>
              </a:spcBef>
            </a:pPr>
            <a:r>
              <a:rPr lang="bg-BG" sz="2800" b="1" spc="47" dirty="0">
                <a:solidFill>
                  <a:srgbClr val="FFFFFF"/>
                </a:solidFill>
                <a:latin typeface="Roboto"/>
                <a:cs typeface="Roboto"/>
              </a:rPr>
              <a:t>НОВИ ВЪЗМОЖНОСТИ</a:t>
            </a:r>
            <a:endParaRPr sz="2800" b="1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583" y="5804493"/>
            <a:ext cx="7408293" cy="52234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lang="bg-BG" sz="1600" spc="-7" dirty="0">
                <a:solidFill>
                  <a:srgbClr val="00B0F0"/>
                </a:solidFill>
                <a:latin typeface="Roboto"/>
                <a:cs typeface="Roboto"/>
              </a:rPr>
              <a:t>„Фонд мениджър на финансови инструменти в България“ ЕАД</a:t>
            </a:r>
          </a:p>
          <a:p>
            <a:pPr marL="16913">
              <a:spcBef>
                <a:spcPts val="133"/>
              </a:spcBef>
            </a:pPr>
            <a:r>
              <a:rPr lang="en-US" sz="1600" spc="-7" dirty="0">
                <a:solidFill>
                  <a:srgbClr val="00B0F0"/>
                </a:solidFill>
                <a:latin typeface="Roboto"/>
                <a:cs typeface="Roboto"/>
              </a:rPr>
              <a:t>27</a:t>
            </a:r>
            <a:r>
              <a:rPr sz="1600" spc="-47" dirty="0">
                <a:solidFill>
                  <a:srgbClr val="00B0F0"/>
                </a:solidFill>
                <a:latin typeface="Roboto"/>
                <a:cs typeface="Roboto"/>
              </a:rPr>
              <a:t> </a:t>
            </a:r>
            <a:r>
              <a:rPr lang="bg-BG" sz="1600" spc="-40" dirty="0">
                <a:solidFill>
                  <a:srgbClr val="00B0F0"/>
                </a:solidFill>
                <a:latin typeface="Roboto"/>
                <a:cs typeface="Roboto"/>
              </a:rPr>
              <a:t>април</a:t>
            </a:r>
            <a:r>
              <a:rPr sz="1600" spc="-47" dirty="0">
                <a:solidFill>
                  <a:srgbClr val="00B0F0"/>
                </a:solidFill>
                <a:latin typeface="Roboto"/>
                <a:cs typeface="Roboto"/>
              </a:rPr>
              <a:t> </a:t>
            </a:r>
            <a:r>
              <a:rPr sz="1600" spc="-7" dirty="0">
                <a:solidFill>
                  <a:srgbClr val="00B0F0"/>
                </a:solidFill>
                <a:latin typeface="Roboto"/>
                <a:cs typeface="Roboto"/>
              </a:rPr>
              <a:t>2023</a:t>
            </a:r>
            <a:r>
              <a:rPr lang="bg-BG" sz="1600" spc="-7" dirty="0">
                <a:solidFill>
                  <a:srgbClr val="00B0F0"/>
                </a:solidFill>
                <a:latin typeface="Roboto"/>
                <a:cs typeface="Roboto"/>
              </a:rPr>
              <a:t> г.</a:t>
            </a:r>
            <a:endParaRPr sz="1600" dirty="0">
              <a:solidFill>
                <a:srgbClr val="00B0F0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C29294-F21B-09C1-11B9-F41F545E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1" y="385147"/>
            <a:ext cx="747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ФИНАНСИРАНЕ В СЕКТОР „СПОРТНА ИНФРАСТРУКТУРА“</a:t>
            </a:r>
            <a:endParaRPr lang="en-US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179652"/>
            <a:ext cx="1759527" cy="816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15D6D0-4E4B-68FF-0B44-4B718BA88139}"/>
              </a:ext>
            </a:extLst>
          </p:cNvPr>
          <p:cNvSpPr txBox="1"/>
          <p:nvPr/>
        </p:nvSpPr>
        <p:spPr>
          <a:xfrm>
            <a:off x="69320" y="1066503"/>
            <a:ext cx="2189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161AC-EB62-0D80-EE71-8BECC27AD4E8}"/>
              </a:ext>
            </a:extLst>
          </p:cNvPr>
          <p:cNvSpPr txBox="1"/>
          <p:nvPr/>
        </p:nvSpPr>
        <p:spPr>
          <a:xfrm>
            <a:off x="569167" y="1277318"/>
            <a:ext cx="11290041" cy="5478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buClr>
                <a:srgbClr val="04003D"/>
              </a:buClr>
            </a:pPr>
            <a:r>
              <a:rPr lang="bg-BG" b="1" u="sng" dirty="0">
                <a:solidFill>
                  <a:srgbClr val="00AEE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ИНВЕСТИЦИИ ЗА СПОРТ, ФИНАНСИРАНИ ПО ОПРР 2014-2020 и ОПИК 2014-2020</a:t>
            </a:r>
          </a:p>
          <a:p>
            <a:pPr marL="285750" indent="-285750" defTabSz="457200">
              <a:buClr>
                <a:srgbClr val="04003D"/>
              </a:buClr>
              <a:buFont typeface="Wingdings" panose="05000000000000000000" pitchFamily="2" charset="2"/>
              <a:buChar char="q"/>
            </a:pPr>
            <a:endParaRPr lang="bg-BG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defTabSz="457200">
              <a:buClr>
                <a:srgbClr val="04003D"/>
              </a:buClr>
              <a:buFont typeface="Wingdings" panose="05000000000000000000" pitchFamily="2" charset="2"/>
              <a:buChar char="§"/>
            </a:pPr>
            <a:r>
              <a:rPr lang="bg-BG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ОПРР 2014-2020 </a:t>
            </a:r>
            <a:r>
              <a:rPr lang="bg-B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 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финансирани 6 проекта за 58,2 млн. лв., от които 34,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 млн. лв. от ОПРР 2014-2020 и 23,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 млн. лв. частно съфинансиране от фондовете за градско развитие.</a:t>
            </a:r>
          </a:p>
          <a:p>
            <a:pPr marL="742950" lvl="1" indent="-285750" defTabSz="457200">
              <a:buClr>
                <a:srgbClr val="04003D"/>
              </a:buClr>
              <a:buFont typeface="Wingdings" panose="05000000000000000000" pitchFamily="2" charset="2"/>
              <a:buChar char="§"/>
            </a:pPr>
            <a:endParaRPr lang="bg-B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defTabSz="457200">
              <a:buClr>
                <a:srgbClr val="04003D"/>
              </a:buClr>
              <a:buFont typeface="Wingdings" panose="05000000000000000000" pitchFamily="2" charset="2"/>
              <a:buChar char="§"/>
            </a:pPr>
            <a:r>
              <a:rPr lang="bg-BG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инициатива </a:t>
            </a:r>
            <a:r>
              <a:rPr lang="en-US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JESSICA</a:t>
            </a:r>
            <a:r>
              <a:rPr lang="bg-BG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bg-B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 финансирани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 проекта на стойност 23,7 млн. лв., от които 8,3 млн. лв. от ОПРР 2007-2013 и 15,4 млн. лв. частно съфинансиране от фондовете за градско развитие.</a:t>
            </a:r>
          </a:p>
          <a:p>
            <a:pPr marL="285750" indent="-285750" defTabSz="457200">
              <a:buClr>
                <a:srgbClr val="04003D"/>
              </a:buClr>
              <a:buFont typeface="Wingdings" panose="05000000000000000000" pitchFamily="2" charset="2"/>
              <a:buChar char="§"/>
            </a:pPr>
            <a:endParaRPr lang="bg-BG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defTabSz="457200">
              <a:buClr>
                <a:srgbClr val="04003D"/>
              </a:buClr>
              <a:buFont typeface="Wingdings" panose="05000000000000000000" pitchFamily="2" charset="2"/>
              <a:buChar char="§"/>
            </a:pPr>
            <a:r>
              <a:rPr lang="bg-BG" b="1" dirty="0">
                <a:latin typeface="Roboto" panose="02000000000000000000" pitchFamily="2" charset="0"/>
                <a:ea typeface="Roboto" panose="02000000000000000000" pitchFamily="2" charset="0"/>
              </a:rPr>
              <a:t>Какво е финансирано до момента? </a:t>
            </a:r>
          </a:p>
          <a:p>
            <a:pPr marL="742950" lvl="1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Изграждане на мултифункционални спортни комплекси</a:t>
            </a:r>
          </a:p>
          <a:p>
            <a:pPr marL="742950" lvl="1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Изграждане на плувни басейни (открити и закрити)</a:t>
            </a:r>
          </a:p>
          <a:p>
            <a:pPr marL="742950" lvl="1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Изграждане на съоръжения за масов спорт и спортни развлечения</a:t>
            </a:r>
          </a:p>
          <a:p>
            <a:pPr marL="742950" lvl="1" indent="-285750" defTabSz="457200">
              <a:buClr>
                <a:srgbClr val="04003D"/>
              </a:buClr>
              <a:buFont typeface="Wingdings" panose="05000000000000000000" pitchFamily="2" charset="2"/>
              <a:buChar char="ü"/>
            </a:pPr>
            <a:endParaRPr lang="bg-B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1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0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Какво може да се финансира? - 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Строителство, реконструкция, ремонт, оборудване и обзавеждане на спортна инфраструктура за масов спорт: спортни зали, плувни басейни, футболни игрища и стадиони с достъп за обществено ползване, игрища за волейбол и баскетбол, тенис кортове и друга спортна инфраструктура </a:t>
            </a:r>
          </a:p>
          <a:p>
            <a:pPr marL="285750" lvl="1" indent="-285750" defTabSz="457200">
              <a:buClr>
                <a:srgbClr val="04003D"/>
              </a:buClr>
              <a:buFont typeface="Wingdings" panose="05000000000000000000" pitchFamily="2" charset="2"/>
              <a:buChar char="§"/>
              <a:defRPr/>
            </a:pPr>
            <a:endParaRPr lang="bg-BG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1" indent="-285750" defTabSz="457200">
              <a:buClr>
                <a:srgbClr val="04003D"/>
              </a:buClr>
              <a:buFont typeface="Wingdings" panose="05000000000000000000" pitchFamily="2" charset="2"/>
              <a:buChar char="§"/>
              <a:defRPr/>
            </a:pPr>
            <a:r>
              <a:rPr lang="bg-BG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ОПИК 2014-2020 са 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финансирани 7 </a:t>
            </a:r>
            <a:r>
              <a:rPr lang="bg-BG" dirty="0" err="1">
                <a:latin typeface="Roboto" panose="02000000000000000000" pitchFamily="2" charset="0"/>
                <a:ea typeface="Roboto" panose="02000000000000000000" pitchFamily="2" charset="0"/>
              </a:rPr>
              <a:t>стартъпа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 – компании със спортна насоченост за 2 123 908 лв.</a:t>
            </a:r>
          </a:p>
          <a:p>
            <a:pPr marL="0" lvl="1" defTabSz="457200">
              <a:buClr>
                <a:srgbClr val="04003D"/>
              </a:buClr>
              <a:defRPr/>
            </a:pPr>
            <a:endParaRPr lang="bg-BG" sz="14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C29294-F21B-09C1-11B9-F41F545E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42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1" y="385147"/>
            <a:ext cx="750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ФИНАНСИРАНИ ПРОЕКТИ ЗА СПОРТНА ИНФРАСТРУКТУРА</a:t>
            </a:r>
            <a:endParaRPr lang="en-US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179652"/>
            <a:ext cx="1759527" cy="816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15D6D0-4E4B-68FF-0B44-4B718BA88139}"/>
              </a:ext>
            </a:extLst>
          </p:cNvPr>
          <p:cNvSpPr txBox="1"/>
          <p:nvPr/>
        </p:nvSpPr>
        <p:spPr>
          <a:xfrm>
            <a:off x="69320" y="1066503"/>
            <a:ext cx="2189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DE31CBF-2954-B62C-3564-CE69BD805BF2}"/>
              </a:ext>
            </a:extLst>
          </p:cNvPr>
          <p:cNvSpPr txBox="1"/>
          <p:nvPr/>
        </p:nvSpPr>
        <p:spPr>
          <a:xfrm>
            <a:off x="457925" y="4147697"/>
            <a:ext cx="50592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bg-BG" sz="1600" b="1" spc="-10" dirty="0">
                <a:solidFill>
                  <a:srgbClr val="04003D"/>
                </a:solidFill>
                <a:latin typeface="Roboto"/>
                <a:cs typeface="Roboto"/>
              </a:rPr>
              <a:t>Спортен</a:t>
            </a:r>
            <a:r>
              <a:rPr lang="bg-BG" sz="1600" b="1" spc="-50" dirty="0">
                <a:solidFill>
                  <a:srgbClr val="04003D"/>
                </a:solidFill>
                <a:latin typeface="Roboto"/>
                <a:cs typeface="Roboto"/>
              </a:rPr>
              <a:t> </a:t>
            </a:r>
            <a:r>
              <a:rPr lang="bg-BG" sz="1600" b="1" spc="-10" dirty="0">
                <a:solidFill>
                  <a:srgbClr val="04003D"/>
                </a:solidFill>
                <a:latin typeface="Roboto"/>
                <a:cs typeface="Roboto"/>
              </a:rPr>
              <a:t>комплекс в кв. </a:t>
            </a:r>
            <a:r>
              <a:rPr lang="bg-BG" sz="1600" b="1" spc="-15" dirty="0">
                <a:solidFill>
                  <a:srgbClr val="04003D"/>
                </a:solidFill>
                <a:latin typeface="Roboto"/>
                <a:cs typeface="Roboto"/>
              </a:rPr>
              <a:t>„Владиславово“, </a:t>
            </a:r>
            <a:r>
              <a:rPr lang="bg-BG" sz="1600" b="1" spc="-5" dirty="0">
                <a:solidFill>
                  <a:srgbClr val="04003D"/>
                </a:solidFill>
                <a:latin typeface="Roboto"/>
                <a:cs typeface="Roboto"/>
              </a:rPr>
              <a:t>Варна</a:t>
            </a:r>
            <a:endParaRPr lang="bg-BG" sz="1600" dirty="0">
              <a:solidFill>
                <a:srgbClr val="04003D"/>
              </a:solidFill>
              <a:latin typeface="Roboto"/>
              <a:cs typeface="Roboto"/>
            </a:endParaRPr>
          </a:p>
        </p:txBody>
      </p:sp>
      <p:sp>
        <p:nvSpPr>
          <p:cNvPr id="3" name="Текстово поле 16">
            <a:extLst>
              <a:ext uri="{FF2B5EF4-FFF2-40B4-BE49-F238E27FC236}">
                <a16:creationId xmlns:a16="http://schemas.microsoft.com/office/drawing/2014/main" id="{A4FB00D0-9EB5-15BA-0FC1-5F966FCAB3DD}"/>
              </a:ext>
            </a:extLst>
          </p:cNvPr>
          <p:cNvSpPr txBox="1"/>
          <p:nvPr/>
        </p:nvSpPr>
        <p:spPr>
          <a:xfrm>
            <a:off x="5729615" y="1357938"/>
            <a:ext cx="58702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6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Басейн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развлекателно-рекреационен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комплекс, София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4003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CDCF2695-A43D-9C37-2C71-259CFB5F9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7" y="1424744"/>
            <a:ext cx="4781403" cy="2360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C2CC8-8038-BFD2-66B2-8781F611A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181" y="4285602"/>
            <a:ext cx="4882821" cy="22413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8736" y="1300966"/>
            <a:ext cx="11357628" cy="2607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0589" y="4405807"/>
            <a:ext cx="657808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Финансиране: </a:t>
            </a:r>
            <a:r>
              <a:rPr lang="ru-RU" sz="1600" dirty="0">
                <a:latin typeface="Roboto"/>
                <a:cs typeface="Roboto"/>
              </a:rPr>
              <a:t>7,1 млн. лв., в т.ч. 4,2 млн. лв. по ОПРР и  2,9 млн. лв. частно съфинансиране</a:t>
            </a:r>
            <a:endParaRPr lang="bg-BG" sz="1600" dirty="0">
              <a:latin typeface="Roboto"/>
              <a:cs typeface="Roboto"/>
            </a:endParaRP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Дата на сключване: </a:t>
            </a:r>
            <a:r>
              <a:rPr lang="bg-BG" sz="1600" dirty="0">
                <a:latin typeface="Roboto"/>
                <a:cs typeface="Roboto"/>
              </a:rPr>
              <a:t>юни 2019 г.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Същност на инвестицията: </a:t>
            </a:r>
            <a:r>
              <a:rPr lang="ru-RU" sz="1600" dirty="0">
                <a:latin typeface="Roboto"/>
                <a:cs typeface="Roboto"/>
              </a:rPr>
              <a:t>многофункционална спортна зала с площ от 3 719 кв. м. и 317 места за зрители, подземен паркинг, кафене, открити игрища за футбол, баскетбол и тенис, детска площадка, фитнес на открито, както и писта за крос бягане със състезателен участък до 100 м. </a:t>
            </a:r>
            <a:endParaRPr lang="bg-BG" sz="1600" dirty="0">
              <a:latin typeface="Roboto"/>
              <a:cs typeface="Roboto"/>
            </a:endParaRPr>
          </a:p>
          <a:p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16453" y="4102300"/>
            <a:ext cx="11357628" cy="2607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87616" y="1680543"/>
            <a:ext cx="6325365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Финансиране: </a:t>
            </a:r>
            <a:r>
              <a:rPr lang="en-US" sz="1600" dirty="0">
                <a:latin typeface="Roboto"/>
                <a:cs typeface="Roboto"/>
              </a:rPr>
              <a:t>5.3</a:t>
            </a:r>
            <a:r>
              <a:rPr lang="bg-BG" sz="1600" dirty="0">
                <a:latin typeface="Roboto"/>
                <a:cs typeface="Roboto"/>
              </a:rPr>
              <a:t> млн. лв., в т.ч. </a:t>
            </a:r>
            <a:r>
              <a:rPr lang="en-US" sz="1600" dirty="0">
                <a:latin typeface="Roboto"/>
                <a:cs typeface="Roboto"/>
              </a:rPr>
              <a:t>3</a:t>
            </a:r>
            <a:r>
              <a:rPr lang="bg-BG" sz="1600" dirty="0">
                <a:latin typeface="Roboto"/>
                <a:cs typeface="Roboto"/>
              </a:rPr>
              <a:t>,1 млн. лв. по ОПРР и </a:t>
            </a:r>
            <a:r>
              <a:rPr lang="en-US" sz="1600" dirty="0">
                <a:latin typeface="Roboto"/>
                <a:cs typeface="Roboto"/>
              </a:rPr>
              <a:t>2,2</a:t>
            </a:r>
            <a:r>
              <a:rPr lang="bg-BG" sz="1600" dirty="0">
                <a:latin typeface="Roboto"/>
                <a:cs typeface="Roboto"/>
              </a:rPr>
              <a:t> млн. лв. частно съфинансиране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Дата на сключване: </a:t>
            </a:r>
            <a:r>
              <a:rPr lang="bg-BG" sz="1600" dirty="0">
                <a:latin typeface="Roboto"/>
                <a:cs typeface="Roboto"/>
              </a:rPr>
              <a:t>май 2019 г.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Същност на инвестицията: </a:t>
            </a:r>
            <a:r>
              <a:rPr lang="bg-BG" sz="1600" dirty="0">
                <a:latin typeface="Roboto"/>
                <a:cs typeface="Roboto"/>
              </a:rPr>
              <a:t>закрит 25 м басейн по изискванията на FINA; 5 открити басейна с капацитет 500 ползватели, детски басейн, хидромасажен басейн, бебешки басейн; СПА зона; 18 000 м² паркова зона с площадки и кътове за отдих</a:t>
            </a:r>
            <a:r>
              <a:rPr lang="ru-RU" sz="1600" dirty="0">
                <a:latin typeface="Roboto"/>
                <a:cs typeface="Roboto"/>
              </a:rPr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0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3C29294-F21B-09C1-11B9-F41F545E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179652"/>
            <a:ext cx="1759527" cy="816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15D6D0-4E4B-68FF-0B44-4B718BA88139}"/>
              </a:ext>
            </a:extLst>
          </p:cNvPr>
          <p:cNvSpPr txBox="1"/>
          <p:nvPr/>
        </p:nvSpPr>
        <p:spPr>
          <a:xfrm>
            <a:off x="69320" y="1066503"/>
            <a:ext cx="2189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DE31CBF-2954-B62C-3564-CE69BD805BF2}"/>
              </a:ext>
            </a:extLst>
          </p:cNvPr>
          <p:cNvSpPr txBox="1"/>
          <p:nvPr/>
        </p:nvSpPr>
        <p:spPr>
          <a:xfrm>
            <a:off x="650098" y="4344163"/>
            <a:ext cx="6473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Спортен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комплекс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със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закрити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плувни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басейни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 Плевен</a:t>
            </a:r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550F067A-A8DE-595D-0D29-5E3C2F265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52" y="4276524"/>
            <a:ext cx="4614389" cy="23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95C22F-706F-4633-8CF8-3D956AFEF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69" y="1471447"/>
            <a:ext cx="4346447" cy="23053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635440-1A40-A90F-1EFB-265DFF6E5C9B}"/>
              </a:ext>
            </a:extLst>
          </p:cNvPr>
          <p:cNvSpPr txBox="1"/>
          <p:nvPr/>
        </p:nvSpPr>
        <p:spPr>
          <a:xfrm>
            <a:off x="5259098" y="1530946"/>
            <a:ext cx="5371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600" b="1" i="0" dirty="0">
                <a:solidFill>
                  <a:srgbClr val="04003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Спортен комплекс „Славейков“ в Бургас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385147"/>
            <a:ext cx="750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ФИНАНСИРАНИ ПРОЕКТИ ЗА СПОРТНА ИНФРАСТРУКТУРА</a:t>
            </a:r>
            <a:endParaRPr lang="en-US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8736" y="4126453"/>
            <a:ext cx="11357628" cy="2607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684" y="4721656"/>
            <a:ext cx="642286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Финансиране: </a:t>
            </a:r>
            <a:r>
              <a:rPr lang="bg-BG" sz="1600" dirty="0">
                <a:latin typeface="Roboto"/>
                <a:cs typeface="Roboto"/>
              </a:rPr>
              <a:t>6 млн. лв., в т.ч. </a:t>
            </a:r>
            <a:r>
              <a:rPr lang="en-US" sz="1600" dirty="0">
                <a:latin typeface="Roboto"/>
                <a:cs typeface="Roboto"/>
              </a:rPr>
              <a:t>3</a:t>
            </a:r>
            <a:r>
              <a:rPr lang="bg-BG" sz="1600" dirty="0">
                <a:latin typeface="Roboto"/>
                <a:cs typeface="Roboto"/>
              </a:rPr>
              <a:t>,5 млн. лв. по ОПРР и </a:t>
            </a:r>
            <a:r>
              <a:rPr lang="en-US" sz="1600" dirty="0">
                <a:latin typeface="Roboto"/>
                <a:cs typeface="Roboto"/>
              </a:rPr>
              <a:t>2,</a:t>
            </a:r>
            <a:r>
              <a:rPr lang="bg-BG" sz="1600" dirty="0">
                <a:latin typeface="Roboto"/>
                <a:cs typeface="Roboto"/>
              </a:rPr>
              <a:t>5 млн. лв. съфинансиране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Дата на сключване: </a:t>
            </a:r>
            <a:r>
              <a:rPr lang="bg-BG" sz="1600" dirty="0">
                <a:latin typeface="Roboto"/>
                <a:cs typeface="Roboto"/>
              </a:rPr>
              <a:t>януари 2022 г.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Същност на инвестицията: </a:t>
            </a:r>
            <a:r>
              <a:rPr lang="bg-BG" sz="1600" dirty="0">
                <a:latin typeface="Roboto"/>
                <a:cs typeface="Roboto"/>
              </a:rPr>
              <a:t>три басейна: състезателен 50 м, тренировъчен 25 м и детски басейн; помещения за СПА, фитнес зала, обслужващи площи, 50 бр. паркоместа и 33 велосипедни стойки. </a:t>
            </a:r>
          </a:p>
          <a:p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418736" y="1300966"/>
            <a:ext cx="11357628" cy="2607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98227" y="1899382"/>
            <a:ext cx="639971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112" marR="224092" algn="just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Финансиране: </a:t>
            </a:r>
            <a:r>
              <a:rPr lang="bg-BG" sz="1600" dirty="0">
                <a:latin typeface="Roboto"/>
                <a:cs typeface="Roboto"/>
              </a:rPr>
              <a:t>14,8 млн. лв., в т.ч. 4,9 млн. лв. по ОПРР и 9</a:t>
            </a:r>
            <a:r>
              <a:rPr lang="en-US" sz="1600" dirty="0">
                <a:latin typeface="Roboto"/>
                <a:cs typeface="Roboto"/>
              </a:rPr>
              <a:t>,</a:t>
            </a:r>
            <a:r>
              <a:rPr lang="bg-BG" sz="1600" dirty="0">
                <a:latin typeface="Roboto"/>
                <a:cs typeface="Roboto"/>
              </a:rPr>
              <a:t>9 млн. лв. частно съфинансиране</a:t>
            </a:r>
          </a:p>
          <a:p>
            <a:pPr marL="191112" marR="224092" algn="just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Въведен в експлоатация: </a:t>
            </a:r>
            <a:r>
              <a:rPr lang="bg-BG" sz="1600" dirty="0">
                <a:latin typeface="Roboto"/>
                <a:cs typeface="Roboto"/>
              </a:rPr>
              <a:t>май 2018 г.</a:t>
            </a:r>
          </a:p>
          <a:p>
            <a:pPr marL="191112" marR="224092" algn="just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Същност на инвестицията: </a:t>
            </a:r>
            <a:r>
              <a:rPr lang="ru-RU" sz="1600" dirty="0">
                <a:latin typeface="Roboto"/>
                <a:cs typeface="Roboto"/>
              </a:rPr>
              <a:t>плувен басейн, футболен терен, открито съоръжение, което може да служи за тенис корт през лятото и ледена пързалка през зимата и изграждане на прилежаща инфраструктура</a:t>
            </a:r>
            <a:endParaRPr lang="bg-BG" sz="1600" dirty="0">
              <a:latin typeface="Roboto"/>
              <a:cs typeface="Roboto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696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C29294-F21B-09C1-11B9-F41F545E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179652"/>
            <a:ext cx="1759527" cy="816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15D6D0-4E4B-68FF-0B44-4B718BA88139}"/>
              </a:ext>
            </a:extLst>
          </p:cNvPr>
          <p:cNvSpPr txBox="1"/>
          <p:nvPr/>
        </p:nvSpPr>
        <p:spPr>
          <a:xfrm>
            <a:off x="69320" y="1066503"/>
            <a:ext cx="2189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1000" b="1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bg-BG" sz="800" cap="all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AF2D9E7A-429E-FF9D-B92E-E5B0259CE860}"/>
              </a:ext>
            </a:extLst>
          </p:cNvPr>
          <p:cNvSpPr txBox="1"/>
          <p:nvPr/>
        </p:nvSpPr>
        <p:spPr>
          <a:xfrm>
            <a:off x="610531" y="1473786"/>
            <a:ext cx="58082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Многофункционален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плувен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комплекс в Русе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4003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8819AD38-D646-5FC8-2C6C-A3517187C58F}"/>
              </a:ext>
            </a:extLst>
          </p:cNvPr>
          <p:cNvSpPr txBox="1"/>
          <p:nvPr/>
        </p:nvSpPr>
        <p:spPr>
          <a:xfrm>
            <a:off x="5428550" y="4147674"/>
            <a:ext cx="6174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Изграждане на п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лувен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комплекс „Арена </a:t>
            </a:r>
            <a:r>
              <a:rPr lang="ru-RU" altLang="en-US" sz="1600" b="1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Младост</a:t>
            </a:r>
            <a:r>
              <a:rPr lang="ru-RU" altLang="en-US" sz="1600" b="1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в Пловдив</a:t>
            </a:r>
            <a:endParaRPr lang="bg-BG" altLang="en-US" sz="1600" b="1" dirty="0">
              <a:solidFill>
                <a:srgbClr val="04003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4A8DB86-7AB1-B4D6-224B-D1ED96B1F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02" y="1465387"/>
            <a:ext cx="4566102" cy="2146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F3C67C9-B671-D991-3C1F-38AFB57CF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39" y="4277913"/>
            <a:ext cx="4440964" cy="21592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914401" y="385147"/>
            <a:ext cx="750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ФИНАНСИРАНИ ПРОЕКТИ ЗА СПОРТНА ИНФРАСТРУКТУРА</a:t>
            </a:r>
            <a:endParaRPr lang="en-US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736" y="4126454"/>
            <a:ext cx="11357628" cy="2394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1267" y="4451837"/>
            <a:ext cx="6606602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B0F0"/>
                </a:solidFill>
                <a:latin typeface="Roboto"/>
                <a:cs typeface="Roboto"/>
              </a:rPr>
              <a:t>Финансиране: </a:t>
            </a:r>
            <a:r>
              <a:rPr lang="bg-BG" sz="1600" dirty="0">
                <a:latin typeface="Roboto"/>
                <a:cs typeface="Roboto"/>
              </a:rPr>
              <a:t>17,6 млн. лв., в т.ч. 10,4 млн. лв. по ОПРР и 7,2 млн. лв. частно съфинансиране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B0F0"/>
                </a:solidFill>
                <a:latin typeface="Roboto"/>
                <a:cs typeface="Roboto"/>
              </a:rPr>
              <a:t>Дата на сключване: </a:t>
            </a:r>
            <a:r>
              <a:rPr lang="bg-BG" sz="1600" dirty="0">
                <a:latin typeface="Roboto"/>
                <a:cs typeface="Roboto"/>
              </a:rPr>
              <a:t>януари 2023 г.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B0F0"/>
                </a:solidFill>
                <a:latin typeface="Roboto"/>
                <a:cs typeface="Roboto"/>
              </a:rPr>
              <a:t>Същност: </a:t>
            </a:r>
            <a:r>
              <a:rPr lang="bg-BG" sz="1600" dirty="0">
                <a:latin typeface="Roboto"/>
                <a:cs typeface="Roboto"/>
              </a:rPr>
              <a:t>плувен комплекс по изискванията на Международната федерация по плуване за  регионални и международни състезания, първенства по водна топка, плувен маратон и други с капацитет на трибуните 1002 места. 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17186" y="1192059"/>
            <a:ext cx="11357628" cy="27596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005" y="1816514"/>
            <a:ext cx="6093088" cy="199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Финансиране: </a:t>
            </a:r>
            <a:r>
              <a:rPr lang="bg-BG" sz="1600" dirty="0">
                <a:latin typeface="Roboto"/>
                <a:cs typeface="Roboto"/>
              </a:rPr>
              <a:t>12 млн. лв., в т.ч. 7,1 млн. лв. по ОПРР и 4,9 млн. лв. частно съфинансиране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Дата на сключване: </a:t>
            </a:r>
            <a:r>
              <a:rPr lang="bg-BG" sz="1600" dirty="0">
                <a:solidFill>
                  <a:srgbClr val="00AEEF"/>
                </a:solidFill>
                <a:latin typeface="Roboto"/>
                <a:cs typeface="Roboto"/>
              </a:rPr>
              <a:t> </a:t>
            </a:r>
            <a:r>
              <a:rPr lang="bg-BG" sz="1600" dirty="0">
                <a:latin typeface="Roboto"/>
                <a:cs typeface="Roboto"/>
              </a:rPr>
              <a:t>юли 2022 г.</a:t>
            </a:r>
          </a:p>
          <a:p>
            <a:pPr marL="191112" marR="224092">
              <a:spcBef>
                <a:spcPts val="300"/>
              </a:spcBef>
              <a:spcAft>
                <a:spcPts val="400"/>
              </a:spcAft>
            </a:pPr>
            <a:r>
              <a:rPr lang="bg-BG" sz="1600" b="1" dirty="0">
                <a:solidFill>
                  <a:srgbClr val="00AEEF"/>
                </a:solidFill>
                <a:latin typeface="Roboto"/>
                <a:cs typeface="Roboto"/>
              </a:rPr>
              <a:t>Същност на инвестицията: </a:t>
            </a:r>
            <a:r>
              <a:rPr lang="bg-BG" sz="1600" dirty="0">
                <a:latin typeface="Roboto"/>
                <a:cs typeface="Roboto"/>
              </a:rPr>
              <a:t>открит 50-метров басейн и кула; закрит плувен комплекс; детски басейн; заведение за хранене; детска площадка; благоустрояване и изграждане на паркоместа. </a:t>
            </a:r>
          </a:p>
        </p:txBody>
      </p:sp>
    </p:spTree>
    <p:extLst>
      <p:ext uri="{BB962C8B-B14F-4D97-AF65-F5344CB8AC3E}">
        <p14:creationId xmlns:p14="http://schemas.microsoft.com/office/powerpoint/2010/main" val="422189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C29294-F21B-09C1-11B9-F41F545E1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9808A-8CAB-252F-5BF9-E48A5C11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94" y="1097792"/>
            <a:ext cx="8850212" cy="5658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179652"/>
            <a:ext cx="1759527" cy="816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1" y="385147"/>
            <a:ext cx="729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ИНВЕСТИЦИИ В КОМПАНИИ СЪС СПОРТНА НАСОЧЕНОСТ</a:t>
            </a:r>
            <a:endParaRPr lang="en-US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4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79144-F25B-262B-4168-788DC2EB2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42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4353" y="397208"/>
            <a:ext cx="794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spc="-6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ВЪЗМОЖНОСТИ ЗА ФИНАНСИРАНЕ НА СПОРТ ДО КРАЯ НА 2029 г.</a:t>
            </a:r>
            <a:endParaRPr lang="bg-BG" sz="2000" b="1" cap="all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179652"/>
            <a:ext cx="1759527" cy="8164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7F745C-2707-9880-7C22-A7535A13A718}"/>
              </a:ext>
            </a:extLst>
          </p:cNvPr>
          <p:cNvSpPr txBox="1"/>
          <p:nvPr/>
        </p:nvSpPr>
        <p:spPr>
          <a:xfrm>
            <a:off x="1108851" y="1226151"/>
            <a:ext cx="1042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B0F0"/>
              </a:buClr>
            </a:pPr>
            <a:r>
              <a:rPr lang="bg-BG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 по ПРОГРАМА ЗА РАЗВИТИЕ НА РЕГИОНИТЕ  2021-2027 – 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462 млн. лв. за инвестиции за градско и регионално развитие, включително и за спортна инфраструктура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593C0B7-D5F8-7D95-92E4-745013C40659}"/>
              </a:ext>
            </a:extLst>
          </p:cNvPr>
          <p:cNvCxnSpPr>
            <a:cxnSpLocks/>
          </p:cNvCxnSpPr>
          <p:nvPr/>
        </p:nvCxnSpPr>
        <p:spPr>
          <a:xfrm>
            <a:off x="2981143" y="3120201"/>
            <a:ext cx="0" cy="137683"/>
          </a:xfrm>
          <a:prstGeom prst="line">
            <a:avLst/>
          </a:prstGeom>
          <a:ln>
            <a:solidFill>
              <a:srgbClr val="040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C66388-B81D-ED06-ACCB-F051DB2E7DD5}"/>
              </a:ext>
            </a:extLst>
          </p:cNvPr>
          <p:cNvCxnSpPr>
            <a:cxnSpLocks/>
          </p:cNvCxnSpPr>
          <p:nvPr/>
        </p:nvCxnSpPr>
        <p:spPr>
          <a:xfrm>
            <a:off x="7926768" y="3120201"/>
            <a:ext cx="0" cy="148622"/>
          </a:xfrm>
          <a:prstGeom prst="line">
            <a:avLst/>
          </a:prstGeom>
          <a:ln>
            <a:solidFill>
              <a:srgbClr val="040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A1E0D6-9CEE-B836-04C1-928832CEC6DF}"/>
              </a:ext>
            </a:extLst>
          </p:cNvPr>
          <p:cNvSpPr txBox="1"/>
          <p:nvPr/>
        </p:nvSpPr>
        <p:spPr>
          <a:xfrm>
            <a:off x="1108851" y="2014636"/>
            <a:ext cx="1042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B0F0"/>
              </a:buClr>
            </a:pPr>
            <a:r>
              <a:rPr lang="bg-BG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Къде МОЖЕ ДА СЕ ФИНАНСИРА </a:t>
            </a:r>
            <a:r>
              <a:rPr lang="bg-BG" b="1" cap="all" dirty="0" err="1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СпорТНА</a:t>
            </a:r>
            <a:r>
              <a:rPr lang="bg-BG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ИНФРАСТРУКТУРА ПО ПРР 2021-2027?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3773E-D6F6-B6F7-942E-FBFA4DE0AD35}"/>
              </a:ext>
            </a:extLst>
          </p:cNvPr>
          <p:cNvSpPr/>
          <p:nvPr/>
        </p:nvSpPr>
        <p:spPr>
          <a:xfrm>
            <a:off x="1108851" y="2418016"/>
            <a:ext cx="3334723" cy="10373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Видин, Плевен, Русе, Велико </a:t>
            </a:r>
            <a:r>
              <a:rPr lang="ru-RU" sz="1400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Търново</a:t>
            </a:r>
            <a:r>
              <a:rPr lang="ru-RU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Варна, </a:t>
            </a:r>
            <a:r>
              <a:rPr lang="ru-RU" sz="1400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Благоевград</a:t>
            </a:r>
            <a:r>
              <a:rPr lang="ru-RU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Бургас, Стара  </a:t>
            </a:r>
            <a:r>
              <a:rPr lang="ru-RU" sz="1400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Загора</a:t>
            </a:r>
            <a:r>
              <a:rPr lang="ru-RU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Пловдив и </a:t>
            </a:r>
            <a:r>
              <a:rPr lang="ru-RU" sz="1400" dirty="0" err="1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Столична</a:t>
            </a:r>
            <a:r>
              <a:rPr lang="ru-RU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община</a:t>
            </a:r>
            <a:endParaRPr lang="bg-BG" sz="1400" dirty="0">
              <a:solidFill>
                <a:srgbClr val="04003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5F9C5E-5CF8-41B9-B783-86105C8E1493}"/>
              </a:ext>
            </a:extLst>
          </p:cNvPr>
          <p:cNvSpPr/>
          <p:nvPr/>
        </p:nvSpPr>
        <p:spPr>
          <a:xfrm>
            <a:off x="4853436" y="2426506"/>
            <a:ext cx="6576936" cy="1421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spc="3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Враца, </a:t>
            </a:r>
            <a:r>
              <a:rPr lang="bg-BG" sz="1400" spc="4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Ловеч, </a:t>
            </a:r>
            <a:r>
              <a:rPr lang="bg-BG" sz="1400" spc="3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Лом, Монтана, </a:t>
            </a:r>
            <a:r>
              <a:rPr lang="bg-BG" sz="1400" spc="2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Троян, Габрово, </a:t>
            </a:r>
            <a:r>
              <a:rPr lang="bg-BG" sz="1400" spc="3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Горна </a:t>
            </a:r>
            <a:r>
              <a:rPr lang="bg-BG" sz="1400" spc="3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Оряховица, 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Севлиево,</a:t>
            </a:r>
            <a:r>
              <a:rPr lang="bg-BG" sz="1400" spc="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Разград,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5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Свищов,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5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Силистра,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3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Добрич,</a:t>
            </a:r>
            <a:r>
              <a:rPr lang="bg-BG" sz="1400" spc="-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Търговище,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2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Шумен,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4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Сливен,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3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Ямбол,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7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Нова</a:t>
            </a:r>
            <a:r>
              <a:rPr lang="bg-BG" sz="1400" spc="1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3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Загора,  Айтос, Карнобат, </a:t>
            </a:r>
            <a:r>
              <a:rPr lang="bg-BG" sz="1400" spc="5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Казанлък,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Свиленград, </a:t>
            </a:r>
            <a:r>
              <a:rPr lang="bg-BG" sz="1400" spc="4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Харманли,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Димитровград, Кърджали, </a:t>
            </a:r>
            <a:r>
              <a:rPr lang="bg-BG" sz="1400" spc="5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Хасково,  </a:t>
            </a:r>
            <a:r>
              <a:rPr lang="bg-BG" sz="1400" spc="4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Асеновград, </a:t>
            </a:r>
            <a:r>
              <a:rPr lang="bg-BG" sz="1400" spc="3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Велинград, </a:t>
            </a:r>
            <a:r>
              <a:rPr lang="bg-BG" sz="1400" spc="4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Смолян,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Пазарджик, </a:t>
            </a:r>
            <a:r>
              <a:rPr lang="bg-BG" sz="1400" spc="3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Пещера, </a:t>
            </a:r>
            <a:r>
              <a:rPr lang="bg-BG" sz="1400" spc="4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Панагюрище, Карлово, Ботевград, </a:t>
            </a:r>
            <a:r>
              <a:rPr lang="bg-BG" sz="1400" spc="2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Гоце 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Делчев,</a:t>
            </a:r>
            <a:r>
              <a:rPr lang="bg-BG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3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Дупница,</a:t>
            </a:r>
            <a:r>
              <a:rPr lang="bg-BG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Кюстендил,</a:t>
            </a:r>
            <a:r>
              <a:rPr lang="bg-BG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2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Перник,</a:t>
            </a:r>
            <a:r>
              <a:rPr lang="bg-BG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3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Петрич,</a:t>
            </a:r>
            <a:r>
              <a:rPr lang="bg-BG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45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Самоков,</a:t>
            </a:r>
            <a:r>
              <a:rPr lang="bg-BG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bg-BG" sz="1400" spc="6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Сандански</a:t>
            </a:r>
            <a:r>
              <a:rPr lang="bg-BG" sz="1400" dirty="0">
                <a:solidFill>
                  <a:srgbClr val="0400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400" dirty="0">
              <a:solidFill>
                <a:srgbClr val="04003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F5A5B-864A-ABE2-E0AA-4C7DC27E677E}"/>
              </a:ext>
            </a:extLst>
          </p:cNvPr>
          <p:cNvSpPr txBox="1"/>
          <p:nvPr/>
        </p:nvSpPr>
        <p:spPr>
          <a:xfrm>
            <a:off x="1108851" y="5287229"/>
            <a:ext cx="1042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>
                <a:srgbClr val="00B0F0"/>
              </a:buClr>
            </a:pPr>
            <a:r>
              <a:rPr lang="en-US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KAK</a:t>
            </a:r>
            <a:r>
              <a:rPr lang="bg-BG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00111-99D2-F80B-A15E-4FD73ABC1566}"/>
              </a:ext>
            </a:extLst>
          </p:cNvPr>
          <p:cNvSpPr txBox="1"/>
          <p:nvPr/>
        </p:nvSpPr>
        <p:spPr>
          <a:xfrm>
            <a:off x="662335" y="5595006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На базата на бизнес план</a:t>
            </a:r>
          </a:p>
          <a:p>
            <a:pPr marL="742950" lvl="1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Дългосрочно и устойчиво ползване на съоръжението</a:t>
            </a:r>
          </a:p>
          <a:p>
            <a:pPr marL="742950" lvl="1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Осигурен достъп за масов спорт  </a:t>
            </a:r>
          </a:p>
          <a:p>
            <a:pPr marL="742950" lvl="1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Финансова жизнеспособност на инвестицията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B74D8-4D35-1AB4-6120-DC15CDF152BF}"/>
              </a:ext>
            </a:extLst>
          </p:cNvPr>
          <p:cNvSpPr txBox="1"/>
          <p:nvPr/>
        </p:nvSpPr>
        <p:spPr>
          <a:xfrm>
            <a:off x="1108851" y="3881146"/>
            <a:ext cx="1057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B0F0"/>
              </a:buClr>
            </a:pPr>
            <a:r>
              <a:rPr lang="bg-BG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ФИНАНСИРАНЕ – </a:t>
            </a:r>
            <a:r>
              <a:rPr lang="bg-BG" dirty="0">
                <a:latin typeface="Roboto" panose="02000000000000000000" pitchFamily="2" charset="0"/>
                <a:ea typeface="Roboto" panose="02000000000000000000" pitchFamily="2" charset="0"/>
              </a:rPr>
              <a:t>до 39 млн. лв., от което 40 % може да е с безвъзмездни финансови средства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B93F3-3555-66E5-56E0-309D2BA820B1}"/>
              </a:ext>
            </a:extLst>
          </p:cNvPr>
          <p:cNvSpPr txBox="1"/>
          <p:nvPr/>
        </p:nvSpPr>
        <p:spPr>
          <a:xfrm>
            <a:off x="1108851" y="4342083"/>
            <a:ext cx="10420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B0F0"/>
              </a:buClr>
            </a:pPr>
            <a:r>
              <a:rPr lang="bg-BG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 КАКВО?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bg-BG" b="1" cap="all" dirty="0">
                <a:solidFill>
                  <a:srgbClr val="2E75B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Инфраструктура и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оборудване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за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масов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спорт;</a:t>
            </a:r>
          </a:p>
          <a:p>
            <a:pPr marL="285750" indent="-285750" defTabSz="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Спортни площадки и спортни съоръжения в училища;</a:t>
            </a:r>
          </a:p>
          <a:p>
            <a:pPr defTabSz="457200">
              <a:buClr>
                <a:srgbClr val="00B0F0"/>
              </a:buClr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75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02308" y="2925531"/>
            <a:ext cx="9668903" cy="365506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264" spc="33" dirty="0">
                <a:solidFill>
                  <a:srgbClr val="FFFFFF"/>
                </a:solidFill>
                <a:latin typeface="Roboto"/>
                <a:cs typeface="Roboto"/>
              </a:rPr>
              <a:t>ФОНД</a:t>
            </a:r>
            <a:r>
              <a:rPr sz="2264" spc="-1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64" spc="40" dirty="0">
                <a:solidFill>
                  <a:srgbClr val="FFFFFF"/>
                </a:solidFill>
                <a:latin typeface="Roboto"/>
                <a:cs typeface="Roboto"/>
              </a:rPr>
              <a:t>МЕНИДЖЪР</a:t>
            </a:r>
            <a:r>
              <a:rPr sz="2264" spc="-7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64" spc="40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2264" spc="-7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64" spc="27" dirty="0">
                <a:solidFill>
                  <a:srgbClr val="FFFFFF"/>
                </a:solidFill>
                <a:latin typeface="Roboto"/>
                <a:cs typeface="Roboto"/>
              </a:rPr>
              <a:t>ФИНАНСОВИ</a:t>
            </a:r>
            <a:r>
              <a:rPr sz="2264" spc="-1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64" spc="7" dirty="0">
                <a:solidFill>
                  <a:srgbClr val="FFFFFF"/>
                </a:solidFill>
                <a:latin typeface="Roboto"/>
                <a:cs typeface="Roboto"/>
              </a:rPr>
              <a:t>ИНСТРУМЕНТИ</a:t>
            </a:r>
            <a:r>
              <a:rPr sz="2264" spc="-7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64" spc="-33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2264" dirty="0">
                <a:solidFill>
                  <a:srgbClr val="FFFFFF"/>
                </a:solidFill>
                <a:latin typeface="Roboto"/>
                <a:cs typeface="Roboto"/>
              </a:rPr>
              <a:t> БЪЛГАРИЯ</a:t>
            </a:r>
            <a:endParaRPr sz="2264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15371</TotalTime>
  <Words>946</Words>
  <Application>Microsoft Office PowerPoint</Application>
  <PresentationFormat>Widescreen</PresentationFormat>
  <Paragraphs>88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Konstantina Voynova</dc:creator>
  <cp:lastModifiedBy>user</cp:lastModifiedBy>
  <cp:revision>396</cp:revision>
  <dcterms:created xsi:type="dcterms:W3CDTF">2020-09-02T10:31:40Z</dcterms:created>
  <dcterms:modified xsi:type="dcterms:W3CDTF">2023-04-25T20:56:04Z</dcterms:modified>
</cp:coreProperties>
</file>