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notesMasterIdLst>
    <p:notesMasterId r:id="rId19"/>
  </p:notesMasterIdLst>
  <p:sldIdLst>
    <p:sldId id="256" r:id="rId2"/>
    <p:sldId id="273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9" r:id="rId12"/>
    <p:sldId id="276" r:id="rId13"/>
    <p:sldId id="277" r:id="rId14"/>
    <p:sldId id="280" r:id="rId15"/>
    <p:sldId id="281" r:id="rId16"/>
    <p:sldId id="269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259"/>
    <a:srgbClr val="EEF5FB"/>
    <a:srgbClr val="23589A"/>
    <a:srgbClr val="2A5C9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83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98C6-23BE-43A2-A49B-B5BD6ECC679F}" type="doc">
      <dgm:prSet loTypeId="urn:microsoft.com/office/officeart/2005/8/layout/hLis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D8A3AA-574D-4C07-8D80-E960FDA0D8DB}">
      <dgm:prSet phldrT="[Text]" custT="1"/>
      <dgm:spPr>
        <a:noFill/>
      </dgm:spPr>
      <dgm:t>
        <a:bodyPr/>
        <a:lstStyle/>
        <a:p>
          <a:r>
            <a:rPr lang="bg-BG" sz="1300" b="1" dirty="0" smtClean="0"/>
            <a:t>Цел на процедурата – </a:t>
          </a:r>
          <a:r>
            <a:rPr lang="bg-BG" sz="1300" b="0" dirty="0" smtClean="0"/>
            <a:t>да се стимулира икономическият растеж, да се създадат нови работни места и да се увеличи експортният капацитет на страната чрез създаване на благоприятни условия за инвеститорите в индустриалните паркове/зони.</a:t>
          </a:r>
        </a:p>
      </dgm:t>
    </dgm:pt>
    <dgm:pt modelId="{ED2B66FD-B678-4E25-89E7-1C55AAB8DA25}" type="parTrans" cxnId="{BCD9EC4D-9907-4BB0-B00B-8B2B8E833966}">
      <dgm:prSet/>
      <dgm:spPr/>
      <dgm:t>
        <a:bodyPr/>
        <a:lstStyle/>
        <a:p>
          <a:endParaRPr lang="en-US"/>
        </a:p>
      </dgm:t>
    </dgm:pt>
    <dgm:pt modelId="{19C4A167-D445-4579-83C8-62F915C0982C}" type="sibTrans" cxnId="{BCD9EC4D-9907-4BB0-B00B-8B2B8E833966}">
      <dgm:prSet/>
      <dgm:spPr/>
      <dgm:t>
        <a:bodyPr/>
        <a:lstStyle/>
        <a:p>
          <a:endParaRPr lang="en-US"/>
        </a:p>
      </dgm:t>
    </dgm:pt>
    <dgm:pt modelId="{7D1232A4-1F57-4166-AF5F-5E8E0E3943E1}">
      <dgm:prSet phldrT="[Text]"/>
      <dgm:spPr/>
      <dgm:t>
        <a:bodyPr/>
        <a:lstStyle/>
        <a:p>
          <a:r>
            <a:rPr lang="bg-BG" b="1" dirty="0" smtClean="0">
              <a:solidFill>
                <a:srgbClr val="1D3259"/>
              </a:solidFill>
            </a:rPr>
            <a:t>Специфична цел 1</a:t>
          </a:r>
          <a:r>
            <a:rPr lang="bg-BG" dirty="0" smtClean="0">
              <a:solidFill>
                <a:srgbClr val="1D3259"/>
              </a:solidFill>
            </a:rPr>
            <a:t> Привличане и задържане на инвеститори за спомагане ре</a:t>
          </a:r>
          <a:r>
            <a:rPr lang="en-US" dirty="0" smtClean="0">
              <a:solidFill>
                <a:srgbClr val="1D3259"/>
              </a:solidFill>
            </a:rPr>
            <a:t>-</a:t>
          </a:r>
          <a:r>
            <a:rPr lang="bg-BG" dirty="0" smtClean="0">
              <a:solidFill>
                <a:srgbClr val="1D3259"/>
              </a:solidFill>
            </a:rPr>
            <a:t>индустриализацията на България</a:t>
          </a:r>
        </a:p>
        <a:p>
          <a:endParaRPr lang="bg-BG" dirty="0" smtClean="0">
            <a:solidFill>
              <a:srgbClr val="1D3259"/>
            </a:solidFill>
          </a:endParaRPr>
        </a:p>
        <a:p>
          <a:endParaRPr lang="bg-BG" dirty="0" smtClean="0">
            <a:solidFill>
              <a:srgbClr val="1D3259"/>
            </a:solidFill>
          </a:endParaRPr>
        </a:p>
        <a:p>
          <a:endParaRPr lang="en-US" dirty="0">
            <a:solidFill>
              <a:srgbClr val="1D3259"/>
            </a:solidFill>
          </a:endParaRPr>
        </a:p>
      </dgm:t>
    </dgm:pt>
    <dgm:pt modelId="{C1B73EAD-A44A-4142-BCBC-51966E35D90A}" type="parTrans" cxnId="{F6505E85-CE3F-4223-9602-F102F9202BE3}">
      <dgm:prSet/>
      <dgm:spPr/>
      <dgm:t>
        <a:bodyPr/>
        <a:lstStyle/>
        <a:p>
          <a:endParaRPr lang="en-US"/>
        </a:p>
      </dgm:t>
    </dgm:pt>
    <dgm:pt modelId="{AD7FFC70-3BBF-4FEA-BB1E-CC9BFB5CB627}" type="sibTrans" cxnId="{F6505E85-CE3F-4223-9602-F102F9202BE3}">
      <dgm:prSet/>
      <dgm:spPr/>
      <dgm:t>
        <a:bodyPr/>
        <a:lstStyle/>
        <a:p>
          <a:endParaRPr lang="en-US"/>
        </a:p>
      </dgm:t>
    </dgm:pt>
    <dgm:pt modelId="{19DA1652-B79C-420D-94E1-53BB41293614}">
      <dgm:prSet phldrT="[Text]"/>
      <dgm:spPr/>
      <dgm:t>
        <a:bodyPr/>
        <a:lstStyle/>
        <a:p>
          <a:r>
            <a:rPr lang="bg-BG" b="1" dirty="0" smtClean="0">
              <a:solidFill>
                <a:srgbClr val="1D3259"/>
              </a:solidFill>
            </a:rPr>
            <a:t>Специфична цел 2</a:t>
          </a:r>
          <a:r>
            <a:rPr lang="bg-BG" dirty="0" smtClean="0">
              <a:solidFill>
                <a:srgbClr val="1D3259"/>
              </a:solidFill>
            </a:rPr>
            <a:t> Осъвременяване и създаване на индустриални зони и паркове с необходимата инфраструктура, свързаност и услуги, за скъсяване на веригите на доставки в ЕС, както и повишаване на конкурентоспособността в международен мащаб</a:t>
          </a:r>
          <a:endParaRPr lang="en-US" dirty="0">
            <a:solidFill>
              <a:srgbClr val="1D3259"/>
            </a:solidFill>
          </a:endParaRPr>
        </a:p>
      </dgm:t>
    </dgm:pt>
    <dgm:pt modelId="{1447D7EB-D51E-4BE4-9654-BD1691D0D6D9}" type="parTrans" cxnId="{055BBDDB-01F5-4102-93C4-CC844801EF1A}">
      <dgm:prSet/>
      <dgm:spPr/>
      <dgm:t>
        <a:bodyPr/>
        <a:lstStyle/>
        <a:p>
          <a:endParaRPr lang="en-US"/>
        </a:p>
      </dgm:t>
    </dgm:pt>
    <dgm:pt modelId="{F1B17F84-A38D-44C3-9568-CBEC571C0DBF}" type="sibTrans" cxnId="{055BBDDB-01F5-4102-93C4-CC844801EF1A}">
      <dgm:prSet/>
      <dgm:spPr/>
      <dgm:t>
        <a:bodyPr/>
        <a:lstStyle/>
        <a:p>
          <a:endParaRPr lang="en-US"/>
        </a:p>
      </dgm:t>
    </dgm:pt>
    <dgm:pt modelId="{FA828BFA-A781-4A28-9FDB-2500194F3A4A}">
      <dgm:prSet phldrT="[Text]"/>
      <dgm:spPr/>
      <dgm:t>
        <a:bodyPr/>
        <a:lstStyle/>
        <a:p>
          <a:r>
            <a:rPr lang="bg-BG" b="1" dirty="0" smtClean="0">
              <a:solidFill>
                <a:srgbClr val="1D3259"/>
              </a:solidFill>
            </a:rPr>
            <a:t>Специфична цел 3</a:t>
          </a:r>
          <a:r>
            <a:rPr lang="bg-BG" dirty="0" smtClean="0">
              <a:solidFill>
                <a:srgbClr val="1D3259"/>
              </a:solidFill>
            </a:rPr>
            <a:t> Осигуряване на необходимите предпоставки за развитие на НИРД, иновациите и технологичния трансфер за създаване на работни места, развитие на човешкия капитал и подпомагане на икономическия растеж</a:t>
          </a:r>
          <a:endParaRPr lang="en-US" dirty="0">
            <a:solidFill>
              <a:srgbClr val="1D3259"/>
            </a:solidFill>
          </a:endParaRPr>
        </a:p>
      </dgm:t>
    </dgm:pt>
    <dgm:pt modelId="{3286D6CB-AF04-47EE-86AD-BC0DE396E520}" type="parTrans" cxnId="{5334DAD6-CDB2-4CF9-93E3-E924FE0DD109}">
      <dgm:prSet/>
      <dgm:spPr/>
      <dgm:t>
        <a:bodyPr/>
        <a:lstStyle/>
        <a:p>
          <a:endParaRPr lang="en-US"/>
        </a:p>
      </dgm:t>
    </dgm:pt>
    <dgm:pt modelId="{7E6DD7E5-BF85-447A-9380-6910E7D8E269}" type="sibTrans" cxnId="{5334DAD6-CDB2-4CF9-93E3-E924FE0DD109}">
      <dgm:prSet/>
      <dgm:spPr/>
      <dgm:t>
        <a:bodyPr/>
        <a:lstStyle/>
        <a:p>
          <a:endParaRPr lang="en-US"/>
        </a:p>
      </dgm:t>
    </dgm:pt>
    <dgm:pt modelId="{0934B51B-44C8-41D8-8087-D069D3673679}" type="pres">
      <dgm:prSet presAssocID="{0D7998C6-23BE-43A2-A49B-B5BD6ECC679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CBB93-A204-4E3C-9B40-8300BD45F850}" type="pres">
      <dgm:prSet presAssocID="{62D8A3AA-574D-4C07-8D80-E960FDA0D8DB}" presName="roof" presStyleLbl="dkBgShp" presStyleIdx="0" presStyleCnt="2" custLinFactNeighborY="-19209"/>
      <dgm:spPr/>
      <dgm:t>
        <a:bodyPr/>
        <a:lstStyle/>
        <a:p>
          <a:endParaRPr lang="en-US"/>
        </a:p>
      </dgm:t>
    </dgm:pt>
    <dgm:pt modelId="{4DA9DF18-6619-420E-9402-1FD5677925A3}" type="pres">
      <dgm:prSet presAssocID="{62D8A3AA-574D-4C07-8D80-E960FDA0D8DB}" presName="pillars" presStyleCnt="0"/>
      <dgm:spPr/>
    </dgm:pt>
    <dgm:pt modelId="{2E1B7EB8-998D-40EA-AEE8-200741E180E7}" type="pres">
      <dgm:prSet presAssocID="{62D8A3AA-574D-4C07-8D80-E960FDA0D8D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4E746-0996-46C2-A70F-9F1DF31CF0E3}" type="pres">
      <dgm:prSet presAssocID="{19DA1652-B79C-420D-94E1-53BB4129361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010C2-8A28-4949-A0FB-E039902DE4C1}" type="pres">
      <dgm:prSet presAssocID="{FA828BFA-A781-4A28-9FDB-2500194F3A4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CFCBD-1A1F-4164-8B56-8EB5D9B0CDBB}" type="pres">
      <dgm:prSet presAssocID="{62D8A3AA-574D-4C07-8D80-E960FDA0D8DB}" presName="base" presStyleLbl="dkBgShp" presStyleIdx="1" presStyleCnt="2" custFlipVert="1" custScaleY="28228"/>
      <dgm:spPr/>
    </dgm:pt>
  </dgm:ptLst>
  <dgm:cxnLst>
    <dgm:cxn modelId="{F6505E85-CE3F-4223-9602-F102F9202BE3}" srcId="{62D8A3AA-574D-4C07-8D80-E960FDA0D8DB}" destId="{7D1232A4-1F57-4166-AF5F-5E8E0E3943E1}" srcOrd="0" destOrd="0" parTransId="{C1B73EAD-A44A-4142-BCBC-51966E35D90A}" sibTransId="{AD7FFC70-3BBF-4FEA-BB1E-CC9BFB5CB627}"/>
    <dgm:cxn modelId="{CC53F0D0-04C7-4701-9B83-7041A59F8708}" type="presOf" srcId="{19DA1652-B79C-420D-94E1-53BB41293614}" destId="{83A4E746-0996-46C2-A70F-9F1DF31CF0E3}" srcOrd="0" destOrd="0" presId="urn:microsoft.com/office/officeart/2005/8/layout/hList3"/>
    <dgm:cxn modelId="{F4DA34E4-9B33-4AE5-A216-3FC6D4839687}" type="presOf" srcId="{0D7998C6-23BE-43A2-A49B-B5BD6ECC679F}" destId="{0934B51B-44C8-41D8-8087-D069D3673679}" srcOrd="0" destOrd="0" presId="urn:microsoft.com/office/officeart/2005/8/layout/hList3"/>
    <dgm:cxn modelId="{5F1E0AFF-DF09-4C04-84BC-A7FAEE618F48}" type="presOf" srcId="{FA828BFA-A781-4A28-9FDB-2500194F3A4A}" destId="{267010C2-8A28-4949-A0FB-E039902DE4C1}" srcOrd="0" destOrd="0" presId="urn:microsoft.com/office/officeart/2005/8/layout/hList3"/>
    <dgm:cxn modelId="{DB6A855A-3EF0-4DCA-A446-D3E63B1FDC38}" type="presOf" srcId="{7D1232A4-1F57-4166-AF5F-5E8E0E3943E1}" destId="{2E1B7EB8-998D-40EA-AEE8-200741E180E7}" srcOrd="0" destOrd="0" presId="urn:microsoft.com/office/officeart/2005/8/layout/hList3"/>
    <dgm:cxn modelId="{5E0C73EF-F3E0-4D02-874F-AFDA25148D6D}" type="presOf" srcId="{62D8A3AA-574D-4C07-8D80-E960FDA0D8DB}" destId="{3A1CBB93-A204-4E3C-9B40-8300BD45F850}" srcOrd="0" destOrd="0" presId="urn:microsoft.com/office/officeart/2005/8/layout/hList3"/>
    <dgm:cxn modelId="{BCD9EC4D-9907-4BB0-B00B-8B2B8E833966}" srcId="{0D7998C6-23BE-43A2-A49B-B5BD6ECC679F}" destId="{62D8A3AA-574D-4C07-8D80-E960FDA0D8DB}" srcOrd="0" destOrd="0" parTransId="{ED2B66FD-B678-4E25-89E7-1C55AAB8DA25}" sibTransId="{19C4A167-D445-4579-83C8-62F915C0982C}"/>
    <dgm:cxn modelId="{055BBDDB-01F5-4102-93C4-CC844801EF1A}" srcId="{62D8A3AA-574D-4C07-8D80-E960FDA0D8DB}" destId="{19DA1652-B79C-420D-94E1-53BB41293614}" srcOrd="1" destOrd="0" parTransId="{1447D7EB-D51E-4BE4-9654-BD1691D0D6D9}" sibTransId="{F1B17F84-A38D-44C3-9568-CBEC571C0DBF}"/>
    <dgm:cxn modelId="{5334DAD6-CDB2-4CF9-93E3-E924FE0DD109}" srcId="{62D8A3AA-574D-4C07-8D80-E960FDA0D8DB}" destId="{FA828BFA-A781-4A28-9FDB-2500194F3A4A}" srcOrd="2" destOrd="0" parTransId="{3286D6CB-AF04-47EE-86AD-BC0DE396E520}" sibTransId="{7E6DD7E5-BF85-447A-9380-6910E7D8E269}"/>
    <dgm:cxn modelId="{0AB62D4D-726F-4D5D-9D83-BF960B865A9A}" type="presParOf" srcId="{0934B51B-44C8-41D8-8087-D069D3673679}" destId="{3A1CBB93-A204-4E3C-9B40-8300BD45F850}" srcOrd="0" destOrd="0" presId="urn:microsoft.com/office/officeart/2005/8/layout/hList3"/>
    <dgm:cxn modelId="{0B845DF2-E2EA-4BC6-A59E-D427D57E6F27}" type="presParOf" srcId="{0934B51B-44C8-41D8-8087-D069D3673679}" destId="{4DA9DF18-6619-420E-9402-1FD5677925A3}" srcOrd="1" destOrd="0" presId="urn:microsoft.com/office/officeart/2005/8/layout/hList3"/>
    <dgm:cxn modelId="{55056619-3A85-4649-B42D-8D24D644A173}" type="presParOf" srcId="{4DA9DF18-6619-420E-9402-1FD5677925A3}" destId="{2E1B7EB8-998D-40EA-AEE8-200741E180E7}" srcOrd="0" destOrd="0" presId="urn:microsoft.com/office/officeart/2005/8/layout/hList3"/>
    <dgm:cxn modelId="{E2AEE450-D54F-4A5A-B668-0D979AF3B010}" type="presParOf" srcId="{4DA9DF18-6619-420E-9402-1FD5677925A3}" destId="{83A4E746-0996-46C2-A70F-9F1DF31CF0E3}" srcOrd="1" destOrd="0" presId="urn:microsoft.com/office/officeart/2005/8/layout/hList3"/>
    <dgm:cxn modelId="{21C8F240-59D0-417A-824B-6107D7E0A12C}" type="presParOf" srcId="{4DA9DF18-6619-420E-9402-1FD5677925A3}" destId="{267010C2-8A28-4949-A0FB-E039902DE4C1}" srcOrd="2" destOrd="0" presId="urn:microsoft.com/office/officeart/2005/8/layout/hList3"/>
    <dgm:cxn modelId="{552D3F38-406F-457E-ACAB-6B8C310AC932}" type="presParOf" srcId="{0934B51B-44C8-41D8-8087-D069D3673679}" destId="{C4DCFCBD-1A1F-4164-8B56-8EB5D9B0CDBB}" srcOrd="2" destOrd="0" presId="urn:microsoft.com/office/officeart/2005/8/layout/hList3"/>
  </dgm:cxnLst>
  <dgm:bg>
    <a:solidFill>
      <a:schemeClr val="accent5">
        <a:shade val="90000"/>
        <a:hueOff val="0"/>
        <a:satOff val="0"/>
        <a:lumOff val="0"/>
      </a:schemeClr>
    </a:solidFill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AA4815-16EB-48AE-869A-E5E3D863BCFC}" type="doc">
      <dgm:prSet loTypeId="urn:microsoft.com/office/officeart/2005/8/layout/radial4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3BC5AFA-E9C2-4132-8139-B561834D7FBC}">
      <dgm:prSet phldrT="[Text]" custT="1"/>
      <dgm:spPr>
        <a:solidFill>
          <a:srgbClr val="92D050"/>
        </a:solidFill>
      </dgm:spPr>
      <dgm:t>
        <a:bodyPr/>
        <a:lstStyle/>
        <a:p>
          <a:r>
            <a:rPr lang="bg-BG" sz="1200" b="1" dirty="0" smtClean="0">
              <a:solidFill>
                <a:srgbClr val="1D3259"/>
              </a:solidFill>
            </a:rPr>
            <a:t>ИНДИКАТОРИ ЗА РЕЗУЛТАТ</a:t>
          </a:r>
          <a:endParaRPr lang="en-US" sz="1200" b="1" dirty="0">
            <a:solidFill>
              <a:srgbClr val="1D3259"/>
            </a:solidFill>
          </a:endParaRPr>
        </a:p>
      </dgm:t>
    </dgm:pt>
    <dgm:pt modelId="{9C5A0DDF-FB5C-46BE-A42D-AC34E0446193}" type="parTrans" cxnId="{56C1C2B4-6C8D-4861-A014-38704637B074}">
      <dgm:prSet/>
      <dgm:spPr/>
      <dgm:t>
        <a:bodyPr/>
        <a:lstStyle/>
        <a:p>
          <a:endParaRPr lang="en-US"/>
        </a:p>
      </dgm:t>
    </dgm:pt>
    <dgm:pt modelId="{A14D28D4-4C48-421C-BBDF-1263D036A752}" type="sibTrans" cxnId="{56C1C2B4-6C8D-4861-A014-38704637B074}">
      <dgm:prSet/>
      <dgm:spPr/>
      <dgm:t>
        <a:bodyPr/>
        <a:lstStyle/>
        <a:p>
          <a:endParaRPr lang="en-US"/>
        </a:p>
      </dgm:t>
    </dgm:pt>
    <dgm:pt modelId="{D21AB903-FE78-4A10-9889-3191756F2FC9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1D3259"/>
              </a:solidFill>
            </a:rPr>
            <a:t>2. </a:t>
          </a:r>
          <a:r>
            <a:rPr lang="bg-BG" sz="1200" b="1" dirty="0" smtClean="0">
              <a:solidFill>
                <a:srgbClr val="1D3259"/>
              </a:solidFill>
            </a:rPr>
            <a:t>Подписване на договори за вътрешната и външната инфраструктура на индустриалните паркове или зони – </a:t>
          </a:r>
          <a:r>
            <a:rPr lang="bg-BG" sz="1700" b="1" dirty="0" smtClean="0">
              <a:solidFill>
                <a:srgbClr val="FF0000"/>
              </a:solidFill>
            </a:rPr>
            <a:t>100%</a:t>
          </a:r>
        </a:p>
      </dgm:t>
    </dgm:pt>
    <dgm:pt modelId="{B0FEA4B8-308F-4615-9603-746FA7A97D18}" type="parTrans" cxnId="{77F0691C-7773-437C-8362-B69E5B4787AA}">
      <dgm:prSet/>
      <dgm:spPr/>
      <dgm:t>
        <a:bodyPr/>
        <a:lstStyle/>
        <a:p>
          <a:endParaRPr lang="en-US"/>
        </a:p>
      </dgm:t>
    </dgm:pt>
    <dgm:pt modelId="{4156573F-0B79-429A-9FBF-97EAAF389294}" type="sibTrans" cxnId="{77F0691C-7773-437C-8362-B69E5B4787AA}">
      <dgm:prSet/>
      <dgm:spPr/>
      <dgm:t>
        <a:bodyPr/>
        <a:lstStyle/>
        <a:p>
          <a:endParaRPr lang="en-US"/>
        </a:p>
      </dgm:t>
    </dgm:pt>
    <dgm:pt modelId="{168A1537-C21F-43BA-8B10-C11C6EA394A2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bg-BG" sz="1200" b="1" dirty="0" smtClean="0">
              <a:solidFill>
                <a:srgbClr val="1D3259"/>
              </a:solidFill>
            </a:rPr>
            <a:t>1. Предоставено безвъзмездно финансиране за развитие на индустриални паркове/зони и сключени договори с крайни получатели – минимум </a:t>
          </a:r>
          <a:r>
            <a:rPr lang="bg-BG" sz="1700" b="1" dirty="0" smtClean="0">
              <a:solidFill>
                <a:srgbClr val="FF0000"/>
              </a:solidFill>
            </a:rPr>
            <a:t>5</a:t>
          </a:r>
          <a:endParaRPr lang="bg-BG" sz="1200" b="1" dirty="0" smtClean="0">
            <a:solidFill>
              <a:srgbClr val="1D3259"/>
            </a:solidFill>
          </a:endParaRPr>
        </a:p>
      </dgm:t>
    </dgm:pt>
    <dgm:pt modelId="{46E0496A-F3CE-4CB5-9E22-2E92285C3475}" type="parTrans" cxnId="{4ACC5B92-3186-4CC4-AD2C-8C0A727BBD36}">
      <dgm:prSet/>
      <dgm:spPr/>
      <dgm:t>
        <a:bodyPr/>
        <a:lstStyle/>
        <a:p>
          <a:endParaRPr lang="en-US"/>
        </a:p>
      </dgm:t>
    </dgm:pt>
    <dgm:pt modelId="{5ED4A40B-9FB7-4337-8C78-2CACFC975734}" type="sibTrans" cxnId="{4ACC5B92-3186-4CC4-AD2C-8C0A727BBD36}">
      <dgm:prSet/>
      <dgm:spPr/>
      <dgm:t>
        <a:bodyPr/>
        <a:lstStyle/>
        <a:p>
          <a:endParaRPr lang="en-US"/>
        </a:p>
      </dgm:t>
    </dgm:pt>
    <dgm:pt modelId="{7B5A6B41-EF17-4316-AC20-26FCAABB7CBF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bg-BG" sz="1200" b="1" dirty="0" smtClean="0">
              <a:solidFill>
                <a:srgbClr val="1D3259"/>
              </a:solidFill>
            </a:rPr>
            <a:t>3. Привлечени нови инвеститори, които да изградят производствени предприятия в индустриалните зони и паркове –  </a:t>
          </a:r>
          <a:r>
            <a:rPr lang="bg-BG" sz="1700" b="1" dirty="0" smtClean="0">
              <a:solidFill>
                <a:srgbClr val="FF0000"/>
              </a:solidFill>
            </a:rPr>
            <a:t>5</a:t>
          </a:r>
          <a:r>
            <a:rPr lang="bg-BG" sz="1200" b="1" dirty="0" smtClean="0">
              <a:solidFill>
                <a:srgbClr val="1D3259"/>
              </a:solidFill>
            </a:rPr>
            <a:t>, в т.ч. поне един стратегически инвеститор</a:t>
          </a:r>
        </a:p>
      </dgm:t>
    </dgm:pt>
    <dgm:pt modelId="{CE80CF02-DEBD-41A9-9571-55091D81763C}" type="parTrans" cxnId="{1863CA67-890A-4632-B818-7800F74ED480}">
      <dgm:prSet/>
      <dgm:spPr/>
      <dgm:t>
        <a:bodyPr/>
        <a:lstStyle/>
        <a:p>
          <a:endParaRPr lang="en-US"/>
        </a:p>
      </dgm:t>
    </dgm:pt>
    <dgm:pt modelId="{D2B4DCAA-3CD5-412B-B560-631CD3660370}" type="sibTrans" cxnId="{1863CA67-890A-4632-B818-7800F74ED480}">
      <dgm:prSet/>
      <dgm:spPr/>
      <dgm:t>
        <a:bodyPr/>
        <a:lstStyle/>
        <a:p>
          <a:endParaRPr lang="en-US"/>
        </a:p>
      </dgm:t>
    </dgm:pt>
    <dgm:pt modelId="{68925E00-E02D-4DCA-911C-0EACD8EC3BA3}">
      <dgm:prSet phldrT="[Text]" custScaleX="89375" custScaleY="60788"/>
      <dgm:spPr/>
      <dgm:t>
        <a:bodyPr/>
        <a:lstStyle/>
        <a:p>
          <a:endParaRPr lang="en-US"/>
        </a:p>
      </dgm:t>
    </dgm:pt>
    <dgm:pt modelId="{BD5C0228-B1A6-43BB-A889-7EFEB874A999}" type="parTrans" cxnId="{38F575FF-AB4B-47E4-B959-426DE7EDE3E1}">
      <dgm:prSet/>
      <dgm:spPr/>
      <dgm:t>
        <a:bodyPr/>
        <a:lstStyle/>
        <a:p>
          <a:endParaRPr lang="en-US"/>
        </a:p>
      </dgm:t>
    </dgm:pt>
    <dgm:pt modelId="{886CB4CD-D863-4A15-8A87-8F998E36A5FE}" type="sibTrans" cxnId="{38F575FF-AB4B-47E4-B959-426DE7EDE3E1}">
      <dgm:prSet/>
      <dgm:spPr/>
      <dgm:t>
        <a:bodyPr/>
        <a:lstStyle/>
        <a:p>
          <a:endParaRPr lang="en-US"/>
        </a:p>
      </dgm:t>
    </dgm:pt>
    <dgm:pt modelId="{B43AF256-96BC-4EE2-9063-F99B4BC9D4EF}">
      <dgm:prSet phldrT="[Text]" custScaleX="89375" custScaleY="60788"/>
      <dgm:spPr/>
      <dgm:t>
        <a:bodyPr/>
        <a:lstStyle/>
        <a:p>
          <a:endParaRPr lang="en-US"/>
        </a:p>
      </dgm:t>
    </dgm:pt>
    <dgm:pt modelId="{19659B43-0490-4911-B584-5DC72A53F7C9}" type="parTrans" cxnId="{72BB926F-8E44-4916-960F-42405F653EA0}">
      <dgm:prSet/>
      <dgm:spPr/>
      <dgm:t>
        <a:bodyPr/>
        <a:lstStyle/>
        <a:p>
          <a:endParaRPr lang="en-US"/>
        </a:p>
      </dgm:t>
    </dgm:pt>
    <dgm:pt modelId="{0D709CCB-F51A-421E-8FA3-D04DDD1C1505}" type="sibTrans" cxnId="{72BB926F-8E44-4916-960F-42405F653EA0}">
      <dgm:prSet/>
      <dgm:spPr/>
      <dgm:t>
        <a:bodyPr/>
        <a:lstStyle/>
        <a:p>
          <a:endParaRPr lang="en-US"/>
        </a:p>
      </dgm:t>
    </dgm:pt>
    <dgm:pt modelId="{48347F51-AEA9-4C51-93E7-A94D641ECB3D}" type="pres">
      <dgm:prSet presAssocID="{13AA4815-16EB-48AE-869A-E5E3D863BC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E9C3AC-56F5-4612-8EC5-90D7BD740260}" type="pres">
      <dgm:prSet presAssocID="{63BC5AFA-E9C2-4132-8139-B561834D7FBC}" presName="centerShape" presStyleLbl="node0" presStyleIdx="0" presStyleCnt="1" custScaleX="103411" custScaleY="80166"/>
      <dgm:spPr/>
      <dgm:t>
        <a:bodyPr/>
        <a:lstStyle/>
        <a:p>
          <a:endParaRPr lang="en-US"/>
        </a:p>
      </dgm:t>
    </dgm:pt>
    <dgm:pt modelId="{FA74DEE0-2731-4B81-A35C-DF915E8B067A}" type="pres">
      <dgm:prSet presAssocID="{B0FEA4B8-308F-4615-9603-746FA7A97D18}" presName="parTrans" presStyleLbl="bgSibTrans2D1" presStyleIdx="0" presStyleCnt="3" custAng="21384132" custScaleX="44806" custLinFactNeighborX="33943"/>
      <dgm:spPr/>
      <dgm:t>
        <a:bodyPr/>
        <a:lstStyle/>
        <a:p>
          <a:endParaRPr lang="en-US"/>
        </a:p>
      </dgm:t>
    </dgm:pt>
    <dgm:pt modelId="{9FE1C247-4B39-4994-A0AB-DDDF7CD78E31}" type="pres">
      <dgm:prSet presAssocID="{D21AB903-FE78-4A10-9889-3191756F2FC9}" presName="node" presStyleLbl="node1" presStyleIdx="0" presStyleCnt="3" custScaleX="134164" custScaleY="80739" custRadScaleRad="121577" custRadScaleInc="-24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8524C-0F31-486D-A345-075876AA3B22}" type="pres">
      <dgm:prSet presAssocID="{46E0496A-F3CE-4CB5-9E22-2E92285C3475}" presName="parTrans" presStyleLbl="bgSibTrans2D1" presStyleIdx="1" presStyleCnt="3" custScaleX="48469" custLinFactNeighborX="-133" custLinFactNeighborY="81028"/>
      <dgm:spPr/>
      <dgm:t>
        <a:bodyPr/>
        <a:lstStyle/>
        <a:p>
          <a:endParaRPr lang="en-US"/>
        </a:p>
      </dgm:t>
    </dgm:pt>
    <dgm:pt modelId="{A265AF6F-3D6F-4DA4-A48B-DA63D1509178}" type="pres">
      <dgm:prSet presAssocID="{168A1537-C21F-43BA-8B10-C11C6EA394A2}" presName="node" presStyleLbl="node1" presStyleIdx="1" presStyleCnt="3" custScaleX="134180" custScaleY="88471" custRadScaleRad="101606" custRadScaleInc="-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E1334-F4D3-4380-B2A1-5E9E3DEBBD45}" type="pres">
      <dgm:prSet presAssocID="{CE80CF02-DEBD-41A9-9571-55091D81763C}" presName="parTrans" presStyleLbl="bgSibTrans2D1" presStyleIdx="2" presStyleCnt="3" custAng="284136" custScaleX="44332" custScaleY="100219" custLinFactNeighborX="-32178"/>
      <dgm:spPr/>
      <dgm:t>
        <a:bodyPr/>
        <a:lstStyle/>
        <a:p>
          <a:endParaRPr lang="en-US"/>
        </a:p>
      </dgm:t>
    </dgm:pt>
    <dgm:pt modelId="{71E7544C-B481-451D-A51A-29D33BD704F0}" type="pres">
      <dgm:prSet presAssocID="{7B5A6B41-EF17-4316-AC20-26FCAABB7CBF}" presName="node" presStyleLbl="node1" presStyleIdx="2" presStyleCnt="3" custScaleX="134200" custScaleY="75783" custRadScaleRad="121755" custRadScaleInc="24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61676-8199-4259-B342-7717AED1E56F}" type="presOf" srcId="{D21AB903-FE78-4A10-9889-3191756F2FC9}" destId="{9FE1C247-4B39-4994-A0AB-DDDF7CD78E31}" srcOrd="0" destOrd="0" presId="urn:microsoft.com/office/officeart/2005/8/layout/radial4"/>
    <dgm:cxn modelId="{56C1C2B4-6C8D-4861-A014-38704637B074}" srcId="{13AA4815-16EB-48AE-869A-E5E3D863BCFC}" destId="{63BC5AFA-E9C2-4132-8139-B561834D7FBC}" srcOrd="0" destOrd="0" parTransId="{9C5A0DDF-FB5C-46BE-A42D-AC34E0446193}" sibTransId="{A14D28D4-4C48-421C-BBDF-1263D036A752}"/>
    <dgm:cxn modelId="{B84403B5-7947-408B-A680-7616902B975C}" type="presOf" srcId="{B0FEA4B8-308F-4615-9603-746FA7A97D18}" destId="{FA74DEE0-2731-4B81-A35C-DF915E8B067A}" srcOrd="0" destOrd="0" presId="urn:microsoft.com/office/officeart/2005/8/layout/radial4"/>
    <dgm:cxn modelId="{D7ED7499-DE5B-442A-ACFB-E07D94560126}" type="presOf" srcId="{CE80CF02-DEBD-41A9-9571-55091D81763C}" destId="{BDDE1334-F4D3-4380-B2A1-5E9E3DEBBD45}" srcOrd="0" destOrd="0" presId="urn:microsoft.com/office/officeart/2005/8/layout/radial4"/>
    <dgm:cxn modelId="{F9290E3E-CE00-4D50-828C-BFCA97D7C677}" type="presOf" srcId="{7B5A6B41-EF17-4316-AC20-26FCAABB7CBF}" destId="{71E7544C-B481-451D-A51A-29D33BD704F0}" srcOrd="0" destOrd="0" presId="urn:microsoft.com/office/officeart/2005/8/layout/radial4"/>
    <dgm:cxn modelId="{4ACC5B92-3186-4CC4-AD2C-8C0A727BBD36}" srcId="{63BC5AFA-E9C2-4132-8139-B561834D7FBC}" destId="{168A1537-C21F-43BA-8B10-C11C6EA394A2}" srcOrd="1" destOrd="0" parTransId="{46E0496A-F3CE-4CB5-9E22-2E92285C3475}" sibTransId="{5ED4A40B-9FB7-4337-8C78-2CACFC975734}"/>
    <dgm:cxn modelId="{0E9CD0E1-D858-44D4-8D21-A597EC15BC2C}" type="presOf" srcId="{168A1537-C21F-43BA-8B10-C11C6EA394A2}" destId="{A265AF6F-3D6F-4DA4-A48B-DA63D1509178}" srcOrd="0" destOrd="0" presId="urn:microsoft.com/office/officeart/2005/8/layout/radial4"/>
    <dgm:cxn modelId="{DC1AFDF8-1DC8-4E00-97D4-D658F20B2294}" type="presOf" srcId="{63BC5AFA-E9C2-4132-8139-B561834D7FBC}" destId="{0CE9C3AC-56F5-4612-8EC5-90D7BD740260}" srcOrd="0" destOrd="0" presId="urn:microsoft.com/office/officeart/2005/8/layout/radial4"/>
    <dgm:cxn modelId="{B22FE859-4D7E-4FBA-A112-47A5851B17D5}" type="presOf" srcId="{46E0496A-F3CE-4CB5-9E22-2E92285C3475}" destId="{85F8524C-0F31-486D-A345-075876AA3B22}" srcOrd="0" destOrd="0" presId="urn:microsoft.com/office/officeart/2005/8/layout/radial4"/>
    <dgm:cxn modelId="{3EE3BF29-D56B-4B49-9018-A6C7D51D101C}" type="presOf" srcId="{13AA4815-16EB-48AE-869A-E5E3D863BCFC}" destId="{48347F51-AEA9-4C51-93E7-A94D641ECB3D}" srcOrd="0" destOrd="0" presId="urn:microsoft.com/office/officeart/2005/8/layout/radial4"/>
    <dgm:cxn modelId="{1863CA67-890A-4632-B818-7800F74ED480}" srcId="{63BC5AFA-E9C2-4132-8139-B561834D7FBC}" destId="{7B5A6B41-EF17-4316-AC20-26FCAABB7CBF}" srcOrd="2" destOrd="0" parTransId="{CE80CF02-DEBD-41A9-9571-55091D81763C}" sibTransId="{D2B4DCAA-3CD5-412B-B560-631CD3660370}"/>
    <dgm:cxn modelId="{38F575FF-AB4B-47E4-B959-426DE7EDE3E1}" srcId="{13AA4815-16EB-48AE-869A-E5E3D863BCFC}" destId="{68925E00-E02D-4DCA-911C-0EACD8EC3BA3}" srcOrd="2" destOrd="0" parTransId="{BD5C0228-B1A6-43BB-A889-7EFEB874A999}" sibTransId="{886CB4CD-D863-4A15-8A87-8F998E36A5FE}"/>
    <dgm:cxn modelId="{77F0691C-7773-437C-8362-B69E5B4787AA}" srcId="{63BC5AFA-E9C2-4132-8139-B561834D7FBC}" destId="{D21AB903-FE78-4A10-9889-3191756F2FC9}" srcOrd="0" destOrd="0" parTransId="{B0FEA4B8-308F-4615-9603-746FA7A97D18}" sibTransId="{4156573F-0B79-429A-9FBF-97EAAF389294}"/>
    <dgm:cxn modelId="{72BB926F-8E44-4916-960F-42405F653EA0}" srcId="{13AA4815-16EB-48AE-869A-E5E3D863BCFC}" destId="{B43AF256-96BC-4EE2-9063-F99B4BC9D4EF}" srcOrd="1" destOrd="0" parTransId="{19659B43-0490-4911-B584-5DC72A53F7C9}" sibTransId="{0D709CCB-F51A-421E-8FA3-D04DDD1C1505}"/>
    <dgm:cxn modelId="{EDD65551-256C-4EA9-9A75-3CF04AA580AB}" type="presParOf" srcId="{48347F51-AEA9-4C51-93E7-A94D641ECB3D}" destId="{0CE9C3AC-56F5-4612-8EC5-90D7BD740260}" srcOrd="0" destOrd="0" presId="urn:microsoft.com/office/officeart/2005/8/layout/radial4"/>
    <dgm:cxn modelId="{7A9844BA-8221-408E-AEF2-0264E6B9FDFF}" type="presParOf" srcId="{48347F51-AEA9-4C51-93E7-A94D641ECB3D}" destId="{FA74DEE0-2731-4B81-A35C-DF915E8B067A}" srcOrd="1" destOrd="0" presId="urn:microsoft.com/office/officeart/2005/8/layout/radial4"/>
    <dgm:cxn modelId="{E4416021-BB67-4645-8A15-DF226CC84ADE}" type="presParOf" srcId="{48347F51-AEA9-4C51-93E7-A94D641ECB3D}" destId="{9FE1C247-4B39-4994-A0AB-DDDF7CD78E31}" srcOrd="2" destOrd="0" presId="urn:microsoft.com/office/officeart/2005/8/layout/radial4"/>
    <dgm:cxn modelId="{61E36604-5A70-4985-A21F-D5F3641E2995}" type="presParOf" srcId="{48347F51-AEA9-4C51-93E7-A94D641ECB3D}" destId="{85F8524C-0F31-486D-A345-075876AA3B22}" srcOrd="3" destOrd="0" presId="urn:microsoft.com/office/officeart/2005/8/layout/radial4"/>
    <dgm:cxn modelId="{C5368AB4-1A86-40E4-A965-1B7D20667103}" type="presParOf" srcId="{48347F51-AEA9-4C51-93E7-A94D641ECB3D}" destId="{A265AF6F-3D6F-4DA4-A48B-DA63D1509178}" srcOrd="4" destOrd="0" presId="urn:microsoft.com/office/officeart/2005/8/layout/radial4"/>
    <dgm:cxn modelId="{984FFA1C-E560-4578-8190-48CCFBB08554}" type="presParOf" srcId="{48347F51-AEA9-4C51-93E7-A94D641ECB3D}" destId="{BDDE1334-F4D3-4380-B2A1-5E9E3DEBBD45}" srcOrd="5" destOrd="0" presId="urn:microsoft.com/office/officeart/2005/8/layout/radial4"/>
    <dgm:cxn modelId="{20BC471D-0CA6-4545-9914-24FC18DB810F}" type="presParOf" srcId="{48347F51-AEA9-4C51-93E7-A94D641ECB3D}" destId="{71E7544C-B481-451D-A51A-29D33BD704F0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AA4815-16EB-48AE-869A-E5E3D863BCFC}" type="doc">
      <dgm:prSet loTypeId="urn:microsoft.com/office/officeart/2005/8/layout/radial4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3BC5AFA-E9C2-4132-8139-B561834D7FBC}">
      <dgm:prSet phldrT="[Text]" custT="1"/>
      <dgm:spPr>
        <a:solidFill>
          <a:srgbClr val="92D050"/>
        </a:solidFill>
      </dgm:spPr>
      <dgm:t>
        <a:bodyPr/>
        <a:lstStyle/>
        <a:p>
          <a:r>
            <a:rPr lang="bg-BG" sz="1200" b="1" dirty="0" smtClean="0">
              <a:solidFill>
                <a:srgbClr val="1D3259"/>
              </a:solidFill>
            </a:rPr>
            <a:t>ИНДИКАТОРИ ЗА ЕФЕКТ</a:t>
          </a:r>
          <a:endParaRPr lang="en-US" sz="1200" b="1" dirty="0">
            <a:solidFill>
              <a:srgbClr val="1D3259"/>
            </a:solidFill>
          </a:endParaRPr>
        </a:p>
      </dgm:t>
    </dgm:pt>
    <dgm:pt modelId="{9C5A0DDF-FB5C-46BE-A42D-AC34E0446193}" type="parTrans" cxnId="{56C1C2B4-6C8D-4861-A014-38704637B074}">
      <dgm:prSet/>
      <dgm:spPr/>
      <dgm:t>
        <a:bodyPr/>
        <a:lstStyle/>
        <a:p>
          <a:endParaRPr lang="en-US"/>
        </a:p>
      </dgm:t>
    </dgm:pt>
    <dgm:pt modelId="{A14D28D4-4C48-421C-BBDF-1263D036A752}" type="sibTrans" cxnId="{56C1C2B4-6C8D-4861-A014-38704637B074}">
      <dgm:prSet/>
      <dgm:spPr/>
      <dgm:t>
        <a:bodyPr/>
        <a:lstStyle/>
        <a:p>
          <a:endParaRPr lang="en-US"/>
        </a:p>
      </dgm:t>
    </dgm:pt>
    <dgm:pt modelId="{D21AB903-FE78-4A10-9889-3191756F2FC9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1D3259"/>
              </a:solidFill>
            </a:rPr>
            <a:t>4. </a:t>
          </a:r>
          <a:r>
            <a:rPr lang="bg-BG" sz="1200" b="1" dirty="0" smtClean="0">
              <a:solidFill>
                <a:srgbClr val="1D3259"/>
              </a:solidFill>
            </a:rPr>
            <a:t>Завършени инфраструктурни проекти в подбраните индустриални паркове/зони – </a:t>
          </a:r>
          <a:r>
            <a:rPr lang="bg-BG" sz="1700" b="1" dirty="0" smtClean="0">
              <a:solidFill>
                <a:srgbClr val="FF0000"/>
              </a:solidFill>
            </a:rPr>
            <a:t>100%</a:t>
          </a:r>
          <a:endParaRPr lang="en-US" sz="1700" dirty="0" smtClean="0">
            <a:solidFill>
              <a:srgbClr val="FF0000"/>
            </a:solidFill>
          </a:endParaRPr>
        </a:p>
      </dgm:t>
    </dgm:pt>
    <dgm:pt modelId="{B0FEA4B8-308F-4615-9603-746FA7A97D18}" type="parTrans" cxnId="{77F0691C-7773-437C-8362-B69E5B4787AA}">
      <dgm:prSet/>
      <dgm:spPr/>
      <dgm:t>
        <a:bodyPr/>
        <a:lstStyle/>
        <a:p>
          <a:endParaRPr lang="en-US"/>
        </a:p>
      </dgm:t>
    </dgm:pt>
    <dgm:pt modelId="{4156573F-0B79-429A-9FBF-97EAAF389294}" type="sibTrans" cxnId="{77F0691C-7773-437C-8362-B69E5B4787AA}">
      <dgm:prSet/>
      <dgm:spPr/>
      <dgm:t>
        <a:bodyPr/>
        <a:lstStyle/>
        <a:p>
          <a:endParaRPr lang="en-US"/>
        </a:p>
      </dgm:t>
    </dgm:pt>
    <dgm:pt modelId="{168A1537-C21F-43BA-8B10-C11C6EA394A2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bg-BG" sz="1200" b="1" dirty="0" smtClean="0">
              <a:solidFill>
                <a:srgbClr val="1D3259"/>
              </a:solidFill>
            </a:rPr>
            <a:t>5. Създадени нови работни места в индустриалните паркове/зони – </a:t>
          </a:r>
          <a:r>
            <a:rPr lang="bg-BG" sz="1700" b="1" dirty="0" smtClean="0">
              <a:solidFill>
                <a:srgbClr val="FF0000"/>
              </a:solidFill>
            </a:rPr>
            <a:t>200</a:t>
          </a:r>
          <a:r>
            <a:rPr lang="bg-BG" sz="1200" b="1" dirty="0" smtClean="0">
              <a:solidFill>
                <a:srgbClr val="1D3259"/>
              </a:solidFill>
            </a:rPr>
            <a:t> </a:t>
          </a:r>
          <a:endParaRPr lang="en-US" sz="1200" dirty="0" smtClean="0">
            <a:solidFill>
              <a:srgbClr val="1D3259"/>
            </a:solidFill>
          </a:endParaRPr>
        </a:p>
      </dgm:t>
    </dgm:pt>
    <dgm:pt modelId="{46E0496A-F3CE-4CB5-9E22-2E92285C3475}" type="parTrans" cxnId="{4ACC5B92-3186-4CC4-AD2C-8C0A727BBD36}">
      <dgm:prSet/>
      <dgm:spPr/>
      <dgm:t>
        <a:bodyPr/>
        <a:lstStyle/>
        <a:p>
          <a:endParaRPr lang="en-US"/>
        </a:p>
      </dgm:t>
    </dgm:pt>
    <dgm:pt modelId="{5ED4A40B-9FB7-4337-8C78-2CACFC975734}" type="sibTrans" cxnId="{4ACC5B92-3186-4CC4-AD2C-8C0A727BBD36}">
      <dgm:prSet/>
      <dgm:spPr/>
      <dgm:t>
        <a:bodyPr/>
        <a:lstStyle/>
        <a:p>
          <a:endParaRPr lang="en-US"/>
        </a:p>
      </dgm:t>
    </dgm:pt>
    <dgm:pt modelId="{68925E00-E02D-4DCA-911C-0EACD8EC3BA3}">
      <dgm:prSet phldrT="[Text]" custScaleX="89375" custScaleY="60788"/>
      <dgm:spPr/>
      <dgm:t>
        <a:bodyPr/>
        <a:lstStyle/>
        <a:p>
          <a:endParaRPr lang="en-US"/>
        </a:p>
      </dgm:t>
    </dgm:pt>
    <dgm:pt modelId="{BD5C0228-B1A6-43BB-A889-7EFEB874A999}" type="parTrans" cxnId="{38F575FF-AB4B-47E4-B959-426DE7EDE3E1}">
      <dgm:prSet/>
      <dgm:spPr/>
      <dgm:t>
        <a:bodyPr/>
        <a:lstStyle/>
        <a:p>
          <a:endParaRPr lang="en-US"/>
        </a:p>
      </dgm:t>
    </dgm:pt>
    <dgm:pt modelId="{886CB4CD-D863-4A15-8A87-8F998E36A5FE}" type="sibTrans" cxnId="{38F575FF-AB4B-47E4-B959-426DE7EDE3E1}">
      <dgm:prSet/>
      <dgm:spPr/>
      <dgm:t>
        <a:bodyPr/>
        <a:lstStyle/>
        <a:p>
          <a:endParaRPr lang="en-US"/>
        </a:p>
      </dgm:t>
    </dgm:pt>
    <dgm:pt modelId="{B43AF256-96BC-4EE2-9063-F99B4BC9D4EF}">
      <dgm:prSet phldrT="[Text]" custScaleX="89375" custScaleY="60788"/>
      <dgm:spPr/>
      <dgm:t>
        <a:bodyPr/>
        <a:lstStyle/>
        <a:p>
          <a:endParaRPr lang="en-US"/>
        </a:p>
      </dgm:t>
    </dgm:pt>
    <dgm:pt modelId="{19659B43-0490-4911-B584-5DC72A53F7C9}" type="parTrans" cxnId="{72BB926F-8E44-4916-960F-42405F653EA0}">
      <dgm:prSet/>
      <dgm:spPr/>
      <dgm:t>
        <a:bodyPr/>
        <a:lstStyle/>
        <a:p>
          <a:endParaRPr lang="en-US"/>
        </a:p>
      </dgm:t>
    </dgm:pt>
    <dgm:pt modelId="{0D709CCB-F51A-421E-8FA3-D04DDD1C1505}" type="sibTrans" cxnId="{72BB926F-8E44-4916-960F-42405F653EA0}">
      <dgm:prSet/>
      <dgm:spPr/>
      <dgm:t>
        <a:bodyPr/>
        <a:lstStyle/>
        <a:p>
          <a:endParaRPr lang="en-US"/>
        </a:p>
      </dgm:t>
    </dgm:pt>
    <dgm:pt modelId="{48347F51-AEA9-4C51-93E7-A94D641ECB3D}" type="pres">
      <dgm:prSet presAssocID="{13AA4815-16EB-48AE-869A-E5E3D863BC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E9C3AC-56F5-4612-8EC5-90D7BD740260}" type="pres">
      <dgm:prSet presAssocID="{63BC5AFA-E9C2-4132-8139-B561834D7FBC}" presName="centerShape" presStyleLbl="node0" presStyleIdx="0" presStyleCnt="1" custScaleX="75360" custScaleY="59158"/>
      <dgm:spPr/>
      <dgm:t>
        <a:bodyPr/>
        <a:lstStyle/>
        <a:p>
          <a:endParaRPr lang="en-US"/>
        </a:p>
      </dgm:t>
    </dgm:pt>
    <dgm:pt modelId="{FA74DEE0-2731-4B81-A35C-DF915E8B067A}" type="pres">
      <dgm:prSet presAssocID="{B0FEA4B8-308F-4615-9603-746FA7A97D18}" presName="parTrans" presStyleLbl="bgSibTrans2D1" presStyleIdx="0" presStyleCnt="2" custAng="82201" custScaleX="40722" custScaleY="75806" custLinFactNeighborX="26702" custLinFactNeighborY="63965"/>
      <dgm:spPr/>
      <dgm:t>
        <a:bodyPr/>
        <a:lstStyle/>
        <a:p>
          <a:endParaRPr lang="en-US"/>
        </a:p>
      </dgm:t>
    </dgm:pt>
    <dgm:pt modelId="{9FE1C247-4B39-4994-A0AB-DDDF7CD78E31}" type="pres">
      <dgm:prSet presAssocID="{D21AB903-FE78-4A10-9889-3191756F2FC9}" presName="node" presStyleLbl="node1" presStyleIdx="0" presStyleCnt="2" custScaleX="101514" custScaleY="67480" custRadScaleRad="93331" custRadScaleInc="-6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8524C-0F31-486D-A345-075876AA3B22}" type="pres">
      <dgm:prSet presAssocID="{46E0496A-F3CE-4CB5-9E22-2E92285C3475}" presName="parTrans" presStyleLbl="bgSibTrans2D1" presStyleIdx="1" presStyleCnt="2" custAng="81452" custScaleX="39705" custScaleY="75806" custLinFactNeighborX="-27741" custLinFactNeighborY="64837"/>
      <dgm:spPr/>
      <dgm:t>
        <a:bodyPr/>
        <a:lstStyle/>
        <a:p>
          <a:endParaRPr lang="en-US"/>
        </a:p>
      </dgm:t>
    </dgm:pt>
    <dgm:pt modelId="{A265AF6F-3D6F-4DA4-A48B-DA63D1509178}" type="pres">
      <dgm:prSet presAssocID="{168A1537-C21F-43BA-8B10-C11C6EA394A2}" presName="node" presStyleLbl="node1" presStyleIdx="1" presStyleCnt="2" custScaleX="101509" custScaleY="62625" custRadScaleRad="88459" custRadScaleInc="6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9CD0E1-D858-44D4-8D21-A597EC15BC2C}" type="presOf" srcId="{168A1537-C21F-43BA-8B10-C11C6EA394A2}" destId="{A265AF6F-3D6F-4DA4-A48B-DA63D1509178}" srcOrd="0" destOrd="0" presId="urn:microsoft.com/office/officeart/2005/8/layout/radial4"/>
    <dgm:cxn modelId="{DC1AFDF8-1DC8-4E00-97D4-D658F20B2294}" type="presOf" srcId="{63BC5AFA-E9C2-4132-8139-B561834D7FBC}" destId="{0CE9C3AC-56F5-4612-8EC5-90D7BD740260}" srcOrd="0" destOrd="0" presId="urn:microsoft.com/office/officeart/2005/8/layout/radial4"/>
    <dgm:cxn modelId="{B84403B5-7947-408B-A680-7616902B975C}" type="presOf" srcId="{B0FEA4B8-308F-4615-9603-746FA7A97D18}" destId="{FA74DEE0-2731-4B81-A35C-DF915E8B067A}" srcOrd="0" destOrd="0" presId="urn:microsoft.com/office/officeart/2005/8/layout/radial4"/>
    <dgm:cxn modelId="{4ACC5B92-3186-4CC4-AD2C-8C0A727BBD36}" srcId="{63BC5AFA-E9C2-4132-8139-B561834D7FBC}" destId="{168A1537-C21F-43BA-8B10-C11C6EA394A2}" srcOrd="1" destOrd="0" parTransId="{46E0496A-F3CE-4CB5-9E22-2E92285C3475}" sibTransId="{5ED4A40B-9FB7-4337-8C78-2CACFC975734}"/>
    <dgm:cxn modelId="{34561676-8199-4259-B342-7717AED1E56F}" type="presOf" srcId="{D21AB903-FE78-4A10-9889-3191756F2FC9}" destId="{9FE1C247-4B39-4994-A0AB-DDDF7CD78E31}" srcOrd="0" destOrd="0" presId="urn:microsoft.com/office/officeart/2005/8/layout/radial4"/>
    <dgm:cxn modelId="{B22FE859-4D7E-4FBA-A112-47A5851B17D5}" type="presOf" srcId="{46E0496A-F3CE-4CB5-9E22-2E92285C3475}" destId="{85F8524C-0F31-486D-A345-075876AA3B22}" srcOrd="0" destOrd="0" presId="urn:microsoft.com/office/officeart/2005/8/layout/radial4"/>
    <dgm:cxn modelId="{56C1C2B4-6C8D-4861-A014-38704637B074}" srcId="{13AA4815-16EB-48AE-869A-E5E3D863BCFC}" destId="{63BC5AFA-E9C2-4132-8139-B561834D7FBC}" srcOrd="0" destOrd="0" parTransId="{9C5A0DDF-FB5C-46BE-A42D-AC34E0446193}" sibTransId="{A14D28D4-4C48-421C-BBDF-1263D036A752}"/>
    <dgm:cxn modelId="{38F575FF-AB4B-47E4-B959-426DE7EDE3E1}" srcId="{13AA4815-16EB-48AE-869A-E5E3D863BCFC}" destId="{68925E00-E02D-4DCA-911C-0EACD8EC3BA3}" srcOrd="2" destOrd="0" parTransId="{BD5C0228-B1A6-43BB-A889-7EFEB874A999}" sibTransId="{886CB4CD-D863-4A15-8A87-8F998E36A5FE}"/>
    <dgm:cxn modelId="{72BB926F-8E44-4916-960F-42405F653EA0}" srcId="{13AA4815-16EB-48AE-869A-E5E3D863BCFC}" destId="{B43AF256-96BC-4EE2-9063-F99B4BC9D4EF}" srcOrd="1" destOrd="0" parTransId="{19659B43-0490-4911-B584-5DC72A53F7C9}" sibTransId="{0D709CCB-F51A-421E-8FA3-D04DDD1C1505}"/>
    <dgm:cxn modelId="{77F0691C-7773-437C-8362-B69E5B4787AA}" srcId="{63BC5AFA-E9C2-4132-8139-B561834D7FBC}" destId="{D21AB903-FE78-4A10-9889-3191756F2FC9}" srcOrd="0" destOrd="0" parTransId="{B0FEA4B8-308F-4615-9603-746FA7A97D18}" sibTransId="{4156573F-0B79-429A-9FBF-97EAAF389294}"/>
    <dgm:cxn modelId="{3EE3BF29-D56B-4B49-9018-A6C7D51D101C}" type="presOf" srcId="{13AA4815-16EB-48AE-869A-E5E3D863BCFC}" destId="{48347F51-AEA9-4C51-93E7-A94D641ECB3D}" srcOrd="0" destOrd="0" presId="urn:microsoft.com/office/officeart/2005/8/layout/radial4"/>
    <dgm:cxn modelId="{EDD65551-256C-4EA9-9A75-3CF04AA580AB}" type="presParOf" srcId="{48347F51-AEA9-4C51-93E7-A94D641ECB3D}" destId="{0CE9C3AC-56F5-4612-8EC5-90D7BD740260}" srcOrd="0" destOrd="0" presId="urn:microsoft.com/office/officeart/2005/8/layout/radial4"/>
    <dgm:cxn modelId="{7A9844BA-8221-408E-AEF2-0264E6B9FDFF}" type="presParOf" srcId="{48347F51-AEA9-4C51-93E7-A94D641ECB3D}" destId="{FA74DEE0-2731-4B81-A35C-DF915E8B067A}" srcOrd="1" destOrd="0" presId="urn:microsoft.com/office/officeart/2005/8/layout/radial4"/>
    <dgm:cxn modelId="{E4416021-BB67-4645-8A15-DF226CC84ADE}" type="presParOf" srcId="{48347F51-AEA9-4C51-93E7-A94D641ECB3D}" destId="{9FE1C247-4B39-4994-A0AB-DDDF7CD78E31}" srcOrd="2" destOrd="0" presId="urn:microsoft.com/office/officeart/2005/8/layout/radial4"/>
    <dgm:cxn modelId="{61E36604-5A70-4985-A21F-D5F3641E2995}" type="presParOf" srcId="{48347F51-AEA9-4C51-93E7-A94D641ECB3D}" destId="{85F8524C-0F31-486D-A345-075876AA3B22}" srcOrd="3" destOrd="0" presId="urn:microsoft.com/office/officeart/2005/8/layout/radial4"/>
    <dgm:cxn modelId="{C5368AB4-1A86-40E4-A965-1B7D20667103}" type="presParOf" srcId="{48347F51-AEA9-4C51-93E7-A94D641ECB3D}" destId="{A265AF6F-3D6F-4DA4-A48B-DA63D1509178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5B38FB-2C81-44A1-9673-3C1031F043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AA2099-428E-4228-BC28-784C423458B5}">
      <dgm:prSet custT="1"/>
      <dgm:spPr/>
      <dgm:t>
        <a:bodyPr/>
        <a:lstStyle/>
        <a:p>
          <a:pPr rtl="0"/>
          <a:r>
            <a:rPr lang="en-US" sz="2000" dirty="0" smtClean="0"/>
            <a:t>I. </a:t>
          </a:r>
          <a:r>
            <a:rPr lang="bg-BG" sz="2000" dirty="0" smtClean="0"/>
            <a:t>Критерии за оценка </a:t>
          </a:r>
          <a:r>
            <a:rPr lang="bg-BG" sz="2000" u="sng" dirty="0" smtClean="0"/>
            <a:t>на административно съответствие и допустимост</a:t>
          </a:r>
          <a:r>
            <a:rPr lang="bg-BG" sz="2000" dirty="0" smtClean="0"/>
            <a:t>:</a:t>
          </a:r>
          <a:endParaRPr lang="bg-BG" sz="2000" dirty="0"/>
        </a:p>
      </dgm:t>
    </dgm:pt>
    <dgm:pt modelId="{F6E7A589-A94E-43F4-A1DE-F2BBC17EBE7B}" type="parTrans" cxnId="{943CFC66-7C47-4954-9925-7B94AA834418}">
      <dgm:prSet/>
      <dgm:spPr/>
      <dgm:t>
        <a:bodyPr/>
        <a:lstStyle/>
        <a:p>
          <a:endParaRPr lang="en-US"/>
        </a:p>
      </dgm:t>
    </dgm:pt>
    <dgm:pt modelId="{5FB4AD03-E350-4A19-841F-9B4A2D7874C5}" type="sibTrans" cxnId="{943CFC66-7C47-4954-9925-7B94AA834418}">
      <dgm:prSet/>
      <dgm:spPr/>
      <dgm:t>
        <a:bodyPr/>
        <a:lstStyle/>
        <a:p>
          <a:endParaRPr lang="en-US"/>
        </a:p>
      </dgm:t>
    </dgm:pt>
    <dgm:pt modelId="{0E82E353-9D12-4B30-B768-2AD659C6C7FA}">
      <dgm:prSet/>
      <dgm:spPr/>
      <dgm:t>
        <a:bodyPr/>
        <a:lstStyle/>
        <a:p>
          <a:pPr rtl="0"/>
          <a:r>
            <a:rPr lang="bg-BG" smtClean="0"/>
            <a:t>1.	Критерии за административното съответствие на предложенията за изпълнение на инвестиция, в т.ч.:</a:t>
          </a:r>
          <a:endParaRPr lang="bg-BG"/>
        </a:p>
      </dgm:t>
    </dgm:pt>
    <dgm:pt modelId="{6D0401BE-D2DD-4606-B173-8ABC76BDE37B}" type="parTrans" cxnId="{3531064B-3896-4B5F-818A-1BC5CD6F9847}">
      <dgm:prSet/>
      <dgm:spPr/>
      <dgm:t>
        <a:bodyPr/>
        <a:lstStyle/>
        <a:p>
          <a:endParaRPr lang="en-US"/>
        </a:p>
      </dgm:t>
    </dgm:pt>
    <dgm:pt modelId="{BF46DAE4-6850-46F7-998B-6FF78DC94E3C}" type="sibTrans" cxnId="{3531064B-3896-4B5F-818A-1BC5CD6F9847}">
      <dgm:prSet/>
      <dgm:spPr/>
      <dgm:t>
        <a:bodyPr/>
        <a:lstStyle/>
        <a:p>
          <a:endParaRPr lang="en-US"/>
        </a:p>
      </dgm:t>
    </dgm:pt>
    <dgm:pt modelId="{80B14204-C120-4623-A568-54DD8A4493DB}">
      <dgm:prSet/>
      <dgm:spPr>
        <a:solidFill>
          <a:srgbClr val="EEF5FB">
            <a:alpha val="89000"/>
          </a:srgbClr>
        </a:solidFill>
      </dgm:spPr>
      <dgm:t>
        <a:bodyPr/>
        <a:lstStyle/>
        <a:p>
          <a:pPr rtl="0"/>
          <a:r>
            <a:rPr lang="bg-BG" smtClean="0">
              <a:solidFill>
                <a:srgbClr val="1D3259"/>
              </a:solidFill>
            </a:rPr>
            <a:t>Стратегия за развитие на индустриалния парк или зона по образец;</a:t>
          </a:r>
          <a:endParaRPr lang="bg-BG">
            <a:solidFill>
              <a:srgbClr val="1D3259"/>
            </a:solidFill>
          </a:endParaRPr>
        </a:p>
      </dgm:t>
    </dgm:pt>
    <dgm:pt modelId="{E59CE880-3F12-468A-8EAD-4031C6D27287}" type="parTrans" cxnId="{7F8DDAB7-9CBA-4DEC-9AA5-895E52848AC2}">
      <dgm:prSet/>
      <dgm:spPr/>
      <dgm:t>
        <a:bodyPr/>
        <a:lstStyle/>
        <a:p>
          <a:endParaRPr lang="en-US"/>
        </a:p>
      </dgm:t>
    </dgm:pt>
    <dgm:pt modelId="{C205914A-3826-4B15-9F7C-B74EDBDE79B5}" type="sibTrans" cxnId="{7F8DDAB7-9CBA-4DEC-9AA5-895E52848AC2}">
      <dgm:prSet/>
      <dgm:spPr/>
      <dgm:t>
        <a:bodyPr/>
        <a:lstStyle/>
        <a:p>
          <a:endParaRPr lang="en-US"/>
        </a:p>
      </dgm:t>
    </dgm:pt>
    <dgm:pt modelId="{489CE9E4-93D1-4CA5-89E3-8A7BAAF5CB2F}">
      <dgm:prSet/>
      <dgm:spPr>
        <a:solidFill>
          <a:srgbClr val="EEF5FB">
            <a:alpha val="89000"/>
          </a:srgbClr>
        </a:solidFill>
      </dgm:spPr>
      <dgm:t>
        <a:bodyPr/>
        <a:lstStyle/>
        <a:p>
          <a:pPr rtl="0"/>
          <a:r>
            <a:rPr lang="bg-BG" smtClean="0">
              <a:solidFill>
                <a:srgbClr val="1D3259"/>
              </a:solidFill>
            </a:rPr>
            <a:t>Бизнес план на индустриалния парк или зона по образец;</a:t>
          </a:r>
          <a:endParaRPr lang="bg-BG">
            <a:solidFill>
              <a:srgbClr val="1D3259"/>
            </a:solidFill>
          </a:endParaRPr>
        </a:p>
      </dgm:t>
    </dgm:pt>
    <dgm:pt modelId="{8C55228F-3CD4-4685-B018-94AA5AB0AC3F}" type="parTrans" cxnId="{F0EBCF6C-1E65-4966-9112-3E89EB4E1C38}">
      <dgm:prSet/>
      <dgm:spPr/>
      <dgm:t>
        <a:bodyPr/>
        <a:lstStyle/>
        <a:p>
          <a:endParaRPr lang="en-US"/>
        </a:p>
      </dgm:t>
    </dgm:pt>
    <dgm:pt modelId="{CB58624D-7996-4B0E-94E3-51EC04E2A539}" type="sibTrans" cxnId="{F0EBCF6C-1E65-4966-9112-3E89EB4E1C38}">
      <dgm:prSet/>
      <dgm:spPr/>
      <dgm:t>
        <a:bodyPr/>
        <a:lstStyle/>
        <a:p>
          <a:endParaRPr lang="en-US"/>
        </a:p>
      </dgm:t>
    </dgm:pt>
    <dgm:pt modelId="{9E098DE8-2514-4F3E-85DC-B8AA176EE070}">
      <dgm:prSet/>
      <dgm:spPr>
        <a:solidFill>
          <a:srgbClr val="EEF5FB">
            <a:alpha val="89000"/>
          </a:srgbClr>
        </a:solidFill>
      </dgm:spPr>
      <dgm:t>
        <a:bodyPr/>
        <a:lstStyle/>
        <a:p>
          <a:pPr rtl="0"/>
          <a:r>
            <a:rPr lang="bg-BG" dirty="0" smtClean="0">
              <a:solidFill>
                <a:srgbClr val="1D3259"/>
              </a:solidFill>
            </a:rPr>
            <a:t>Формуляр (обр. 3) за самооценка относно съблюдаване на принципа за </a:t>
          </a:r>
          <a:r>
            <a:rPr lang="bg-BG" dirty="0" err="1" smtClean="0">
              <a:solidFill>
                <a:srgbClr val="1D3259"/>
              </a:solidFill>
            </a:rPr>
            <a:t>ненанасяне</a:t>
          </a:r>
          <a:r>
            <a:rPr lang="bg-BG" dirty="0" smtClean="0">
              <a:solidFill>
                <a:srgbClr val="1D3259"/>
              </a:solidFill>
            </a:rPr>
            <a:t> на значителни вреди от инфраструктурни инвестиционни проекти (закупуване на оборудване и инфраструктура);</a:t>
          </a:r>
          <a:endParaRPr lang="bg-BG" dirty="0">
            <a:solidFill>
              <a:srgbClr val="1D3259"/>
            </a:solidFill>
          </a:endParaRPr>
        </a:p>
      </dgm:t>
    </dgm:pt>
    <dgm:pt modelId="{63E2D8B0-BF10-456E-92CC-C135FAEC22DF}" type="parTrans" cxnId="{E921F8DF-71FC-4139-B24A-F70E425B3169}">
      <dgm:prSet/>
      <dgm:spPr/>
      <dgm:t>
        <a:bodyPr/>
        <a:lstStyle/>
        <a:p>
          <a:endParaRPr lang="en-US"/>
        </a:p>
      </dgm:t>
    </dgm:pt>
    <dgm:pt modelId="{2F6E994B-9983-432B-806F-E053D3A34794}" type="sibTrans" cxnId="{E921F8DF-71FC-4139-B24A-F70E425B3169}">
      <dgm:prSet/>
      <dgm:spPr/>
      <dgm:t>
        <a:bodyPr/>
        <a:lstStyle/>
        <a:p>
          <a:endParaRPr lang="en-US"/>
        </a:p>
      </dgm:t>
    </dgm:pt>
    <dgm:pt modelId="{FBE34310-94C7-4908-9657-CB7FF975D20E}">
      <dgm:prSet/>
      <dgm:spPr>
        <a:solidFill>
          <a:srgbClr val="EEF5FB">
            <a:alpha val="89000"/>
          </a:srgbClr>
        </a:solidFill>
      </dgm:spPr>
      <dgm:t>
        <a:bodyPr/>
        <a:lstStyle/>
        <a:p>
          <a:pPr rtl="0"/>
          <a:r>
            <a:rPr lang="bg-BG" smtClean="0">
              <a:solidFill>
                <a:srgbClr val="1D3259"/>
              </a:solidFill>
            </a:rPr>
            <a:t>Решение на собственика за създаване на индустриалния парк/зона, с реквизитите по чл. 24, ал. 1 и ал. 3 от ЗИП;</a:t>
          </a:r>
          <a:endParaRPr lang="bg-BG">
            <a:solidFill>
              <a:srgbClr val="1D3259"/>
            </a:solidFill>
          </a:endParaRPr>
        </a:p>
      </dgm:t>
    </dgm:pt>
    <dgm:pt modelId="{0BA0BFC1-A9BD-4CCA-8350-40CDF235CD53}" type="parTrans" cxnId="{AA0A0079-9875-4B19-8EAB-3211B86CBBD8}">
      <dgm:prSet/>
      <dgm:spPr/>
      <dgm:t>
        <a:bodyPr/>
        <a:lstStyle/>
        <a:p>
          <a:endParaRPr lang="en-US"/>
        </a:p>
      </dgm:t>
    </dgm:pt>
    <dgm:pt modelId="{8EA871CB-2246-4709-A13C-5B48F11B5454}" type="sibTrans" cxnId="{AA0A0079-9875-4B19-8EAB-3211B86CBBD8}">
      <dgm:prSet/>
      <dgm:spPr/>
      <dgm:t>
        <a:bodyPr/>
        <a:lstStyle/>
        <a:p>
          <a:endParaRPr lang="en-US"/>
        </a:p>
      </dgm:t>
    </dgm:pt>
    <dgm:pt modelId="{585D415D-FDD5-4757-89B6-5C746CDBA888}">
      <dgm:prSet/>
      <dgm:spPr>
        <a:solidFill>
          <a:srgbClr val="EEF5FB">
            <a:alpha val="89000"/>
          </a:srgbClr>
        </a:solidFill>
      </dgm:spPr>
      <dgm:t>
        <a:bodyPr/>
        <a:lstStyle/>
        <a:p>
          <a:pPr rtl="0"/>
          <a:r>
            <a:rPr lang="bg-BG" dirty="0" smtClean="0">
              <a:solidFill>
                <a:srgbClr val="1D3259"/>
              </a:solidFill>
            </a:rPr>
            <a:t>Споразумение за партньорство (Приложение 10), в случай че се кандидатства с проектно предложение касаещо елемент/и на техническа инфраструктура до индустриален парк/зона.</a:t>
          </a:r>
          <a:endParaRPr lang="bg-BG" dirty="0">
            <a:solidFill>
              <a:srgbClr val="1D3259"/>
            </a:solidFill>
          </a:endParaRPr>
        </a:p>
      </dgm:t>
    </dgm:pt>
    <dgm:pt modelId="{0D9E90F7-DBD3-4248-BDD5-BF064EAAD4A3}" type="parTrans" cxnId="{8042A363-456E-475D-A01E-D3C358D94B18}">
      <dgm:prSet/>
      <dgm:spPr/>
      <dgm:t>
        <a:bodyPr/>
        <a:lstStyle/>
        <a:p>
          <a:endParaRPr lang="en-US"/>
        </a:p>
      </dgm:t>
    </dgm:pt>
    <dgm:pt modelId="{C7DC73A2-C736-4AAF-ACCF-C08656F8428F}" type="sibTrans" cxnId="{8042A363-456E-475D-A01E-D3C358D94B18}">
      <dgm:prSet/>
      <dgm:spPr/>
      <dgm:t>
        <a:bodyPr/>
        <a:lstStyle/>
        <a:p>
          <a:endParaRPr lang="en-US"/>
        </a:p>
      </dgm:t>
    </dgm:pt>
    <dgm:pt modelId="{BB6830AA-BDE2-45CD-8ACB-240F3B85E225}">
      <dgm:prSet/>
      <dgm:spPr>
        <a:solidFill>
          <a:srgbClr val="EEF5FB">
            <a:alpha val="89000"/>
          </a:srgbClr>
        </a:solidFill>
      </dgm:spPr>
      <dgm:t>
        <a:bodyPr/>
        <a:lstStyle/>
        <a:p>
          <a:pPr rtl="0"/>
          <a:r>
            <a:rPr lang="bg-BG" dirty="0" smtClean="0">
              <a:solidFill>
                <a:srgbClr val="1D3259"/>
              </a:solidFill>
            </a:rPr>
            <a:t>Договор за експлоатация между собственика и оператора, съгласно изискванията на ЗИП, неприложимо в случай че оператор е собственикът на индустриалния парк/зона.</a:t>
          </a:r>
          <a:endParaRPr lang="bg-BG" dirty="0">
            <a:solidFill>
              <a:srgbClr val="1D3259"/>
            </a:solidFill>
          </a:endParaRPr>
        </a:p>
      </dgm:t>
    </dgm:pt>
    <dgm:pt modelId="{9503FE9D-ED08-42F2-A8E4-B308CCBDBC87}" type="parTrans" cxnId="{17BFC297-9697-4646-9E80-6F2B2F406EA3}">
      <dgm:prSet/>
      <dgm:spPr/>
      <dgm:t>
        <a:bodyPr/>
        <a:lstStyle/>
        <a:p>
          <a:endParaRPr lang="en-US"/>
        </a:p>
      </dgm:t>
    </dgm:pt>
    <dgm:pt modelId="{926F85A6-1948-4C5B-A57A-CAC2A201702B}" type="sibTrans" cxnId="{17BFC297-9697-4646-9E80-6F2B2F406EA3}">
      <dgm:prSet/>
      <dgm:spPr/>
      <dgm:t>
        <a:bodyPr/>
        <a:lstStyle/>
        <a:p>
          <a:endParaRPr lang="en-US"/>
        </a:p>
      </dgm:t>
    </dgm:pt>
    <dgm:pt modelId="{CE287AFB-20F9-40E2-BE36-D7AD1A7A6179}">
      <dgm:prSet/>
      <dgm:spPr>
        <a:solidFill>
          <a:srgbClr val="EEF5FB">
            <a:alpha val="89000"/>
          </a:srgbClr>
        </a:solidFill>
      </dgm:spPr>
      <dgm:t>
        <a:bodyPr/>
        <a:lstStyle/>
        <a:p>
          <a:pPr rtl="0"/>
          <a:r>
            <a:rPr lang="bg-BG" smtClean="0">
              <a:solidFill>
                <a:srgbClr val="1D3259"/>
              </a:solidFill>
            </a:rPr>
            <a:t>Писмо за подкрепа от собственика на индустриалния парк/зона, (Не е приложимо, в случай, че оператор е собственикът на индустриалния парк/зона);</a:t>
          </a:r>
          <a:endParaRPr lang="bg-BG">
            <a:solidFill>
              <a:srgbClr val="1D3259"/>
            </a:solidFill>
          </a:endParaRPr>
        </a:p>
      </dgm:t>
    </dgm:pt>
    <dgm:pt modelId="{178858CB-1FE7-4837-923A-19AC3C1D37FA}" type="parTrans" cxnId="{42ACE52D-8575-4DC4-9A37-44175388E17A}">
      <dgm:prSet/>
      <dgm:spPr/>
      <dgm:t>
        <a:bodyPr/>
        <a:lstStyle/>
        <a:p>
          <a:endParaRPr lang="en-US"/>
        </a:p>
      </dgm:t>
    </dgm:pt>
    <dgm:pt modelId="{2171CFFE-1EB8-4373-952B-09CC8E79B6A5}" type="sibTrans" cxnId="{42ACE52D-8575-4DC4-9A37-44175388E17A}">
      <dgm:prSet/>
      <dgm:spPr/>
      <dgm:t>
        <a:bodyPr/>
        <a:lstStyle/>
        <a:p>
          <a:endParaRPr lang="en-US"/>
        </a:p>
      </dgm:t>
    </dgm:pt>
    <dgm:pt modelId="{68721FB4-6B03-4E0F-B00D-DFA96F242A8D}">
      <dgm:prSet/>
      <dgm:spPr>
        <a:solidFill>
          <a:srgbClr val="EEF5FB">
            <a:alpha val="89000"/>
          </a:srgbClr>
        </a:solidFill>
      </dgm:spPr>
      <dgm:t>
        <a:bodyPr/>
        <a:lstStyle/>
        <a:p>
          <a:pPr rtl="0"/>
          <a:r>
            <a:rPr lang="ru-RU" smtClean="0">
              <a:solidFill>
                <a:srgbClr val="1D3259"/>
              </a:solidFill>
            </a:rPr>
            <a:t>документ по </a:t>
          </a:r>
          <a:r>
            <a:rPr lang="bg-BG" smtClean="0">
              <a:solidFill>
                <a:srgbClr val="1D3259"/>
              </a:solidFill>
            </a:rPr>
            <a:t>реда на глава шеста от Закона за опазване на околната среда (ЗООС) и/или по чл. 31 от Закона за биологичното разнообразие (ЗБР), за инвестиционното предложение, напълно съответстващо на предвидените в ПИИ дейности, издадени от съответния компетентен органи </a:t>
          </a:r>
          <a:endParaRPr lang="bg-BG">
            <a:solidFill>
              <a:srgbClr val="1D3259"/>
            </a:solidFill>
          </a:endParaRPr>
        </a:p>
      </dgm:t>
    </dgm:pt>
    <dgm:pt modelId="{B789B192-798A-4D00-B7BD-BEA2043C5D1B}" type="parTrans" cxnId="{996B59FA-7260-4B13-AFBD-9F377F12BCD4}">
      <dgm:prSet/>
      <dgm:spPr/>
      <dgm:t>
        <a:bodyPr/>
        <a:lstStyle/>
        <a:p>
          <a:endParaRPr lang="en-US"/>
        </a:p>
      </dgm:t>
    </dgm:pt>
    <dgm:pt modelId="{78F37C28-39B8-4928-848C-0E8CBEA47384}" type="sibTrans" cxnId="{996B59FA-7260-4B13-AFBD-9F377F12BCD4}">
      <dgm:prSet/>
      <dgm:spPr/>
      <dgm:t>
        <a:bodyPr/>
        <a:lstStyle/>
        <a:p>
          <a:endParaRPr lang="en-US"/>
        </a:p>
      </dgm:t>
    </dgm:pt>
    <dgm:pt modelId="{9D3C6841-7308-4A64-98C8-1EE052196BC3}">
      <dgm:prSet/>
      <dgm:spPr>
        <a:solidFill>
          <a:srgbClr val="EEF5FB">
            <a:alpha val="89000"/>
          </a:srgbClr>
        </a:solidFill>
      </dgm:spPr>
      <dgm:t>
        <a:bodyPr/>
        <a:lstStyle/>
        <a:p>
          <a:pPr rtl="0"/>
          <a:r>
            <a:rPr lang="bg-BG" smtClean="0">
              <a:solidFill>
                <a:srgbClr val="1D3259"/>
              </a:solidFill>
            </a:rPr>
            <a:t>Прединвестиционно предложение, отговарящо на изискванията на Наредба</a:t>
          </a:r>
          <a:r>
            <a:rPr lang="ru-RU" smtClean="0">
              <a:solidFill>
                <a:srgbClr val="1D3259"/>
              </a:solidFill>
            </a:rPr>
            <a:t> № 4/21.05.2001 г. за обхвата и </a:t>
          </a:r>
          <a:r>
            <a:rPr lang="bg-BG" smtClean="0">
              <a:solidFill>
                <a:srgbClr val="1D3259"/>
              </a:solidFill>
            </a:rPr>
            <a:t>съдържанието на инвестиционните проекти</a:t>
          </a:r>
          <a:r>
            <a:rPr lang="ru-RU" smtClean="0">
              <a:solidFill>
                <a:srgbClr val="1D3259"/>
              </a:solidFill>
            </a:rPr>
            <a:t> </a:t>
          </a:r>
          <a:r>
            <a:rPr lang="bg-BG" smtClean="0">
              <a:solidFill>
                <a:srgbClr val="1D3259"/>
              </a:solidFill>
            </a:rPr>
            <a:t>и др.</a:t>
          </a:r>
          <a:endParaRPr lang="bg-BG">
            <a:solidFill>
              <a:srgbClr val="1D3259"/>
            </a:solidFill>
          </a:endParaRPr>
        </a:p>
      </dgm:t>
    </dgm:pt>
    <dgm:pt modelId="{238801B1-9E2E-472C-8A01-77717520A66F}" type="parTrans" cxnId="{95FA007C-2FF1-4EE2-AD7D-D72DF89DF169}">
      <dgm:prSet/>
      <dgm:spPr/>
      <dgm:t>
        <a:bodyPr/>
        <a:lstStyle/>
        <a:p>
          <a:endParaRPr lang="en-US"/>
        </a:p>
      </dgm:t>
    </dgm:pt>
    <dgm:pt modelId="{21991803-50C8-4CA3-8174-7574F4CF2402}" type="sibTrans" cxnId="{95FA007C-2FF1-4EE2-AD7D-D72DF89DF169}">
      <dgm:prSet/>
      <dgm:spPr/>
      <dgm:t>
        <a:bodyPr/>
        <a:lstStyle/>
        <a:p>
          <a:endParaRPr lang="en-US"/>
        </a:p>
      </dgm:t>
    </dgm:pt>
    <dgm:pt modelId="{5ECEA8EB-1855-476A-AEE0-D4ABA2DFFFB3}" type="pres">
      <dgm:prSet presAssocID="{605B38FB-2C81-44A1-9673-3C1031F043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0117B4-CE50-4982-A554-86FDB080F0A7}" type="pres">
      <dgm:prSet presAssocID="{F6AA2099-428E-4228-BC28-784C423458B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96433-8A3B-41A6-93F3-3001BB96F5BE}" type="pres">
      <dgm:prSet presAssocID="{5FB4AD03-E350-4A19-841F-9B4A2D7874C5}" presName="spacer" presStyleCnt="0"/>
      <dgm:spPr/>
    </dgm:pt>
    <dgm:pt modelId="{04C9D7D5-A4ED-4A76-A681-437DCE9D143E}" type="pres">
      <dgm:prSet presAssocID="{0E82E353-9D12-4B30-B768-2AD659C6C7F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8ED9C-2391-4224-B4F0-26F6AE1611C4}" type="pres">
      <dgm:prSet presAssocID="{0E82E353-9D12-4B30-B768-2AD659C6C7F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ACE52D-8575-4DC4-9A37-44175388E17A}" srcId="{0E82E353-9D12-4B30-B768-2AD659C6C7FA}" destId="{CE287AFB-20F9-40E2-BE36-D7AD1A7A6179}" srcOrd="6" destOrd="0" parTransId="{178858CB-1FE7-4837-923A-19AC3C1D37FA}" sibTransId="{2171CFFE-1EB8-4373-952B-09CC8E79B6A5}"/>
    <dgm:cxn modelId="{5DA6F859-AA46-4E1C-96C4-61454A455AC5}" type="presOf" srcId="{605B38FB-2C81-44A1-9673-3C1031F04368}" destId="{5ECEA8EB-1855-476A-AEE0-D4ABA2DFFFB3}" srcOrd="0" destOrd="0" presId="urn:microsoft.com/office/officeart/2005/8/layout/vList2"/>
    <dgm:cxn modelId="{7F8DDAB7-9CBA-4DEC-9AA5-895E52848AC2}" srcId="{0E82E353-9D12-4B30-B768-2AD659C6C7FA}" destId="{80B14204-C120-4623-A568-54DD8A4493DB}" srcOrd="0" destOrd="0" parTransId="{E59CE880-3F12-468A-8EAD-4031C6D27287}" sibTransId="{C205914A-3826-4B15-9F7C-B74EDBDE79B5}"/>
    <dgm:cxn modelId="{15CDACCB-C73E-40AE-BDE9-4C20B42B2658}" type="presOf" srcId="{585D415D-FDD5-4757-89B6-5C746CDBA888}" destId="{27C8ED9C-2391-4224-B4F0-26F6AE1611C4}" srcOrd="0" destOrd="4" presId="urn:microsoft.com/office/officeart/2005/8/layout/vList2"/>
    <dgm:cxn modelId="{40B4D234-218B-4C74-A00B-E06DFCE85E59}" type="presOf" srcId="{9E098DE8-2514-4F3E-85DC-B8AA176EE070}" destId="{27C8ED9C-2391-4224-B4F0-26F6AE1611C4}" srcOrd="0" destOrd="2" presId="urn:microsoft.com/office/officeart/2005/8/layout/vList2"/>
    <dgm:cxn modelId="{943CFC66-7C47-4954-9925-7B94AA834418}" srcId="{605B38FB-2C81-44A1-9673-3C1031F04368}" destId="{F6AA2099-428E-4228-BC28-784C423458B5}" srcOrd="0" destOrd="0" parTransId="{F6E7A589-A94E-43F4-A1DE-F2BBC17EBE7B}" sibTransId="{5FB4AD03-E350-4A19-841F-9B4A2D7874C5}"/>
    <dgm:cxn modelId="{AA0A0079-9875-4B19-8EAB-3211B86CBBD8}" srcId="{0E82E353-9D12-4B30-B768-2AD659C6C7FA}" destId="{FBE34310-94C7-4908-9657-CB7FF975D20E}" srcOrd="3" destOrd="0" parTransId="{0BA0BFC1-A9BD-4CCA-8350-40CDF235CD53}" sibTransId="{8EA871CB-2246-4709-A13C-5B48F11B5454}"/>
    <dgm:cxn modelId="{3531064B-3896-4B5F-818A-1BC5CD6F9847}" srcId="{605B38FB-2C81-44A1-9673-3C1031F04368}" destId="{0E82E353-9D12-4B30-B768-2AD659C6C7FA}" srcOrd="1" destOrd="0" parTransId="{6D0401BE-D2DD-4606-B173-8ABC76BDE37B}" sibTransId="{BF46DAE4-6850-46F7-998B-6FF78DC94E3C}"/>
    <dgm:cxn modelId="{5126668D-462F-401C-BB83-F41E6D691371}" type="presOf" srcId="{FBE34310-94C7-4908-9657-CB7FF975D20E}" destId="{27C8ED9C-2391-4224-B4F0-26F6AE1611C4}" srcOrd="0" destOrd="3" presId="urn:microsoft.com/office/officeart/2005/8/layout/vList2"/>
    <dgm:cxn modelId="{CCB759FA-9B8F-4F50-8DE7-895FBF612E20}" type="presOf" srcId="{80B14204-C120-4623-A568-54DD8A4493DB}" destId="{27C8ED9C-2391-4224-B4F0-26F6AE1611C4}" srcOrd="0" destOrd="0" presId="urn:microsoft.com/office/officeart/2005/8/layout/vList2"/>
    <dgm:cxn modelId="{7CC4241C-9D48-4CD4-8D7C-9211E030DF67}" type="presOf" srcId="{F6AA2099-428E-4228-BC28-784C423458B5}" destId="{850117B4-CE50-4982-A554-86FDB080F0A7}" srcOrd="0" destOrd="0" presId="urn:microsoft.com/office/officeart/2005/8/layout/vList2"/>
    <dgm:cxn modelId="{A847E944-42CD-4026-8676-2CF9062526C7}" type="presOf" srcId="{BB6830AA-BDE2-45CD-8ACB-240F3B85E225}" destId="{27C8ED9C-2391-4224-B4F0-26F6AE1611C4}" srcOrd="0" destOrd="5" presId="urn:microsoft.com/office/officeart/2005/8/layout/vList2"/>
    <dgm:cxn modelId="{17BFC297-9697-4646-9E80-6F2B2F406EA3}" srcId="{0E82E353-9D12-4B30-B768-2AD659C6C7FA}" destId="{BB6830AA-BDE2-45CD-8ACB-240F3B85E225}" srcOrd="5" destOrd="0" parTransId="{9503FE9D-ED08-42F2-A8E4-B308CCBDBC87}" sibTransId="{926F85A6-1948-4C5B-A57A-CAC2A201702B}"/>
    <dgm:cxn modelId="{8042A363-456E-475D-A01E-D3C358D94B18}" srcId="{0E82E353-9D12-4B30-B768-2AD659C6C7FA}" destId="{585D415D-FDD5-4757-89B6-5C746CDBA888}" srcOrd="4" destOrd="0" parTransId="{0D9E90F7-DBD3-4248-BDD5-BF064EAAD4A3}" sibTransId="{C7DC73A2-C736-4AAF-ACCF-C08656F8428F}"/>
    <dgm:cxn modelId="{DE3D92F7-91A9-4FF3-B2D9-5B60E69FC7DA}" type="presOf" srcId="{0E82E353-9D12-4B30-B768-2AD659C6C7FA}" destId="{04C9D7D5-A4ED-4A76-A681-437DCE9D143E}" srcOrd="0" destOrd="0" presId="urn:microsoft.com/office/officeart/2005/8/layout/vList2"/>
    <dgm:cxn modelId="{D760371C-6C7A-43B8-BAEF-99CCA4D3FA3F}" type="presOf" srcId="{68721FB4-6B03-4E0F-B00D-DFA96F242A8D}" destId="{27C8ED9C-2391-4224-B4F0-26F6AE1611C4}" srcOrd="0" destOrd="7" presId="urn:microsoft.com/office/officeart/2005/8/layout/vList2"/>
    <dgm:cxn modelId="{996B59FA-7260-4B13-AFBD-9F377F12BCD4}" srcId="{0E82E353-9D12-4B30-B768-2AD659C6C7FA}" destId="{68721FB4-6B03-4E0F-B00D-DFA96F242A8D}" srcOrd="7" destOrd="0" parTransId="{B789B192-798A-4D00-B7BD-BEA2043C5D1B}" sibTransId="{78F37C28-39B8-4928-848C-0E8CBEA47384}"/>
    <dgm:cxn modelId="{E921F8DF-71FC-4139-B24A-F70E425B3169}" srcId="{0E82E353-9D12-4B30-B768-2AD659C6C7FA}" destId="{9E098DE8-2514-4F3E-85DC-B8AA176EE070}" srcOrd="2" destOrd="0" parTransId="{63E2D8B0-BF10-456E-92CC-C135FAEC22DF}" sibTransId="{2F6E994B-9983-432B-806F-E053D3A34794}"/>
    <dgm:cxn modelId="{10EB8542-0873-4F85-8E49-8DD09DA899BB}" type="presOf" srcId="{CE287AFB-20F9-40E2-BE36-D7AD1A7A6179}" destId="{27C8ED9C-2391-4224-B4F0-26F6AE1611C4}" srcOrd="0" destOrd="6" presId="urn:microsoft.com/office/officeart/2005/8/layout/vList2"/>
    <dgm:cxn modelId="{C5AF027E-ED76-4224-931A-84ED7620E154}" type="presOf" srcId="{489CE9E4-93D1-4CA5-89E3-8A7BAAF5CB2F}" destId="{27C8ED9C-2391-4224-B4F0-26F6AE1611C4}" srcOrd="0" destOrd="1" presId="urn:microsoft.com/office/officeart/2005/8/layout/vList2"/>
    <dgm:cxn modelId="{70BCD152-C89F-4C41-BB14-1F814570CB51}" type="presOf" srcId="{9D3C6841-7308-4A64-98C8-1EE052196BC3}" destId="{27C8ED9C-2391-4224-B4F0-26F6AE1611C4}" srcOrd="0" destOrd="8" presId="urn:microsoft.com/office/officeart/2005/8/layout/vList2"/>
    <dgm:cxn modelId="{F0EBCF6C-1E65-4966-9112-3E89EB4E1C38}" srcId="{0E82E353-9D12-4B30-B768-2AD659C6C7FA}" destId="{489CE9E4-93D1-4CA5-89E3-8A7BAAF5CB2F}" srcOrd="1" destOrd="0" parTransId="{8C55228F-3CD4-4685-B018-94AA5AB0AC3F}" sibTransId="{CB58624D-7996-4B0E-94E3-51EC04E2A539}"/>
    <dgm:cxn modelId="{95FA007C-2FF1-4EE2-AD7D-D72DF89DF169}" srcId="{0E82E353-9D12-4B30-B768-2AD659C6C7FA}" destId="{9D3C6841-7308-4A64-98C8-1EE052196BC3}" srcOrd="8" destOrd="0" parTransId="{238801B1-9E2E-472C-8A01-77717520A66F}" sibTransId="{21991803-50C8-4CA3-8174-7574F4CF2402}"/>
    <dgm:cxn modelId="{D4546F7F-B5A2-4E81-909E-56F0AF1CC4A1}" type="presParOf" srcId="{5ECEA8EB-1855-476A-AEE0-D4ABA2DFFFB3}" destId="{850117B4-CE50-4982-A554-86FDB080F0A7}" srcOrd="0" destOrd="0" presId="urn:microsoft.com/office/officeart/2005/8/layout/vList2"/>
    <dgm:cxn modelId="{C64DB617-20D2-4CB2-885E-8358D568D7C2}" type="presParOf" srcId="{5ECEA8EB-1855-476A-AEE0-D4ABA2DFFFB3}" destId="{56596433-8A3B-41A6-93F3-3001BB96F5BE}" srcOrd="1" destOrd="0" presId="urn:microsoft.com/office/officeart/2005/8/layout/vList2"/>
    <dgm:cxn modelId="{7DE268D2-005F-4C19-80CA-EAC19498852A}" type="presParOf" srcId="{5ECEA8EB-1855-476A-AEE0-D4ABA2DFFFB3}" destId="{04C9D7D5-A4ED-4A76-A681-437DCE9D143E}" srcOrd="2" destOrd="0" presId="urn:microsoft.com/office/officeart/2005/8/layout/vList2"/>
    <dgm:cxn modelId="{3A7FBAEF-E2BD-4B03-B831-BD407B781A7A}" type="presParOf" srcId="{5ECEA8EB-1855-476A-AEE0-D4ABA2DFFFB3}" destId="{27C8ED9C-2391-4224-B4F0-26F6AE1611C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948724-54E5-4963-A5FB-C102967B7E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80E173-93B0-41C2-BF88-73478852F890}">
      <dgm:prSet custT="1"/>
      <dgm:spPr/>
      <dgm:t>
        <a:bodyPr/>
        <a:lstStyle/>
        <a:p>
          <a:pPr rtl="0"/>
          <a:r>
            <a:rPr lang="en-US" sz="2000" dirty="0" smtClean="0"/>
            <a:t>I. </a:t>
          </a:r>
          <a:r>
            <a:rPr lang="ru-RU" sz="2000" dirty="0" smtClean="0"/>
            <a:t>Критерии за оценка на </a:t>
          </a:r>
          <a:r>
            <a:rPr lang="bg-BG" sz="2000" u="sng" dirty="0" smtClean="0"/>
            <a:t>административно съответствие и допустимост</a:t>
          </a:r>
          <a:r>
            <a:rPr lang="bg-BG" sz="2000" dirty="0" smtClean="0"/>
            <a:t>:</a:t>
          </a:r>
          <a:endParaRPr lang="bg-BG" sz="2000" dirty="0"/>
        </a:p>
      </dgm:t>
    </dgm:pt>
    <dgm:pt modelId="{0ECE8EAD-F3DD-4106-8C6F-94FD8C027EBC}" type="parTrans" cxnId="{452467C4-9ABA-41DA-9533-6592E08F9F23}">
      <dgm:prSet/>
      <dgm:spPr/>
      <dgm:t>
        <a:bodyPr/>
        <a:lstStyle/>
        <a:p>
          <a:endParaRPr lang="en-US"/>
        </a:p>
      </dgm:t>
    </dgm:pt>
    <dgm:pt modelId="{9DE1EBE1-F624-40DC-82E6-03A541767A35}" type="sibTrans" cxnId="{452467C4-9ABA-41DA-9533-6592E08F9F23}">
      <dgm:prSet/>
      <dgm:spPr/>
      <dgm:t>
        <a:bodyPr/>
        <a:lstStyle/>
        <a:p>
          <a:endParaRPr lang="en-US"/>
        </a:p>
      </dgm:t>
    </dgm:pt>
    <dgm:pt modelId="{8769A5D6-99BD-4855-8028-44990A9EBF14}">
      <dgm:prSet/>
      <dgm:spPr/>
      <dgm:t>
        <a:bodyPr/>
        <a:lstStyle/>
        <a:p>
          <a:pPr rtl="0"/>
          <a:r>
            <a:rPr lang="bg-BG" smtClean="0"/>
            <a:t>2.	Критерии за допустимост на кандидатите, в т.ч.:</a:t>
          </a:r>
          <a:endParaRPr lang="bg-BG"/>
        </a:p>
      </dgm:t>
    </dgm:pt>
    <dgm:pt modelId="{2CF81101-E64A-40AC-8578-44F31EC32F3F}" type="parTrans" cxnId="{935DB9B6-4A22-4BC4-B931-2090A55CE72E}">
      <dgm:prSet/>
      <dgm:spPr/>
      <dgm:t>
        <a:bodyPr/>
        <a:lstStyle/>
        <a:p>
          <a:endParaRPr lang="en-US"/>
        </a:p>
      </dgm:t>
    </dgm:pt>
    <dgm:pt modelId="{92A7FE68-82D8-424E-A084-F43A52487C59}" type="sibTrans" cxnId="{935DB9B6-4A22-4BC4-B931-2090A55CE72E}">
      <dgm:prSet/>
      <dgm:spPr/>
      <dgm:t>
        <a:bodyPr/>
        <a:lstStyle/>
        <a:p>
          <a:endParaRPr lang="en-US"/>
        </a:p>
      </dgm:t>
    </dgm:pt>
    <dgm:pt modelId="{4952A97B-D252-4EED-9952-57EC94F0F4C8}">
      <dgm:prSet/>
      <dgm:spPr>
        <a:solidFill>
          <a:srgbClr val="EEF5FB">
            <a:alpha val="89000"/>
          </a:srgbClr>
        </a:solidFill>
      </dgm:spPr>
      <dgm:t>
        <a:bodyPr/>
        <a:lstStyle/>
        <a:p>
          <a:pPr rtl="0"/>
          <a:r>
            <a:rPr lang="bg-BG" dirty="0" smtClean="0">
              <a:solidFill>
                <a:srgbClr val="1D3259"/>
              </a:solidFill>
            </a:rPr>
            <a:t>Кандидатът е оператор на индустриален парк/зона.</a:t>
          </a:r>
          <a:endParaRPr lang="bg-BG" dirty="0">
            <a:solidFill>
              <a:srgbClr val="1D3259"/>
            </a:solidFill>
          </a:endParaRPr>
        </a:p>
      </dgm:t>
    </dgm:pt>
    <dgm:pt modelId="{7976CAD9-553F-4676-819A-B9AA4DB3DA46}" type="parTrans" cxnId="{A70CDC09-2AD9-4AE8-B1F9-FE8AEF9F12B0}">
      <dgm:prSet/>
      <dgm:spPr/>
      <dgm:t>
        <a:bodyPr/>
        <a:lstStyle/>
        <a:p>
          <a:endParaRPr lang="en-US"/>
        </a:p>
      </dgm:t>
    </dgm:pt>
    <dgm:pt modelId="{349B7E41-56C1-414A-A1F7-48197A3DF76E}" type="sibTrans" cxnId="{A70CDC09-2AD9-4AE8-B1F9-FE8AEF9F12B0}">
      <dgm:prSet/>
      <dgm:spPr/>
      <dgm:t>
        <a:bodyPr/>
        <a:lstStyle/>
        <a:p>
          <a:endParaRPr lang="en-US"/>
        </a:p>
      </dgm:t>
    </dgm:pt>
    <dgm:pt modelId="{5744A71A-E510-4176-B019-9D7EDA963B2B}">
      <dgm:prSet/>
      <dgm:spPr>
        <a:solidFill>
          <a:srgbClr val="EEF5FB">
            <a:alpha val="89000"/>
          </a:srgbClr>
        </a:solidFill>
      </dgm:spPr>
      <dgm:t>
        <a:bodyPr/>
        <a:lstStyle/>
        <a:p>
          <a:pPr rtl="0"/>
          <a:r>
            <a:rPr lang="bg-BG" dirty="0" smtClean="0">
              <a:solidFill>
                <a:srgbClr val="1D3259"/>
              </a:solidFill>
            </a:rPr>
            <a:t>Кандидатът е търговец по смисъла на Търговския закон или е еквивалентно лице по смисъла на законодателството на държава-членка на Европейското икономическо пространство.</a:t>
          </a:r>
          <a:endParaRPr lang="bg-BG" dirty="0">
            <a:solidFill>
              <a:srgbClr val="1D3259"/>
            </a:solidFill>
          </a:endParaRPr>
        </a:p>
      </dgm:t>
    </dgm:pt>
    <dgm:pt modelId="{29F7A4E3-4512-4202-BECD-ACAD2975FDD5}" type="parTrans" cxnId="{F0F138FA-9FC2-4CBB-94ED-7700A97E1D30}">
      <dgm:prSet/>
      <dgm:spPr/>
      <dgm:t>
        <a:bodyPr/>
        <a:lstStyle/>
        <a:p>
          <a:endParaRPr lang="en-US"/>
        </a:p>
      </dgm:t>
    </dgm:pt>
    <dgm:pt modelId="{08A60B6D-2303-4376-A677-592F1AB72013}" type="sibTrans" cxnId="{F0F138FA-9FC2-4CBB-94ED-7700A97E1D30}">
      <dgm:prSet/>
      <dgm:spPr/>
      <dgm:t>
        <a:bodyPr/>
        <a:lstStyle/>
        <a:p>
          <a:endParaRPr lang="en-US"/>
        </a:p>
      </dgm:t>
    </dgm:pt>
    <dgm:pt modelId="{CF09C1CC-8AE0-4F45-85F3-B055D1A73672}">
      <dgm:prSet/>
      <dgm:spPr>
        <a:solidFill>
          <a:srgbClr val="EEF5FB">
            <a:alpha val="89000"/>
          </a:srgbClr>
        </a:solidFill>
      </dgm:spPr>
      <dgm:t>
        <a:bodyPr/>
        <a:lstStyle/>
        <a:p>
          <a:pPr rtl="0"/>
          <a:r>
            <a:rPr lang="bg-BG" dirty="0" smtClean="0">
              <a:solidFill>
                <a:srgbClr val="1D3259"/>
              </a:solidFill>
            </a:rPr>
            <a:t>По настоящата процедура е подадено едно предложение за изпълнение на инвестиции за посочения индустриален парк/зона. При подаване на повече от едно предложение за изпълнение на инвестиции за един и същ индустриален парк/зона, се разглежда само последното подадено предложение за изпълнение на инвестиции, като предходните се считат за оттеглени.</a:t>
          </a:r>
          <a:endParaRPr lang="bg-BG" dirty="0">
            <a:solidFill>
              <a:srgbClr val="1D3259"/>
            </a:solidFill>
          </a:endParaRPr>
        </a:p>
      </dgm:t>
    </dgm:pt>
    <dgm:pt modelId="{7499F403-E65F-493E-91D6-68472AFCE186}" type="parTrans" cxnId="{68AEBE1B-4CEB-403E-90D5-848D62B623D9}">
      <dgm:prSet/>
      <dgm:spPr/>
      <dgm:t>
        <a:bodyPr/>
        <a:lstStyle/>
        <a:p>
          <a:endParaRPr lang="en-US"/>
        </a:p>
      </dgm:t>
    </dgm:pt>
    <dgm:pt modelId="{AFE45327-798C-4F95-B878-77D47F8F601E}" type="sibTrans" cxnId="{68AEBE1B-4CEB-403E-90D5-848D62B623D9}">
      <dgm:prSet/>
      <dgm:spPr/>
      <dgm:t>
        <a:bodyPr/>
        <a:lstStyle/>
        <a:p>
          <a:endParaRPr lang="en-US"/>
        </a:p>
      </dgm:t>
    </dgm:pt>
    <dgm:pt modelId="{05F96BA1-9A89-4864-84C4-F10C826FB5DB}">
      <dgm:prSet/>
      <dgm:spPr>
        <a:solidFill>
          <a:srgbClr val="EEF5FB">
            <a:alpha val="89000"/>
          </a:srgbClr>
        </a:solidFill>
      </dgm:spPr>
      <dgm:t>
        <a:bodyPr/>
        <a:lstStyle/>
        <a:p>
          <a:pPr rtl="0"/>
          <a:r>
            <a:rPr lang="bg-BG" smtClean="0">
              <a:solidFill>
                <a:srgbClr val="1D3259"/>
              </a:solidFill>
            </a:rPr>
            <a:t>Кандидатът е микро-, малко или средно предприятие по смисъла на Приложение I на Регламент на Комисията (ЕС) № 651/2014, и чл. 3 и чл. 4 от Закона за малките и средните предприятия и Препоръка на Комисията от 6 май 2003 г. относно определението за микро-, малки и средни предприятия</a:t>
          </a:r>
          <a:endParaRPr lang="bg-BG">
            <a:solidFill>
              <a:srgbClr val="1D3259"/>
            </a:solidFill>
          </a:endParaRPr>
        </a:p>
      </dgm:t>
    </dgm:pt>
    <dgm:pt modelId="{3C61ECDC-5C8C-4F40-A2EB-37D1F75289A3}" type="parTrans" cxnId="{EB2470C7-9A29-4C90-9CC1-320517C95A11}">
      <dgm:prSet/>
      <dgm:spPr/>
      <dgm:t>
        <a:bodyPr/>
        <a:lstStyle/>
        <a:p>
          <a:endParaRPr lang="en-US"/>
        </a:p>
      </dgm:t>
    </dgm:pt>
    <dgm:pt modelId="{108D10DE-3AC0-4953-87F8-CB57FCDE48D6}" type="sibTrans" cxnId="{EB2470C7-9A29-4C90-9CC1-320517C95A11}">
      <dgm:prSet/>
      <dgm:spPr/>
      <dgm:t>
        <a:bodyPr/>
        <a:lstStyle/>
        <a:p>
          <a:endParaRPr lang="en-US"/>
        </a:p>
      </dgm:t>
    </dgm:pt>
    <dgm:pt modelId="{EDC5069F-8D9D-40DA-9116-067EFB17D838}">
      <dgm:prSet/>
      <dgm:spPr>
        <a:solidFill>
          <a:srgbClr val="EEF5FB">
            <a:alpha val="89000"/>
          </a:srgbClr>
        </a:solidFill>
      </dgm:spPr>
      <dgm:t>
        <a:bodyPr/>
        <a:lstStyle/>
        <a:p>
          <a:pPr rtl="0"/>
          <a:r>
            <a:rPr lang="bg-BG" dirty="0" smtClean="0">
              <a:solidFill>
                <a:srgbClr val="1D3259"/>
              </a:solidFill>
            </a:rPr>
            <a:t>Кандидатът е голямо предприятие и не отговаря на изискванията за малко и средно предприятие по смисъла </a:t>
          </a:r>
          <a:r>
            <a:rPr lang="ru-RU" dirty="0" smtClean="0">
              <a:solidFill>
                <a:srgbClr val="1D3259"/>
              </a:solidFill>
            </a:rPr>
            <a:t>на Приложение I на Регламент на </a:t>
          </a:r>
          <a:r>
            <a:rPr lang="bg-BG" dirty="0" smtClean="0">
              <a:solidFill>
                <a:srgbClr val="1D3259"/>
              </a:solidFill>
            </a:rPr>
            <a:t>Комисията</a:t>
          </a:r>
          <a:r>
            <a:rPr lang="ru-RU" dirty="0" smtClean="0">
              <a:solidFill>
                <a:srgbClr val="1D3259"/>
              </a:solidFill>
            </a:rPr>
            <a:t> (ЕС) № 651/2014, и чл. 3 и чл. 4 от Закона за </a:t>
          </a:r>
          <a:r>
            <a:rPr lang="bg-BG" dirty="0" smtClean="0">
              <a:solidFill>
                <a:srgbClr val="1D3259"/>
              </a:solidFill>
            </a:rPr>
            <a:t>малките и средните предприятия и Препоръка на Комисията от 6 май 2003 г. относно определението за </a:t>
          </a:r>
          <a:r>
            <a:rPr lang="bg-BG" dirty="0" err="1" smtClean="0">
              <a:solidFill>
                <a:srgbClr val="1D3259"/>
              </a:solidFill>
            </a:rPr>
            <a:t>микро</a:t>
          </a:r>
          <a:r>
            <a:rPr lang="bg-BG" dirty="0" smtClean="0">
              <a:solidFill>
                <a:srgbClr val="1D3259"/>
              </a:solidFill>
            </a:rPr>
            <a:t>-, малки и средни предприятия и др.</a:t>
          </a:r>
          <a:endParaRPr lang="bg-BG" dirty="0">
            <a:solidFill>
              <a:srgbClr val="1D3259"/>
            </a:solidFill>
          </a:endParaRPr>
        </a:p>
      </dgm:t>
    </dgm:pt>
    <dgm:pt modelId="{AD4F354B-CD1B-4467-844F-DC7F641F0743}" type="parTrans" cxnId="{D04D1E2E-F4CD-416C-B395-1448EC527051}">
      <dgm:prSet/>
      <dgm:spPr/>
      <dgm:t>
        <a:bodyPr/>
        <a:lstStyle/>
        <a:p>
          <a:endParaRPr lang="en-US"/>
        </a:p>
      </dgm:t>
    </dgm:pt>
    <dgm:pt modelId="{7CDF094C-5867-41C5-A836-95BC48F15E81}" type="sibTrans" cxnId="{D04D1E2E-F4CD-416C-B395-1448EC527051}">
      <dgm:prSet/>
      <dgm:spPr/>
      <dgm:t>
        <a:bodyPr/>
        <a:lstStyle/>
        <a:p>
          <a:endParaRPr lang="en-US"/>
        </a:p>
      </dgm:t>
    </dgm:pt>
    <dgm:pt modelId="{3574E795-8CC3-4040-AC4E-314BE6120099}" type="pres">
      <dgm:prSet presAssocID="{C4948724-54E5-4963-A5FB-C102967B7E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412372-AC66-48A6-93A5-C81CB974B066}" type="pres">
      <dgm:prSet presAssocID="{BA80E173-93B0-41C2-BF88-73478852F89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46D5A-DD48-4D39-99E8-11A4F57F728F}" type="pres">
      <dgm:prSet presAssocID="{9DE1EBE1-F624-40DC-82E6-03A541767A35}" presName="spacer" presStyleCnt="0"/>
      <dgm:spPr/>
    </dgm:pt>
    <dgm:pt modelId="{CE8DCEF6-554A-48A7-B9C3-4CB2E04371AB}" type="pres">
      <dgm:prSet presAssocID="{8769A5D6-99BD-4855-8028-44990A9EBF1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92939-3AA7-435B-AD26-C60FCC369410}" type="pres">
      <dgm:prSet presAssocID="{8769A5D6-99BD-4855-8028-44990A9EBF1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F1295A-2D3E-45EC-8856-7B19EE693487}" type="presOf" srcId="{4952A97B-D252-4EED-9952-57EC94F0F4C8}" destId="{EA692939-3AA7-435B-AD26-C60FCC369410}" srcOrd="0" destOrd="0" presId="urn:microsoft.com/office/officeart/2005/8/layout/vList2"/>
    <dgm:cxn modelId="{91AEAFBA-10E2-40E8-AB14-4BA16275EA0F}" type="presOf" srcId="{5744A71A-E510-4176-B019-9D7EDA963B2B}" destId="{EA692939-3AA7-435B-AD26-C60FCC369410}" srcOrd="0" destOrd="1" presId="urn:microsoft.com/office/officeart/2005/8/layout/vList2"/>
    <dgm:cxn modelId="{F0F138FA-9FC2-4CBB-94ED-7700A97E1D30}" srcId="{8769A5D6-99BD-4855-8028-44990A9EBF14}" destId="{5744A71A-E510-4176-B019-9D7EDA963B2B}" srcOrd="1" destOrd="0" parTransId="{29F7A4E3-4512-4202-BECD-ACAD2975FDD5}" sibTransId="{08A60B6D-2303-4376-A677-592F1AB72013}"/>
    <dgm:cxn modelId="{9D4EB34B-E2BF-4DB1-B8CC-65AA75B4CC94}" type="presOf" srcId="{8769A5D6-99BD-4855-8028-44990A9EBF14}" destId="{CE8DCEF6-554A-48A7-B9C3-4CB2E04371AB}" srcOrd="0" destOrd="0" presId="urn:microsoft.com/office/officeart/2005/8/layout/vList2"/>
    <dgm:cxn modelId="{D04D1E2E-F4CD-416C-B395-1448EC527051}" srcId="{8769A5D6-99BD-4855-8028-44990A9EBF14}" destId="{EDC5069F-8D9D-40DA-9116-067EFB17D838}" srcOrd="4" destOrd="0" parTransId="{AD4F354B-CD1B-4467-844F-DC7F641F0743}" sibTransId="{7CDF094C-5867-41C5-A836-95BC48F15E81}"/>
    <dgm:cxn modelId="{D4DF89F4-6679-43CB-933E-1E4AE6C8314F}" type="presOf" srcId="{EDC5069F-8D9D-40DA-9116-067EFB17D838}" destId="{EA692939-3AA7-435B-AD26-C60FCC369410}" srcOrd="0" destOrd="4" presId="urn:microsoft.com/office/officeart/2005/8/layout/vList2"/>
    <dgm:cxn modelId="{F8AC2CA3-F4C8-4EB9-B9FF-FAC2D4A2A377}" type="presOf" srcId="{C4948724-54E5-4963-A5FB-C102967B7EEB}" destId="{3574E795-8CC3-4040-AC4E-314BE6120099}" srcOrd="0" destOrd="0" presId="urn:microsoft.com/office/officeart/2005/8/layout/vList2"/>
    <dgm:cxn modelId="{62F0CA8A-FA3B-4A51-83A1-3BA3F94E0547}" type="presOf" srcId="{05F96BA1-9A89-4864-84C4-F10C826FB5DB}" destId="{EA692939-3AA7-435B-AD26-C60FCC369410}" srcOrd="0" destOrd="3" presId="urn:microsoft.com/office/officeart/2005/8/layout/vList2"/>
    <dgm:cxn modelId="{E98D22EE-5B5F-4CFF-AC3A-962B396076E5}" type="presOf" srcId="{BA80E173-93B0-41C2-BF88-73478852F890}" destId="{9A412372-AC66-48A6-93A5-C81CB974B066}" srcOrd="0" destOrd="0" presId="urn:microsoft.com/office/officeart/2005/8/layout/vList2"/>
    <dgm:cxn modelId="{452467C4-9ABA-41DA-9533-6592E08F9F23}" srcId="{C4948724-54E5-4963-A5FB-C102967B7EEB}" destId="{BA80E173-93B0-41C2-BF88-73478852F890}" srcOrd="0" destOrd="0" parTransId="{0ECE8EAD-F3DD-4106-8C6F-94FD8C027EBC}" sibTransId="{9DE1EBE1-F624-40DC-82E6-03A541767A35}"/>
    <dgm:cxn modelId="{EB2470C7-9A29-4C90-9CC1-320517C95A11}" srcId="{8769A5D6-99BD-4855-8028-44990A9EBF14}" destId="{05F96BA1-9A89-4864-84C4-F10C826FB5DB}" srcOrd="3" destOrd="0" parTransId="{3C61ECDC-5C8C-4F40-A2EB-37D1F75289A3}" sibTransId="{108D10DE-3AC0-4953-87F8-CB57FCDE48D6}"/>
    <dgm:cxn modelId="{68AEBE1B-4CEB-403E-90D5-848D62B623D9}" srcId="{8769A5D6-99BD-4855-8028-44990A9EBF14}" destId="{CF09C1CC-8AE0-4F45-85F3-B055D1A73672}" srcOrd="2" destOrd="0" parTransId="{7499F403-E65F-493E-91D6-68472AFCE186}" sibTransId="{AFE45327-798C-4F95-B878-77D47F8F601E}"/>
    <dgm:cxn modelId="{A70CDC09-2AD9-4AE8-B1F9-FE8AEF9F12B0}" srcId="{8769A5D6-99BD-4855-8028-44990A9EBF14}" destId="{4952A97B-D252-4EED-9952-57EC94F0F4C8}" srcOrd="0" destOrd="0" parTransId="{7976CAD9-553F-4676-819A-B9AA4DB3DA46}" sibTransId="{349B7E41-56C1-414A-A1F7-48197A3DF76E}"/>
    <dgm:cxn modelId="{935DB9B6-4A22-4BC4-B931-2090A55CE72E}" srcId="{C4948724-54E5-4963-A5FB-C102967B7EEB}" destId="{8769A5D6-99BD-4855-8028-44990A9EBF14}" srcOrd="1" destOrd="0" parTransId="{2CF81101-E64A-40AC-8578-44F31EC32F3F}" sibTransId="{92A7FE68-82D8-424E-A084-F43A52487C59}"/>
    <dgm:cxn modelId="{9D00C49F-A8A6-46C2-9D27-D34F0FA2E976}" type="presOf" srcId="{CF09C1CC-8AE0-4F45-85F3-B055D1A73672}" destId="{EA692939-3AA7-435B-AD26-C60FCC369410}" srcOrd="0" destOrd="2" presId="urn:microsoft.com/office/officeart/2005/8/layout/vList2"/>
    <dgm:cxn modelId="{4CA00C68-9C5E-4D41-A8FE-CDECF38C9E47}" type="presParOf" srcId="{3574E795-8CC3-4040-AC4E-314BE6120099}" destId="{9A412372-AC66-48A6-93A5-C81CB974B066}" srcOrd="0" destOrd="0" presId="urn:microsoft.com/office/officeart/2005/8/layout/vList2"/>
    <dgm:cxn modelId="{7CDA5474-7037-455B-B036-EFB869936134}" type="presParOf" srcId="{3574E795-8CC3-4040-AC4E-314BE6120099}" destId="{06F46D5A-DD48-4D39-99E8-11A4F57F728F}" srcOrd="1" destOrd="0" presId="urn:microsoft.com/office/officeart/2005/8/layout/vList2"/>
    <dgm:cxn modelId="{CFB52D71-37C0-48AD-AFA5-573CA5BE5B3B}" type="presParOf" srcId="{3574E795-8CC3-4040-AC4E-314BE6120099}" destId="{CE8DCEF6-554A-48A7-B9C3-4CB2E04371AB}" srcOrd="2" destOrd="0" presId="urn:microsoft.com/office/officeart/2005/8/layout/vList2"/>
    <dgm:cxn modelId="{8431F9F6-95FF-478E-AD91-B67C8159599D}" type="presParOf" srcId="{3574E795-8CC3-4040-AC4E-314BE6120099}" destId="{EA692939-3AA7-435B-AD26-C60FCC36941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E1167D-371B-453C-803F-7C0822C39B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C5B4D8-62E5-41E3-A695-C3E7253D80BC}">
      <dgm:prSet custT="1"/>
      <dgm:spPr/>
      <dgm:t>
        <a:bodyPr/>
        <a:lstStyle/>
        <a:p>
          <a:pPr rtl="0"/>
          <a:r>
            <a:rPr lang="en-US" sz="2000" dirty="0" smtClean="0"/>
            <a:t>I. </a:t>
          </a:r>
          <a:r>
            <a:rPr lang="ru-RU" sz="2000" dirty="0" smtClean="0"/>
            <a:t>Критерии за оценка на </a:t>
          </a:r>
          <a:r>
            <a:rPr lang="ru-RU" sz="2000" u="sng" dirty="0" smtClean="0"/>
            <a:t>административно </a:t>
          </a:r>
          <a:r>
            <a:rPr lang="bg-BG" sz="2000" u="sng" noProof="0" dirty="0" smtClean="0"/>
            <a:t>съответствие и допустимост</a:t>
          </a:r>
          <a:r>
            <a:rPr lang="ru-RU" sz="2000" dirty="0" smtClean="0"/>
            <a:t>:</a:t>
          </a:r>
          <a:endParaRPr lang="bg-BG" sz="2000" dirty="0"/>
        </a:p>
      </dgm:t>
    </dgm:pt>
    <dgm:pt modelId="{0A51A890-B36B-4BD4-99F1-67AB5F612DF7}" type="parTrans" cxnId="{2C8B2EB2-F333-46AA-98A3-4511FCD6B26D}">
      <dgm:prSet/>
      <dgm:spPr/>
      <dgm:t>
        <a:bodyPr/>
        <a:lstStyle/>
        <a:p>
          <a:endParaRPr lang="en-US"/>
        </a:p>
      </dgm:t>
    </dgm:pt>
    <dgm:pt modelId="{7B81058E-7BE2-49DE-A66D-6E76C816AB3F}" type="sibTrans" cxnId="{2C8B2EB2-F333-46AA-98A3-4511FCD6B26D}">
      <dgm:prSet/>
      <dgm:spPr/>
      <dgm:t>
        <a:bodyPr/>
        <a:lstStyle/>
        <a:p>
          <a:endParaRPr lang="en-US"/>
        </a:p>
      </dgm:t>
    </dgm:pt>
    <dgm:pt modelId="{7CFD915E-E099-495A-A900-B54E68F5C420}">
      <dgm:prSet/>
      <dgm:spPr/>
      <dgm:t>
        <a:bodyPr/>
        <a:lstStyle/>
        <a:p>
          <a:pPr rtl="0"/>
          <a:r>
            <a:rPr lang="ru-RU" dirty="0" smtClean="0"/>
            <a:t>3.	Критерии за оценка на </a:t>
          </a:r>
          <a:r>
            <a:rPr lang="bg-BG" noProof="0" dirty="0" smtClean="0"/>
            <a:t>допустимостта на предложените дейности, в </a:t>
          </a:r>
          <a:r>
            <a:rPr lang="bg-BG" noProof="1" smtClean="0"/>
            <a:t>т.ч</a:t>
          </a:r>
          <a:r>
            <a:rPr lang="ru-RU" dirty="0" smtClean="0"/>
            <a:t>.:</a:t>
          </a:r>
          <a:endParaRPr lang="bg-BG" dirty="0"/>
        </a:p>
      </dgm:t>
    </dgm:pt>
    <dgm:pt modelId="{BC7A2A69-1E3E-4A98-93C2-5C101FB681E3}" type="parTrans" cxnId="{EAA92C95-6CB7-47F8-B3D1-EEEE6313B4B4}">
      <dgm:prSet/>
      <dgm:spPr/>
      <dgm:t>
        <a:bodyPr/>
        <a:lstStyle/>
        <a:p>
          <a:endParaRPr lang="en-US"/>
        </a:p>
      </dgm:t>
    </dgm:pt>
    <dgm:pt modelId="{A1B429CE-1725-4649-9FAE-9A384321EB5F}" type="sibTrans" cxnId="{EAA92C95-6CB7-47F8-B3D1-EEEE6313B4B4}">
      <dgm:prSet/>
      <dgm:spPr/>
      <dgm:t>
        <a:bodyPr/>
        <a:lstStyle/>
        <a:p>
          <a:endParaRPr lang="en-US"/>
        </a:p>
      </dgm:t>
    </dgm:pt>
    <dgm:pt modelId="{F89896E9-3B4E-4711-BB41-8DBB848CEAC6}">
      <dgm:prSet/>
      <dgm:spPr>
        <a:solidFill>
          <a:schemeClr val="bg1">
            <a:alpha val="89000"/>
          </a:schemeClr>
        </a:solidFill>
      </dgm:spPr>
      <dgm:t>
        <a:bodyPr/>
        <a:lstStyle/>
        <a:p>
          <a:pPr rtl="0"/>
          <a:r>
            <a:rPr lang="bg-BG" dirty="0" smtClean="0">
              <a:solidFill>
                <a:srgbClr val="1D3259"/>
              </a:solidFill>
            </a:rPr>
            <a:t>Продължителността на дейностите не надхвърля 30 месеца (не по-късно от 30 юни 2026 г.). </a:t>
          </a:r>
          <a:endParaRPr lang="bg-BG" dirty="0">
            <a:solidFill>
              <a:srgbClr val="1D3259"/>
            </a:solidFill>
          </a:endParaRPr>
        </a:p>
      </dgm:t>
    </dgm:pt>
    <dgm:pt modelId="{BF2BECE7-8EC8-4C1B-86B9-32E92C30E97A}" type="parTrans" cxnId="{755ACC2C-4FC3-4BD4-B691-BD6C3583CFDF}">
      <dgm:prSet/>
      <dgm:spPr/>
      <dgm:t>
        <a:bodyPr/>
        <a:lstStyle/>
        <a:p>
          <a:endParaRPr lang="en-US"/>
        </a:p>
      </dgm:t>
    </dgm:pt>
    <dgm:pt modelId="{8F1FE515-FF09-4348-AD35-FF9F73485AD3}" type="sibTrans" cxnId="{755ACC2C-4FC3-4BD4-B691-BD6C3583CFDF}">
      <dgm:prSet/>
      <dgm:spPr/>
      <dgm:t>
        <a:bodyPr/>
        <a:lstStyle/>
        <a:p>
          <a:endParaRPr lang="en-US"/>
        </a:p>
      </dgm:t>
    </dgm:pt>
    <dgm:pt modelId="{65097700-B665-4A9F-9BC8-A0695F2F7D25}">
      <dgm:prSet/>
      <dgm:spPr>
        <a:solidFill>
          <a:schemeClr val="bg1">
            <a:alpha val="89000"/>
          </a:schemeClr>
        </a:solidFill>
      </dgm:spPr>
      <dgm:t>
        <a:bodyPr/>
        <a:lstStyle/>
        <a:p>
          <a:pPr rtl="0"/>
          <a:r>
            <a:rPr lang="bg-BG" smtClean="0">
              <a:solidFill>
                <a:srgbClr val="1D3259"/>
              </a:solidFill>
            </a:rPr>
            <a:t>Дейностите по предложението се изпълняват само на територията на Република България. </a:t>
          </a:r>
          <a:endParaRPr lang="bg-BG">
            <a:solidFill>
              <a:srgbClr val="1D3259"/>
            </a:solidFill>
          </a:endParaRPr>
        </a:p>
      </dgm:t>
    </dgm:pt>
    <dgm:pt modelId="{F9D3526B-500A-4FB5-958F-05127425813B}" type="parTrans" cxnId="{B4AA9809-B472-4104-BFBC-EF3729AEF174}">
      <dgm:prSet/>
      <dgm:spPr/>
      <dgm:t>
        <a:bodyPr/>
        <a:lstStyle/>
        <a:p>
          <a:endParaRPr lang="en-US"/>
        </a:p>
      </dgm:t>
    </dgm:pt>
    <dgm:pt modelId="{67168B34-3CE5-4F17-A666-046635ED02A9}" type="sibTrans" cxnId="{B4AA9809-B472-4104-BFBC-EF3729AEF174}">
      <dgm:prSet/>
      <dgm:spPr/>
      <dgm:t>
        <a:bodyPr/>
        <a:lstStyle/>
        <a:p>
          <a:endParaRPr lang="en-US"/>
        </a:p>
      </dgm:t>
    </dgm:pt>
    <dgm:pt modelId="{BAA49A61-C411-4872-8AD1-D336A64E5A56}">
      <dgm:prSet/>
      <dgm:spPr>
        <a:solidFill>
          <a:schemeClr val="bg1">
            <a:alpha val="89000"/>
          </a:schemeClr>
        </a:solidFill>
      </dgm:spPr>
      <dgm:t>
        <a:bodyPr/>
        <a:lstStyle/>
        <a:p>
          <a:pPr rtl="0"/>
          <a:r>
            <a:rPr lang="bg-BG" dirty="0" smtClean="0">
              <a:solidFill>
                <a:srgbClr val="1D3259"/>
              </a:solidFill>
            </a:rPr>
            <a:t>Предложението за изпълнение на инвестиция съдържа </a:t>
          </a:r>
          <a:r>
            <a:rPr lang="bg-BG" b="1" dirty="0" smtClean="0">
              <a:solidFill>
                <a:srgbClr val="1D3259"/>
              </a:solidFill>
            </a:rPr>
            <a:t>Дейност 1 </a:t>
          </a:r>
          <a:r>
            <a:rPr lang="bg-BG" dirty="0" smtClean="0">
              <a:solidFill>
                <a:srgbClr val="1D3259"/>
              </a:solidFill>
            </a:rPr>
            <a:t>„Изграждане, реконструкция и/или рехабилитация на довеждаща техническа инфраструктура – елементи на публична (държавна или общинска) техническа инфраструктура, до индустриалния парк/зона“ </a:t>
          </a:r>
          <a:r>
            <a:rPr lang="bg-BG" b="1" dirty="0" smtClean="0">
              <a:solidFill>
                <a:srgbClr val="1D3259"/>
              </a:solidFill>
            </a:rPr>
            <a:t>и/или Дейност 2 </a:t>
          </a:r>
          <a:r>
            <a:rPr lang="bg-BG" dirty="0" smtClean="0">
              <a:solidFill>
                <a:srgbClr val="1D3259"/>
              </a:solidFill>
            </a:rPr>
            <a:t>„Изграждане, реконструкция и/или рехабилитация на вътрешна техническа инфраструктура, в границите на индустриалния парк/зона“, съгласно т. 8 „Дейности, допустими за финансиране“ от Условията за кандидатстване</a:t>
          </a:r>
          <a:r>
            <a:rPr lang="ru-RU" dirty="0" smtClean="0">
              <a:solidFill>
                <a:srgbClr val="1D3259"/>
              </a:solidFill>
            </a:rPr>
            <a:t>.</a:t>
          </a:r>
          <a:endParaRPr lang="bg-BG" dirty="0">
            <a:solidFill>
              <a:srgbClr val="1D3259"/>
            </a:solidFill>
          </a:endParaRPr>
        </a:p>
      </dgm:t>
    </dgm:pt>
    <dgm:pt modelId="{5D553612-0928-43C7-B189-564CC48AC680}" type="parTrans" cxnId="{4E2EA30E-D8BC-4DE3-9DFA-2DAE50390744}">
      <dgm:prSet/>
      <dgm:spPr/>
      <dgm:t>
        <a:bodyPr/>
        <a:lstStyle/>
        <a:p>
          <a:endParaRPr lang="en-US"/>
        </a:p>
      </dgm:t>
    </dgm:pt>
    <dgm:pt modelId="{0BDEACCC-B853-4193-AEB6-ADBBD78556DC}" type="sibTrans" cxnId="{4E2EA30E-D8BC-4DE3-9DFA-2DAE50390744}">
      <dgm:prSet/>
      <dgm:spPr/>
      <dgm:t>
        <a:bodyPr/>
        <a:lstStyle/>
        <a:p>
          <a:endParaRPr lang="en-US"/>
        </a:p>
      </dgm:t>
    </dgm:pt>
    <dgm:pt modelId="{28275D1E-F527-474A-9BA4-A960506691EF}">
      <dgm:prSet/>
      <dgm:spPr>
        <a:solidFill>
          <a:schemeClr val="bg1">
            <a:alpha val="89000"/>
          </a:schemeClr>
        </a:solidFill>
      </dgm:spPr>
      <dgm:t>
        <a:bodyPr/>
        <a:lstStyle/>
        <a:p>
          <a:pPr rtl="0"/>
          <a:r>
            <a:rPr lang="bg-BG" dirty="0" smtClean="0">
              <a:solidFill>
                <a:srgbClr val="1D3259"/>
              </a:solidFill>
            </a:rPr>
            <a:t>Предложението за изпълнение на инвестиция е в съответствие с принципа за „</a:t>
          </a:r>
          <a:r>
            <a:rPr lang="bg-BG" dirty="0" err="1" smtClean="0">
              <a:solidFill>
                <a:srgbClr val="1D3259"/>
              </a:solidFill>
            </a:rPr>
            <a:t>ненанасяне</a:t>
          </a:r>
          <a:r>
            <a:rPr lang="bg-BG" dirty="0" smtClean="0">
              <a:solidFill>
                <a:srgbClr val="1D3259"/>
              </a:solidFill>
            </a:rPr>
            <a:t> на значителни вреди“, включително предвижда Кандидатът (Оператора на индустриалния парк) да се погрижи най-малко 70 % (в тегло) от неопасните отпадъци от строителните и разрушителните работи на дадения обект (с изключение на естествено срещаните материали, определени в категория 17 05 04 от Европейския списък на отпадъците, установен с Решение 2000/532/ЕО на Комисията) да бъдат подготвени за повторна употреба, рециклиране и друго съществено оползотворяване, в т.ч. насипни дейности, при които се използват отпадъци вместо други материали, в 8091/22 ADD 1 32 ECOFIN 1A BG съответствие с йерархията на отпадъците и Протокола на ЕС за управление на отпадъците от строителство и разрушаване и др.</a:t>
          </a:r>
          <a:endParaRPr lang="bg-BG" dirty="0">
            <a:solidFill>
              <a:srgbClr val="1D3259"/>
            </a:solidFill>
          </a:endParaRPr>
        </a:p>
      </dgm:t>
    </dgm:pt>
    <dgm:pt modelId="{CC9E10A3-2F96-4647-89A7-87D0DBE588F0}" type="parTrans" cxnId="{A9291C7C-7889-426E-81D6-5A6FED267C3F}">
      <dgm:prSet/>
      <dgm:spPr/>
      <dgm:t>
        <a:bodyPr/>
        <a:lstStyle/>
        <a:p>
          <a:endParaRPr lang="en-US"/>
        </a:p>
      </dgm:t>
    </dgm:pt>
    <dgm:pt modelId="{D8F23555-60DC-4906-8F30-187204670CC0}" type="sibTrans" cxnId="{A9291C7C-7889-426E-81D6-5A6FED267C3F}">
      <dgm:prSet/>
      <dgm:spPr/>
      <dgm:t>
        <a:bodyPr/>
        <a:lstStyle/>
        <a:p>
          <a:endParaRPr lang="en-US"/>
        </a:p>
      </dgm:t>
    </dgm:pt>
    <dgm:pt modelId="{6CF7F5AE-F12F-4EA8-B75C-C0FA96260A9E}" type="pres">
      <dgm:prSet presAssocID="{00E1167D-371B-453C-803F-7C0822C39B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9E8A2D-A07A-4E48-9C83-6551A74C6BDE}" type="pres">
      <dgm:prSet presAssocID="{35C5B4D8-62E5-41E3-A695-C3E7253D80B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485A9-707C-4080-8F54-44878FE35A3E}" type="pres">
      <dgm:prSet presAssocID="{7B81058E-7BE2-49DE-A66D-6E76C816AB3F}" presName="spacer" presStyleCnt="0"/>
      <dgm:spPr/>
    </dgm:pt>
    <dgm:pt modelId="{07E771DD-EA04-451F-8883-E0DDB73FB1A0}" type="pres">
      <dgm:prSet presAssocID="{7CFD915E-E099-495A-A900-B54E68F5C42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5B66C-4D22-472D-A370-70121F6B7DC3}" type="pres">
      <dgm:prSet presAssocID="{7CFD915E-E099-495A-A900-B54E68F5C42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89EE99-7C81-4DF1-9FD0-C7D39869C385}" type="presOf" srcId="{65097700-B665-4A9F-9BC8-A0695F2F7D25}" destId="{C505B66C-4D22-472D-A370-70121F6B7DC3}" srcOrd="0" destOrd="1" presId="urn:microsoft.com/office/officeart/2005/8/layout/vList2"/>
    <dgm:cxn modelId="{84955F21-29D0-4E06-AADD-42B036750BDD}" type="presOf" srcId="{7CFD915E-E099-495A-A900-B54E68F5C420}" destId="{07E771DD-EA04-451F-8883-E0DDB73FB1A0}" srcOrd="0" destOrd="0" presId="urn:microsoft.com/office/officeart/2005/8/layout/vList2"/>
    <dgm:cxn modelId="{9E1F3824-1F5D-41D2-850C-C87398B119A5}" type="presOf" srcId="{35C5B4D8-62E5-41E3-A695-C3E7253D80BC}" destId="{AC9E8A2D-A07A-4E48-9C83-6551A74C6BDE}" srcOrd="0" destOrd="0" presId="urn:microsoft.com/office/officeart/2005/8/layout/vList2"/>
    <dgm:cxn modelId="{A9291C7C-7889-426E-81D6-5A6FED267C3F}" srcId="{7CFD915E-E099-495A-A900-B54E68F5C420}" destId="{28275D1E-F527-474A-9BA4-A960506691EF}" srcOrd="3" destOrd="0" parTransId="{CC9E10A3-2F96-4647-89A7-87D0DBE588F0}" sibTransId="{D8F23555-60DC-4906-8F30-187204670CC0}"/>
    <dgm:cxn modelId="{2C8B2EB2-F333-46AA-98A3-4511FCD6B26D}" srcId="{00E1167D-371B-453C-803F-7C0822C39BAA}" destId="{35C5B4D8-62E5-41E3-A695-C3E7253D80BC}" srcOrd="0" destOrd="0" parTransId="{0A51A890-B36B-4BD4-99F1-67AB5F612DF7}" sibTransId="{7B81058E-7BE2-49DE-A66D-6E76C816AB3F}"/>
    <dgm:cxn modelId="{245A6ECC-BCE4-4D43-A2E4-9423FFC7E35A}" type="presOf" srcId="{F89896E9-3B4E-4711-BB41-8DBB848CEAC6}" destId="{C505B66C-4D22-472D-A370-70121F6B7DC3}" srcOrd="0" destOrd="0" presId="urn:microsoft.com/office/officeart/2005/8/layout/vList2"/>
    <dgm:cxn modelId="{608DE543-1F2D-494A-BDCA-4D7702F3F711}" type="presOf" srcId="{BAA49A61-C411-4872-8AD1-D336A64E5A56}" destId="{C505B66C-4D22-472D-A370-70121F6B7DC3}" srcOrd="0" destOrd="2" presId="urn:microsoft.com/office/officeart/2005/8/layout/vList2"/>
    <dgm:cxn modelId="{EAA92C95-6CB7-47F8-B3D1-EEEE6313B4B4}" srcId="{00E1167D-371B-453C-803F-7C0822C39BAA}" destId="{7CFD915E-E099-495A-A900-B54E68F5C420}" srcOrd="1" destOrd="0" parTransId="{BC7A2A69-1E3E-4A98-93C2-5C101FB681E3}" sibTransId="{A1B429CE-1725-4649-9FAE-9A384321EB5F}"/>
    <dgm:cxn modelId="{755ACC2C-4FC3-4BD4-B691-BD6C3583CFDF}" srcId="{7CFD915E-E099-495A-A900-B54E68F5C420}" destId="{F89896E9-3B4E-4711-BB41-8DBB848CEAC6}" srcOrd="0" destOrd="0" parTransId="{BF2BECE7-8EC8-4C1B-86B9-32E92C30E97A}" sibTransId="{8F1FE515-FF09-4348-AD35-FF9F73485AD3}"/>
    <dgm:cxn modelId="{B4AA9809-B472-4104-BFBC-EF3729AEF174}" srcId="{7CFD915E-E099-495A-A900-B54E68F5C420}" destId="{65097700-B665-4A9F-9BC8-A0695F2F7D25}" srcOrd="1" destOrd="0" parTransId="{F9D3526B-500A-4FB5-958F-05127425813B}" sibTransId="{67168B34-3CE5-4F17-A666-046635ED02A9}"/>
    <dgm:cxn modelId="{4E2EA30E-D8BC-4DE3-9DFA-2DAE50390744}" srcId="{7CFD915E-E099-495A-A900-B54E68F5C420}" destId="{BAA49A61-C411-4872-8AD1-D336A64E5A56}" srcOrd="2" destOrd="0" parTransId="{5D553612-0928-43C7-B189-564CC48AC680}" sibTransId="{0BDEACCC-B853-4193-AEB6-ADBBD78556DC}"/>
    <dgm:cxn modelId="{19248E94-F41A-49B6-8EE6-18CFE78EAF0A}" type="presOf" srcId="{00E1167D-371B-453C-803F-7C0822C39BAA}" destId="{6CF7F5AE-F12F-4EA8-B75C-C0FA96260A9E}" srcOrd="0" destOrd="0" presId="urn:microsoft.com/office/officeart/2005/8/layout/vList2"/>
    <dgm:cxn modelId="{34E60A0F-9C55-4C20-816C-9F63CC3432F0}" type="presOf" srcId="{28275D1E-F527-474A-9BA4-A960506691EF}" destId="{C505B66C-4D22-472D-A370-70121F6B7DC3}" srcOrd="0" destOrd="3" presId="urn:microsoft.com/office/officeart/2005/8/layout/vList2"/>
    <dgm:cxn modelId="{3403339C-340C-4FAA-8DD4-A3DA47669ACC}" type="presParOf" srcId="{6CF7F5AE-F12F-4EA8-B75C-C0FA96260A9E}" destId="{AC9E8A2D-A07A-4E48-9C83-6551A74C6BDE}" srcOrd="0" destOrd="0" presId="urn:microsoft.com/office/officeart/2005/8/layout/vList2"/>
    <dgm:cxn modelId="{849A46AE-F2B7-40EC-981D-32B4B3E2DCAF}" type="presParOf" srcId="{6CF7F5AE-F12F-4EA8-B75C-C0FA96260A9E}" destId="{3E2485A9-707C-4080-8F54-44878FE35A3E}" srcOrd="1" destOrd="0" presId="urn:microsoft.com/office/officeart/2005/8/layout/vList2"/>
    <dgm:cxn modelId="{680D1DB4-4E00-423D-96B2-EC075C5B58C5}" type="presParOf" srcId="{6CF7F5AE-F12F-4EA8-B75C-C0FA96260A9E}" destId="{07E771DD-EA04-451F-8883-E0DDB73FB1A0}" srcOrd="2" destOrd="0" presId="urn:microsoft.com/office/officeart/2005/8/layout/vList2"/>
    <dgm:cxn modelId="{4A2FC7FE-4B76-4F40-89A3-E35E2872B6C7}" type="presParOf" srcId="{6CF7F5AE-F12F-4EA8-B75C-C0FA96260A9E}" destId="{C505B66C-4D22-472D-A370-70121F6B7DC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A257E6-2304-408A-BA9F-1EEF3A2A29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F6DE1F-F06B-4591-89D9-7CF1FFE300DA}">
      <dgm:prSet custT="1"/>
      <dgm:spPr/>
      <dgm:t>
        <a:bodyPr/>
        <a:lstStyle/>
        <a:p>
          <a:pPr rtl="0"/>
          <a:r>
            <a:rPr lang="en-US" sz="2000" dirty="0" smtClean="0"/>
            <a:t>II. </a:t>
          </a:r>
          <a:r>
            <a:rPr lang="bg-BG" sz="2000" dirty="0" smtClean="0"/>
            <a:t>Критерии за </a:t>
          </a:r>
          <a:r>
            <a:rPr lang="bg-BG" sz="2000" u="sng" dirty="0" smtClean="0"/>
            <a:t>техническа и финансова оценка</a:t>
          </a:r>
          <a:r>
            <a:rPr lang="bg-BG" sz="2000" dirty="0" smtClean="0"/>
            <a:t> на предложенията за изпълнение на инвестиции</a:t>
          </a:r>
          <a:r>
            <a:rPr lang="en-US" sz="2000" dirty="0" smtClean="0"/>
            <a:t>:</a:t>
          </a:r>
          <a:endParaRPr lang="bg-BG" sz="2000" dirty="0"/>
        </a:p>
      </dgm:t>
    </dgm:pt>
    <dgm:pt modelId="{1C73C4CD-20D6-43C0-B6BE-E3170554A6DB}" type="parTrans" cxnId="{4E663B88-0810-4406-97D0-0A95747F5BF1}">
      <dgm:prSet/>
      <dgm:spPr/>
      <dgm:t>
        <a:bodyPr/>
        <a:lstStyle/>
        <a:p>
          <a:endParaRPr lang="en-US"/>
        </a:p>
      </dgm:t>
    </dgm:pt>
    <dgm:pt modelId="{B304F828-B0A9-4A1E-99F1-9DAF47D94274}" type="sibTrans" cxnId="{4E663B88-0810-4406-97D0-0A95747F5BF1}">
      <dgm:prSet/>
      <dgm:spPr/>
      <dgm:t>
        <a:bodyPr/>
        <a:lstStyle/>
        <a:p>
          <a:endParaRPr lang="en-US"/>
        </a:p>
      </dgm:t>
    </dgm:pt>
    <dgm:pt modelId="{4DDA2D26-33AB-45CD-B896-5DEDAA51ECBA}">
      <dgm:prSet custT="1"/>
      <dgm:spPr/>
      <dgm:t>
        <a:bodyPr/>
        <a:lstStyle/>
        <a:p>
          <a:pPr rtl="0"/>
          <a:r>
            <a:rPr lang="en-US" sz="1900" dirty="0" smtClean="0"/>
            <a:t>            </a:t>
          </a:r>
          <a:r>
            <a:rPr lang="bg-BG" sz="1900" dirty="0" smtClean="0"/>
            <a:t>Критерии за оценка на допустимостта на предложените дейности, в т.ч.:</a:t>
          </a:r>
          <a:endParaRPr lang="bg-BG" sz="1900" dirty="0"/>
        </a:p>
      </dgm:t>
    </dgm:pt>
    <dgm:pt modelId="{4252B6B7-8323-4B93-B652-BBB66FF75ADA}" type="parTrans" cxnId="{E71990A9-452E-41B9-B457-450B9E7A0A73}">
      <dgm:prSet/>
      <dgm:spPr/>
      <dgm:t>
        <a:bodyPr/>
        <a:lstStyle/>
        <a:p>
          <a:endParaRPr lang="en-US"/>
        </a:p>
      </dgm:t>
    </dgm:pt>
    <dgm:pt modelId="{6E56C331-D6E2-45E6-B154-5144AA07F5BE}" type="sibTrans" cxnId="{E71990A9-452E-41B9-B457-450B9E7A0A73}">
      <dgm:prSet/>
      <dgm:spPr/>
      <dgm:t>
        <a:bodyPr/>
        <a:lstStyle/>
        <a:p>
          <a:endParaRPr lang="en-US"/>
        </a:p>
      </dgm:t>
    </dgm:pt>
    <dgm:pt modelId="{FCA47088-F946-4DC9-B95F-33DE64B021E7}">
      <dgm:prSet custT="1"/>
      <dgm:spPr/>
      <dgm:t>
        <a:bodyPr/>
        <a:lstStyle/>
        <a:p>
          <a:pPr rtl="0"/>
          <a:r>
            <a:rPr lang="ru-RU" sz="1300" dirty="0" err="1" smtClean="0">
              <a:solidFill>
                <a:srgbClr val="1D3259"/>
              </a:solidFill>
            </a:rPr>
            <a:t>Осигурени</a:t>
          </a:r>
          <a:r>
            <a:rPr lang="ru-RU" sz="1300" dirty="0" smtClean="0">
              <a:solidFill>
                <a:srgbClr val="1D3259"/>
              </a:solidFill>
            </a:rPr>
            <a:t> или </a:t>
          </a:r>
          <a:r>
            <a:rPr lang="ru-RU" sz="1300" dirty="0" err="1" smtClean="0">
              <a:solidFill>
                <a:srgbClr val="1D3259"/>
              </a:solidFill>
            </a:rPr>
            <a:t>предвидени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r>
            <a:rPr lang="ru-RU" sz="1300" dirty="0" err="1" smtClean="0">
              <a:solidFill>
                <a:srgbClr val="1D3259"/>
              </a:solidFill>
            </a:rPr>
            <a:t>елементи</a:t>
          </a:r>
          <a:r>
            <a:rPr lang="ru-RU" sz="1300" dirty="0" smtClean="0">
              <a:solidFill>
                <a:srgbClr val="1D3259"/>
              </a:solidFill>
            </a:rPr>
            <a:t> на </a:t>
          </a:r>
          <a:r>
            <a:rPr lang="ru-RU" sz="1300" dirty="0" err="1" smtClean="0">
              <a:solidFill>
                <a:srgbClr val="1D3259"/>
              </a:solidFill>
            </a:rPr>
            <a:t>довеждаща</a:t>
          </a:r>
          <a:r>
            <a:rPr lang="ru-RU" sz="1300" dirty="0" smtClean="0">
              <a:solidFill>
                <a:srgbClr val="1D3259"/>
              </a:solidFill>
            </a:rPr>
            <a:t> и/или </a:t>
          </a:r>
          <a:r>
            <a:rPr lang="ru-RU" sz="1300" dirty="0" err="1" smtClean="0">
              <a:solidFill>
                <a:srgbClr val="1D3259"/>
              </a:solidFill>
            </a:rPr>
            <a:t>вътрешна</a:t>
          </a:r>
          <a:r>
            <a:rPr lang="ru-RU" sz="1300" dirty="0" smtClean="0">
              <a:solidFill>
                <a:srgbClr val="1D3259"/>
              </a:solidFill>
            </a:rPr>
            <a:t> инфраструктура за </a:t>
          </a:r>
          <a:r>
            <a:rPr lang="ru-RU" sz="1300" dirty="0" err="1" smtClean="0">
              <a:solidFill>
                <a:srgbClr val="1D3259"/>
              </a:solidFill>
            </a:rPr>
            <a:t>индустриалния</a:t>
          </a:r>
          <a:r>
            <a:rPr lang="ru-RU" sz="1300" dirty="0" smtClean="0">
              <a:solidFill>
                <a:srgbClr val="1D3259"/>
              </a:solidFill>
            </a:rPr>
            <a:t> парк/зона</a:t>
          </a:r>
          <a:endParaRPr lang="bg-BG" sz="1300" dirty="0">
            <a:solidFill>
              <a:srgbClr val="1D3259"/>
            </a:solidFill>
          </a:endParaRPr>
        </a:p>
      </dgm:t>
    </dgm:pt>
    <dgm:pt modelId="{3EE7BB29-C11F-4A5C-A6D6-B13C8868E020}" type="parTrans" cxnId="{2FEF4C4A-7CB6-4AEE-8F0B-65390717459F}">
      <dgm:prSet/>
      <dgm:spPr/>
      <dgm:t>
        <a:bodyPr/>
        <a:lstStyle/>
        <a:p>
          <a:endParaRPr lang="en-US"/>
        </a:p>
      </dgm:t>
    </dgm:pt>
    <dgm:pt modelId="{2D224110-D008-4109-A227-0B52C6486F55}" type="sibTrans" cxnId="{2FEF4C4A-7CB6-4AEE-8F0B-65390717459F}">
      <dgm:prSet/>
      <dgm:spPr/>
      <dgm:t>
        <a:bodyPr/>
        <a:lstStyle/>
        <a:p>
          <a:endParaRPr lang="en-US"/>
        </a:p>
      </dgm:t>
    </dgm:pt>
    <dgm:pt modelId="{8A5CB39C-2EC1-452C-91E1-ED1F628234D8}">
      <dgm:prSet custT="1"/>
      <dgm:spPr/>
      <dgm:t>
        <a:bodyPr/>
        <a:lstStyle/>
        <a:p>
          <a:r>
            <a:rPr lang="ru-RU" sz="1300" dirty="0" smtClean="0">
              <a:solidFill>
                <a:srgbClr val="1D3259"/>
              </a:solidFill>
            </a:rPr>
            <a:t>Анализ и оценка на </a:t>
          </a:r>
          <a:r>
            <a:rPr lang="ru-RU" sz="1300" dirty="0" err="1" smtClean="0">
              <a:solidFill>
                <a:srgbClr val="1D3259"/>
              </a:solidFill>
            </a:rPr>
            <a:t>всички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r>
            <a:rPr lang="ru-RU" sz="1300" dirty="0" err="1" smtClean="0">
              <a:solidFill>
                <a:srgbClr val="1D3259"/>
              </a:solidFill>
            </a:rPr>
            <a:t>улични</a:t>
          </a:r>
          <a:r>
            <a:rPr lang="ru-RU" sz="1300" dirty="0" smtClean="0">
              <a:solidFill>
                <a:srgbClr val="1D3259"/>
              </a:solidFill>
            </a:rPr>
            <a:t> мрежи и </a:t>
          </a:r>
          <a:r>
            <a:rPr lang="ru-RU" sz="1300" dirty="0" err="1" smtClean="0">
              <a:solidFill>
                <a:srgbClr val="1D3259"/>
              </a:solidFill>
            </a:rPr>
            <a:t>съоръжения</a:t>
          </a:r>
          <a:r>
            <a:rPr lang="ru-RU" sz="1300" dirty="0" smtClean="0">
              <a:solidFill>
                <a:srgbClr val="1D3259"/>
              </a:solidFill>
            </a:rPr>
            <a:t> (</a:t>
          </a:r>
          <a:r>
            <a:rPr lang="ru-RU" sz="1300" dirty="0" err="1" smtClean="0">
              <a:solidFill>
                <a:srgbClr val="1D3259"/>
              </a:solidFill>
            </a:rPr>
            <a:t>довеждащи</a:t>
          </a:r>
          <a:r>
            <a:rPr lang="ru-RU" sz="1300" dirty="0" smtClean="0">
              <a:solidFill>
                <a:srgbClr val="1D3259"/>
              </a:solidFill>
            </a:rPr>
            <a:t> и/или </a:t>
          </a:r>
          <a:r>
            <a:rPr lang="ru-RU" sz="1300" dirty="0" err="1" smtClean="0">
              <a:solidFill>
                <a:srgbClr val="1D3259"/>
              </a:solidFill>
            </a:rPr>
            <a:t>вътрешни</a:t>
          </a:r>
          <a:r>
            <a:rPr lang="ru-RU" sz="1300" dirty="0" smtClean="0">
              <a:solidFill>
                <a:srgbClr val="1D3259"/>
              </a:solidFill>
            </a:rPr>
            <a:t>), </a:t>
          </a:r>
          <a:r>
            <a:rPr lang="ru-RU" sz="1300" dirty="0" err="1" smtClean="0">
              <a:solidFill>
                <a:srgbClr val="1D3259"/>
              </a:solidFill>
            </a:rPr>
            <a:t>необходими</a:t>
          </a:r>
          <a:r>
            <a:rPr lang="ru-RU" sz="1300" dirty="0" smtClean="0">
              <a:solidFill>
                <a:srgbClr val="1D3259"/>
              </a:solidFill>
            </a:rPr>
            <a:t> за </a:t>
          </a:r>
          <a:r>
            <a:rPr lang="ru-RU" sz="1300" dirty="0" err="1" smtClean="0">
              <a:solidFill>
                <a:srgbClr val="1D3259"/>
              </a:solidFill>
            </a:rPr>
            <a:t>задоволяване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r>
            <a:rPr lang="ru-RU" sz="1300" dirty="0" err="1" smtClean="0">
              <a:solidFill>
                <a:srgbClr val="1D3259"/>
              </a:solidFill>
            </a:rPr>
            <a:t>потребностите</a:t>
          </a:r>
          <a:r>
            <a:rPr lang="ru-RU" sz="1300" dirty="0" smtClean="0">
              <a:solidFill>
                <a:srgbClr val="1D3259"/>
              </a:solidFill>
            </a:rPr>
            <a:t> на парка/</a:t>
          </a:r>
          <a:r>
            <a:rPr lang="ru-RU" sz="1300" dirty="0" err="1" smtClean="0">
              <a:solidFill>
                <a:srgbClr val="1D3259"/>
              </a:solidFill>
            </a:rPr>
            <a:t>зоната</a:t>
          </a:r>
          <a:r>
            <a:rPr lang="ru-RU" sz="1300" dirty="0" smtClean="0">
              <a:solidFill>
                <a:srgbClr val="1D3259"/>
              </a:solidFill>
            </a:rPr>
            <a:t> и на </a:t>
          </a:r>
          <a:r>
            <a:rPr lang="ru-RU" sz="1300" dirty="0" err="1" smtClean="0">
              <a:solidFill>
                <a:srgbClr val="1D3259"/>
              </a:solidFill>
            </a:rPr>
            <a:t>техния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r>
            <a:rPr lang="ru-RU" sz="1300" dirty="0" err="1" smtClean="0">
              <a:solidFill>
                <a:srgbClr val="1D3259"/>
              </a:solidFill>
            </a:rPr>
            <a:t>капацитет</a:t>
          </a:r>
          <a:endParaRPr lang="en-US" sz="1300" dirty="0" smtClean="0">
            <a:solidFill>
              <a:srgbClr val="1D3259"/>
            </a:solidFill>
          </a:endParaRPr>
        </a:p>
      </dgm:t>
    </dgm:pt>
    <dgm:pt modelId="{1D081E67-3237-4CC2-8896-C9887E0A5B7B}" type="parTrans" cxnId="{EAE629B7-C753-4B0D-B535-E3E1DF21EB6E}">
      <dgm:prSet/>
      <dgm:spPr/>
      <dgm:t>
        <a:bodyPr/>
        <a:lstStyle/>
        <a:p>
          <a:endParaRPr lang="en-US"/>
        </a:p>
      </dgm:t>
    </dgm:pt>
    <dgm:pt modelId="{1694B0FB-2911-4801-BBE7-08D733FBEDA4}" type="sibTrans" cxnId="{EAE629B7-C753-4B0D-B535-E3E1DF21EB6E}">
      <dgm:prSet/>
      <dgm:spPr/>
      <dgm:t>
        <a:bodyPr/>
        <a:lstStyle/>
        <a:p>
          <a:endParaRPr lang="en-US"/>
        </a:p>
      </dgm:t>
    </dgm:pt>
    <dgm:pt modelId="{80B33F21-F4D3-42AD-A20B-6F38C76D3585}">
      <dgm:prSet custT="1"/>
      <dgm:spPr/>
      <dgm:t>
        <a:bodyPr/>
        <a:lstStyle/>
        <a:p>
          <a:r>
            <a:rPr lang="ru-RU" sz="1300" dirty="0" err="1" smtClean="0">
              <a:solidFill>
                <a:srgbClr val="1D3259"/>
              </a:solidFill>
            </a:rPr>
            <a:t>Изяснено</a:t>
          </a:r>
          <a:r>
            <a:rPr lang="ru-RU" sz="1300" dirty="0" smtClean="0">
              <a:solidFill>
                <a:srgbClr val="1D3259"/>
              </a:solidFill>
            </a:rPr>
            <a:t> е </a:t>
          </a:r>
          <a:r>
            <a:rPr lang="ru-RU" sz="1300" dirty="0" err="1" smtClean="0">
              <a:solidFill>
                <a:srgbClr val="1D3259"/>
              </a:solidFill>
            </a:rPr>
            <a:t>инвестиционното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r>
            <a:rPr lang="ru-RU" sz="1300" dirty="0" err="1" smtClean="0">
              <a:solidFill>
                <a:srgbClr val="1D3259"/>
              </a:solidFill>
            </a:rPr>
            <a:t>строително</a:t>
          </a:r>
          <a:r>
            <a:rPr lang="ru-RU" sz="1300" dirty="0" smtClean="0">
              <a:solidFill>
                <a:srgbClr val="1D3259"/>
              </a:solidFill>
            </a:rPr>
            <a:t> намерение</a:t>
          </a:r>
          <a:endParaRPr lang="en-US" sz="1300" dirty="0" smtClean="0">
            <a:solidFill>
              <a:srgbClr val="1D3259"/>
            </a:solidFill>
          </a:endParaRPr>
        </a:p>
      </dgm:t>
    </dgm:pt>
    <dgm:pt modelId="{5DD3B643-3739-4571-A996-8892A31BAD2A}" type="parTrans" cxnId="{6627D348-BA60-4FD3-AC03-54B075F21CE0}">
      <dgm:prSet/>
      <dgm:spPr/>
      <dgm:t>
        <a:bodyPr/>
        <a:lstStyle/>
        <a:p>
          <a:endParaRPr lang="en-US"/>
        </a:p>
      </dgm:t>
    </dgm:pt>
    <dgm:pt modelId="{F88528F3-36FB-441F-B5D6-1C1054B68CA2}" type="sibTrans" cxnId="{6627D348-BA60-4FD3-AC03-54B075F21CE0}">
      <dgm:prSet/>
      <dgm:spPr/>
      <dgm:t>
        <a:bodyPr/>
        <a:lstStyle/>
        <a:p>
          <a:endParaRPr lang="en-US"/>
        </a:p>
      </dgm:t>
    </dgm:pt>
    <dgm:pt modelId="{E0790E02-38CB-4949-842F-CBB113CA65F9}">
      <dgm:prSet custT="1"/>
      <dgm:spPr/>
      <dgm:t>
        <a:bodyPr/>
        <a:lstStyle/>
        <a:p>
          <a:r>
            <a:rPr lang="ru-RU" sz="1300" dirty="0" err="1" smtClean="0">
              <a:solidFill>
                <a:srgbClr val="1D3259"/>
              </a:solidFill>
            </a:rPr>
            <a:t>Предложени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r>
            <a:rPr lang="ru-RU" sz="1300" dirty="0" err="1" smtClean="0">
              <a:solidFill>
                <a:srgbClr val="1D3259"/>
              </a:solidFill>
            </a:rPr>
            <a:t>са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r>
            <a:rPr lang="ru-RU" sz="1300" dirty="0" err="1" smtClean="0">
              <a:solidFill>
                <a:srgbClr val="1D3259"/>
              </a:solidFill>
            </a:rPr>
            <a:t>варианти</a:t>
          </a:r>
          <a:r>
            <a:rPr lang="ru-RU" sz="1300" dirty="0" smtClean="0">
              <a:solidFill>
                <a:srgbClr val="1D3259"/>
              </a:solidFill>
            </a:rPr>
            <a:t> на </a:t>
          </a:r>
          <a:r>
            <a:rPr lang="ru-RU" sz="1300" dirty="0" err="1" smtClean="0">
              <a:solidFill>
                <a:srgbClr val="1D3259"/>
              </a:solidFill>
            </a:rPr>
            <a:t>строителното</a:t>
          </a:r>
          <a:r>
            <a:rPr lang="ru-RU" sz="1300" dirty="0" smtClean="0">
              <a:solidFill>
                <a:srgbClr val="1D3259"/>
              </a:solidFill>
            </a:rPr>
            <a:t> намерение  за </a:t>
          </a:r>
          <a:r>
            <a:rPr lang="ru-RU" sz="1300" dirty="0" err="1" smtClean="0">
              <a:solidFill>
                <a:srgbClr val="1D3259"/>
              </a:solidFill>
            </a:rPr>
            <a:t>елементи</a:t>
          </a:r>
          <a:r>
            <a:rPr lang="ru-RU" sz="1300" dirty="0" smtClean="0">
              <a:solidFill>
                <a:srgbClr val="1D3259"/>
              </a:solidFill>
            </a:rPr>
            <a:t> на </a:t>
          </a:r>
          <a:r>
            <a:rPr lang="ru-RU" sz="1300" dirty="0" err="1" smtClean="0">
              <a:solidFill>
                <a:srgbClr val="1D3259"/>
              </a:solidFill>
            </a:rPr>
            <a:t>довеждаща</a:t>
          </a:r>
          <a:r>
            <a:rPr lang="ru-RU" sz="1300" dirty="0" smtClean="0">
              <a:solidFill>
                <a:srgbClr val="1D3259"/>
              </a:solidFill>
            </a:rPr>
            <a:t> и/или </a:t>
          </a:r>
          <a:r>
            <a:rPr lang="ru-RU" sz="1300" dirty="0" err="1" smtClean="0">
              <a:solidFill>
                <a:srgbClr val="1D3259"/>
              </a:solidFill>
            </a:rPr>
            <a:t>вътрешна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r>
            <a:rPr lang="ru-RU" sz="1300" dirty="0" err="1" smtClean="0">
              <a:solidFill>
                <a:srgbClr val="1D3259"/>
              </a:solidFill>
            </a:rPr>
            <a:t>техническа</a:t>
          </a:r>
          <a:r>
            <a:rPr lang="ru-RU" sz="1300" dirty="0" smtClean="0">
              <a:solidFill>
                <a:srgbClr val="1D3259"/>
              </a:solidFill>
            </a:rPr>
            <a:t> инфраструктура, в </a:t>
          </a:r>
          <a:r>
            <a:rPr lang="ru-RU" sz="1300" dirty="0" err="1" smtClean="0">
              <a:solidFill>
                <a:srgbClr val="1D3259"/>
              </a:solidFill>
            </a:rPr>
            <a:t>зависимост</a:t>
          </a:r>
          <a:r>
            <a:rPr lang="ru-RU" sz="1300" dirty="0" smtClean="0">
              <a:solidFill>
                <a:srgbClr val="1D3259"/>
              </a:solidFill>
            </a:rPr>
            <a:t> от предмета на </a:t>
          </a:r>
          <a:r>
            <a:rPr lang="ru-RU" sz="1300" dirty="0" err="1" smtClean="0">
              <a:solidFill>
                <a:srgbClr val="1D3259"/>
              </a:solidFill>
            </a:rPr>
            <a:t>проектното</a:t>
          </a:r>
          <a:r>
            <a:rPr lang="ru-RU" sz="1300" dirty="0" smtClean="0">
              <a:solidFill>
                <a:srgbClr val="1D3259"/>
              </a:solidFill>
            </a:rPr>
            <a:t> предложение</a:t>
          </a:r>
          <a:endParaRPr lang="en-US" sz="1300" dirty="0" smtClean="0">
            <a:solidFill>
              <a:srgbClr val="1D3259"/>
            </a:solidFill>
          </a:endParaRPr>
        </a:p>
      </dgm:t>
    </dgm:pt>
    <dgm:pt modelId="{6BEB83FD-8231-4CB3-9492-A86913215ED1}" type="parTrans" cxnId="{F37BEFF1-CBA2-4B83-840A-33D555C7BF35}">
      <dgm:prSet/>
      <dgm:spPr/>
      <dgm:t>
        <a:bodyPr/>
        <a:lstStyle/>
        <a:p>
          <a:endParaRPr lang="en-US"/>
        </a:p>
      </dgm:t>
    </dgm:pt>
    <dgm:pt modelId="{216E8C1F-8C5D-46FD-8456-B0AAD10E1C3F}" type="sibTrans" cxnId="{F37BEFF1-CBA2-4B83-840A-33D555C7BF35}">
      <dgm:prSet/>
      <dgm:spPr/>
      <dgm:t>
        <a:bodyPr/>
        <a:lstStyle/>
        <a:p>
          <a:endParaRPr lang="en-US"/>
        </a:p>
      </dgm:t>
    </dgm:pt>
    <dgm:pt modelId="{82E1DCB8-4485-4DD1-90F1-90747B35A191}">
      <dgm:prSet custT="1"/>
      <dgm:spPr/>
      <dgm:t>
        <a:bodyPr/>
        <a:lstStyle/>
        <a:p>
          <a:r>
            <a:rPr lang="ru-RU" sz="1300" dirty="0" err="1" smtClean="0">
              <a:solidFill>
                <a:srgbClr val="1D3259"/>
              </a:solidFill>
            </a:rPr>
            <a:t>Проектните</a:t>
          </a:r>
          <a:r>
            <a:rPr lang="ru-RU" sz="1300" dirty="0" smtClean="0">
              <a:solidFill>
                <a:srgbClr val="1D3259"/>
              </a:solidFill>
            </a:rPr>
            <a:t> решения </a:t>
          </a:r>
          <a:r>
            <a:rPr lang="ru-RU" sz="1300" dirty="0" err="1" smtClean="0">
              <a:solidFill>
                <a:srgbClr val="1D3259"/>
              </a:solidFill>
            </a:rPr>
            <a:t>са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r>
            <a:rPr lang="ru-RU" sz="1300" dirty="0" err="1" smtClean="0">
              <a:solidFill>
                <a:srgbClr val="1D3259"/>
              </a:solidFill>
            </a:rPr>
            <a:t>разработени</a:t>
          </a:r>
          <a:r>
            <a:rPr lang="ru-RU" sz="1300" dirty="0" smtClean="0">
              <a:solidFill>
                <a:srgbClr val="1D3259"/>
              </a:solidFill>
            </a:rPr>
            <a:t> на база </a:t>
          </a:r>
          <a:r>
            <a:rPr lang="ru-RU" sz="1300" dirty="0" err="1" smtClean="0">
              <a:solidFill>
                <a:srgbClr val="1D3259"/>
              </a:solidFill>
            </a:rPr>
            <a:t>изготвени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r>
            <a:rPr lang="ru-RU" sz="1300" dirty="0" err="1" smtClean="0">
              <a:solidFill>
                <a:srgbClr val="1D3259"/>
              </a:solidFill>
            </a:rPr>
            <a:t>необходимите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r>
            <a:rPr lang="ru-RU" sz="1300" dirty="0" err="1" smtClean="0">
              <a:solidFill>
                <a:srgbClr val="1D3259"/>
              </a:solidFill>
            </a:rPr>
            <a:t>проучвания</a:t>
          </a:r>
          <a:r>
            <a:rPr lang="ru-RU" sz="1300" dirty="0" smtClean="0">
              <a:solidFill>
                <a:srgbClr val="1D3259"/>
              </a:solidFill>
            </a:rPr>
            <a:t>, в </a:t>
          </a:r>
          <a:r>
            <a:rPr lang="ru-RU" sz="1300" dirty="0" err="1" smtClean="0">
              <a:solidFill>
                <a:srgbClr val="1D3259"/>
              </a:solidFill>
            </a:rPr>
            <a:t>зависимост</a:t>
          </a:r>
          <a:r>
            <a:rPr lang="ru-RU" sz="1300" dirty="0" smtClean="0">
              <a:solidFill>
                <a:srgbClr val="1D3259"/>
              </a:solidFill>
            </a:rPr>
            <a:t> от вида, характера и </a:t>
          </a:r>
          <a:r>
            <a:rPr lang="ru-RU" sz="1300" dirty="0" err="1" smtClean="0">
              <a:solidFill>
                <a:srgbClr val="1D3259"/>
              </a:solidFill>
            </a:rPr>
            <a:t>спецификата</a:t>
          </a:r>
          <a:r>
            <a:rPr lang="ru-RU" sz="1300" dirty="0" smtClean="0">
              <a:solidFill>
                <a:srgbClr val="1D3259"/>
              </a:solidFill>
            </a:rPr>
            <a:t> на </a:t>
          </a:r>
          <a:r>
            <a:rPr lang="ru-RU" sz="1300" dirty="0" err="1" smtClean="0">
              <a:solidFill>
                <a:srgbClr val="1D3259"/>
              </a:solidFill>
            </a:rPr>
            <a:t>инвестиционното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r>
            <a:rPr lang="ru-RU" sz="1300" dirty="0" err="1" smtClean="0">
              <a:solidFill>
                <a:srgbClr val="1D3259"/>
              </a:solidFill>
            </a:rPr>
            <a:t>строително</a:t>
          </a:r>
          <a:r>
            <a:rPr lang="ru-RU" sz="1300" dirty="0" smtClean="0">
              <a:solidFill>
                <a:srgbClr val="1D3259"/>
              </a:solidFill>
            </a:rPr>
            <a:t> намерение </a:t>
          </a:r>
          <a:endParaRPr lang="en-US" sz="1300" dirty="0" smtClean="0">
            <a:solidFill>
              <a:srgbClr val="1D3259"/>
            </a:solidFill>
          </a:endParaRPr>
        </a:p>
      </dgm:t>
    </dgm:pt>
    <dgm:pt modelId="{BD122255-6E1E-4B97-BADE-6D4CD14DF624}" type="parTrans" cxnId="{C4D4F056-CB94-48D7-9F9B-3829A72A7E23}">
      <dgm:prSet/>
      <dgm:spPr/>
      <dgm:t>
        <a:bodyPr/>
        <a:lstStyle/>
        <a:p>
          <a:endParaRPr lang="en-US"/>
        </a:p>
      </dgm:t>
    </dgm:pt>
    <dgm:pt modelId="{217F466B-C726-4C07-844E-0EEE7150FD14}" type="sibTrans" cxnId="{C4D4F056-CB94-48D7-9F9B-3829A72A7E23}">
      <dgm:prSet/>
      <dgm:spPr/>
      <dgm:t>
        <a:bodyPr/>
        <a:lstStyle/>
        <a:p>
          <a:endParaRPr lang="en-US"/>
        </a:p>
      </dgm:t>
    </dgm:pt>
    <dgm:pt modelId="{62251AA0-5A47-43AB-8562-6BCE11A75FB8}">
      <dgm:prSet custT="1"/>
      <dgm:spPr/>
      <dgm:t>
        <a:bodyPr/>
        <a:lstStyle/>
        <a:p>
          <a:r>
            <a:rPr lang="ru-RU" sz="1300" smtClean="0">
              <a:solidFill>
                <a:srgbClr val="1D3259"/>
              </a:solidFill>
            </a:rPr>
            <a:t>Избран е подходящ вариант на инвестиционното строително намерение, на база Мултикритериен анализ, или Анализ разходи-ползи и Технико-икономическа обосновка, за определяне на икономическата целесъобразност и ефективност на инвестиционното строително намерение.</a:t>
          </a:r>
          <a:endParaRPr lang="en-US" sz="1300" smtClean="0">
            <a:solidFill>
              <a:srgbClr val="1D3259"/>
            </a:solidFill>
          </a:endParaRPr>
        </a:p>
      </dgm:t>
    </dgm:pt>
    <dgm:pt modelId="{54F7EB14-D0E9-49F1-8CD1-3C59EB08EAF6}" type="parTrans" cxnId="{8320D7C1-E458-4746-9892-104FA58D2A15}">
      <dgm:prSet/>
      <dgm:spPr/>
      <dgm:t>
        <a:bodyPr/>
        <a:lstStyle/>
        <a:p>
          <a:endParaRPr lang="en-US"/>
        </a:p>
      </dgm:t>
    </dgm:pt>
    <dgm:pt modelId="{4CE0820C-7788-4394-94B5-BF11B63E26A6}" type="sibTrans" cxnId="{8320D7C1-E458-4746-9892-104FA58D2A15}">
      <dgm:prSet/>
      <dgm:spPr/>
      <dgm:t>
        <a:bodyPr/>
        <a:lstStyle/>
        <a:p>
          <a:endParaRPr lang="en-US"/>
        </a:p>
      </dgm:t>
    </dgm:pt>
    <dgm:pt modelId="{4ACC8DCC-5E26-411D-BC99-D0BAA2781C58}">
      <dgm:prSet custT="1"/>
      <dgm:spPr/>
      <dgm:t>
        <a:bodyPr/>
        <a:lstStyle/>
        <a:p>
          <a:r>
            <a:rPr lang="ru-RU" sz="1300" smtClean="0">
              <a:solidFill>
                <a:srgbClr val="1D3259"/>
              </a:solidFill>
            </a:rPr>
            <a:t>В Прединвестиционното проучване (ПИП) са представени прогнозен график за продължителност на строителството и е извършено остойностяване на строителното намерение</a:t>
          </a:r>
          <a:endParaRPr lang="en-US" sz="1300" smtClean="0">
            <a:solidFill>
              <a:srgbClr val="1D3259"/>
            </a:solidFill>
          </a:endParaRPr>
        </a:p>
      </dgm:t>
    </dgm:pt>
    <dgm:pt modelId="{A3F6C594-89D3-4071-9E2F-CD25D80D8976}" type="parTrans" cxnId="{DFE92100-5496-4D53-99ED-F6DD434B6AFD}">
      <dgm:prSet/>
      <dgm:spPr/>
      <dgm:t>
        <a:bodyPr/>
        <a:lstStyle/>
        <a:p>
          <a:endParaRPr lang="en-US"/>
        </a:p>
      </dgm:t>
    </dgm:pt>
    <dgm:pt modelId="{E5FDEB9E-76D7-43EE-9A4F-47976FA25377}" type="sibTrans" cxnId="{DFE92100-5496-4D53-99ED-F6DD434B6AFD}">
      <dgm:prSet/>
      <dgm:spPr/>
      <dgm:t>
        <a:bodyPr/>
        <a:lstStyle/>
        <a:p>
          <a:endParaRPr lang="en-US"/>
        </a:p>
      </dgm:t>
    </dgm:pt>
    <dgm:pt modelId="{97CC3AB7-9036-4D9A-9063-2AFC387BBAB3}">
      <dgm:prSet custT="1"/>
      <dgm:spPr/>
      <dgm:t>
        <a:bodyPr/>
        <a:lstStyle/>
        <a:p>
          <a:r>
            <a:rPr lang="ru-RU" sz="1300" dirty="0" err="1" smtClean="0">
              <a:solidFill>
                <a:srgbClr val="1D3259"/>
              </a:solidFill>
            </a:rPr>
            <a:t>Представеният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r>
            <a:rPr lang="ru-RU" sz="1300" dirty="0" err="1" smtClean="0">
              <a:solidFill>
                <a:srgbClr val="1D3259"/>
              </a:solidFill>
            </a:rPr>
            <a:t>инвестиционен</a:t>
          </a:r>
          <a:r>
            <a:rPr lang="ru-RU" sz="1300" dirty="0" smtClean="0">
              <a:solidFill>
                <a:srgbClr val="1D3259"/>
              </a:solidFill>
            </a:rPr>
            <a:t> проект е </a:t>
          </a:r>
          <a:r>
            <a:rPr lang="ru-RU" sz="1300" dirty="0" err="1" smtClean="0">
              <a:solidFill>
                <a:srgbClr val="1D3259"/>
              </a:solidFill>
            </a:rPr>
            <a:t>разработен</a:t>
          </a:r>
          <a:r>
            <a:rPr lang="ru-RU" sz="1300" dirty="0" smtClean="0">
              <a:solidFill>
                <a:srgbClr val="1D3259"/>
              </a:solidFill>
            </a:rPr>
            <a:t> в </a:t>
          </a:r>
          <a:r>
            <a:rPr lang="ru-RU" sz="1300" dirty="0" err="1" smtClean="0">
              <a:solidFill>
                <a:srgbClr val="1D3259"/>
              </a:solidFill>
            </a:rPr>
            <a:t>съответствие</a:t>
          </a:r>
          <a:r>
            <a:rPr lang="ru-RU" sz="1300" dirty="0" smtClean="0">
              <a:solidFill>
                <a:srgbClr val="1D3259"/>
              </a:solidFill>
            </a:rPr>
            <a:t> с </a:t>
          </a:r>
          <a:r>
            <a:rPr lang="ru-RU" sz="1300" dirty="0" err="1" smtClean="0">
              <a:solidFill>
                <a:srgbClr val="1D3259"/>
              </a:solidFill>
            </a:rPr>
            <a:t>извършеното</a:t>
          </a:r>
          <a:r>
            <a:rPr lang="ru-RU" sz="1300" dirty="0" smtClean="0">
              <a:solidFill>
                <a:srgbClr val="1D3259"/>
              </a:solidFill>
            </a:rPr>
            <a:t> ПИП, в случай че на </a:t>
          </a:r>
          <a:r>
            <a:rPr lang="ru-RU" sz="1300" dirty="0" err="1" smtClean="0">
              <a:solidFill>
                <a:srgbClr val="1D3259"/>
              </a:solidFill>
            </a:rPr>
            <a:t>етап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r>
            <a:rPr lang="ru-RU" sz="1300" dirty="0" err="1" smtClean="0">
              <a:solidFill>
                <a:srgbClr val="1D3259"/>
              </a:solidFill>
            </a:rPr>
            <a:t>кандидатстване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r>
            <a:rPr lang="ru-RU" sz="1300" dirty="0" err="1" smtClean="0">
              <a:solidFill>
                <a:srgbClr val="1D3259"/>
              </a:solidFill>
            </a:rPr>
            <a:t>има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r>
            <a:rPr lang="ru-RU" sz="1300" dirty="0" err="1" smtClean="0">
              <a:solidFill>
                <a:srgbClr val="1D3259"/>
              </a:solidFill>
            </a:rPr>
            <a:t>наличен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r>
            <a:rPr lang="ru-RU" sz="1300" dirty="0" err="1" smtClean="0">
              <a:solidFill>
                <a:srgbClr val="1D3259"/>
              </a:solidFill>
            </a:rPr>
            <a:t>такъв</a:t>
          </a:r>
          <a:r>
            <a:rPr lang="ru-RU" sz="1300" dirty="0" smtClean="0">
              <a:solidFill>
                <a:srgbClr val="1D3259"/>
              </a:solidFill>
            </a:rPr>
            <a:t> </a:t>
          </a:r>
          <a:endParaRPr lang="en-US" sz="1300" dirty="0" smtClean="0">
            <a:solidFill>
              <a:srgbClr val="1D3259"/>
            </a:solidFill>
          </a:endParaRPr>
        </a:p>
      </dgm:t>
    </dgm:pt>
    <dgm:pt modelId="{FBF45D2A-D952-44CD-956D-880E91E0C3DE}" type="parTrans" cxnId="{5494FA89-0F63-4E93-9247-1ABCEA97874A}">
      <dgm:prSet/>
      <dgm:spPr/>
      <dgm:t>
        <a:bodyPr/>
        <a:lstStyle/>
        <a:p>
          <a:endParaRPr lang="en-US"/>
        </a:p>
      </dgm:t>
    </dgm:pt>
    <dgm:pt modelId="{25CDBDBA-6750-443B-A281-2A7351881236}" type="sibTrans" cxnId="{5494FA89-0F63-4E93-9247-1ABCEA97874A}">
      <dgm:prSet/>
      <dgm:spPr/>
      <dgm:t>
        <a:bodyPr/>
        <a:lstStyle/>
        <a:p>
          <a:endParaRPr lang="en-US"/>
        </a:p>
      </dgm:t>
    </dgm:pt>
    <dgm:pt modelId="{399E717B-F7EE-4894-9B61-983B1F6867D5}">
      <dgm:prSet custT="1"/>
      <dgm:spPr/>
      <dgm:t>
        <a:bodyPr/>
        <a:lstStyle/>
        <a:p>
          <a:r>
            <a:rPr lang="bg-BG" sz="1300" smtClean="0">
              <a:solidFill>
                <a:srgbClr val="1D3259"/>
              </a:solidFill>
            </a:rPr>
            <a:t>Проектна готовност на кандидата</a:t>
          </a:r>
          <a:endParaRPr lang="en-US" sz="1300" smtClean="0">
            <a:solidFill>
              <a:srgbClr val="1D3259"/>
            </a:solidFill>
          </a:endParaRPr>
        </a:p>
      </dgm:t>
    </dgm:pt>
    <dgm:pt modelId="{25827CEA-E9D5-4E76-ABF8-A8CDC5F117B5}" type="parTrans" cxnId="{B8F83199-08ED-406E-AB7F-89B532E2F8FE}">
      <dgm:prSet/>
      <dgm:spPr/>
      <dgm:t>
        <a:bodyPr/>
        <a:lstStyle/>
        <a:p>
          <a:endParaRPr lang="en-US"/>
        </a:p>
      </dgm:t>
    </dgm:pt>
    <dgm:pt modelId="{6B5317AC-E4C8-4BE7-8003-2D062F835DD0}" type="sibTrans" cxnId="{B8F83199-08ED-406E-AB7F-89B532E2F8FE}">
      <dgm:prSet/>
      <dgm:spPr/>
      <dgm:t>
        <a:bodyPr/>
        <a:lstStyle/>
        <a:p>
          <a:endParaRPr lang="en-US"/>
        </a:p>
      </dgm:t>
    </dgm:pt>
    <dgm:pt modelId="{37FEF412-2904-48A2-B10D-DB364EECBDF0}">
      <dgm:prSet custT="1"/>
      <dgm:spPr/>
      <dgm:t>
        <a:bodyPr/>
        <a:lstStyle/>
        <a:p>
          <a:r>
            <a:rPr lang="ru-RU" sz="1300" smtClean="0">
              <a:solidFill>
                <a:srgbClr val="1D3259"/>
              </a:solidFill>
            </a:rPr>
            <a:t>Създаване на нови работни места на пълно работно време</a:t>
          </a:r>
          <a:endParaRPr lang="en-US" sz="1300" smtClean="0">
            <a:solidFill>
              <a:srgbClr val="1D3259"/>
            </a:solidFill>
          </a:endParaRPr>
        </a:p>
      </dgm:t>
    </dgm:pt>
    <dgm:pt modelId="{563B78CC-8A03-469E-97B4-E670066BB9D6}" type="parTrans" cxnId="{EB99AF57-D024-4A34-8E0E-40B67D90E265}">
      <dgm:prSet/>
      <dgm:spPr/>
      <dgm:t>
        <a:bodyPr/>
        <a:lstStyle/>
        <a:p>
          <a:endParaRPr lang="en-US"/>
        </a:p>
      </dgm:t>
    </dgm:pt>
    <dgm:pt modelId="{DE9742E4-B77F-4D48-AEE3-F56548D9CE09}" type="sibTrans" cxnId="{EB99AF57-D024-4A34-8E0E-40B67D90E265}">
      <dgm:prSet/>
      <dgm:spPr/>
      <dgm:t>
        <a:bodyPr/>
        <a:lstStyle/>
        <a:p>
          <a:endParaRPr lang="en-US"/>
        </a:p>
      </dgm:t>
    </dgm:pt>
    <dgm:pt modelId="{D2503A15-BB6F-4DAA-8272-6190373F55D9}">
      <dgm:prSet custT="1"/>
      <dgm:spPr/>
      <dgm:t>
        <a:bodyPr/>
        <a:lstStyle/>
        <a:p>
          <a:r>
            <a:rPr lang="ru-RU" sz="1300" smtClean="0">
              <a:solidFill>
                <a:srgbClr val="1D3259"/>
              </a:solidFill>
            </a:rPr>
            <a:t>Фокус на планираните ресурси към привличане на  нови инвеститори в резултат на изпълнението на инвестицията</a:t>
          </a:r>
          <a:endParaRPr lang="en-US" sz="1300" smtClean="0">
            <a:solidFill>
              <a:srgbClr val="1D3259"/>
            </a:solidFill>
          </a:endParaRPr>
        </a:p>
      </dgm:t>
    </dgm:pt>
    <dgm:pt modelId="{B6F5BFDB-91A6-4921-8A50-8F8B07659B67}" type="parTrans" cxnId="{CE2DE986-B643-4494-A383-BE217A017DD1}">
      <dgm:prSet/>
      <dgm:spPr/>
      <dgm:t>
        <a:bodyPr/>
        <a:lstStyle/>
        <a:p>
          <a:endParaRPr lang="en-US"/>
        </a:p>
      </dgm:t>
    </dgm:pt>
    <dgm:pt modelId="{D66A398A-9786-411B-BE34-CA96C0C3007F}" type="sibTrans" cxnId="{CE2DE986-B643-4494-A383-BE217A017DD1}">
      <dgm:prSet/>
      <dgm:spPr/>
      <dgm:t>
        <a:bodyPr/>
        <a:lstStyle/>
        <a:p>
          <a:endParaRPr lang="en-US"/>
        </a:p>
      </dgm:t>
    </dgm:pt>
    <dgm:pt modelId="{B247D645-90C7-407B-A9E7-4530FE7BC6D0}">
      <dgm:prSet custT="1"/>
      <dgm:spPr/>
      <dgm:t>
        <a:bodyPr/>
        <a:lstStyle/>
        <a:p>
          <a:r>
            <a:rPr lang="ru-RU" sz="1300" dirty="0" smtClean="0">
              <a:solidFill>
                <a:srgbClr val="1D3259"/>
              </a:solidFill>
            </a:rPr>
            <a:t>Привлечен/и стратегически инвеститор/и в </a:t>
          </a:r>
          <a:r>
            <a:rPr lang="ru-RU" sz="1300" dirty="0" err="1" smtClean="0">
              <a:solidFill>
                <a:srgbClr val="1D3259"/>
              </a:solidFill>
            </a:rPr>
            <a:t>резултат</a:t>
          </a:r>
          <a:r>
            <a:rPr lang="ru-RU" sz="1300" dirty="0" smtClean="0">
              <a:solidFill>
                <a:srgbClr val="1D3259"/>
              </a:solidFill>
            </a:rPr>
            <a:t> на </a:t>
          </a:r>
          <a:r>
            <a:rPr lang="ru-RU" sz="1300" dirty="0" err="1" smtClean="0">
              <a:solidFill>
                <a:srgbClr val="1D3259"/>
              </a:solidFill>
            </a:rPr>
            <a:t>изпълнението</a:t>
          </a:r>
          <a:r>
            <a:rPr lang="ru-RU" sz="1300" dirty="0" smtClean="0">
              <a:solidFill>
                <a:srgbClr val="1D3259"/>
              </a:solidFill>
            </a:rPr>
            <a:t> на </a:t>
          </a:r>
          <a:r>
            <a:rPr lang="ru-RU" sz="1300" dirty="0" err="1" smtClean="0">
              <a:solidFill>
                <a:srgbClr val="1D3259"/>
              </a:solidFill>
            </a:rPr>
            <a:t>инвестицията</a:t>
          </a:r>
          <a:endParaRPr lang="en-US" sz="1300" dirty="0" smtClean="0">
            <a:solidFill>
              <a:srgbClr val="1D3259"/>
            </a:solidFill>
          </a:endParaRPr>
        </a:p>
      </dgm:t>
    </dgm:pt>
    <dgm:pt modelId="{A7BA9913-B079-4414-B340-2C2823860680}" type="parTrans" cxnId="{2F840690-4D31-444D-A7FC-F3B8575DB0D2}">
      <dgm:prSet/>
      <dgm:spPr/>
      <dgm:t>
        <a:bodyPr/>
        <a:lstStyle/>
        <a:p>
          <a:endParaRPr lang="en-US"/>
        </a:p>
      </dgm:t>
    </dgm:pt>
    <dgm:pt modelId="{82933590-DE38-47A2-8746-3C940189D9B2}" type="sibTrans" cxnId="{2F840690-4D31-444D-A7FC-F3B8575DB0D2}">
      <dgm:prSet/>
      <dgm:spPr/>
      <dgm:t>
        <a:bodyPr/>
        <a:lstStyle/>
        <a:p>
          <a:endParaRPr lang="en-US"/>
        </a:p>
      </dgm:t>
    </dgm:pt>
    <dgm:pt modelId="{4452063B-7D43-4073-A135-7CEC68B72C46}" type="pres">
      <dgm:prSet presAssocID="{03A257E6-2304-408A-BA9F-1EEF3A2A29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54D194-8B6F-437E-968F-76B468124CA6}" type="pres">
      <dgm:prSet presAssocID="{5DF6DE1F-F06B-4591-89D9-7CF1FFE300DA}" presName="parentText" presStyleLbl="node1" presStyleIdx="0" presStyleCnt="2" custScaleY="91724" custLinFactY="-142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9A460-8781-47C5-BDD7-717CE273CEC9}" type="pres">
      <dgm:prSet presAssocID="{B304F828-B0A9-4A1E-99F1-9DAF47D94274}" presName="spacer" presStyleCnt="0"/>
      <dgm:spPr/>
    </dgm:pt>
    <dgm:pt modelId="{2F541F69-64FA-405D-9A12-B7CD4F73BCDE}" type="pres">
      <dgm:prSet presAssocID="{4DDA2D26-33AB-45CD-B896-5DEDAA51ECBA}" presName="parentText" presStyleLbl="node1" presStyleIdx="1" presStyleCnt="2" custScaleY="61597" custLinFactNeighborY="-38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CB00D-E4A7-444E-9517-5F3C61E1CCCE}" type="pres">
      <dgm:prSet presAssocID="{4DDA2D26-33AB-45CD-B896-5DEDAA51ECBA}" presName="childText" presStyleLbl="revTx" presStyleIdx="0" presStyleCnt="1" custScaleY="120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37C4C3-DDA6-485D-BAAF-AA1ACB1F8AF5}" type="presOf" srcId="{37FEF412-2904-48A2-B10D-DB364EECBDF0}" destId="{170CB00D-E4A7-444E-9517-5F3C61E1CCCE}" srcOrd="0" destOrd="9" presId="urn:microsoft.com/office/officeart/2005/8/layout/vList2"/>
    <dgm:cxn modelId="{E674D830-2F46-47E9-9DBB-291E4CC73530}" type="presOf" srcId="{D2503A15-BB6F-4DAA-8272-6190373F55D9}" destId="{170CB00D-E4A7-444E-9517-5F3C61E1CCCE}" srcOrd="0" destOrd="10" presId="urn:microsoft.com/office/officeart/2005/8/layout/vList2"/>
    <dgm:cxn modelId="{C4D4F056-CB94-48D7-9F9B-3829A72A7E23}" srcId="{4DDA2D26-33AB-45CD-B896-5DEDAA51ECBA}" destId="{82E1DCB8-4485-4DD1-90F1-90747B35A191}" srcOrd="4" destOrd="0" parTransId="{BD122255-6E1E-4B97-BADE-6D4CD14DF624}" sibTransId="{217F466B-C726-4C07-844E-0EEE7150FD14}"/>
    <dgm:cxn modelId="{8320D7C1-E458-4746-9892-104FA58D2A15}" srcId="{4DDA2D26-33AB-45CD-B896-5DEDAA51ECBA}" destId="{62251AA0-5A47-43AB-8562-6BCE11A75FB8}" srcOrd="5" destOrd="0" parTransId="{54F7EB14-D0E9-49F1-8CD1-3C59EB08EAF6}" sibTransId="{4CE0820C-7788-4394-94B5-BF11B63E26A6}"/>
    <dgm:cxn modelId="{B8F83199-08ED-406E-AB7F-89B532E2F8FE}" srcId="{4DDA2D26-33AB-45CD-B896-5DEDAA51ECBA}" destId="{399E717B-F7EE-4894-9B61-983B1F6867D5}" srcOrd="8" destOrd="0" parTransId="{25827CEA-E9D5-4E76-ABF8-A8CDC5F117B5}" sibTransId="{6B5317AC-E4C8-4BE7-8003-2D062F835DD0}"/>
    <dgm:cxn modelId="{16466D77-55DA-47A3-982A-5618CEEA2B19}" type="presOf" srcId="{B247D645-90C7-407B-A9E7-4530FE7BC6D0}" destId="{170CB00D-E4A7-444E-9517-5F3C61E1CCCE}" srcOrd="0" destOrd="11" presId="urn:microsoft.com/office/officeart/2005/8/layout/vList2"/>
    <dgm:cxn modelId="{CE2DE986-B643-4494-A383-BE217A017DD1}" srcId="{4DDA2D26-33AB-45CD-B896-5DEDAA51ECBA}" destId="{D2503A15-BB6F-4DAA-8272-6190373F55D9}" srcOrd="10" destOrd="0" parTransId="{B6F5BFDB-91A6-4921-8A50-8F8B07659B67}" sibTransId="{D66A398A-9786-411B-BE34-CA96C0C3007F}"/>
    <dgm:cxn modelId="{5333F73B-7D3B-4B6C-AFEA-F1526177A682}" type="presOf" srcId="{97CC3AB7-9036-4D9A-9063-2AFC387BBAB3}" destId="{170CB00D-E4A7-444E-9517-5F3C61E1CCCE}" srcOrd="0" destOrd="7" presId="urn:microsoft.com/office/officeart/2005/8/layout/vList2"/>
    <dgm:cxn modelId="{D6C0F415-1D77-4910-A7B4-7E45D0CA4EA8}" type="presOf" srcId="{399E717B-F7EE-4894-9B61-983B1F6867D5}" destId="{170CB00D-E4A7-444E-9517-5F3C61E1CCCE}" srcOrd="0" destOrd="8" presId="urn:microsoft.com/office/officeart/2005/8/layout/vList2"/>
    <dgm:cxn modelId="{EAE629B7-C753-4B0D-B535-E3E1DF21EB6E}" srcId="{4DDA2D26-33AB-45CD-B896-5DEDAA51ECBA}" destId="{8A5CB39C-2EC1-452C-91E1-ED1F628234D8}" srcOrd="1" destOrd="0" parTransId="{1D081E67-3237-4CC2-8896-C9887E0A5B7B}" sibTransId="{1694B0FB-2911-4801-BBE7-08D733FBEDA4}"/>
    <dgm:cxn modelId="{4E663B88-0810-4406-97D0-0A95747F5BF1}" srcId="{03A257E6-2304-408A-BA9F-1EEF3A2A29C1}" destId="{5DF6DE1F-F06B-4591-89D9-7CF1FFE300DA}" srcOrd="0" destOrd="0" parTransId="{1C73C4CD-20D6-43C0-B6BE-E3170554A6DB}" sibTransId="{B304F828-B0A9-4A1E-99F1-9DAF47D94274}"/>
    <dgm:cxn modelId="{EB99AF57-D024-4A34-8E0E-40B67D90E265}" srcId="{4DDA2D26-33AB-45CD-B896-5DEDAA51ECBA}" destId="{37FEF412-2904-48A2-B10D-DB364EECBDF0}" srcOrd="9" destOrd="0" parTransId="{563B78CC-8A03-469E-97B4-E670066BB9D6}" sibTransId="{DE9742E4-B77F-4D48-AEE3-F56548D9CE09}"/>
    <dgm:cxn modelId="{A693171F-3F8E-416B-BBB2-4DB5C8ABF5F0}" type="presOf" srcId="{FCA47088-F946-4DC9-B95F-33DE64B021E7}" destId="{170CB00D-E4A7-444E-9517-5F3C61E1CCCE}" srcOrd="0" destOrd="0" presId="urn:microsoft.com/office/officeart/2005/8/layout/vList2"/>
    <dgm:cxn modelId="{ECC8AFA7-574C-4ED8-A4DF-B9DF70F74099}" type="presOf" srcId="{4ACC8DCC-5E26-411D-BC99-D0BAA2781C58}" destId="{170CB00D-E4A7-444E-9517-5F3C61E1CCCE}" srcOrd="0" destOrd="6" presId="urn:microsoft.com/office/officeart/2005/8/layout/vList2"/>
    <dgm:cxn modelId="{FC00173C-6B93-4C65-BA09-BE1B183800F1}" type="presOf" srcId="{62251AA0-5A47-43AB-8562-6BCE11A75FB8}" destId="{170CB00D-E4A7-444E-9517-5F3C61E1CCCE}" srcOrd="0" destOrd="5" presId="urn:microsoft.com/office/officeart/2005/8/layout/vList2"/>
    <dgm:cxn modelId="{6627D348-BA60-4FD3-AC03-54B075F21CE0}" srcId="{4DDA2D26-33AB-45CD-B896-5DEDAA51ECBA}" destId="{80B33F21-F4D3-42AD-A20B-6F38C76D3585}" srcOrd="2" destOrd="0" parTransId="{5DD3B643-3739-4571-A996-8892A31BAD2A}" sibTransId="{F88528F3-36FB-441F-B5D6-1C1054B68CA2}"/>
    <dgm:cxn modelId="{C95159F0-2C0E-4690-B05B-FE882F009A69}" type="presOf" srcId="{03A257E6-2304-408A-BA9F-1EEF3A2A29C1}" destId="{4452063B-7D43-4073-A135-7CEC68B72C46}" srcOrd="0" destOrd="0" presId="urn:microsoft.com/office/officeart/2005/8/layout/vList2"/>
    <dgm:cxn modelId="{E71990A9-452E-41B9-B457-450B9E7A0A73}" srcId="{03A257E6-2304-408A-BA9F-1EEF3A2A29C1}" destId="{4DDA2D26-33AB-45CD-B896-5DEDAA51ECBA}" srcOrd="1" destOrd="0" parTransId="{4252B6B7-8323-4B93-B652-BBB66FF75ADA}" sibTransId="{6E56C331-D6E2-45E6-B154-5144AA07F5BE}"/>
    <dgm:cxn modelId="{2F840690-4D31-444D-A7FC-F3B8575DB0D2}" srcId="{4DDA2D26-33AB-45CD-B896-5DEDAA51ECBA}" destId="{B247D645-90C7-407B-A9E7-4530FE7BC6D0}" srcOrd="11" destOrd="0" parTransId="{A7BA9913-B079-4414-B340-2C2823860680}" sibTransId="{82933590-DE38-47A2-8746-3C940189D9B2}"/>
    <dgm:cxn modelId="{A17BA9AC-ACAC-4F6D-8FE2-D5A561E54650}" type="presOf" srcId="{5DF6DE1F-F06B-4591-89D9-7CF1FFE300DA}" destId="{1154D194-8B6F-437E-968F-76B468124CA6}" srcOrd="0" destOrd="0" presId="urn:microsoft.com/office/officeart/2005/8/layout/vList2"/>
    <dgm:cxn modelId="{E30E4624-0C5E-417E-9A46-F8C33BA02979}" type="presOf" srcId="{82E1DCB8-4485-4DD1-90F1-90747B35A191}" destId="{170CB00D-E4A7-444E-9517-5F3C61E1CCCE}" srcOrd="0" destOrd="4" presId="urn:microsoft.com/office/officeart/2005/8/layout/vList2"/>
    <dgm:cxn modelId="{DFE92100-5496-4D53-99ED-F6DD434B6AFD}" srcId="{4DDA2D26-33AB-45CD-B896-5DEDAA51ECBA}" destId="{4ACC8DCC-5E26-411D-BC99-D0BAA2781C58}" srcOrd="6" destOrd="0" parTransId="{A3F6C594-89D3-4071-9E2F-CD25D80D8976}" sibTransId="{E5FDEB9E-76D7-43EE-9A4F-47976FA25377}"/>
    <dgm:cxn modelId="{D66A88FF-6A04-48A2-B475-3317B089A5B2}" type="presOf" srcId="{8A5CB39C-2EC1-452C-91E1-ED1F628234D8}" destId="{170CB00D-E4A7-444E-9517-5F3C61E1CCCE}" srcOrd="0" destOrd="1" presId="urn:microsoft.com/office/officeart/2005/8/layout/vList2"/>
    <dgm:cxn modelId="{2FEF4C4A-7CB6-4AEE-8F0B-65390717459F}" srcId="{4DDA2D26-33AB-45CD-B896-5DEDAA51ECBA}" destId="{FCA47088-F946-4DC9-B95F-33DE64B021E7}" srcOrd="0" destOrd="0" parTransId="{3EE7BB29-C11F-4A5C-A6D6-B13C8868E020}" sibTransId="{2D224110-D008-4109-A227-0B52C6486F55}"/>
    <dgm:cxn modelId="{5494FA89-0F63-4E93-9247-1ABCEA97874A}" srcId="{4DDA2D26-33AB-45CD-B896-5DEDAA51ECBA}" destId="{97CC3AB7-9036-4D9A-9063-2AFC387BBAB3}" srcOrd="7" destOrd="0" parTransId="{FBF45D2A-D952-44CD-956D-880E91E0C3DE}" sibTransId="{25CDBDBA-6750-443B-A281-2A7351881236}"/>
    <dgm:cxn modelId="{F37BEFF1-CBA2-4B83-840A-33D555C7BF35}" srcId="{4DDA2D26-33AB-45CD-B896-5DEDAA51ECBA}" destId="{E0790E02-38CB-4949-842F-CBB113CA65F9}" srcOrd="3" destOrd="0" parTransId="{6BEB83FD-8231-4CB3-9492-A86913215ED1}" sibTransId="{216E8C1F-8C5D-46FD-8456-B0AAD10E1C3F}"/>
    <dgm:cxn modelId="{5A3EBFF5-B142-4AFE-8925-2FD3CC876663}" type="presOf" srcId="{E0790E02-38CB-4949-842F-CBB113CA65F9}" destId="{170CB00D-E4A7-444E-9517-5F3C61E1CCCE}" srcOrd="0" destOrd="3" presId="urn:microsoft.com/office/officeart/2005/8/layout/vList2"/>
    <dgm:cxn modelId="{DC44F121-0831-4042-9AF8-1BB0109E260B}" type="presOf" srcId="{4DDA2D26-33AB-45CD-B896-5DEDAA51ECBA}" destId="{2F541F69-64FA-405D-9A12-B7CD4F73BCDE}" srcOrd="0" destOrd="0" presId="urn:microsoft.com/office/officeart/2005/8/layout/vList2"/>
    <dgm:cxn modelId="{08864D6F-676F-4ECC-B74D-EE067923D74C}" type="presOf" srcId="{80B33F21-F4D3-42AD-A20B-6F38C76D3585}" destId="{170CB00D-E4A7-444E-9517-5F3C61E1CCCE}" srcOrd="0" destOrd="2" presId="urn:microsoft.com/office/officeart/2005/8/layout/vList2"/>
    <dgm:cxn modelId="{09B90AA9-5476-439B-8A70-3B1E42043C88}" type="presParOf" srcId="{4452063B-7D43-4073-A135-7CEC68B72C46}" destId="{1154D194-8B6F-437E-968F-76B468124CA6}" srcOrd="0" destOrd="0" presId="urn:microsoft.com/office/officeart/2005/8/layout/vList2"/>
    <dgm:cxn modelId="{DB5927C8-D858-452E-BFF4-5493059EC0EA}" type="presParOf" srcId="{4452063B-7D43-4073-A135-7CEC68B72C46}" destId="{3179A460-8781-47C5-BDD7-717CE273CEC9}" srcOrd="1" destOrd="0" presId="urn:microsoft.com/office/officeart/2005/8/layout/vList2"/>
    <dgm:cxn modelId="{73F33F1F-019B-4FA5-A3C6-5A4C83EFA2C8}" type="presParOf" srcId="{4452063B-7D43-4073-A135-7CEC68B72C46}" destId="{2F541F69-64FA-405D-9A12-B7CD4F73BCDE}" srcOrd="2" destOrd="0" presId="urn:microsoft.com/office/officeart/2005/8/layout/vList2"/>
    <dgm:cxn modelId="{41C2BDE7-B55E-4A23-8E80-E06E8F56E0B9}" type="presParOf" srcId="{4452063B-7D43-4073-A135-7CEC68B72C46}" destId="{170CB00D-E4A7-444E-9517-5F3C61E1CCCE}" srcOrd="3" destOrd="0" presId="urn:microsoft.com/office/officeart/2005/8/layout/vList2"/>
  </dgm:cxnLst>
  <dgm:bg>
    <a:solidFill>
      <a:schemeClr val="bg1">
        <a:alpha val="89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A257E6-2304-408A-BA9F-1EEF3A2A29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F6DE1F-F06B-4591-89D9-7CF1FFE300DA}">
      <dgm:prSet custT="1"/>
      <dgm:spPr/>
      <dgm:t>
        <a:bodyPr/>
        <a:lstStyle/>
        <a:p>
          <a:pPr rtl="0"/>
          <a:r>
            <a:rPr lang="en-US" sz="2000" dirty="0" smtClean="0"/>
            <a:t>II. </a:t>
          </a:r>
          <a:r>
            <a:rPr lang="bg-BG" sz="2000" dirty="0" smtClean="0"/>
            <a:t>Критерии за </a:t>
          </a:r>
          <a:r>
            <a:rPr lang="bg-BG" sz="2000" u="sng" dirty="0" smtClean="0"/>
            <a:t>техническа и финансова оценка</a:t>
          </a:r>
          <a:r>
            <a:rPr lang="bg-BG" sz="2000" dirty="0" smtClean="0"/>
            <a:t> на предложенията за изпълнение на инвестиции</a:t>
          </a:r>
          <a:r>
            <a:rPr lang="en-US" sz="2000" dirty="0" smtClean="0"/>
            <a:t>:</a:t>
          </a:r>
          <a:endParaRPr lang="bg-BG" sz="2000" dirty="0"/>
        </a:p>
      </dgm:t>
    </dgm:pt>
    <dgm:pt modelId="{1C73C4CD-20D6-43C0-B6BE-E3170554A6DB}" type="parTrans" cxnId="{4E663B88-0810-4406-97D0-0A95747F5BF1}">
      <dgm:prSet/>
      <dgm:spPr/>
      <dgm:t>
        <a:bodyPr/>
        <a:lstStyle/>
        <a:p>
          <a:endParaRPr lang="en-US"/>
        </a:p>
      </dgm:t>
    </dgm:pt>
    <dgm:pt modelId="{B304F828-B0A9-4A1E-99F1-9DAF47D94274}" type="sibTrans" cxnId="{4E663B88-0810-4406-97D0-0A95747F5BF1}">
      <dgm:prSet/>
      <dgm:spPr/>
      <dgm:t>
        <a:bodyPr/>
        <a:lstStyle/>
        <a:p>
          <a:endParaRPr lang="en-US"/>
        </a:p>
      </dgm:t>
    </dgm:pt>
    <dgm:pt modelId="{4DDA2D26-33AB-45CD-B896-5DEDAA51ECBA}">
      <dgm:prSet custT="1"/>
      <dgm:spPr/>
      <dgm:t>
        <a:bodyPr/>
        <a:lstStyle/>
        <a:p>
          <a:pPr rtl="0"/>
          <a:r>
            <a:rPr lang="en-US" sz="1900" dirty="0" smtClean="0"/>
            <a:t>            </a:t>
          </a:r>
          <a:r>
            <a:rPr lang="bg-BG" sz="1900" dirty="0" smtClean="0"/>
            <a:t>Критерии за оценка на допустимостта на предложените дейности, в т.ч.:</a:t>
          </a:r>
          <a:endParaRPr lang="bg-BG" sz="1900" dirty="0"/>
        </a:p>
      </dgm:t>
    </dgm:pt>
    <dgm:pt modelId="{4252B6B7-8323-4B93-B652-BBB66FF75ADA}" type="parTrans" cxnId="{E71990A9-452E-41B9-B457-450B9E7A0A73}">
      <dgm:prSet/>
      <dgm:spPr/>
      <dgm:t>
        <a:bodyPr/>
        <a:lstStyle/>
        <a:p>
          <a:endParaRPr lang="en-US"/>
        </a:p>
      </dgm:t>
    </dgm:pt>
    <dgm:pt modelId="{6E56C331-D6E2-45E6-B154-5144AA07F5BE}" type="sibTrans" cxnId="{E71990A9-452E-41B9-B457-450B9E7A0A73}">
      <dgm:prSet/>
      <dgm:spPr/>
      <dgm:t>
        <a:bodyPr/>
        <a:lstStyle/>
        <a:p>
          <a:endParaRPr lang="en-US"/>
        </a:p>
      </dgm:t>
    </dgm:pt>
    <dgm:pt modelId="{FCA47088-F946-4DC9-B95F-33DE64B021E7}">
      <dgm:prSet custT="1"/>
      <dgm:spPr/>
      <dgm:t>
        <a:bodyPr/>
        <a:lstStyle/>
        <a:p>
          <a:pPr rtl="0"/>
          <a:r>
            <a:rPr lang="ru-RU" sz="1500" dirty="0" err="1" smtClean="0">
              <a:solidFill>
                <a:srgbClr val="1D3259"/>
              </a:solidFill>
            </a:rPr>
            <a:t>Индустриални</a:t>
          </a:r>
          <a:r>
            <a:rPr lang="ru-RU" sz="1500" dirty="0" smtClean="0">
              <a:solidFill>
                <a:srgbClr val="1D3259"/>
              </a:solidFill>
            </a:rPr>
            <a:t> </a:t>
          </a:r>
          <a:r>
            <a:rPr lang="ru-RU" sz="1500" dirty="0" err="1" smtClean="0">
              <a:solidFill>
                <a:srgbClr val="1D3259"/>
              </a:solidFill>
            </a:rPr>
            <a:t>зони</a:t>
          </a:r>
          <a:r>
            <a:rPr lang="ru-RU" sz="1500" dirty="0" smtClean="0">
              <a:solidFill>
                <a:srgbClr val="1D3259"/>
              </a:solidFill>
            </a:rPr>
            <a:t> и </a:t>
          </a:r>
          <a:r>
            <a:rPr lang="ru-RU" sz="1500" dirty="0" err="1" smtClean="0">
              <a:solidFill>
                <a:srgbClr val="1D3259"/>
              </a:solidFill>
            </a:rPr>
            <a:t>паркове</a:t>
          </a:r>
          <a:r>
            <a:rPr lang="ru-RU" sz="1500" dirty="0" smtClean="0">
              <a:solidFill>
                <a:srgbClr val="1D3259"/>
              </a:solidFill>
            </a:rPr>
            <a:t> на </a:t>
          </a:r>
          <a:r>
            <a:rPr lang="ru-RU" sz="1500" dirty="0" err="1" smtClean="0">
              <a:solidFill>
                <a:srgbClr val="1D3259"/>
              </a:solidFill>
            </a:rPr>
            <a:t>територията</a:t>
          </a:r>
          <a:r>
            <a:rPr lang="ru-RU" sz="1500" dirty="0" smtClean="0">
              <a:solidFill>
                <a:srgbClr val="1D3259"/>
              </a:solidFill>
            </a:rPr>
            <a:t> </a:t>
          </a:r>
          <a:r>
            <a:rPr lang="ru-RU" sz="1500" dirty="0" err="1" smtClean="0">
              <a:solidFill>
                <a:srgbClr val="1D3259"/>
              </a:solidFill>
            </a:rPr>
            <a:t>Северна</a:t>
          </a:r>
          <a:r>
            <a:rPr lang="ru-RU" sz="1500" dirty="0" smtClean="0">
              <a:solidFill>
                <a:srgbClr val="1D3259"/>
              </a:solidFill>
            </a:rPr>
            <a:t> </a:t>
          </a:r>
          <a:r>
            <a:rPr lang="ru-RU" sz="1500" dirty="0" err="1" smtClean="0">
              <a:solidFill>
                <a:srgbClr val="1D3259"/>
              </a:solidFill>
            </a:rPr>
            <a:t>България</a:t>
          </a:r>
          <a:endParaRPr lang="bg-BG" sz="1500" dirty="0">
            <a:solidFill>
              <a:srgbClr val="1D3259"/>
            </a:solidFill>
          </a:endParaRPr>
        </a:p>
      </dgm:t>
    </dgm:pt>
    <dgm:pt modelId="{3EE7BB29-C11F-4A5C-A6D6-B13C8868E020}" type="parTrans" cxnId="{2FEF4C4A-7CB6-4AEE-8F0B-65390717459F}">
      <dgm:prSet/>
      <dgm:spPr/>
      <dgm:t>
        <a:bodyPr/>
        <a:lstStyle/>
        <a:p>
          <a:endParaRPr lang="en-US"/>
        </a:p>
      </dgm:t>
    </dgm:pt>
    <dgm:pt modelId="{2D224110-D008-4109-A227-0B52C6486F55}" type="sibTrans" cxnId="{2FEF4C4A-7CB6-4AEE-8F0B-65390717459F}">
      <dgm:prSet/>
      <dgm:spPr/>
      <dgm:t>
        <a:bodyPr/>
        <a:lstStyle/>
        <a:p>
          <a:endParaRPr lang="en-US"/>
        </a:p>
      </dgm:t>
    </dgm:pt>
    <dgm:pt modelId="{9C5A0057-391D-4373-BA1E-41278A3ACBFA}">
      <dgm:prSet custT="1"/>
      <dgm:spPr/>
      <dgm:t>
        <a:bodyPr/>
        <a:lstStyle/>
        <a:p>
          <a:r>
            <a:rPr lang="ru-RU" sz="1500" dirty="0" err="1" smtClean="0">
              <a:solidFill>
                <a:srgbClr val="1D3259"/>
              </a:solidFill>
            </a:rPr>
            <a:t>Зелени инвестиции/потенциал за зелени инвестиции</a:t>
          </a:r>
          <a:endParaRPr lang="en-US" sz="1500" dirty="0" err="1" smtClean="0">
            <a:solidFill>
              <a:srgbClr val="1D3259"/>
            </a:solidFill>
          </a:endParaRPr>
        </a:p>
      </dgm:t>
    </dgm:pt>
    <dgm:pt modelId="{9E6A8BE8-D3A5-4271-8102-070DED3D0998}" type="parTrans" cxnId="{C613C62B-0900-4297-ACC6-9FD9C301C731}">
      <dgm:prSet/>
      <dgm:spPr/>
      <dgm:t>
        <a:bodyPr/>
        <a:lstStyle/>
        <a:p>
          <a:endParaRPr lang="en-US"/>
        </a:p>
      </dgm:t>
    </dgm:pt>
    <dgm:pt modelId="{ED818B08-E89A-46E9-ACA9-F358AC6DFEBE}" type="sibTrans" cxnId="{C613C62B-0900-4297-ACC6-9FD9C301C731}">
      <dgm:prSet/>
      <dgm:spPr/>
      <dgm:t>
        <a:bodyPr/>
        <a:lstStyle/>
        <a:p>
          <a:endParaRPr lang="en-US"/>
        </a:p>
      </dgm:t>
    </dgm:pt>
    <dgm:pt modelId="{73F8478B-16B4-43E6-BC17-13FBED496FB7}">
      <dgm:prSet custT="1"/>
      <dgm:spPr/>
      <dgm:t>
        <a:bodyPr/>
        <a:lstStyle/>
        <a:p>
          <a:r>
            <a:rPr lang="ru-RU" sz="1500" dirty="0" err="1" smtClean="0">
              <a:solidFill>
                <a:srgbClr val="1D3259"/>
              </a:solidFill>
            </a:rPr>
            <a:t>Стратегия за създаване, развитие и експлоатация на индустриален парк/ зона и финансова стратегия за дейността </a:t>
          </a:r>
          <a:endParaRPr lang="en-US" sz="1500" dirty="0" err="1" smtClean="0">
            <a:solidFill>
              <a:srgbClr val="1D3259"/>
            </a:solidFill>
          </a:endParaRPr>
        </a:p>
      </dgm:t>
    </dgm:pt>
    <dgm:pt modelId="{0F27F50E-84C9-4810-9FEF-87C3172E435E}" type="parTrans" cxnId="{C9D29A09-8DCC-4DC2-AE90-247A0BA0E47E}">
      <dgm:prSet/>
      <dgm:spPr/>
      <dgm:t>
        <a:bodyPr/>
        <a:lstStyle/>
        <a:p>
          <a:endParaRPr lang="en-US"/>
        </a:p>
      </dgm:t>
    </dgm:pt>
    <dgm:pt modelId="{C91CADB9-ECBC-4D00-BDAC-24153B5D9CB5}" type="sibTrans" cxnId="{C9D29A09-8DCC-4DC2-AE90-247A0BA0E47E}">
      <dgm:prSet/>
      <dgm:spPr/>
      <dgm:t>
        <a:bodyPr/>
        <a:lstStyle/>
        <a:p>
          <a:endParaRPr lang="en-US"/>
        </a:p>
      </dgm:t>
    </dgm:pt>
    <dgm:pt modelId="{C60E956E-FDD0-49BE-9267-155E0234B4AE}">
      <dgm:prSet custT="1"/>
      <dgm:spPr/>
      <dgm:t>
        <a:bodyPr/>
        <a:lstStyle/>
        <a:p>
          <a:r>
            <a:rPr lang="ru-RU" sz="1500" dirty="0" err="1" smtClean="0">
              <a:solidFill>
                <a:srgbClr val="1D3259"/>
              </a:solidFill>
            </a:rPr>
            <a:t>Очаквано въздействие на индустриалния парк/зона върху икономиката и заетостта в региона и в цялата страна</a:t>
          </a:r>
          <a:endParaRPr lang="en-US" sz="1500" dirty="0" err="1" smtClean="0">
            <a:solidFill>
              <a:srgbClr val="1D3259"/>
            </a:solidFill>
          </a:endParaRPr>
        </a:p>
      </dgm:t>
    </dgm:pt>
    <dgm:pt modelId="{B0FFA9D6-BD84-4C99-B536-CC12AEEF3561}" type="parTrans" cxnId="{7E9E8DCD-7E66-4E8F-A2E0-FAF252FD9087}">
      <dgm:prSet/>
      <dgm:spPr/>
      <dgm:t>
        <a:bodyPr/>
        <a:lstStyle/>
        <a:p>
          <a:endParaRPr lang="en-US"/>
        </a:p>
      </dgm:t>
    </dgm:pt>
    <dgm:pt modelId="{BF09EF38-2376-4BD2-AC79-EC9759428C82}" type="sibTrans" cxnId="{7E9E8DCD-7E66-4E8F-A2E0-FAF252FD9087}">
      <dgm:prSet/>
      <dgm:spPr/>
      <dgm:t>
        <a:bodyPr/>
        <a:lstStyle/>
        <a:p>
          <a:endParaRPr lang="en-US"/>
        </a:p>
      </dgm:t>
    </dgm:pt>
    <dgm:pt modelId="{B63ECF47-4AC3-4FF2-8ECE-511815A22AA7}">
      <dgm:prSet custT="1"/>
      <dgm:spPr/>
      <dgm:t>
        <a:bodyPr/>
        <a:lstStyle/>
        <a:p>
          <a:r>
            <a:rPr lang="ru-RU" sz="1500" dirty="0" err="1" smtClean="0">
              <a:solidFill>
                <a:srgbClr val="1D3259"/>
              </a:solidFill>
            </a:rPr>
            <a:t>Структура и управление на индустриалния парк/зона</a:t>
          </a:r>
          <a:endParaRPr lang="en-US" sz="1500" dirty="0" err="1" smtClean="0">
            <a:solidFill>
              <a:srgbClr val="1D3259"/>
            </a:solidFill>
          </a:endParaRPr>
        </a:p>
      </dgm:t>
    </dgm:pt>
    <dgm:pt modelId="{2AD24AC1-FBB6-43B0-853A-0D53FF291161}" type="parTrans" cxnId="{7C113EE4-EFA3-4AA7-9410-376633AD3A42}">
      <dgm:prSet/>
      <dgm:spPr/>
      <dgm:t>
        <a:bodyPr/>
        <a:lstStyle/>
        <a:p>
          <a:endParaRPr lang="en-US"/>
        </a:p>
      </dgm:t>
    </dgm:pt>
    <dgm:pt modelId="{29B1FF18-2025-4895-BC5D-861C0B66EF4E}" type="sibTrans" cxnId="{7C113EE4-EFA3-4AA7-9410-376633AD3A42}">
      <dgm:prSet/>
      <dgm:spPr/>
      <dgm:t>
        <a:bodyPr/>
        <a:lstStyle/>
        <a:p>
          <a:endParaRPr lang="en-US"/>
        </a:p>
      </dgm:t>
    </dgm:pt>
    <dgm:pt modelId="{673F0D74-7191-4F3E-A841-B63613592807}">
      <dgm:prSet custT="1"/>
      <dgm:spPr/>
      <dgm:t>
        <a:bodyPr/>
        <a:lstStyle/>
        <a:p>
          <a:r>
            <a:rPr lang="ru-RU" sz="1500" dirty="0" err="1" smtClean="0">
              <a:solidFill>
                <a:srgbClr val="1D3259"/>
              </a:solidFill>
            </a:rPr>
            <a:t>Визия за развитие на индустриалния парк/зона</a:t>
          </a:r>
          <a:endParaRPr lang="en-US" sz="1500" dirty="0" err="1" smtClean="0">
            <a:solidFill>
              <a:srgbClr val="1D3259"/>
            </a:solidFill>
          </a:endParaRPr>
        </a:p>
      </dgm:t>
    </dgm:pt>
    <dgm:pt modelId="{343F1D5D-ADD1-4271-86CF-622B27258438}" type="parTrans" cxnId="{40D4E7FD-4F57-43B8-9269-96C1116C110C}">
      <dgm:prSet/>
      <dgm:spPr/>
      <dgm:t>
        <a:bodyPr/>
        <a:lstStyle/>
        <a:p>
          <a:endParaRPr lang="en-US"/>
        </a:p>
      </dgm:t>
    </dgm:pt>
    <dgm:pt modelId="{84CCFACC-A592-4F1D-9767-20670FBAC888}" type="sibTrans" cxnId="{40D4E7FD-4F57-43B8-9269-96C1116C110C}">
      <dgm:prSet/>
      <dgm:spPr/>
      <dgm:t>
        <a:bodyPr/>
        <a:lstStyle/>
        <a:p>
          <a:endParaRPr lang="en-US"/>
        </a:p>
      </dgm:t>
    </dgm:pt>
    <dgm:pt modelId="{24C1E929-B233-415D-B7BF-7DC20751D7B8}">
      <dgm:prSet custT="1"/>
      <dgm:spPr/>
      <dgm:t>
        <a:bodyPr/>
        <a:lstStyle/>
        <a:p>
          <a:r>
            <a:rPr lang="ru-RU" sz="1500" dirty="0" err="1" smtClean="0">
              <a:solidFill>
                <a:srgbClr val="1D3259"/>
              </a:solidFill>
            </a:rPr>
            <a:t>Бизнес план на индустриалния парк/зона</a:t>
          </a:r>
          <a:endParaRPr lang="en-US" sz="1500" dirty="0" err="1" smtClean="0">
            <a:solidFill>
              <a:srgbClr val="1D3259"/>
            </a:solidFill>
          </a:endParaRPr>
        </a:p>
      </dgm:t>
    </dgm:pt>
    <dgm:pt modelId="{FD2F46D8-D411-4773-8408-A87B19E6B1E3}" type="parTrans" cxnId="{ECC1A34C-1E5A-44EB-AA7B-1F8836FFDE94}">
      <dgm:prSet/>
      <dgm:spPr/>
      <dgm:t>
        <a:bodyPr/>
        <a:lstStyle/>
        <a:p>
          <a:endParaRPr lang="en-US"/>
        </a:p>
      </dgm:t>
    </dgm:pt>
    <dgm:pt modelId="{CA387587-074E-47C8-B5E8-72A7901737FC}" type="sibTrans" cxnId="{ECC1A34C-1E5A-44EB-AA7B-1F8836FFDE94}">
      <dgm:prSet/>
      <dgm:spPr/>
      <dgm:t>
        <a:bodyPr/>
        <a:lstStyle/>
        <a:p>
          <a:endParaRPr lang="en-US"/>
        </a:p>
      </dgm:t>
    </dgm:pt>
    <dgm:pt modelId="{5D036391-50A3-4380-82BD-13D89FD04B69}">
      <dgm:prSet custT="1"/>
      <dgm:spPr/>
      <dgm:t>
        <a:bodyPr/>
        <a:lstStyle/>
        <a:p>
          <a:r>
            <a:rPr lang="bg-BG" sz="1500" dirty="0" err="1" smtClean="0">
              <a:solidFill>
                <a:srgbClr val="1D3259"/>
              </a:solidFill>
            </a:rPr>
            <a:t>Бюджет</a:t>
          </a:r>
          <a:endParaRPr lang="en-US" sz="1500" dirty="0" err="1" smtClean="0">
            <a:solidFill>
              <a:srgbClr val="1D3259"/>
            </a:solidFill>
          </a:endParaRPr>
        </a:p>
      </dgm:t>
    </dgm:pt>
    <dgm:pt modelId="{209908D5-EC47-4B19-AAB0-74769BCF7EAA}" type="parTrans" cxnId="{3EFD4B7B-11BE-4B5E-A66F-869828DF82A0}">
      <dgm:prSet/>
      <dgm:spPr/>
      <dgm:t>
        <a:bodyPr/>
        <a:lstStyle/>
        <a:p>
          <a:endParaRPr lang="en-US"/>
        </a:p>
      </dgm:t>
    </dgm:pt>
    <dgm:pt modelId="{F78AB746-6354-475C-BB53-5EAFB15BB35E}" type="sibTrans" cxnId="{3EFD4B7B-11BE-4B5E-A66F-869828DF82A0}">
      <dgm:prSet/>
      <dgm:spPr/>
      <dgm:t>
        <a:bodyPr/>
        <a:lstStyle/>
        <a:p>
          <a:endParaRPr lang="en-US"/>
        </a:p>
      </dgm:t>
    </dgm:pt>
    <dgm:pt modelId="{372B84E1-2B64-4CB6-B6BE-BC2957074445}">
      <dgm:prSet custT="1"/>
      <dgm:spPr/>
      <dgm:t>
        <a:bodyPr/>
        <a:lstStyle/>
        <a:p>
          <a:r>
            <a:rPr lang="bg-BG" sz="1500" dirty="0" smtClean="0">
              <a:solidFill>
                <a:srgbClr val="1D3259"/>
              </a:solidFill>
            </a:rPr>
            <a:t>Финансова стратегия за дейността на индустриалния парк/зона</a:t>
          </a:r>
          <a:endParaRPr lang="en-US" sz="1500" dirty="0" err="1" smtClean="0">
            <a:solidFill>
              <a:srgbClr val="1D3259"/>
            </a:solidFill>
          </a:endParaRPr>
        </a:p>
      </dgm:t>
    </dgm:pt>
    <dgm:pt modelId="{1BF88BF7-BD8B-4BAB-8431-5F23DCF978BE}" type="parTrans" cxnId="{96C0B0C5-A821-4E25-9B90-67DEE205D55D}">
      <dgm:prSet/>
      <dgm:spPr/>
    </dgm:pt>
    <dgm:pt modelId="{9B21CC85-55F7-418B-8500-9475454A9C2B}" type="sibTrans" cxnId="{96C0B0C5-A821-4E25-9B90-67DEE205D55D}">
      <dgm:prSet/>
      <dgm:spPr/>
    </dgm:pt>
    <dgm:pt modelId="{0DC1FC50-D767-46FE-9516-0505B59B6F54}">
      <dgm:prSet custT="1"/>
      <dgm:spPr/>
      <dgm:t>
        <a:bodyPr/>
        <a:lstStyle/>
        <a:p>
          <a:r>
            <a:rPr lang="bg-BG" sz="1500" dirty="0" smtClean="0">
              <a:solidFill>
                <a:srgbClr val="1D3259"/>
              </a:solidFill>
            </a:rPr>
            <a:t>Устойчивост на проекта за създаване и развитие на индустриален парк/зона</a:t>
          </a:r>
          <a:endParaRPr lang="en-US" sz="1500" dirty="0" err="1" smtClean="0">
            <a:solidFill>
              <a:srgbClr val="1D3259"/>
            </a:solidFill>
          </a:endParaRPr>
        </a:p>
      </dgm:t>
    </dgm:pt>
    <dgm:pt modelId="{2BD570A6-A04B-4018-9971-CB95D999D8A0}" type="parTrans" cxnId="{94B45632-5A0C-4624-A542-3FAC7FC0D730}">
      <dgm:prSet/>
      <dgm:spPr/>
    </dgm:pt>
    <dgm:pt modelId="{C68CCE82-93B4-4DC5-BA0E-77814C517D44}" type="sibTrans" cxnId="{94B45632-5A0C-4624-A542-3FAC7FC0D730}">
      <dgm:prSet/>
      <dgm:spPr/>
    </dgm:pt>
    <dgm:pt modelId="{4452063B-7D43-4073-A135-7CEC68B72C46}" type="pres">
      <dgm:prSet presAssocID="{03A257E6-2304-408A-BA9F-1EEF3A2A29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54D194-8B6F-437E-968F-76B468124CA6}" type="pres">
      <dgm:prSet presAssocID="{5DF6DE1F-F06B-4591-89D9-7CF1FFE300DA}" presName="parentText" presStyleLbl="node1" presStyleIdx="0" presStyleCnt="2" custScaleY="91724" custLinFactY="-142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9A460-8781-47C5-BDD7-717CE273CEC9}" type="pres">
      <dgm:prSet presAssocID="{B304F828-B0A9-4A1E-99F1-9DAF47D94274}" presName="spacer" presStyleCnt="0"/>
      <dgm:spPr/>
    </dgm:pt>
    <dgm:pt modelId="{2F541F69-64FA-405D-9A12-B7CD4F73BCDE}" type="pres">
      <dgm:prSet presAssocID="{4DDA2D26-33AB-45CD-B896-5DEDAA51ECBA}" presName="parentText" presStyleLbl="node1" presStyleIdx="1" presStyleCnt="2" custScaleY="61597" custLinFactNeighborY="-38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CB00D-E4A7-444E-9517-5F3C61E1CCCE}" type="pres">
      <dgm:prSet presAssocID="{4DDA2D26-33AB-45CD-B896-5DEDAA51ECBA}" presName="childText" presStyleLbl="revTx" presStyleIdx="0" presStyleCnt="1" custScaleY="172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D12F8A-B826-420F-AF68-FCCEE1FE9799}" type="presOf" srcId="{24C1E929-B233-415D-B7BF-7DC20751D7B8}" destId="{170CB00D-E4A7-444E-9517-5F3C61E1CCCE}" srcOrd="0" destOrd="8" presId="urn:microsoft.com/office/officeart/2005/8/layout/vList2"/>
    <dgm:cxn modelId="{0EDE2B2E-62A5-4143-A141-A1379737F68C}" type="presOf" srcId="{5D036391-50A3-4380-82BD-13D89FD04B69}" destId="{170CB00D-E4A7-444E-9517-5F3C61E1CCCE}" srcOrd="0" destOrd="9" presId="urn:microsoft.com/office/officeart/2005/8/layout/vList2"/>
    <dgm:cxn modelId="{C9D29A09-8DCC-4DC2-AE90-247A0BA0E47E}" srcId="{4DDA2D26-33AB-45CD-B896-5DEDAA51ECBA}" destId="{73F8478B-16B4-43E6-BC17-13FBED496FB7}" srcOrd="2" destOrd="0" parTransId="{0F27F50E-84C9-4810-9FEF-87C3172E435E}" sibTransId="{C91CADB9-ECBC-4D00-BDAC-24153B5D9CB5}"/>
    <dgm:cxn modelId="{ECC1A34C-1E5A-44EB-AA7B-1F8836FFDE94}" srcId="{4DDA2D26-33AB-45CD-B896-5DEDAA51ECBA}" destId="{24C1E929-B233-415D-B7BF-7DC20751D7B8}" srcOrd="8" destOrd="0" parTransId="{FD2F46D8-D411-4773-8408-A87B19E6B1E3}" sibTransId="{CA387587-074E-47C8-B5E8-72A7901737FC}"/>
    <dgm:cxn modelId="{96C0B0C5-A821-4E25-9B90-67DEE205D55D}" srcId="{4DDA2D26-33AB-45CD-B896-5DEDAA51ECBA}" destId="{372B84E1-2B64-4CB6-B6BE-BC2957074445}" srcOrd="4" destOrd="0" parTransId="{1BF88BF7-BD8B-4BAB-8431-5F23DCF978BE}" sibTransId="{9B21CC85-55F7-418B-8500-9475454A9C2B}"/>
    <dgm:cxn modelId="{94B45632-5A0C-4624-A542-3FAC7FC0D730}" srcId="{4DDA2D26-33AB-45CD-B896-5DEDAA51ECBA}" destId="{0DC1FC50-D767-46FE-9516-0505B59B6F54}" srcOrd="5" destOrd="0" parTransId="{2BD570A6-A04B-4018-9971-CB95D999D8A0}" sibTransId="{C68CCE82-93B4-4DC5-BA0E-77814C517D44}"/>
    <dgm:cxn modelId="{3EFD4B7B-11BE-4B5E-A66F-869828DF82A0}" srcId="{4DDA2D26-33AB-45CD-B896-5DEDAA51ECBA}" destId="{5D036391-50A3-4380-82BD-13D89FD04B69}" srcOrd="9" destOrd="0" parTransId="{209908D5-EC47-4B19-AAB0-74769BCF7EAA}" sibTransId="{F78AB746-6354-475C-BB53-5EAFB15BB35E}"/>
    <dgm:cxn modelId="{4E663B88-0810-4406-97D0-0A95747F5BF1}" srcId="{03A257E6-2304-408A-BA9F-1EEF3A2A29C1}" destId="{5DF6DE1F-F06B-4591-89D9-7CF1FFE300DA}" srcOrd="0" destOrd="0" parTransId="{1C73C4CD-20D6-43C0-B6BE-E3170554A6DB}" sibTransId="{B304F828-B0A9-4A1E-99F1-9DAF47D94274}"/>
    <dgm:cxn modelId="{A693171F-3F8E-416B-BBB2-4DB5C8ABF5F0}" type="presOf" srcId="{FCA47088-F946-4DC9-B95F-33DE64B021E7}" destId="{170CB00D-E4A7-444E-9517-5F3C61E1CCCE}" srcOrd="0" destOrd="0" presId="urn:microsoft.com/office/officeart/2005/8/layout/vList2"/>
    <dgm:cxn modelId="{FC29E0AA-DDAE-43BF-B8C9-5CA1522EC7B1}" type="presOf" srcId="{73F8478B-16B4-43E6-BC17-13FBED496FB7}" destId="{170CB00D-E4A7-444E-9517-5F3C61E1CCCE}" srcOrd="0" destOrd="2" presId="urn:microsoft.com/office/officeart/2005/8/layout/vList2"/>
    <dgm:cxn modelId="{7E9E8DCD-7E66-4E8F-A2E0-FAF252FD9087}" srcId="{4DDA2D26-33AB-45CD-B896-5DEDAA51ECBA}" destId="{C60E956E-FDD0-49BE-9267-155E0234B4AE}" srcOrd="3" destOrd="0" parTransId="{B0FFA9D6-BD84-4C99-B536-CC12AEEF3561}" sibTransId="{BF09EF38-2376-4BD2-AC79-EC9759428C82}"/>
    <dgm:cxn modelId="{8ECD3F4C-EC88-419E-8F92-6F481F939A30}" type="presOf" srcId="{C60E956E-FDD0-49BE-9267-155E0234B4AE}" destId="{170CB00D-E4A7-444E-9517-5F3C61E1CCCE}" srcOrd="0" destOrd="3" presId="urn:microsoft.com/office/officeart/2005/8/layout/vList2"/>
    <dgm:cxn modelId="{C95159F0-2C0E-4690-B05B-FE882F009A69}" type="presOf" srcId="{03A257E6-2304-408A-BA9F-1EEF3A2A29C1}" destId="{4452063B-7D43-4073-A135-7CEC68B72C46}" srcOrd="0" destOrd="0" presId="urn:microsoft.com/office/officeart/2005/8/layout/vList2"/>
    <dgm:cxn modelId="{E71990A9-452E-41B9-B457-450B9E7A0A73}" srcId="{03A257E6-2304-408A-BA9F-1EEF3A2A29C1}" destId="{4DDA2D26-33AB-45CD-B896-5DEDAA51ECBA}" srcOrd="1" destOrd="0" parTransId="{4252B6B7-8323-4B93-B652-BBB66FF75ADA}" sibTransId="{6E56C331-D6E2-45E6-B154-5144AA07F5BE}"/>
    <dgm:cxn modelId="{A17BA9AC-ACAC-4F6D-8FE2-D5A561E54650}" type="presOf" srcId="{5DF6DE1F-F06B-4591-89D9-7CF1FFE300DA}" destId="{1154D194-8B6F-437E-968F-76B468124CA6}" srcOrd="0" destOrd="0" presId="urn:microsoft.com/office/officeart/2005/8/layout/vList2"/>
    <dgm:cxn modelId="{DDD837E1-BE75-492B-9C07-9FC942360E09}" type="presOf" srcId="{9C5A0057-391D-4373-BA1E-41278A3ACBFA}" destId="{170CB00D-E4A7-444E-9517-5F3C61E1CCCE}" srcOrd="0" destOrd="1" presId="urn:microsoft.com/office/officeart/2005/8/layout/vList2"/>
    <dgm:cxn modelId="{2FEF4C4A-7CB6-4AEE-8F0B-65390717459F}" srcId="{4DDA2D26-33AB-45CD-B896-5DEDAA51ECBA}" destId="{FCA47088-F946-4DC9-B95F-33DE64B021E7}" srcOrd="0" destOrd="0" parTransId="{3EE7BB29-C11F-4A5C-A6D6-B13C8868E020}" sibTransId="{2D224110-D008-4109-A227-0B52C6486F55}"/>
    <dgm:cxn modelId="{C0158C80-2B6D-434C-A5C6-BBE377EF5047}" type="presOf" srcId="{0DC1FC50-D767-46FE-9516-0505B59B6F54}" destId="{170CB00D-E4A7-444E-9517-5F3C61E1CCCE}" srcOrd="0" destOrd="5" presId="urn:microsoft.com/office/officeart/2005/8/layout/vList2"/>
    <dgm:cxn modelId="{69427191-7BA1-4473-81CE-9AACBB4F7EE0}" type="presOf" srcId="{673F0D74-7191-4F3E-A841-B63613592807}" destId="{170CB00D-E4A7-444E-9517-5F3C61E1CCCE}" srcOrd="0" destOrd="7" presId="urn:microsoft.com/office/officeart/2005/8/layout/vList2"/>
    <dgm:cxn modelId="{C613C62B-0900-4297-ACC6-9FD9C301C731}" srcId="{4DDA2D26-33AB-45CD-B896-5DEDAA51ECBA}" destId="{9C5A0057-391D-4373-BA1E-41278A3ACBFA}" srcOrd="1" destOrd="0" parTransId="{9E6A8BE8-D3A5-4271-8102-070DED3D0998}" sibTransId="{ED818B08-E89A-46E9-ACA9-F358AC6DFEBE}"/>
    <dgm:cxn modelId="{8DFB94C5-5C2F-47E0-855B-357D1EF590EC}" type="presOf" srcId="{372B84E1-2B64-4CB6-B6BE-BC2957074445}" destId="{170CB00D-E4A7-444E-9517-5F3C61E1CCCE}" srcOrd="0" destOrd="4" presId="urn:microsoft.com/office/officeart/2005/8/layout/vList2"/>
    <dgm:cxn modelId="{7B17F04D-B9F7-4238-A477-D65A06BCE3DD}" type="presOf" srcId="{B63ECF47-4AC3-4FF2-8ECE-511815A22AA7}" destId="{170CB00D-E4A7-444E-9517-5F3C61E1CCCE}" srcOrd="0" destOrd="6" presId="urn:microsoft.com/office/officeart/2005/8/layout/vList2"/>
    <dgm:cxn modelId="{7C113EE4-EFA3-4AA7-9410-376633AD3A42}" srcId="{4DDA2D26-33AB-45CD-B896-5DEDAA51ECBA}" destId="{B63ECF47-4AC3-4FF2-8ECE-511815A22AA7}" srcOrd="6" destOrd="0" parTransId="{2AD24AC1-FBB6-43B0-853A-0D53FF291161}" sibTransId="{29B1FF18-2025-4895-BC5D-861C0B66EF4E}"/>
    <dgm:cxn modelId="{40D4E7FD-4F57-43B8-9269-96C1116C110C}" srcId="{4DDA2D26-33AB-45CD-B896-5DEDAA51ECBA}" destId="{673F0D74-7191-4F3E-A841-B63613592807}" srcOrd="7" destOrd="0" parTransId="{343F1D5D-ADD1-4271-86CF-622B27258438}" sibTransId="{84CCFACC-A592-4F1D-9767-20670FBAC888}"/>
    <dgm:cxn modelId="{DC44F121-0831-4042-9AF8-1BB0109E260B}" type="presOf" srcId="{4DDA2D26-33AB-45CD-B896-5DEDAA51ECBA}" destId="{2F541F69-64FA-405D-9A12-B7CD4F73BCDE}" srcOrd="0" destOrd="0" presId="urn:microsoft.com/office/officeart/2005/8/layout/vList2"/>
    <dgm:cxn modelId="{09B90AA9-5476-439B-8A70-3B1E42043C88}" type="presParOf" srcId="{4452063B-7D43-4073-A135-7CEC68B72C46}" destId="{1154D194-8B6F-437E-968F-76B468124CA6}" srcOrd="0" destOrd="0" presId="urn:microsoft.com/office/officeart/2005/8/layout/vList2"/>
    <dgm:cxn modelId="{DB5927C8-D858-452E-BFF4-5493059EC0EA}" type="presParOf" srcId="{4452063B-7D43-4073-A135-7CEC68B72C46}" destId="{3179A460-8781-47C5-BDD7-717CE273CEC9}" srcOrd="1" destOrd="0" presId="urn:microsoft.com/office/officeart/2005/8/layout/vList2"/>
    <dgm:cxn modelId="{73F33F1F-019B-4FA5-A3C6-5A4C83EFA2C8}" type="presParOf" srcId="{4452063B-7D43-4073-A135-7CEC68B72C46}" destId="{2F541F69-64FA-405D-9A12-B7CD4F73BCDE}" srcOrd="2" destOrd="0" presId="urn:microsoft.com/office/officeart/2005/8/layout/vList2"/>
    <dgm:cxn modelId="{41C2BDE7-B55E-4A23-8E80-E06E8F56E0B9}" type="presParOf" srcId="{4452063B-7D43-4073-A135-7CEC68B72C46}" destId="{170CB00D-E4A7-444E-9517-5F3C61E1CCCE}" srcOrd="3" destOrd="0" presId="urn:microsoft.com/office/officeart/2005/8/layout/vList2"/>
  </dgm:cxnLst>
  <dgm:bg>
    <a:solidFill>
      <a:schemeClr val="bg1">
        <a:alpha val="89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CBB93-A204-4E3C-9B40-8300BD45F850}">
      <dsp:nvSpPr>
        <dsp:cNvPr id="0" name=""/>
        <dsp:cNvSpPr/>
      </dsp:nvSpPr>
      <dsp:spPr>
        <a:xfrm>
          <a:off x="0" y="0"/>
          <a:ext cx="6744790" cy="1203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kern="1200" dirty="0" smtClean="0"/>
            <a:t>Цел на процедурата – </a:t>
          </a:r>
          <a:r>
            <a:rPr lang="bg-BG" sz="1300" b="0" kern="1200" dirty="0" smtClean="0"/>
            <a:t>да се стимулира икономическият растеж, да се създадат нови работни места и да се увеличи експортният капацитет на страната чрез създаване на благоприятни условия за инвеститорите в индустриалните паркове/зони.</a:t>
          </a:r>
        </a:p>
      </dsp:txBody>
      <dsp:txXfrm>
        <a:off x="0" y="0"/>
        <a:ext cx="6744790" cy="1203611"/>
      </dsp:txXfrm>
    </dsp:sp>
    <dsp:sp modelId="{2E1B7EB8-998D-40EA-AEE8-200741E180E7}">
      <dsp:nvSpPr>
        <dsp:cNvPr id="0" name=""/>
        <dsp:cNvSpPr/>
      </dsp:nvSpPr>
      <dsp:spPr>
        <a:xfrm>
          <a:off x="3293" y="1254003"/>
          <a:ext cx="2246067" cy="25275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rgbClr val="1D3259"/>
              </a:solidFill>
            </a:rPr>
            <a:t>Специфична цел 1</a:t>
          </a:r>
          <a:r>
            <a:rPr lang="bg-BG" sz="1400" kern="1200" dirty="0" smtClean="0">
              <a:solidFill>
                <a:srgbClr val="1D3259"/>
              </a:solidFill>
            </a:rPr>
            <a:t> Привличане и задържане на инвеститори за спомагане ре</a:t>
          </a:r>
          <a:r>
            <a:rPr lang="en-US" sz="1400" kern="1200" dirty="0" smtClean="0">
              <a:solidFill>
                <a:srgbClr val="1D3259"/>
              </a:solidFill>
            </a:rPr>
            <a:t>-</a:t>
          </a:r>
          <a:r>
            <a:rPr lang="bg-BG" sz="1400" kern="1200" dirty="0" smtClean="0">
              <a:solidFill>
                <a:srgbClr val="1D3259"/>
              </a:solidFill>
            </a:rPr>
            <a:t>индустриализацията на България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400" kern="1200" dirty="0" smtClean="0">
            <a:solidFill>
              <a:srgbClr val="1D3259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400" kern="1200" dirty="0" smtClean="0">
            <a:solidFill>
              <a:srgbClr val="1D3259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1D3259"/>
            </a:solidFill>
          </a:endParaRPr>
        </a:p>
      </dsp:txBody>
      <dsp:txXfrm>
        <a:off x="3293" y="1254003"/>
        <a:ext cx="2246067" cy="2527584"/>
      </dsp:txXfrm>
    </dsp:sp>
    <dsp:sp modelId="{83A4E746-0996-46C2-A70F-9F1DF31CF0E3}">
      <dsp:nvSpPr>
        <dsp:cNvPr id="0" name=""/>
        <dsp:cNvSpPr/>
      </dsp:nvSpPr>
      <dsp:spPr>
        <a:xfrm>
          <a:off x="2249361" y="1254003"/>
          <a:ext cx="2246067" cy="2527584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rgbClr val="1D3259"/>
              </a:solidFill>
            </a:rPr>
            <a:t>Специфична цел 2</a:t>
          </a:r>
          <a:r>
            <a:rPr lang="bg-BG" sz="1400" kern="1200" dirty="0" smtClean="0">
              <a:solidFill>
                <a:srgbClr val="1D3259"/>
              </a:solidFill>
            </a:rPr>
            <a:t> Осъвременяване и създаване на индустриални зони и паркове с необходимата инфраструктура, свързаност и услуги, за скъсяване на веригите на доставки в ЕС, както и повишаване на конкурентоспособността в международен мащаб</a:t>
          </a:r>
          <a:endParaRPr lang="en-US" sz="1400" kern="1200" dirty="0">
            <a:solidFill>
              <a:srgbClr val="1D3259"/>
            </a:solidFill>
          </a:endParaRPr>
        </a:p>
      </dsp:txBody>
      <dsp:txXfrm>
        <a:off x="2249361" y="1254003"/>
        <a:ext cx="2246067" cy="2527584"/>
      </dsp:txXfrm>
    </dsp:sp>
    <dsp:sp modelId="{267010C2-8A28-4949-A0FB-E039902DE4C1}">
      <dsp:nvSpPr>
        <dsp:cNvPr id="0" name=""/>
        <dsp:cNvSpPr/>
      </dsp:nvSpPr>
      <dsp:spPr>
        <a:xfrm>
          <a:off x="4495428" y="1254003"/>
          <a:ext cx="2246067" cy="2527584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rgbClr val="1D3259"/>
              </a:solidFill>
            </a:rPr>
            <a:t>Специфична цел 3</a:t>
          </a:r>
          <a:r>
            <a:rPr lang="bg-BG" sz="1400" kern="1200" dirty="0" smtClean="0">
              <a:solidFill>
                <a:srgbClr val="1D3259"/>
              </a:solidFill>
            </a:rPr>
            <a:t> Осигуряване на необходимите предпоставки за развитие на НИРД, иновациите и технологичния трансфер за създаване на работни места, развитие на човешкия капитал и подпомагане на икономическия растеж</a:t>
          </a:r>
          <a:endParaRPr lang="en-US" sz="1400" kern="1200" dirty="0">
            <a:solidFill>
              <a:srgbClr val="1D3259"/>
            </a:solidFill>
          </a:endParaRPr>
        </a:p>
      </dsp:txBody>
      <dsp:txXfrm>
        <a:off x="4495428" y="1254003"/>
        <a:ext cx="2246067" cy="2527584"/>
      </dsp:txXfrm>
    </dsp:sp>
    <dsp:sp modelId="{C4DCFCBD-1A1F-4164-8B56-8EB5D9B0CDBB}">
      <dsp:nvSpPr>
        <dsp:cNvPr id="0" name=""/>
        <dsp:cNvSpPr/>
      </dsp:nvSpPr>
      <dsp:spPr>
        <a:xfrm flipV="1">
          <a:off x="0" y="3882371"/>
          <a:ext cx="6744790" cy="79276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9C3AC-56F5-4612-8EC5-90D7BD740260}">
      <dsp:nvSpPr>
        <dsp:cNvPr id="0" name=""/>
        <dsp:cNvSpPr/>
      </dsp:nvSpPr>
      <dsp:spPr>
        <a:xfrm>
          <a:off x="4211585" y="3188397"/>
          <a:ext cx="2502502" cy="193998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solidFill>
                <a:srgbClr val="1D3259"/>
              </a:solidFill>
            </a:rPr>
            <a:t>ИНДИКАТОРИ ЗА РЕЗУЛТАТ</a:t>
          </a:r>
          <a:endParaRPr lang="en-US" sz="1200" b="1" kern="1200" dirty="0">
            <a:solidFill>
              <a:srgbClr val="1D3259"/>
            </a:solidFill>
          </a:endParaRPr>
        </a:p>
      </dsp:txBody>
      <dsp:txXfrm>
        <a:off x="4578068" y="3472501"/>
        <a:ext cx="1769536" cy="1371775"/>
      </dsp:txXfrm>
    </dsp:sp>
    <dsp:sp modelId="{FA74DEE0-2731-4B81-A35C-DF915E8B067A}">
      <dsp:nvSpPr>
        <dsp:cNvPr id="0" name=""/>
        <dsp:cNvSpPr/>
      </dsp:nvSpPr>
      <dsp:spPr>
        <a:xfrm rot="11807640">
          <a:off x="3312861" y="2906851"/>
          <a:ext cx="1122549" cy="6896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1C247-4B39-4994-A0AB-DDDF7CD78E31}">
      <dsp:nvSpPr>
        <dsp:cNvPr id="0" name=""/>
        <dsp:cNvSpPr/>
      </dsp:nvSpPr>
      <dsp:spPr>
        <a:xfrm>
          <a:off x="307381" y="2072752"/>
          <a:ext cx="3084376" cy="14849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D3259"/>
              </a:solidFill>
            </a:rPr>
            <a:t>2. </a:t>
          </a:r>
          <a:r>
            <a:rPr lang="bg-BG" sz="1200" b="1" kern="1200" dirty="0" smtClean="0">
              <a:solidFill>
                <a:srgbClr val="1D3259"/>
              </a:solidFill>
            </a:rPr>
            <a:t>Подписване на договори за вътрешната и външната инфраструктура на индустриалните паркове или зони – </a:t>
          </a:r>
          <a:r>
            <a:rPr lang="bg-BG" sz="1700" b="1" kern="1200" dirty="0" smtClean="0">
              <a:solidFill>
                <a:srgbClr val="FF0000"/>
              </a:solidFill>
            </a:rPr>
            <a:t>100%</a:t>
          </a:r>
        </a:p>
      </dsp:txBody>
      <dsp:txXfrm>
        <a:off x="350873" y="2116244"/>
        <a:ext cx="2997392" cy="1397941"/>
      </dsp:txXfrm>
    </dsp:sp>
    <dsp:sp modelId="{85F8524C-0F31-486D-A345-075876AA3B22}">
      <dsp:nvSpPr>
        <dsp:cNvPr id="0" name=""/>
        <dsp:cNvSpPr/>
      </dsp:nvSpPr>
      <dsp:spPr>
        <a:xfrm rot="16190820">
          <a:off x="4938585" y="2214665"/>
          <a:ext cx="1031318" cy="6896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5AF6F-3D6F-4DA4-A48B-DA63D1509178}">
      <dsp:nvSpPr>
        <dsp:cNvPr id="0" name=""/>
        <dsp:cNvSpPr/>
      </dsp:nvSpPr>
      <dsp:spPr>
        <a:xfrm>
          <a:off x="3911861" y="123213"/>
          <a:ext cx="3084744" cy="1627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solidFill>
                <a:srgbClr val="1D3259"/>
              </a:solidFill>
            </a:rPr>
            <a:t>1. Предоставено безвъзмездно финансиране за развитие на индустриални паркове/зони и сключени договори с крайни получатели – минимум </a:t>
          </a:r>
          <a:r>
            <a:rPr lang="bg-BG" sz="1700" b="1" kern="1200" dirty="0" smtClean="0">
              <a:solidFill>
                <a:srgbClr val="FF0000"/>
              </a:solidFill>
            </a:rPr>
            <a:t>5</a:t>
          </a:r>
          <a:endParaRPr lang="bg-BG" sz="1200" b="1" kern="1200" dirty="0" smtClean="0">
            <a:solidFill>
              <a:srgbClr val="1D3259"/>
            </a:solidFill>
          </a:endParaRPr>
        </a:p>
      </dsp:txBody>
      <dsp:txXfrm>
        <a:off x="3959518" y="170870"/>
        <a:ext cx="2989430" cy="1531816"/>
      </dsp:txXfrm>
    </dsp:sp>
    <dsp:sp modelId="{BDDE1334-F4D3-4380-B2A1-5E9E3DEBBD45}">
      <dsp:nvSpPr>
        <dsp:cNvPr id="0" name=""/>
        <dsp:cNvSpPr/>
      </dsp:nvSpPr>
      <dsp:spPr>
        <a:xfrm rot="20653248">
          <a:off x="6537860" y="2899905"/>
          <a:ext cx="1113255" cy="6911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7544C-B481-451D-A51A-29D33BD704F0}">
      <dsp:nvSpPr>
        <dsp:cNvPr id="0" name=""/>
        <dsp:cNvSpPr/>
      </dsp:nvSpPr>
      <dsp:spPr>
        <a:xfrm>
          <a:off x="7535895" y="2108595"/>
          <a:ext cx="3085203" cy="1393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solidFill>
                <a:srgbClr val="1D3259"/>
              </a:solidFill>
            </a:rPr>
            <a:t>3. Привлечени нови инвеститори, които да изградят производствени предприятия в индустриалните зони и паркове –  </a:t>
          </a:r>
          <a:r>
            <a:rPr lang="bg-BG" sz="1700" b="1" kern="1200" dirty="0" smtClean="0">
              <a:solidFill>
                <a:srgbClr val="FF0000"/>
              </a:solidFill>
            </a:rPr>
            <a:t>5</a:t>
          </a:r>
          <a:r>
            <a:rPr lang="bg-BG" sz="1200" b="1" kern="1200" dirty="0" smtClean="0">
              <a:solidFill>
                <a:srgbClr val="1D3259"/>
              </a:solidFill>
            </a:rPr>
            <a:t>, в т.ч. поне един стратегически инвеститор</a:t>
          </a:r>
        </a:p>
      </dsp:txBody>
      <dsp:txXfrm>
        <a:off x="7576717" y="2149417"/>
        <a:ext cx="3003559" cy="1312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9C3AC-56F5-4612-8EC5-90D7BD740260}">
      <dsp:nvSpPr>
        <dsp:cNvPr id="0" name=""/>
        <dsp:cNvSpPr/>
      </dsp:nvSpPr>
      <dsp:spPr>
        <a:xfrm>
          <a:off x="4257587" y="2882769"/>
          <a:ext cx="2410988" cy="189263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solidFill>
                <a:srgbClr val="1D3259"/>
              </a:solidFill>
            </a:rPr>
            <a:t>ИНДИКАТОРИ ЗА ЕФЕКТ</a:t>
          </a:r>
          <a:endParaRPr lang="en-US" sz="1200" b="1" kern="1200" dirty="0">
            <a:solidFill>
              <a:srgbClr val="1D3259"/>
            </a:solidFill>
          </a:endParaRPr>
        </a:p>
      </dsp:txBody>
      <dsp:txXfrm>
        <a:off x="4610668" y="3159939"/>
        <a:ext cx="1704826" cy="1338298"/>
      </dsp:txXfrm>
    </dsp:sp>
    <dsp:sp modelId="{FA74DEE0-2731-4B81-A35C-DF915E8B067A}">
      <dsp:nvSpPr>
        <dsp:cNvPr id="0" name=""/>
        <dsp:cNvSpPr/>
      </dsp:nvSpPr>
      <dsp:spPr>
        <a:xfrm rot="12615865">
          <a:off x="3306700" y="2780318"/>
          <a:ext cx="1120467" cy="6911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1C247-4B39-4994-A0AB-DDDF7CD78E31}">
      <dsp:nvSpPr>
        <dsp:cNvPr id="0" name=""/>
        <dsp:cNvSpPr/>
      </dsp:nvSpPr>
      <dsp:spPr>
        <a:xfrm>
          <a:off x="385066" y="1057550"/>
          <a:ext cx="3085345" cy="16407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D3259"/>
              </a:solidFill>
            </a:rPr>
            <a:t>4. </a:t>
          </a:r>
          <a:r>
            <a:rPr lang="bg-BG" sz="1200" b="1" kern="1200" dirty="0" smtClean="0">
              <a:solidFill>
                <a:srgbClr val="1D3259"/>
              </a:solidFill>
            </a:rPr>
            <a:t>Завършени инфраструктурни проекти в подбраните индустриални паркове/зони – </a:t>
          </a:r>
          <a:r>
            <a:rPr lang="bg-BG" sz="1700" b="1" kern="1200" dirty="0" smtClean="0">
              <a:solidFill>
                <a:srgbClr val="FF0000"/>
              </a:solidFill>
            </a:rPr>
            <a:t>100%</a:t>
          </a:r>
          <a:endParaRPr lang="en-US" sz="1700" kern="1200" dirty="0" smtClean="0">
            <a:solidFill>
              <a:srgbClr val="FF0000"/>
            </a:solidFill>
          </a:endParaRPr>
        </a:p>
      </dsp:txBody>
      <dsp:txXfrm>
        <a:off x="433122" y="1105606"/>
        <a:ext cx="2989233" cy="1544639"/>
      </dsp:txXfrm>
    </dsp:sp>
    <dsp:sp modelId="{85F8524C-0F31-486D-A345-075876AA3B22}">
      <dsp:nvSpPr>
        <dsp:cNvPr id="0" name=""/>
        <dsp:cNvSpPr/>
      </dsp:nvSpPr>
      <dsp:spPr>
        <a:xfrm rot="19911014">
          <a:off x="6466146" y="2818822"/>
          <a:ext cx="1014436" cy="6911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5AF6F-3D6F-4DA4-A48B-DA63D1509178}">
      <dsp:nvSpPr>
        <dsp:cNvPr id="0" name=""/>
        <dsp:cNvSpPr/>
      </dsp:nvSpPr>
      <dsp:spPr>
        <a:xfrm>
          <a:off x="7251303" y="1182689"/>
          <a:ext cx="3085193" cy="1522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solidFill>
                <a:srgbClr val="1D3259"/>
              </a:solidFill>
            </a:rPr>
            <a:t>5. Създадени нови работни места в индустриалните паркове/зони – </a:t>
          </a:r>
          <a:r>
            <a:rPr lang="bg-BG" sz="1700" b="1" kern="1200" dirty="0" smtClean="0">
              <a:solidFill>
                <a:srgbClr val="FF0000"/>
              </a:solidFill>
            </a:rPr>
            <a:t>200</a:t>
          </a:r>
          <a:r>
            <a:rPr lang="bg-BG" sz="1200" b="1" kern="1200" dirty="0" smtClean="0">
              <a:solidFill>
                <a:srgbClr val="1D3259"/>
              </a:solidFill>
            </a:rPr>
            <a:t> </a:t>
          </a:r>
          <a:endParaRPr lang="en-US" sz="1200" kern="1200" dirty="0" smtClean="0">
            <a:solidFill>
              <a:srgbClr val="1D3259"/>
            </a:solidFill>
          </a:endParaRPr>
        </a:p>
      </dsp:txBody>
      <dsp:txXfrm>
        <a:off x="7295901" y="1227287"/>
        <a:ext cx="2995997" cy="14335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117B4-CE50-4982-A554-86FDB080F0A7}">
      <dsp:nvSpPr>
        <dsp:cNvPr id="0" name=""/>
        <dsp:cNvSpPr/>
      </dsp:nvSpPr>
      <dsp:spPr>
        <a:xfrm>
          <a:off x="0" y="286543"/>
          <a:ext cx="11050730" cy="484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I. </a:t>
          </a:r>
          <a:r>
            <a:rPr lang="bg-BG" sz="2000" kern="1200" dirty="0" smtClean="0"/>
            <a:t>Критерии за оценка </a:t>
          </a:r>
          <a:r>
            <a:rPr lang="bg-BG" sz="2000" u="sng" kern="1200" dirty="0" smtClean="0"/>
            <a:t>на административно съответствие и допустимост</a:t>
          </a:r>
          <a:r>
            <a:rPr lang="bg-BG" sz="2000" kern="1200" dirty="0" smtClean="0"/>
            <a:t>:</a:t>
          </a:r>
          <a:endParaRPr lang="bg-BG" sz="2000" kern="1200" dirty="0"/>
        </a:p>
      </dsp:txBody>
      <dsp:txXfrm>
        <a:off x="23645" y="310188"/>
        <a:ext cx="11003440" cy="437089"/>
      </dsp:txXfrm>
    </dsp:sp>
    <dsp:sp modelId="{04C9D7D5-A4ED-4A76-A681-437DCE9D143E}">
      <dsp:nvSpPr>
        <dsp:cNvPr id="0" name=""/>
        <dsp:cNvSpPr/>
      </dsp:nvSpPr>
      <dsp:spPr>
        <a:xfrm>
          <a:off x="0" y="822763"/>
          <a:ext cx="11050730" cy="484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smtClean="0"/>
            <a:t>1.	Критерии за административното съответствие на предложенията за изпълнение на инвестиция, в т.ч.:</a:t>
          </a:r>
          <a:endParaRPr lang="bg-BG" sz="1800" kern="1200"/>
        </a:p>
      </dsp:txBody>
      <dsp:txXfrm>
        <a:off x="23645" y="846408"/>
        <a:ext cx="11003440" cy="437089"/>
      </dsp:txXfrm>
    </dsp:sp>
    <dsp:sp modelId="{27C8ED9C-2391-4224-B4F0-26F6AE1611C4}">
      <dsp:nvSpPr>
        <dsp:cNvPr id="0" name=""/>
        <dsp:cNvSpPr/>
      </dsp:nvSpPr>
      <dsp:spPr>
        <a:xfrm>
          <a:off x="0" y="1307142"/>
          <a:ext cx="11050730" cy="3576960"/>
        </a:xfrm>
        <a:prstGeom prst="rect">
          <a:avLst/>
        </a:prstGeom>
        <a:solidFill>
          <a:srgbClr val="EEF5FB">
            <a:alpha val="89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861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kern="1200" smtClean="0">
              <a:solidFill>
                <a:srgbClr val="1D3259"/>
              </a:solidFill>
            </a:rPr>
            <a:t>Стратегия за развитие на индустриалния парк или зона по образец;</a:t>
          </a:r>
          <a:endParaRPr lang="bg-BG" sz="1400" kern="1200">
            <a:solidFill>
              <a:srgbClr val="1D3259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kern="1200" smtClean="0">
              <a:solidFill>
                <a:srgbClr val="1D3259"/>
              </a:solidFill>
            </a:rPr>
            <a:t>Бизнес план на индустриалния парк или зона по образец;</a:t>
          </a:r>
          <a:endParaRPr lang="bg-BG" sz="1400" kern="1200">
            <a:solidFill>
              <a:srgbClr val="1D3259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kern="1200" dirty="0" smtClean="0">
              <a:solidFill>
                <a:srgbClr val="1D3259"/>
              </a:solidFill>
            </a:rPr>
            <a:t>Формуляр (обр. 3) за самооценка относно съблюдаване на принципа за </a:t>
          </a:r>
          <a:r>
            <a:rPr lang="bg-BG" sz="1400" kern="1200" dirty="0" err="1" smtClean="0">
              <a:solidFill>
                <a:srgbClr val="1D3259"/>
              </a:solidFill>
            </a:rPr>
            <a:t>ненанасяне</a:t>
          </a:r>
          <a:r>
            <a:rPr lang="bg-BG" sz="1400" kern="1200" dirty="0" smtClean="0">
              <a:solidFill>
                <a:srgbClr val="1D3259"/>
              </a:solidFill>
            </a:rPr>
            <a:t> на значителни вреди от инфраструктурни инвестиционни проекти (закупуване на оборудване и инфраструктура);</a:t>
          </a:r>
          <a:endParaRPr lang="bg-BG" sz="1400" kern="1200" dirty="0">
            <a:solidFill>
              <a:srgbClr val="1D3259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kern="1200" smtClean="0">
              <a:solidFill>
                <a:srgbClr val="1D3259"/>
              </a:solidFill>
            </a:rPr>
            <a:t>Решение на собственика за създаване на индустриалния парк/зона, с реквизитите по чл. 24, ал. 1 и ал. 3 от ЗИП;</a:t>
          </a:r>
          <a:endParaRPr lang="bg-BG" sz="1400" kern="1200">
            <a:solidFill>
              <a:srgbClr val="1D3259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kern="1200" dirty="0" smtClean="0">
              <a:solidFill>
                <a:srgbClr val="1D3259"/>
              </a:solidFill>
            </a:rPr>
            <a:t>Споразумение за партньорство (Приложение 10), в случай че се кандидатства с проектно предложение касаещо елемент/и на техническа инфраструктура до индустриален парк/зона.</a:t>
          </a:r>
          <a:endParaRPr lang="bg-BG" sz="1400" kern="1200" dirty="0">
            <a:solidFill>
              <a:srgbClr val="1D3259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kern="1200" dirty="0" smtClean="0">
              <a:solidFill>
                <a:srgbClr val="1D3259"/>
              </a:solidFill>
            </a:rPr>
            <a:t>Договор за експлоатация между собственика и оператора, съгласно изискванията на ЗИП, неприложимо в случай че оператор е собственикът на индустриалния парк/зона.</a:t>
          </a:r>
          <a:endParaRPr lang="bg-BG" sz="1400" kern="1200" dirty="0">
            <a:solidFill>
              <a:srgbClr val="1D3259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kern="1200" smtClean="0">
              <a:solidFill>
                <a:srgbClr val="1D3259"/>
              </a:solidFill>
            </a:rPr>
            <a:t>Писмо за подкрепа от собственика на индустриалния парк/зона, (Не е приложимо, в случай, че оператор е собственикът на индустриалния парк/зона);</a:t>
          </a:r>
          <a:endParaRPr lang="bg-BG" sz="1400" kern="1200">
            <a:solidFill>
              <a:srgbClr val="1D3259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>
              <a:solidFill>
                <a:srgbClr val="1D3259"/>
              </a:solidFill>
            </a:rPr>
            <a:t>документ по </a:t>
          </a:r>
          <a:r>
            <a:rPr lang="bg-BG" sz="1400" kern="1200" smtClean="0">
              <a:solidFill>
                <a:srgbClr val="1D3259"/>
              </a:solidFill>
            </a:rPr>
            <a:t>реда на глава шеста от Закона за опазване на околната среда (ЗООС) и/или по чл. 31 от Закона за биологичното разнообразие (ЗБР), за инвестиционното предложение, напълно съответстващо на предвидените в ПИИ дейности, издадени от съответния компетентен органи </a:t>
          </a:r>
          <a:endParaRPr lang="bg-BG" sz="1400" kern="1200">
            <a:solidFill>
              <a:srgbClr val="1D3259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kern="1200" smtClean="0">
              <a:solidFill>
                <a:srgbClr val="1D3259"/>
              </a:solidFill>
            </a:rPr>
            <a:t>Прединвестиционно предложение, отговарящо на изискванията на Наредба</a:t>
          </a:r>
          <a:r>
            <a:rPr lang="ru-RU" sz="1400" kern="1200" smtClean="0">
              <a:solidFill>
                <a:srgbClr val="1D3259"/>
              </a:solidFill>
            </a:rPr>
            <a:t> № 4/21.05.2001 г. за обхвата и </a:t>
          </a:r>
          <a:r>
            <a:rPr lang="bg-BG" sz="1400" kern="1200" smtClean="0">
              <a:solidFill>
                <a:srgbClr val="1D3259"/>
              </a:solidFill>
            </a:rPr>
            <a:t>съдържанието на инвестиционните проекти</a:t>
          </a:r>
          <a:r>
            <a:rPr lang="ru-RU" sz="1400" kern="1200" smtClean="0">
              <a:solidFill>
                <a:srgbClr val="1D3259"/>
              </a:solidFill>
            </a:rPr>
            <a:t> </a:t>
          </a:r>
          <a:r>
            <a:rPr lang="bg-BG" sz="1400" kern="1200" smtClean="0">
              <a:solidFill>
                <a:srgbClr val="1D3259"/>
              </a:solidFill>
            </a:rPr>
            <a:t>и др.</a:t>
          </a:r>
          <a:endParaRPr lang="bg-BG" sz="1400" kern="1200">
            <a:solidFill>
              <a:srgbClr val="1D3259"/>
            </a:solidFill>
          </a:endParaRPr>
        </a:p>
      </dsp:txBody>
      <dsp:txXfrm>
        <a:off x="0" y="1307142"/>
        <a:ext cx="11050730" cy="35769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12372-AC66-48A6-93A5-C81CB974B066}">
      <dsp:nvSpPr>
        <dsp:cNvPr id="0" name=""/>
        <dsp:cNvSpPr/>
      </dsp:nvSpPr>
      <dsp:spPr>
        <a:xfrm>
          <a:off x="0" y="76800"/>
          <a:ext cx="11050730" cy="489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I. </a:t>
          </a:r>
          <a:r>
            <a:rPr lang="ru-RU" sz="2000" kern="1200" dirty="0" smtClean="0"/>
            <a:t>Критерии за оценка на </a:t>
          </a:r>
          <a:r>
            <a:rPr lang="bg-BG" sz="2000" u="sng" kern="1200" dirty="0" smtClean="0"/>
            <a:t>административно съответствие и допустимост</a:t>
          </a:r>
          <a:r>
            <a:rPr lang="bg-BG" sz="2000" kern="1200" dirty="0" smtClean="0"/>
            <a:t>:</a:t>
          </a:r>
          <a:endParaRPr lang="bg-BG" sz="2000" kern="1200" dirty="0"/>
        </a:p>
      </dsp:txBody>
      <dsp:txXfrm>
        <a:off x="23874" y="100674"/>
        <a:ext cx="11002982" cy="441312"/>
      </dsp:txXfrm>
    </dsp:sp>
    <dsp:sp modelId="{CE8DCEF6-554A-48A7-B9C3-4CB2E04371AB}">
      <dsp:nvSpPr>
        <dsp:cNvPr id="0" name=""/>
        <dsp:cNvSpPr/>
      </dsp:nvSpPr>
      <dsp:spPr>
        <a:xfrm>
          <a:off x="0" y="620580"/>
          <a:ext cx="11050730" cy="489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smtClean="0"/>
            <a:t>2.	Критерии за допустимост на кандидатите, в т.ч.:</a:t>
          </a:r>
          <a:endParaRPr lang="bg-BG" sz="1900" kern="1200"/>
        </a:p>
      </dsp:txBody>
      <dsp:txXfrm>
        <a:off x="23874" y="644454"/>
        <a:ext cx="11002982" cy="441312"/>
      </dsp:txXfrm>
    </dsp:sp>
    <dsp:sp modelId="{EA692939-3AA7-435B-AD26-C60FCC369410}">
      <dsp:nvSpPr>
        <dsp:cNvPr id="0" name=""/>
        <dsp:cNvSpPr/>
      </dsp:nvSpPr>
      <dsp:spPr>
        <a:xfrm>
          <a:off x="0" y="1109640"/>
          <a:ext cx="11050730" cy="2753099"/>
        </a:xfrm>
        <a:prstGeom prst="rect">
          <a:avLst/>
        </a:prstGeom>
        <a:solidFill>
          <a:srgbClr val="EEF5FB">
            <a:alpha val="89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861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500" kern="1200" dirty="0" smtClean="0">
              <a:solidFill>
                <a:srgbClr val="1D3259"/>
              </a:solidFill>
            </a:rPr>
            <a:t>Кандидатът е оператор на индустриален парк/зона.</a:t>
          </a:r>
          <a:endParaRPr lang="bg-BG" sz="1500" kern="1200" dirty="0">
            <a:solidFill>
              <a:srgbClr val="1D3259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500" kern="1200" dirty="0" smtClean="0">
              <a:solidFill>
                <a:srgbClr val="1D3259"/>
              </a:solidFill>
            </a:rPr>
            <a:t>Кандидатът е търговец по смисъла на Търговския закон или е еквивалентно лице по смисъла на законодателството на държава-членка на Европейското икономическо пространство.</a:t>
          </a:r>
          <a:endParaRPr lang="bg-BG" sz="1500" kern="1200" dirty="0">
            <a:solidFill>
              <a:srgbClr val="1D3259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500" kern="1200" dirty="0" smtClean="0">
              <a:solidFill>
                <a:srgbClr val="1D3259"/>
              </a:solidFill>
            </a:rPr>
            <a:t>По настоящата процедура е подадено едно предложение за изпълнение на инвестиции за посочения индустриален парк/зона. При подаване на повече от едно предложение за изпълнение на инвестиции за един и същ индустриален парк/зона, се разглежда само последното подадено предложение за изпълнение на инвестиции, като предходните се считат за оттеглени.</a:t>
          </a:r>
          <a:endParaRPr lang="bg-BG" sz="1500" kern="1200" dirty="0">
            <a:solidFill>
              <a:srgbClr val="1D3259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500" kern="1200" smtClean="0">
              <a:solidFill>
                <a:srgbClr val="1D3259"/>
              </a:solidFill>
            </a:rPr>
            <a:t>Кандидатът е микро-, малко или средно предприятие по смисъла на Приложение I на Регламент на Комисията (ЕС) № 651/2014, и чл. 3 и чл. 4 от Закона за малките и средните предприятия и Препоръка на Комисията от 6 май 2003 г. относно определението за микро-, малки и средни предприятия</a:t>
          </a:r>
          <a:endParaRPr lang="bg-BG" sz="1500" kern="1200">
            <a:solidFill>
              <a:srgbClr val="1D3259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500" kern="1200" dirty="0" smtClean="0">
              <a:solidFill>
                <a:srgbClr val="1D3259"/>
              </a:solidFill>
            </a:rPr>
            <a:t>Кандидатът е голямо предприятие и не отговаря на изискванията за малко и средно предприятие по смисъла </a:t>
          </a:r>
          <a:r>
            <a:rPr lang="ru-RU" sz="1500" kern="1200" dirty="0" smtClean="0">
              <a:solidFill>
                <a:srgbClr val="1D3259"/>
              </a:solidFill>
            </a:rPr>
            <a:t>на Приложение I на Регламент на </a:t>
          </a:r>
          <a:r>
            <a:rPr lang="bg-BG" sz="1500" kern="1200" dirty="0" smtClean="0">
              <a:solidFill>
                <a:srgbClr val="1D3259"/>
              </a:solidFill>
            </a:rPr>
            <a:t>Комисията</a:t>
          </a:r>
          <a:r>
            <a:rPr lang="ru-RU" sz="1500" kern="1200" dirty="0" smtClean="0">
              <a:solidFill>
                <a:srgbClr val="1D3259"/>
              </a:solidFill>
            </a:rPr>
            <a:t> (ЕС) № 651/2014, и чл. 3 и чл. 4 от Закона за </a:t>
          </a:r>
          <a:r>
            <a:rPr lang="bg-BG" sz="1500" kern="1200" dirty="0" smtClean="0">
              <a:solidFill>
                <a:srgbClr val="1D3259"/>
              </a:solidFill>
            </a:rPr>
            <a:t>малките и средните предприятия и Препоръка на Комисията от 6 май 2003 г. относно определението за </a:t>
          </a:r>
          <a:r>
            <a:rPr lang="bg-BG" sz="1500" kern="1200" dirty="0" err="1" smtClean="0">
              <a:solidFill>
                <a:srgbClr val="1D3259"/>
              </a:solidFill>
            </a:rPr>
            <a:t>микро</a:t>
          </a:r>
          <a:r>
            <a:rPr lang="bg-BG" sz="1500" kern="1200" dirty="0" smtClean="0">
              <a:solidFill>
                <a:srgbClr val="1D3259"/>
              </a:solidFill>
            </a:rPr>
            <a:t>-, малки и средни предприятия и др.</a:t>
          </a:r>
          <a:endParaRPr lang="bg-BG" sz="1500" kern="1200" dirty="0">
            <a:solidFill>
              <a:srgbClr val="1D3259"/>
            </a:solidFill>
          </a:endParaRPr>
        </a:p>
      </dsp:txBody>
      <dsp:txXfrm>
        <a:off x="0" y="1109640"/>
        <a:ext cx="11050730" cy="2753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8A2D-A07A-4E48-9C83-6551A74C6BDE}">
      <dsp:nvSpPr>
        <dsp:cNvPr id="0" name=""/>
        <dsp:cNvSpPr/>
      </dsp:nvSpPr>
      <dsp:spPr>
        <a:xfrm>
          <a:off x="0" y="72510"/>
          <a:ext cx="11050730" cy="489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I. </a:t>
          </a:r>
          <a:r>
            <a:rPr lang="ru-RU" sz="2000" kern="1200" dirty="0" smtClean="0"/>
            <a:t>Критерии за оценка на </a:t>
          </a:r>
          <a:r>
            <a:rPr lang="ru-RU" sz="2000" u="sng" kern="1200" dirty="0" smtClean="0"/>
            <a:t>административно </a:t>
          </a:r>
          <a:r>
            <a:rPr lang="bg-BG" sz="2000" u="sng" kern="1200" noProof="0" dirty="0" smtClean="0"/>
            <a:t>съответствие и допустимост</a:t>
          </a:r>
          <a:r>
            <a:rPr lang="ru-RU" sz="2000" kern="1200" dirty="0" smtClean="0"/>
            <a:t>:</a:t>
          </a:r>
          <a:endParaRPr lang="bg-BG" sz="2000" kern="1200" dirty="0"/>
        </a:p>
      </dsp:txBody>
      <dsp:txXfrm>
        <a:off x="23874" y="96384"/>
        <a:ext cx="11002982" cy="441312"/>
      </dsp:txXfrm>
    </dsp:sp>
    <dsp:sp modelId="{07E771DD-EA04-451F-8883-E0DDB73FB1A0}">
      <dsp:nvSpPr>
        <dsp:cNvPr id="0" name=""/>
        <dsp:cNvSpPr/>
      </dsp:nvSpPr>
      <dsp:spPr>
        <a:xfrm>
          <a:off x="0" y="616290"/>
          <a:ext cx="11050730" cy="489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3.	Критерии за оценка на </a:t>
          </a:r>
          <a:r>
            <a:rPr lang="bg-BG" sz="1900" kern="1200" noProof="0" dirty="0" smtClean="0"/>
            <a:t>допустимостта на предложените дейности, в </a:t>
          </a:r>
          <a:r>
            <a:rPr lang="bg-BG" sz="1900" kern="1200" noProof="1" smtClean="0"/>
            <a:t>т.ч</a:t>
          </a:r>
          <a:r>
            <a:rPr lang="ru-RU" sz="1900" kern="1200" dirty="0" smtClean="0"/>
            <a:t>.:</a:t>
          </a:r>
          <a:endParaRPr lang="bg-BG" sz="1900" kern="1200" dirty="0"/>
        </a:p>
      </dsp:txBody>
      <dsp:txXfrm>
        <a:off x="23874" y="640164"/>
        <a:ext cx="11002982" cy="441312"/>
      </dsp:txXfrm>
    </dsp:sp>
    <dsp:sp modelId="{C505B66C-4D22-472D-A370-70121F6B7DC3}">
      <dsp:nvSpPr>
        <dsp:cNvPr id="0" name=""/>
        <dsp:cNvSpPr/>
      </dsp:nvSpPr>
      <dsp:spPr>
        <a:xfrm>
          <a:off x="0" y="1105350"/>
          <a:ext cx="11050730" cy="3146399"/>
        </a:xfrm>
        <a:prstGeom prst="rect">
          <a:avLst/>
        </a:prstGeom>
        <a:solidFill>
          <a:schemeClr val="bg1">
            <a:alpha val="89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861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500" kern="1200" dirty="0" smtClean="0">
              <a:solidFill>
                <a:srgbClr val="1D3259"/>
              </a:solidFill>
            </a:rPr>
            <a:t>Продължителността на дейностите не надхвърля 30 месеца (не по-късно от 30 юни 2026 г.). </a:t>
          </a:r>
          <a:endParaRPr lang="bg-BG" sz="1500" kern="1200" dirty="0">
            <a:solidFill>
              <a:srgbClr val="1D3259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500" kern="1200" smtClean="0">
              <a:solidFill>
                <a:srgbClr val="1D3259"/>
              </a:solidFill>
            </a:rPr>
            <a:t>Дейностите по предложението се изпълняват само на територията на Република България. </a:t>
          </a:r>
          <a:endParaRPr lang="bg-BG" sz="1500" kern="1200">
            <a:solidFill>
              <a:srgbClr val="1D3259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500" kern="1200" dirty="0" smtClean="0">
              <a:solidFill>
                <a:srgbClr val="1D3259"/>
              </a:solidFill>
            </a:rPr>
            <a:t>Предложението за изпълнение на инвестиция съдържа </a:t>
          </a:r>
          <a:r>
            <a:rPr lang="bg-BG" sz="1500" b="1" kern="1200" dirty="0" smtClean="0">
              <a:solidFill>
                <a:srgbClr val="1D3259"/>
              </a:solidFill>
            </a:rPr>
            <a:t>Дейност 1 </a:t>
          </a:r>
          <a:r>
            <a:rPr lang="bg-BG" sz="1500" kern="1200" dirty="0" smtClean="0">
              <a:solidFill>
                <a:srgbClr val="1D3259"/>
              </a:solidFill>
            </a:rPr>
            <a:t>„Изграждане, реконструкция и/или рехабилитация на довеждаща техническа инфраструктура – елементи на публична (държавна или общинска) техническа инфраструктура, до индустриалния парк/зона“ </a:t>
          </a:r>
          <a:r>
            <a:rPr lang="bg-BG" sz="1500" b="1" kern="1200" dirty="0" smtClean="0">
              <a:solidFill>
                <a:srgbClr val="1D3259"/>
              </a:solidFill>
            </a:rPr>
            <a:t>и/или Дейност 2 </a:t>
          </a:r>
          <a:r>
            <a:rPr lang="bg-BG" sz="1500" kern="1200" dirty="0" smtClean="0">
              <a:solidFill>
                <a:srgbClr val="1D3259"/>
              </a:solidFill>
            </a:rPr>
            <a:t>„Изграждане, реконструкция и/или рехабилитация на вътрешна техническа инфраструктура, в границите на индустриалния парк/зона“, съгласно т. 8 „Дейности, допустими за финансиране“ от Условията за кандидатстване</a:t>
          </a:r>
          <a:r>
            <a:rPr lang="ru-RU" sz="1500" kern="1200" dirty="0" smtClean="0">
              <a:solidFill>
                <a:srgbClr val="1D3259"/>
              </a:solidFill>
            </a:rPr>
            <a:t>.</a:t>
          </a:r>
          <a:endParaRPr lang="bg-BG" sz="1500" kern="1200" dirty="0">
            <a:solidFill>
              <a:srgbClr val="1D3259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500" kern="1200" dirty="0" smtClean="0">
              <a:solidFill>
                <a:srgbClr val="1D3259"/>
              </a:solidFill>
            </a:rPr>
            <a:t>Предложението за изпълнение на инвестиция е в съответствие с принципа за „</a:t>
          </a:r>
          <a:r>
            <a:rPr lang="bg-BG" sz="1500" kern="1200" dirty="0" err="1" smtClean="0">
              <a:solidFill>
                <a:srgbClr val="1D3259"/>
              </a:solidFill>
            </a:rPr>
            <a:t>ненанасяне</a:t>
          </a:r>
          <a:r>
            <a:rPr lang="bg-BG" sz="1500" kern="1200" dirty="0" smtClean="0">
              <a:solidFill>
                <a:srgbClr val="1D3259"/>
              </a:solidFill>
            </a:rPr>
            <a:t> на значителни вреди“, включително предвижда Кандидатът (Оператора на индустриалния парк) да се погрижи най-малко 70 % (в тегло) от неопасните отпадъци от строителните и разрушителните работи на дадения обект (с изключение на естествено срещаните материали, определени в категория 17 05 04 от Европейския списък на отпадъците, установен с Решение 2000/532/ЕО на Комисията) да бъдат подготвени за повторна употреба, рециклиране и друго съществено оползотворяване, в т.ч. насипни дейности, при които се използват отпадъци вместо други материали, в 8091/22 ADD 1 32 ECOFIN 1A BG съответствие с йерархията на отпадъците и Протокола на ЕС за управление на отпадъците от строителство и разрушаване и др.</a:t>
          </a:r>
          <a:endParaRPr lang="bg-BG" sz="1500" kern="1200" dirty="0">
            <a:solidFill>
              <a:srgbClr val="1D3259"/>
            </a:solidFill>
          </a:endParaRPr>
        </a:p>
      </dsp:txBody>
      <dsp:txXfrm>
        <a:off x="0" y="1105350"/>
        <a:ext cx="11050730" cy="3146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4D194-8B6F-437E-968F-76B468124CA6}">
      <dsp:nvSpPr>
        <dsp:cNvPr id="0" name=""/>
        <dsp:cNvSpPr/>
      </dsp:nvSpPr>
      <dsp:spPr>
        <a:xfrm>
          <a:off x="0" y="0"/>
          <a:ext cx="11050730" cy="635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II. </a:t>
          </a:r>
          <a:r>
            <a:rPr lang="bg-BG" sz="2000" kern="1200" dirty="0" smtClean="0"/>
            <a:t>Критерии за </a:t>
          </a:r>
          <a:r>
            <a:rPr lang="bg-BG" sz="2000" u="sng" kern="1200" dirty="0" smtClean="0"/>
            <a:t>техническа и финансова оценка</a:t>
          </a:r>
          <a:r>
            <a:rPr lang="bg-BG" sz="2000" kern="1200" dirty="0" smtClean="0"/>
            <a:t> на предложенията за изпълнение на инвестиции</a:t>
          </a:r>
          <a:r>
            <a:rPr lang="en-US" sz="2000" kern="1200" dirty="0" smtClean="0"/>
            <a:t>:</a:t>
          </a:r>
          <a:endParaRPr lang="bg-BG" sz="2000" kern="1200" dirty="0"/>
        </a:p>
      </dsp:txBody>
      <dsp:txXfrm>
        <a:off x="31014" y="31014"/>
        <a:ext cx="10988702" cy="573289"/>
      </dsp:txXfrm>
    </dsp:sp>
    <dsp:sp modelId="{2F541F69-64FA-405D-9A12-B7CD4F73BCDE}">
      <dsp:nvSpPr>
        <dsp:cNvPr id="0" name=""/>
        <dsp:cNvSpPr/>
      </dsp:nvSpPr>
      <dsp:spPr>
        <a:xfrm>
          <a:off x="0" y="612631"/>
          <a:ext cx="11050730" cy="426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           </a:t>
          </a:r>
          <a:r>
            <a:rPr lang="bg-BG" sz="1900" kern="1200" dirty="0" smtClean="0"/>
            <a:t>Критерии за оценка на допустимостта на предложените дейности, в т.ч.:</a:t>
          </a:r>
          <a:endParaRPr lang="bg-BG" sz="1900" kern="1200" dirty="0"/>
        </a:p>
      </dsp:txBody>
      <dsp:txXfrm>
        <a:off x="20827" y="633458"/>
        <a:ext cx="11009076" cy="384991"/>
      </dsp:txXfrm>
    </dsp:sp>
    <dsp:sp modelId="{170CB00D-E4A7-444E-9517-5F3C61E1CCCE}">
      <dsp:nvSpPr>
        <dsp:cNvPr id="0" name=""/>
        <dsp:cNvSpPr/>
      </dsp:nvSpPr>
      <dsp:spPr>
        <a:xfrm>
          <a:off x="0" y="1179270"/>
          <a:ext cx="11050730" cy="4353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861" tIns="16510" rIns="92456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err="1" smtClean="0">
              <a:solidFill>
                <a:srgbClr val="1D3259"/>
              </a:solidFill>
            </a:rPr>
            <a:t>Осигурени</a:t>
          </a:r>
          <a:r>
            <a:rPr lang="ru-RU" sz="1300" kern="1200" dirty="0" smtClean="0">
              <a:solidFill>
                <a:srgbClr val="1D3259"/>
              </a:solidFill>
            </a:rPr>
            <a:t> или </a:t>
          </a:r>
          <a:r>
            <a:rPr lang="ru-RU" sz="1300" kern="1200" dirty="0" err="1" smtClean="0">
              <a:solidFill>
                <a:srgbClr val="1D3259"/>
              </a:solidFill>
            </a:rPr>
            <a:t>предвидени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r>
            <a:rPr lang="ru-RU" sz="1300" kern="1200" dirty="0" err="1" smtClean="0">
              <a:solidFill>
                <a:srgbClr val="1D3259"/>
              </a:solidFill>
            </a:rPr>
            <a:t>елементи</a:t>
          </a:r>
          <a:r>
            <a:rPr lang="ru-RU" sz="1300" kern="1200" dirty="0" smtClean="0">
              <a:solidFill>
                <a:srgbClr val="1D3259"/>
              </a:solidFill>
            </a:rPr>
            <a:t> на </a:t>
          </a:r>
          <a:r>
            <a:rPr lang="ru-RU" sz="1300" kern="1200" dirty="0" err="1" smtClean="0">
              <a:solidFill>
                <a:srgbClr val="1D3259"/>
              </a:solidFill>
            </a:rPr>
            <a:t>довеждаща</a:t>
          </a:r>
          <a:r>
            <a:rPr lang="ru-RU" sz="1300" kern="1200" dirty="0" smtClean="0">
              <a:solidFill>
                <a:srgbClr val="1D3259"/>
              </a:solidFill>
            </a:rPr>
            <a:t> и/или </a:t>
          </a:r>
          <a:r>
            <a:rPr lang="ru-RU" sz="1300" kern="1200" dirty="0" err="1" smtClean="0">
              <a:solidFill>
                <a:srgbClr val="1D3259"/>
              </a:solidFill>
            </a:rPr>
            <a:t>вътрешна</a:t>
          </a:r>
          <a:r>
            <a:rPr lang="ru-RU" sz="1300" kern="1200" dirty="0" smtClean="0">
              <a:solidFill>
                <a:srgbClr val="1D3259"/>
              </a:solidFill>
            </a:rPr>
            <a:t> инфраструктура за </a:t>
          </a:r>
          <a:r>
            <a:rPr lang="ru-RU" sz="1300" kern="1200" dirty="0" err="1" smtClean="0">
              <a:solidFill>
                <a:srgbClr val="1D3259"/>
              </a:solidFill>
            </a:rPr>
            <a:t>индустриалния</a:t>
          </a:r>
          <a:r>
            <a:rPr lang="ru-RU" sz="1300" kern="1200" dirty="0" smtClean="0">
              <a:solidFill>
                <a:srgbClr val="1D3259"/>
              </a:solidFill>
            </a:rPr>
            <a:t> парк/зона</a:t>
          </a:r>
          <a:endParaRPr lang="bg-BG" sz="1300" kern="1200" dirty="0">
            <a:solidFill>
              <a:srgbClr val="1D3259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solidFill>
                <a:srgbClr val="1D3259"/>
              </a:solidFill>
            </a:rPr>
            <a:t>Анализ и оценка на </a:t>
          </a:r>
          <a:r>
            <a:rPr lang="ru-RU" sz="1300" kern="1200" dirty="0" err="1" smtClean="0">
              <a:solidFill>
                <a:srgbClr val="1D3259"/>
              </a:solidFill>
            </a:rPr>
            <a:t>всички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r>
            <a:rPr lang="ru-RU" sz="1300" kern="1200" dirty="0" err="1" smtClean="0">
              <a:solidFill>
                <a:srgbClr val="1D3259"/>
              </a:solidFill>
            </a:rPr>
            <a:t>улични</a:t>
          </a:r>
          <a:r>
            <a:rPr lang="ru-RU" sz="1300" kern="1200" dirty="0" smtClean="0">
              <a:solidFill>
                <a:srgbClr val="1D3259"/>
              </a:solidFill>
            </a:rPr>
            <a:t> мрежи и </a:t>
          </a:r>
          <a:r>
            <a:rPr lang="ru-RU" sz="1300" kern="1200" dirty="0" err="1" smtClean="0">
              <a:solidFill>
                <a:srgbClr val="1D3259"/>
              </a:solidFill>
            </a:rPr>
            <a:t>съоръжения</a:t>
          </a:r>
          <a:r>
            <a:rPr lang="ru-RU" sz="1300" kern="1200" dirty="0" smtClean="0">
              <a:solidFill>
                <a:srgbClr val="1D3259"/>
              </a:solidFill>
            </a:rPr>
            <a:t> (</a:t>
          </a:r>
          <a:r>
            <a:rPr lang="ru-RU" sz="1300" kern="1200" dirty="0" err="1" smtClean="0">
              <a:solidFill>
                <a:srgbClr val="1D3259"/>
              </a:solidFill>
            </a:rPr>
            <a:t>довеждащи</a:t>
          </a:r>
          <a:r>
            <a:rPr lang="ru-RU" sz="1300" kern="1200" dirty="0" smtClean="0">
              <a:solidFill>
                <a:srgbClr val="1D3259"/>
              </a:solidFill>
            </a:rPr>
            <a:t> и/или </a:t>
          </a:r>
          <a:r>
            <a:rPr lang="ru-RU" sz="1300" kern="1200" dirty="0" err="1" smtClean="0">
              <a:solidFill>
                <a:srgbClr val="1D3259"/>
              </a:solidFill>
            </a:rPr>
            <a:t>вътрешни</a:t>
          </a:r>
          <a:r>
            <a:rPr lang="ru-RU" sz="1300" kern="1200" dirty="0" smtClean="0">
              <a:solidFill>
                <a:srgbClr val="1D3259"/>
              </a:solidFill>
            </a:rPr>
            <a:t>), </a:t>
          </a:r>
          <a:r>
            <a:rPr lang="ru-RU" sz="1300" kern="1200" dirty="0" err="1" smtClean="0">
              <a:solidFill>
                <a:srgbClr val="1D3259"/>
              </a:solidFill>
            </a:rPr>
            <a:t>необходими</a:t>
          </a:r>
          <a:r>
            <a:rPr lang="ru-RU" sz="1300" kern="1200" dirty="0" smtClean="0">
              <a:solidFill>
                <a:srgbClr val="1D3259"/>
              </a:solidFill>
            </a:rPr>
            <a:t> за </a:t>
          </a:r>
          <a:r>
            <a:rPr lang="ru-RU" sz="1300" kern="1200" dirty="0" err="1" smtClean="0">
              <a:solidFill>
                <a:srgbClr val="1D3259"/>
              </a:solidFill>
            </a:rPr>
            <a:t>задоволяване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r>
            <a:rPr lang="ru-RU" sz="1300" kern="1200" dirty="0" err="1" smtClean="0">
              <a:solidFill>
                <a:srgbClr val="1D3259"/>
              </a:solidFill>
            </a:rPr>
            <a:t>потребностите</a:t>
          </a:r>
          <a:r>
            <a:rPr lang="ru-RU" sz="1300" kern="1200" dirty="0" smtClean="0">
              <a:solidFill>
                <a:srgbClr val="1D3259"/>
              </a:solidFill>
            </a:rPr>
            <a:t> на парка/</a:t>
          </a:r>
          <a:r>
            <a:rPr lang="ru-RU" sz="1300" kern="1200" dirty="0" err="1" smtClean="0">
              <a:solidFill>
                <a:srgbClr val="1D3259"/>
              </a:solidFill>
            </a:rPr>
            <a:t>зоната</a:t>
          </a:r>
          <a:r>
            <a:rPr lang="ru-RU" sz="1300" kern="1200" dirty="0" smtClean="0">
              <a:solidFill>
                <a:srgbClr val="1D3259"/>
              </a:solidFill>
            </a:rPr>
            <a:t> и на </a:t>
          </a:r>
          <a:r>
            <a:rPr lang="ru-RU" sz="1300" kern="1200" dirty="0" err="1" smtClean="0">
              <a:solidFill>
                <a:srgbClr val="1D3259"/>
              </a:solidFill>
            </a:rPr>
            <a:t>техния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r>
            <a:rPr lang="ru-RU" sz="1300" kern="1200" dirty="0" err="1" smtClean="0">
              <a:solidFill>
                <a:srgbClr val="1D3259"/>
              </a:solidFill>
            </a:rPr>
            <a:t>капацитет</a:t>
          </a:r>
          <a:endParaRPr lang="en-US" sz="1300" kern="1200" dirty="0" smtClean="0">
            <a:solidFill>
              <a:srgbClr val="1D3259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err="1" smtClean="0">
              <a:solidFill>
                <a:srgbClr val="1D3259"/>
              </a:solidFill>
            </a:rPr>
            <a:t>Изяснено</a:t>
          </a:r>
          <a:r>
            <a:rPr lang="ru-RU" sz="1300" kern="1200" dirty="0" smtClean="0">
              <a:solidFill>
                <a:srgbClr val="1D3259"/>
              </a:solidFill>
            </a:rPr>
            <a:t> е </a:t>
          </a:r>
          <a:r>
            <a:rPr lang="ru-RU" sz="1300" kern="1200" dirty="0" err="1" smtClean="0">
              <a:solidFill>
                <a:srgbClr val="1D3259"/>
              </a:solidFill>
            </a:rPr>
            <a:t>инвестиционното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r>
            <a:rPr lang="ru-RU" sz="1300" kern="1200" dirty="0" err="1" smtClean="0">
              <a:solidFill>
                <a:srgbClr val="1D3259"/>
              </a:solidFill>
            </a:rPr>
            <a:t>строително</a:t>
          </a:r>
          <a:r>
            <a:rPr lang="ru-RU" sz="1300" kern="1200" dirty="0" smtClean="0">
              <a:solidFill>
                <a:srgbClr val="1D3259"/>
              </a:solidFill>
            </a:rPr>
            <a:t> намерение</a:t>
          </a:r>
          <a:endParaRPr lang="en-US" sz="1300" kern="1200" dirty="0" smtClean="0">
            <a:solidFill>
              <a:srgbClr val="1D3259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err="1" smtClean="0">
              <a:solidFill>
                <a:srgbClr val="1D3259"/>
              </a:solidFill>
            </a:rPr>
            <a:t>Предложени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r>
            <a:rPr lang="ru-RU" sz="1300" kern="1200" dirty="0" err="1" smtClean="0">
              <a:solidFill>
                <a:srgbClr val="1D3259"/>
              </a:solidFill>
            </a:rPr>
            <a:t>са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r>
            <a:rPr lang="ru-RU" sz="1300" kern="1200" dirty="0" err="1" smtClean="0">
              <a:solidFill>
                <a:srgbClr val="1D3259"/>
              </a:solidFill>
            </a:rPr>
            <a:t>варианти</a:t>
          </a:r>
          <a:r>
            <a:rPr lang="ru-RU" sz="1300" kern="1200" dirty="0" smtClean="0">
              <a:solidFill>
                <a:srgbClr val="1D3259"/>
              </a:solidFill>
            </a:rPr>
            <a:t> на </a:t>
          </a:r>
          <a:r>
            <a:rPr lang="ru-RU" sz="1300" kern="1200" dirty="0" err="1" smtClean="0">
              <a:solidFill>
                <a:srgbClr val="1D3259"/>
              </a:solidFill>
            </a:rPr>
            <a:t>строителното</a:t>
          </a:r>
          <a:r>
            <a:rPr lang="ru-RU" sz="1300" kern="1200" dirty="0" smtClean="0">
              <a:solidFill>
                <a:srgbClr val="1D3259"/>
              </a:solidFill>
            </a:rPr>
            <a:t> намерение  за </a:t>
          </a:r>
          <a:r>
            <a:rPr lang="ru-RU" sz="1300" kern="1200" dirty="0" err="1" smtClean="0">
              <a:solidFill>
                <a:srgbClr val="1D3259"/>
              </a:solidFill>
            </a:rPr>
            <a:t>елементи</a:t>
          </a:r>
          <a:r>
            <a:rPr lang="ru-RU" sz="1300" kern="1200" dirty="0" smtClean="0">
              <a:solidFill>
                <a:srgbClr val="1D3259"/>
              </a:solidFill>
            </a:rPr>
            <a:t> на </a:t>
          </a:r>
          <a:r>
            <a:rPr lang="ru-RU" sz="1300" kern="1200" dirty="0" err="1" smtClean="0">
              <a:solidFill>
                <a:srgbClr val="1D3259"/>
              </a:solidFill>
            </a:rPr>
            <a:t>довеждаща</a:t>
          </a:r>
          <a:r>
            <a:rPr lang="ru-RU" sz="1300" kern="1200" dirty="0" smtClean="0">
              <a:solidFill>
                <a:srgbClr val="1D3259"/>
              </a:solidFill>
            </a:rPr>
            <a:t> и/или </a:t>
          </a:r>
          <a:r>
            <a:rPr lang="ru-RU" sz="1300" kern="1200" dirty="0" err="1" smtClean="0">
              <a:solidFill>
                <a:srgbClr val="1D3259"/>
              </a:solidFill>
            </a:rPr>
            <a:t>вътрешна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r>
            <a:rPr lang="ru-RU" sz="1300" kern="1200" dirty="0" err="1" smtClean="0">
              <a:solidFill>
                <a:srgbClr val="1D3259"/>
              </a:solidFill>
            </a:rPr>
            <a:t>техническа</a:t>
          </a:r>
          <a:r>
            <a:rPr lang="ru-RU" sz="1300" kern="1200" dirty="0" smtClean="0">
              <a:solidFill>
                <a:srgbClr val="1D3259"/>
              </a:solidFill>
            </a:rPr>
            <a:t> инфраструктура, в </a:t>
          </a:r>
          <a:r>
            <a:rPr lang="ru-RU" sz="1300" kern="1200" dirty="0" err="1" smtClean="0">
              <a:solidFill>
                <a:srgbClr val="1D3259"/>
              </a:solidFill>
            </a:rPr>
            <a:t>зависимост</a:t>
          </a:r>
          <a:r>
            <a:rPr lang="ru-RU" sz="1300" kern="1200" dirty="0" smtClean="0">
              <a:solidFill>
                <a:srgbClr val="1D3259"/>
              </a:solidFill>
            </a:rPr>
            <a:t> от предмета на </a:t>
          </a:r>
          <a:r>
            <a:rPr lang="ru-RU" sz="1300" kern="1200" dirty="0" err="1" smtClean="0">
              <a:solidFill>
                <a:srgbClr val="1D3259"/>
              </a:solidFill>
            </a:rPr>
            <a:t>проектното</a:t>
          </a:r>
          <a:r>
            <a:rPr lang="ru-RU" sz="1300" kern="1200" dirty="0" smtClean="0">
              <a:solidFill>
                <a:srgbClr val="1D3259"/>
              </a:solidFill>
            </a:rPr>
            <a:t> предложение</a:t>
          </a:r>
          <a:endParaRPr lang="en-US" sz="1300" kern="1200" dirty="0" smtClean="0">
            <a:solidFill>
              <a:srgbClr val="1D3259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err="1" smtClean="0">
              <a:solidFill>
                <a:srgbClr val="1D3259"/>
              </a:solidFill>
            </a:rPr>
            <a:t>Проектните</a:t>
          </a:r>
          <a:r>
            <a:rPr lang="ru-RU" sz="1300" kern="1200" dirty="0" smtClean="0">
              <a:solidFill>
                <a:srgbClr val="1D3259"/>
              </a:solidFill>
            </a:rPr>
            <a:t> решения </a:t>
          </a:r>
          <a:r>
            <a:rPr lang="ru-RU" sz="1300" kern="1200" dirty="0" err="1" smtClean="0">
              <a:solidFill>
                <a:srgbClr val="1D3259"/>
              </a:solidFill>
            </a:rPr>
            <a:t>са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r>
            <a:rPr lang="ru-RU" sz="1300" kern="1200" dirty="0" err="1" smtClean="0">
              <a:solidFill>
                <a:srgbClr val="1D3259"/>
              </a:solidFill>
            </a:rPr>
            <a:t>разработени</a:t>
          </a:r>
          <a:r>
            <a:rPr lang="ru-RU" sz="1300" kern="1200" dirty="0" smtClean="0">
              <a:solidFill>
                <a:srgbClr val="1D3259"/>
              </a:solidFill>
            </a:rPr>
            <a:t> на база </a:t>
          </a:r>
          <a:r>
            <a:rPr lang="ru-RU" sz="1300" kern="1200" dirty="0" err="1" smtClean="0">
              <a:solidFill>
                <a:srgbClr val="1D3259"/>
              </a:solidFill>
            </a:rPr>
            <a:t>изготвени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r>
            <a:rPr lang="ru-RU" sz="1300" kern="1200" dirty="0" err="1" smtClean="0">
              <a:solidFill>
                <a:srgbClr val="1D3259"/>
              </a:solidFill>
            </a:rPr>
            <a:t>необходимите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r>
            <a:rPr lang="ru-RU" sz="1300" kern="1200" dirty="0" err="1" smtClean="0">
              <a:solidFill>
                <a:srgbClr val="1D3259"/>
              </a:solidFill>
            </a:rPr>
            <a:t>проучвания</a:t>
          </a:r>
          <a:r>
            <a:rPr lang="ru-RU" sz="1300" kern="1200" dirty="0" smtClean="0">
              <a:solidFill>
                <a:srgbClr val="1D3259"/>
              </a:solidFill>
            </a:rPr>
            <a:t>, в </a:t>
          </a:r>
          <a:r>
            <a:rPr lang="ru-RU" sz="1300" kern="1200" dirty="0" err="1" smtClean="0">
              <a:solidFill>
                <a:srgbClr val="1D3259"/>
              </a:solidFill>
            </a:rPr>
            <a:t>зависимост</a:t>
          </a:r>
          <a:r>
            <a:rPr lang="ru-RU" sz="1300" kern="1200" dirty="0" smtClean="0">
              <a:solidFill>
                <a:srgbClr val="1D3259"/>
              </a:solidFill>
            </a:rPr>
            <a:t> от вида, характера и </a:t>
          </a:r>
          <a:r>
            <a:rPr lang="ru-RU" sz="1300" kern="1200" dirty="0" err="1" smtClean="0">
              <a:solidFill>
                <a:srgbClr val="1D3259"/>
              </a:solidFill>
            </a:rPr>
            <a:t>спецификата</a:t>
          </a:r>
          <a:r>
            <a:rPr lang="ru-RU" sz="1300" kern="1200" dirty="0" smtClean="0">
              <a:solidFill>
                <a:srgbClr val="1D3259"/>
              </a:solidFill>
            </a:rPr>
            <a:t> на </a:t>
          </a:r>
          <a:r>
            <a:rPr lang="ru-RU" sz="1300" kern="1200" dirty="0" err="1" smtClean="0">
              <a:solidFill>
                <a:srgbClr val="1D3259"/>
              </a:solidFill>
            </a:rPr>
            <a:t>инвестиционното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r>
            <a:rPr lang="ru-RU" sz="1300" kern="1200" dirty="0" err="1" smtClean="0">
              <a:solidFill>
                <a:srgbClr val="1D3259"/>
              </a:solidFill>
            </a:rPr>
            <a:t>строително</a:t>
          </a:r>
          <a:r>
            <a:rPr lang="ru-RU" sz="1300" kern="1200" dirty="0" smtClean="0">
              <a:solidFill>
                <a:srgbClr val="1D3259"/>
              </a:solidFill>
            </a:rPr>
            <a:t> намерение </a:t>
          </a:r>
          <a:endParaRPr lang="en-US" sz="1300" kern="1200" dirty="0" smtClean="0">
            <a:solidFill>
              <a:srgbClr val="1D3259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smtClean="0">
              <a:solidFill>
                <a:srgbClr val="1D3259"/>
              </a:solidFill>
            </a:rPr>
            <a:t>Избран е подходящ вариант на инвестиционното строително намерение, на база Мултикритериен анализ, или Анализ разходи-ползи и Технико-икономическа обосновка, за определяне на икономическата целесъобразност и ефективност на инвестиционното строително намерение.</a:t>
          </a:r>
          <a:endParaRPr lang="en-US" sz="1300" kern="1200" smtClean="0">
            <a:solidFill>
              <a:srgbClr val="1D3259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smtClean="0">
              <a:solidFill>
                <a:srgbClr val="1D3259"/>
              </a:solidFill>
            </a:rPr>
            <a:t>В Прединвестиционното проучване (ПИП) са представени прогнозен график за продължителност на строителството и е извършено остойностяване на строителното намерение</a:t>
          </a:r>
          <a:endParaRPr lang="en-US" sz="1300" kern="1200" smtClean="0">
            <a:solidFill>
              <a:srgbClr val="1D3259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err="1" smtClean="0">
              <a:solidFill>
                <a:srgbClr val="1D3259"/>
              </a:solidFill>
            </a:rPr>
            <a:t>Представеният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r>
            <a:rPr lang="ru-RU" sz="1300" kern="1200" dirty="0" err="1" smtClean="0">
              <a:solidFill>
                <a:srgbClr val="1D3259"/>
              </a:solidFill>
            </a:rPr>
            <a:t>инвестиционен</a:t>
          </a:r>
          <a:r>
            <a:rPr lang="ru-RU" sz="1300" kern="1200" dirty="0" smtClean="0">
              <a:solidFill>
                <a:srgbClr val="1D3259"/>
              </a:solidFill>
            </a:rPr>
            <a:t> проект е </a:t>
          </a:r>
          <a:r>
            <a:rPr lang="ru-RU" sz="1300" kern="1200" dirty="0" err="1" smtClean="0">
              <a:solidFill>
                <a:srgbClr val="1D3259"/>
              </a:solidFill>
            </a:rPr>
            <a:t>разработен</a:t>
          </a:r>
          <a:r>
            <a:rPr lang="ru-RU" sz="1300" kern="1200" dirty="0" smtClean="0">
              <a:solidFill>
                <a:srgbClr val="1D3259"/>
              </a:solidFill>
            </a:rPr>
            <a:t> в </a:t>
          </a:r>
          <a:r>
            <a:rPr lang="ru-RU" sz="1300" kern="1200" dirty="0" err="1" smtClean="0">
              <a:solidFill>
                <a:srgbClr val="1D3259"/>
              </a:solidFill>
            </a:rPr>
            <a:t>съответствие</a:t>
          </a:r>
          <a:r>
            <a:rPr lang="ru-RU" sz="1300" kern="1200" dirty="0" smtClean="0">
              <a:solidFill>
                <a:srgbClr val="1D3259"/>
              </a:solidFill>
            </a:rPr>
            <a:t> с </a:t>
          </a:r>
          <a:r>
            <a:rPr lang="ru-RU" sz="1300" kern="1200" dirty="0" err="1" smtClean="0">
              <a:solidFill>
                <a:srgbClr val="1D3259"/>
              </a:solidFill>
            </a:rPr>
            <a:t>извършеното</a:t>
          </a:r>
          <a:r>
            <a:rPr lang="ru-RU" sz="1300" kern="1200" dirty="0" smtClean="0">
              <a:solidFill>
                <a:srgbClr val="1D3259"/>
              </a:solidFill>
            </a:rPr>
            <a:t> ПИП, в случай че на </a:t>
          </a:r>
          <a:r>
            <a:rPr lang="ru-RU" sz="1300" kern="1200" dirty="0" err="1" smtClean="0">
              <a:solidFill>
                <a:srgbClr val="1D3259"/>
              </a:solidFill>
            </a:rPr>
            <a:t>етап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r>
            <a:rPr lang="ru-RU" sz="1300" kern="1200" dirty="0" err="1" smtClean="0">
              <a:solidFill>
                <a:srgbClr val="1D3259"/>
              </a:solidFill>
            </a:rPr>
            <a:t>кандидатстване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r>
            <a:rPr lang="ru-RU" sz="1300" kern="1200" dirty="0" err="1" smtClean="0">
              <a:solidFill>
                <a:srgbClr val="1D3259"/>
              </a:solidFill>
            </a:rPr>
            <a:t>има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r>
            <a:rPr lang="ru-RU" sz="1300" kern="1200" dirty="0" err="1" smtClean="0">
              <a:solidFill>
                <a:srgbClr val="1D3259"/>
              </a:solidFill>
            </a:rPr>
            <a:t>наличен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r>
            <a:rPr lang="ru-RU" sz="1300" kern="1200" dirty="0" err="1" smtClean="0">
              <a:solidFill>
                <a:srgbClr val="1D3259"/>
              </a:solidFill>
            </a:rPr>
            <a:t>такъв</a:t>
          </a:r>
          <a:r>
            <a:rPr lang="ru-RU" sz="1300" kern="1200" dirty="0" smtClean="0">
              <a:solidFill>
                <a:srgbClr val="1D3259"/>
              </a:solidFill>
            </a:rPr>
            <a:t> </a:t>
          </a:r>
          <a:endParaRPr lang="en-US" sz="1300" kern="1200" dirty="0" smtClean="0">
            <a:solidFill>
              <a:srgbClr val="1D3259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300" kern="1200" smtClean="0">
              <a:solidFill>
                <a:srgbClr val="1D3259"/>
              </a:solidFill>
            </a:rPr>
            <a:t>Проектна готовност на кандидата</a:t>
          </a:r>
          <a:endParaRPr lang="en-US" sz="1300" kern="1200" smtClean="0">
            <a:solidFill>
              <a:srgbClr val="1D3259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smtClean="0">
              <a:solidFill>
                <a:srgbClr val="1D3259"/>
              </a:solidFill>
            </a:rPr>
            <a:t>Създаване на нови работни места на пълно работно време</a:t>
          </a:r>
          <a:endParaRPr lang="en-US" sz="1300" kern="1200" smtClean="0">
            <a:solidFill>
              <a:srgbClr val="1D3259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smtClean="0">
              <a:solidFill>
                <a:srgbClr val="1D3259"/>
              </a:solidFill>
            </a:rPr>
            <a:t>Фокус на планираните ресурси към привличане на  нови инвеститори в резултат на изпълнението на инвестицията</a:t>
          </a:r>
          <a:endParaRPr lang="en-US" sz="1300" kern="1200" smtClean="0">
            <a:solidFill>
              <a:srgbClr val="1D3259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solidFill>
                <a:srgbClr val="1D3259"/>
              </a:solidFill>
            </a:rPr>
            <a:t>Привлечен/и стратегически инвеститор/и в </a:t>
          </a:r>
          <a:r>
            <a:rPr lang="ru-RU" sz="1300" kern="1200" dirty="0" err="1" smtClean="0">
              <a:solidFill>
                <a:srgbClr val="1D3259"/>
              </a:solidFill>
            </a:rPr>
            <a:t>резултат</a:t>
          </a:r>
          <a:r>
            <a:rPr lang="ru-RU" sz="1300" kern="1200" dirty="0" smtClean="0">
              <a:solidFill>
                <a:srgbClr val="1D3259"/>
              </a:solidFill>
            </a:rPr>
            <a:t> на </a:t>
          </a:r>
          <a:r>
            <a:rPr lang="ru-RU" sz="1300" kern="1200" dirty="0" err="1" smtClean="0">
              <a:solidFill>
                <a:srgbClr val="1D3259"/>
              </a:solidFill>
            </a:rPr>
            <a:t>изпълнението</a:t>
          </a:r>
          <a:r>
            <a:rPr lang="ru-RU" sz="1300" kern="1200" dirty="0" smtClean="0">
              <a:solidFill>
                <a:srgbClr val="1D3259"/>
              </a:solidFill>
            </a:rPr>
            <a:t> на </a:t>
          </a:r>
          <a:r>
            <a:rPr lang="ru-RU" sz="1300" kern="1200" dirty="0" err="1" smtClean="0">
              <a:solidFill>
                <a:srgbClr val="1D3259"/>
              </a:solidFill>
            </a:rPr>
            <a:t>инвестицията</a:t>
          </a:r>
          <a:endParaRPr lang="en-US" sz="1300" kern="1200" dirty="0" smtClean="0">
            <a:solidFill>
              <a:srgbClr val="1D3259"/>
            </a:solidFill>
          </a:endParaRPr>
        </a:p>
      </dsp:txBody>
      <dsp:txXfrm>
        <a:off x="0" y="1179270"/>
        <a:ext cx="11050730" cy="43539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4D194-8B6F-437E-968F-76B468124CA6}">
      <dsp:nvSpPr>
        <dsp:cNvPr id="0" name=""/>
        <dsp:cNvSpPr/>
      </dsp:nvSpPr>
      <dsp:spPr>
        <a:xfrm>
          <a:off x="0" y="0"/>
          <a:ext cx="11050730" cy="532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II. </a:t>
          </a:r>
          <a:r>
            <a:rPr lang="bg-BG" sz="2000" kern="1200" dirty="0" smtClean="0"/>
            <a:t>Критерии за </a:t>
          </a:r>
          <a:r>
            <a:rPr lang="bg-BG" sz="2000" u="sng" kern="1200" dirty="0" smtClean="0"/>
            <a:t>техническа и финансова оценка</a:t>
          </a:r>
          <a:r>
            <a:rPr lang="bg-BG" sz="2000" kern="1200" dirty="0" smtClean="0"/>
            <a:t> на предложенията за изпълнение на инвестиции</a:t>
          </a:r>
          <a:r>
            <a:rPr lang="en-US" sz="2000" kern="1200" dirty="0" smtClean="0"/>
            <a:t>:</a:t>
          </a:r>
          <a:endParaRPr lang="bg-BG" sz="2000" kern="1200" dirty="0"/>
        </a:p>
      </dsp:txBody>
      <dsp:txXfrm>
        <a:off x="25984" y="25984"/>
        <a:ext cx="10998762" cy="480324"/>
      </dsp:txXfrm>
    </dsp:sp>
    <dsp:sp modelId="{2F541F69-64FA-405D-9A12-B7CD4F73BCDE}">
      <dsp:nvSpPr>
        <dsp:cNvPr id="0" name=""/>
        <dsp:cNvSpPr/>
      </dsp:nvSpPr>
      <dsp:spPr>
        <a:xfrm>
          <a:off x="0" y="551719"/>
          <a:ext cx="11050730" cy="357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           </a:t>
          </a:r>
          <a:r>
            <a:rPr lang="bg-BG" sz="1900" kern="1200" dirty="0" smtClean="0"/>
            <a:t>Критерии за оценка на допустимостта на предложените дейности, в т.ч.:</a:t>
          </a:r>
          <a:endParaRPr lang="bg-BG" sz="1900" kern="1200" dirty="0"/>
        </a:p>
      </dsp:txBody>
      <dsp:txXfrm>
        <a:off x="17450" y="569169"/>
        <a:ext cx="11015830" cy="322559"/>
      </dsp:txXfrm>
    </dsp:sp>
    <dsp:sp modelId="{170CB00D-E4A7-444E-9517-5F3C61E1CCCE}">
      <dsp:nvSpPr>
        <dsp:cNvPr id="0" name=""/>
        <dsp:cNvSpPr/>
      </dsp:nvSpPr>
      <dsp:spPr>
        <a:xfrm>
          <a:off x="0" y="1009001"/>
          <a:ext cx="11050730" cy="442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861" tIns="19050" rIns="106680" bIns="190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err="1" smtClean="0">
              <a:solidFill>
                <a:srgbClr val="1D3259"/>
              </a:solidFill>
            </a:rPr>
            <a:t>Индустриални</a:t>
          </a:r>
          <a:r>
            <a:rPr lang="ru-RU" sz="1500" kern="1200" dirty="0" smtClean="0">
              <a:solidFill>
                <a:srgbClr val="1D3259"/>
              </a:solidFill>
            </a:rPr>
            <a:t> </a:t>
          </a:r>
          <a:r>
            <a:rPr lang="ru-RU" sz="1500" kern="1200" dirty="0" err="1" smtClean="0">
              <a:solidFill>
                <a:srgbClr val="1D3259"/>
              </a:solidFill>
            </a:rPr>
            <a:t>зони</a:t>
          </a:r>
          <a:r>
            <a:rPr lang="ru-RU" sz="1500" kern="1200" dirty="0" smtClean="0">
              <a:solidFill>
                <a:srgbClr val="1D3259"/>
              </a:solidFill>
            </a:rPr>
            <a:t> и </a:t>
          </a:r>
          <a:r>
            <a:rPr lang="ru-RU" sz="1500" kern="1200" dirty="0" err="1" smtClean="0">
              <a:solidFill>
                <a:srgbClr val="1D3259"/>
              </a:solidFill>
            </a:rPr>
            <a:t>паркове</a:t>
          </a:r>
          <a:r>
            <a:rPr lang="ru-RU" sz="1500" kern="1200" dirty="0" smtClean="0">
              <a:solidFill>
                <a:srgbClr val="1D3259"/>
              </a:solidFill>
            </a:rPr>
            <a:t> на </a:t>
          </a:r>
          <a:r>
            <a:rPr lang="ru-RU" sz="1500" kern="1200" dirty="0" err="1" smtClean="0">
              <a:solidFill>
                <a:srgbClr val="1D3259"/>
              </a:solidFill>
            </a:rPr>
            <a:t>територията</a:t>
          </a:r>
          <a:r>
            <a:rPr lang="ru-RU" sz="1500" kern="1200" dirty="0" smtClean="0">
              <a:solidFill>
                <a:srgbClr val="1D3259"/>
              </a:solidFill>
            </a:rPr>
            <a:t> </a:t>
          </a:r>
          <a:r>
            <a:rPr lang="ru-RU" sz="1500" kern="1200" dirty="0" err="1" smtClean="0">
              <a:solidFill>
                <a:srgbClr val="1D3259"/>
              </a:solidFill>
            </a:rPr>
            <a:t>Северна</a:t>
          </a:r>
          <a:r>
            <a:rPr lang="ru-RU" sz="1500" kern="1200" dirty="0" smtClean="0">
              <a:solidFill>
                <a:srgbClr val="1D3259"/>
              </a:solidFill>
            </a:rPr>
            <a:t> </a:t>
          </a:r>
          <a:r>
            <a:rPr lang="ru-RU" sz="1500" kern="1200" dirty="0" err="1" smtClean="0">
              <a:solidFill>
                <a:srgbClr val="1D3259"/>
              </a:solidFill>
            </a:rPr>
            <a:t>България</a:t>
          </a:r>
          <a:endParaRPr lang="bg-BG" sz="1500" kern="1200" dirty="0">
            <a:solidFill>
              <a:srgbClr val="1D32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err="1" smtClean="0">
              <a:solidFill>
                <a:srgbClr val="1D3259"/>
              </a:solidFill>
            </a:rPr>
            <a:t>Зелени инвестиции/потенциал за зелени инвестиции</a:t>
          </a:r>
          <a:endParaRPr lang="en-US" sz="1500" kern="1200" dirty="0" err="1" smtClean="0">
            <a:solidFill>
              <a:srgbClr val="1D32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err="1" smtClean="0">
              <a:solidFill>
                <a:srgbClr val="1D3259"/>
              </a:solidFill>
            </a:rPr>
            <a:t>Стратегия за създаване, развитие и експлоатация на индустриален парк/ зона и финансова стратегия за дейността </a:t>
          </a:r>
          <a:endParaRPr lang="en-US" sz="1500" kern="1200" dirty="0" err="1" smtClean="0">
            <a:solidFill>
              <a:srgbClr val="1D32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err="1" smtClean="0">
              <a:solidFill>
                <a:srgbClr val="1D3259"/>
              </a:solidFill>
            </a:rPr>
            <a:t>Очаквано въздействие на индустриалния парк/зона върху икономиката и заетостта в региона и в цялата страна</a:t>
          </a:r>
          <a:endParaRPr lang="en-US" sz="1500" kern="1200" dirty="0" err="1" smtClean="0">
            <a:solidFill>
              <a:srgbClr val="1D32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500" kern="1200" dirty="0" smtClean="0">
              <a:solidFill>
                <a:srgbClr val="1D3259"/>
              </a:solidFill>
            </a:rPr>
            <a:t>Финансова стратегия за дейността на индустриалния парк/зона</a:t>
          </a:r>
          <a:endParaRPr lang="en-US" sz="1500" kern="1200" dirty="0" err="1" smtClean="0">
            <a:solidFill>
              <a:srgbClr val="1D32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500" kern="1200" dirty="0" smtClean="0">
              <a:solidFill>
                <a:srgbClr val="1D3259"/>
              </a:solidFill>
            </a:rPr>
            <a:t>Устойчивост на проекта за създаване и развитие на индустриален парк/зона</a:t>
          </a:r>
          <a:endParaRPr lang="en-US" sz="1500" kern="1200" dirty="0" err="1" smtClean="0">
            <a:solidFill>
              <a:srgbClr val="1D32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err="1" smtClean="0">
              <a:solidFill>
                <a:srgbClr val="1D3259"/>
              </a:solidFill>
            </a:rPr>
            <a:t>Структура и управление на индустриалния парк/зона</a:t>
          </a:r>
          <a:endParaRPr lang="en-US" sz="1500" kern="1200" dirty="0" err="1" smtClean="0">
            <a:solidFill>
              <a:srgbClr val="1D32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err="1" smtClean="0">
              <a:solidFill>
                <a:srgbClr val="1D3259"/>
              </a:solidFill>
            </a:rPr>
            <a:t>Визия за развитие на индустриалния парк/зона</a:t>
          </a:r>
          <a:endParaRPr lang="en-US" sz="1500" kern="1200" dirty="0" err="1" smtClean="0">
            <a:solidFill>
              <a:srgbClr val="1D32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err="1" smtClean="0">
              <a:solidFill>
                <a:srgbClr val="1D3259"/>
              </a:solidFill>
            </a:rPr>
            <a:t>Бизнес план на индустриалния парк/зона</a:t>
          </a:r>
          <a:endParaRPr lang="en-US" sz="1500" kern="1200" dirty="0" err="1" smtClean="0">
            <a:solidFill>
              <a:srgbClr val="1D32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500" kern="1200" dirty="0" err="1" smtClean="0">
              <a:solidFill>
                <a:srgbClr val="1D3259"/>
              </a:solidFill>
            </a:rPr>
            <a:t>Бюджет</a:t>
          </a:r>
          <a:endParaRPr lang="en-US" sz="1500" kern="1200" dirty="0" err="1" smtClean="0">
            <a:solidFill>
              <a:srgbClr val="1D3259"/>
            </a:solidFill>
          </a:endParaRPr>
        </a:p>
      </dsp:txBody>
      <dsp:txXfrm>
        <a:off x="0" y="1009001"/>
        <a:ext cx="11050730" cy="4424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4B6B5-C40F-491E-9A6A-3F96F7BC5711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39E74-8F16-443C-88B2-BD5AA22E0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8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2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6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4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0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9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6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9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7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6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2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mis2020.government.bg/bg/s/800c457d-e8be-4421-8ed9-e78d0a75c39/Procedure/Activ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6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953" y="2016057"/>
            <a:ext cx="9602770" cy="1216057"/>
          </a:xfrm>
          <a:solidFill>
            <a:schemeClr val="bg1">
              <a:alpha val="86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BG-RRP-3.007 </a:t>
            </a:r>
            <a:r>
              <a:rPr lang="bg-BG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„Програма за публична подкрепа за развитието на индустриални райони, паркове и подобни територии и за привличане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на инвестиции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(</a:t>
            </a:r>
            <a:r>
              <a:rPr lang="en-US" sz="2800" b="1" noProof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AttractInvestBG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)</a:t>
            </a:r>
            <a:r>
              <a:rPr lang="bg-BG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“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64" y="665490"/>
            <a:ext cx="1428750" cy="95250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5643971" y="568365"/>
            <a:ext cx="2774165" cy="1107996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Европейския </a:t>
            </a:r>
            <a:r>
              <a:rPr lang="bg-BG" sz="2400" b="1" dirty="0">
                <a:solidFill>
                  <a:schemeClr val="accent5">
                    <a:lumMod val="75000"/>
                  </a:schemeClr>
                </a:solidFill>
              </a:rPr>
              <a:t>съюз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noProof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noProof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235506"/>
            <a:ext cx="12192000" cy="6045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6282193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94640" y="6268013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69" y="6321628"/>
            <a:ext cx="577872" cy="385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55754" y="6185542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10968088" y="614660"/>
            <a:ext cx="1341748" cy="6227373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-10160"/>
            <a:ext cx="12192000" cy="604500"/>
          </a:xfrm>
          <a:prstGeom prst="rect">
            <a:avLst/>
          </a:prstGeom>
          <a:solidFill>
            <a:srgbClr val="003399">
              <a:alpha val="39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6357" y="17770"/>
            <a:ext cx="2649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</a:rPr>
              <a:t>Кандидатстване</a:t>
            </a:r>
            <a:endParaRPr lang="bg-BG" sz="2800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-2814965" y="3447429"/>
            <a:ext cx="6231992" cy="589156"/>
          </a:xfrm>
          <a:prstGeom prst="triangle">
            <a:avLst>
              <a:gd name="adj" fmla="val 77716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0634" y="1666062"/>
            <a:ext cx="11148925" cy="2862322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bg-BG" sz="1500" b="1" dirty="0">
                <a:solidFill>
                  <a:srgbClr val="1D3259"/>
                </a:solidFill>
              </a:rPr>
              <a:t>Начин на подаване на </a:t>
            </a:r>
            <a:r>
              <a:rPr lang="bg-BG" sz="1500" b="1" dirty="0" smtClean="0">
                <a:solidFill>
                  <a:srgbClr val="1D3259"/>
                </a:solidFill>
              </a:rPr>
              <a:t>предложения</a:t>
            </a:r>
            <a:r>
              <a:rPr lang="bg-BG" sz="1500" dirty="0">
                <a:solidFill>
                  <a:srgbClr val="1D3259"/>
                </a:solidFill>
              </a:rPr>
              <a:t> </a:t>
            </a:r>
            <a:r>
              <a:rPr lang="bg-BG" sz="1500" b="1" dirty="0">
                <a:solidFill>
                  <a:srgbClr val="1D3259"/>
                </a:solidFill>
              </a:rPr>
              <a:t>за изпълнение на инвестиция </a:t>
            </a:r>
            <a:endParaRPr lang="en-US" sz="1500" b="1" dirty="0">
              <a:solidFill>
                <a:srgbClr val="1D3259"/>
              </a:solidFill>
            </a:endParaRPr>
          </a:p>
          <a:p>
            <a:pPr algn="just"/>
            <a:endParaRPr lang="bg-BG" sz="1500" dirty="0" smtClean="0">
              <a:solidFill>
                <a:srgbClr val="1D3259"/>
              </a:solidFill>
            </a:endParaRPr>
          </a:p>
          <a:p>
            <a:pPr algn="just"/>
            <a:r>
              <a:rPr lang="bg-BG" sz="1500" dirty="0" smtClean="0">
                <a:solidFill>
                  <a:srgbClr val="1D3259"/>
                </a:solidFill>
              </a:rPr>
              <a:t>По електронен </a:t>
            </a:r>
            <a:r>
              <a:rPr lang="bg-BG" sz="1500" dirty="0">
                <a:solidFill>
                  <a:srgbClr val="1D3259"/>
                </a:solidFill>
              </a:rPr>
              <a:t>път чрез ИСМ-ИСУН 2020 на следния интернет адрес</a:t>
            </a:r>
            <a:r>
              <a:rPr lang="bg-BG" sz="1500" dirty="0" smtClean="0">
                <a:solidFill>
                  <a:srgbClr val="1D3259"/>
                </a:solidFill>
              </a:rPr>
              <a:t>:</a:t>
            </a:r>
          </a:p>
          <a:p>
            <a:pPr algn="just"/>
            <a:endParaRPr lang="en-US" sz="1500" dirty="0">
              <a:solidFill>
                <a:srgbClr val="1D3259"/>
              </a:solidFill>
            </a:endParaRPr>
          </a:p>
          <a:p>
            <a:pPr algn="just"/>
            <a:r>
              <a:rPr lang="bg-BG" sz="1500" dirty="0">
                <a:solidFill>
                  <a:srgbClr val="1D3259"/>
                </a:solidFill>
                <a:hlinkClick r:id="rId3"/>
              </a:rPr>
              <a:t>https://</a:t>
            </a:r>
            <a:r>
              <a:rPr lang="bg-BG" sz="1500" dirty="0" smtClean="0">
                <a:solidFill>
                  <a:srgbClr val="1D3259"/>
                </a:solidFill>
                <a:hlinkClick r:id="rId3"/>
              </a:rPr>
              <a:t>eumis2020.government.bg/bg/s/800c457d-e8be-4421-8ed9-e78d0a75c39/Procedure/Active</a:t>
            </a:r>
            <a:endParaRPr lang="bg-BG" sz="1500" dirty="0" smtClean="0">
              <a:solidFill>
                <a:srgbClr val="1D3259"/>
              </a:solidFill>
            </a:endParaRPr>
          </a:p>
          <a:p>
            <a:pPr algn="just"/>
            <a:endParaRPr lang="en-US" sz="1500" dirty="0">
              <a:solidFill>
                <a:srgbClr val="1D3259"/>
              </a:solidFill>
            </a:endParaRPr>
          </a:p>
          <a:p>
            <a:pPr algn="just"/>
            <a:endParaRPr lang="bg-BG" sz="1500" dirty="0" smtClean="0">
              <a:solidFill>
                <a:srgbClr val="1D3259"/>
              </a:solidFill>
            </a:endParaRPr>
          </a:p>
          <a:p>
            <a:pPr algn="just"/>
            <a:r>
              <a:rPr lang="bg-BG" sz="1500" b="1" dirty="0" smtClean="0">
                <a:solidFill>
                  <a:srgbClr val="1D3259"/>
                </a:solidFill>
              </a:rPr>
              <a:t>Оценка на предложенията за изпълнение на инвестиции</a:t>
            </a:r>
          </a:p>
          <a:p>
            <a:pPr algn="just"/>
            <a:endParaRPr lang="bg-BG" sz="1500" dirty="0">
              <a:solidFill>
                <a:srgbClr val="1D3259"/>
              </a:solidFill>
            </a:endParaRPr>
          </a:p>
          <a:p>
            <a:pPr algn="just"/>
            <a:r>
              <a:rPr lang="bg-BG" sz="1500" dirty="0" smtClean="0">
                <a:solidFill>
                  <a:srgbClr val="1D3259"/>
                </a:solidFill>
              </a:rPr>
              <a:t>Съобразно </a:t>
            </a:r>
            <a:r>
              <a:rPr lang="bg-BG" sz="1500" b="1" dirty="0" smtClean="0">
                <a:solidFill>
                  <a:srgbClr val="1D3259"/>
                </a:solidFill>
              </a:rPr>
              <a:t>Критерии и методология за оценка</a:t>
            </a:r>
            <a:r>
              <a:rPr lang="bg-BG" sz="1500" dirty="0" smtClean="0">
                <a:solidFill>
                  <a:srgbClr val="1D3259"/>
                </a:solidFill>
              </a:rPr>
              <a:t> на предложенията за изпълнение на инвестиция по процедурата, посочени в Приложение 18 към Условията за кандидатстване, при спазване на принципите за свободна конкуренция, равно третиране, публичност и недопускане на дискриминация, на два етапа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73722" y="57364"/>
            <a:ext cx="644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Програма за публична подкрепа за развитието на индустриални райони, </a:t>
            </a:r>
          </a:p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паркове и подобни територии и за привличане на инвестиции</a:t>
            </a:r>
            <a:r>
              <a:rPr lang="en-US" sz="1400" dirty="0" smtClean="0">
                <a:solidFill>
                  <a:schemeClr val="bg1"/>
                </a:solidFill>
              </a:rPr>
              <a:t> (</a:t>
            </a:r>
            <a:r>
              <a:rPr lang="en-US" sz="1400" noProof="1" smtClean="0">
                <a:solidFill>
                  <a:schemeClr val="bg1"/>
                </a:solidFill>
              </a:rPr>
              <a:t>AttractInvestBG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235506"/>
            <a:ext cx="12192000" cy="6045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6282193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294640" y="6268013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69" y="6321628"/>
            <a:ext cx="577872" cy="38524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555754" y="6185542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10968088" y="614660"/>
            <a:ext cx="1341748" cy="6227373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10160"/>
            <a:ext cx="12192000" cy="604500"/>
          </a:xfrm>
          <a:prstGeom prst="rect">
            <a:avLst/>
          </a:prstGeom>
          <a:solidFill>
            <a:srgbClr val="003399">
              <a:alpha val="39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357" y="17770"/>
            <a:ext cx="213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Критерии (1)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-2814965" y="3447429"/>
            <a:ext cx="6231992" cy="589156"/>
          </a:xfrm>
          <a:prstGeom prst="triangle">
            <a:avLst>
              <a:gd name="adj" fmla="val 77716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696722" y="825331"/>
          <a:ext cx="11050730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73722" y="57364"/>
            <a:ext cx="644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Програма за публична подкрепа за развитието на индустриални райони,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паркове и подобни територии и за привличане на инвестиции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400" b="0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AttractInvestBG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35506"/>
            <a:ext cx="12192000" cy="6045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6282193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94640" y="6268013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69" y="6321628"/>
            <a:ext cx="577872" cy="3852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555754" y="6185542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10968088" y="614660"/>
            <a:ext cx="1341748" cy="6227373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10160"/>
            <a:ext cx="12192000" cy="604500"/>
          </a:xfrm>
          <a:prstGeom prst="rect">
            <a:avLst/>
          </a:prstGeom>
          <a:solidFill>
            <a:srgbClr val="003399">
              <a:alpha val="39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357" y="17770"/>
            <a:ext cx="213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Критерии (2)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-2814965" y="3447429"/>
            <a:ext cx="6231992" cy="589156"/>
          </a:xfrm>
          <a:prstGeom prst="triangle">
            <a:avLst>
              <a:gd name="adj" fmla="val 77716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710962" y="1424771"/>
          <a:ext cx="11050730" cy="3939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73722" y="57364"/>
            <a:ext cx="644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Програма за публична подкрепа за развитието на индустриални райони,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паркове и подобни територии и за привличане на инвестиции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400" b="0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AttractInvestBG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35506"/>
            <a:ext cx="12192000" cy="6045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6282193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94640" y="6268013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69" y="6321628"/>
            <a:ext cx="577872" cy="3852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555754" y="6185542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10968088" y="614660"/>
            <a:ext cx="1341748" cy="6227373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10160"/>
            <a:ext cx="12192000" cy="604500"/>
          </a:xfrm>
          <a:prstGeom prst="rect">
            <a:avLst/>
          </a:prstGeom>
          <a:solidFill>
            <a:srgbClr val="003399">
              <a:alpha val="39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357" y="17770"/>
            <a:ext cx="213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Критерии (3)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-2814965" y="3447429"/>
            <a:ext cx="6231992" cy="589156"/>
          </a:xfrm>
          <a:prstGeom prst="triangle">
            <a:avLst>
              <a:gd name="adj" fmla="val 77716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696722" y="1153156"/>
          <a:ext cx="11050730" cy="4324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73722" y="57364"/>
            <a:ext cx="644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Програма за публична подкрепа за развитието на индустриални райони,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паркове и подобни територии и за привличане на инвестиции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400" b="0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AttractInvestBG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35506"/>
            <a:ext cx="12192000" cy="6045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6282193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94640" y="6268013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69" y="6321628"/>
            <a:ext cx="577872" cy="3852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555754" y="6185542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10968088" y="614660"/>
            <a:ext cx="1341748" cy="6227373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10160"/>
            <a:ext cx="12192000" cy="604500"/>
          </a:xfrm>
          <a:prstGeom prst="rect">
            <a:avLst/>
          </a:prstGeom>
          <a:solidFill>
            <a:srgbClr val="003399">
              <a:alpha val="39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357" y="17770"/>
            <a:ext cx="213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Критерии (4)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-2814965" y="3447429"/>
            <a:ext cx="6231992" cy="589156"/>
          </a:xfrm>
          <a:prstGeom prst="triangle">
            <a:avLst>
              <a:gd name="adj" fmla="val 77716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8629196"/>
              </p:ext>
            </p:extLst>
          </p:nvPr>
        </p:nvGraphicFramePr>
        <p:xfrm>
          <a:off x="595609" y="625531"/>
          <a:ext cx="11050730" cy="55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73722" y="57364"/>
            <a:ext cx="644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Програма за публична подкрепа за развитието на индустриални райони,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паркове и подобни територии и за привличане на инвестиции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400" b="0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AttractInvestBG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35506"/>
            <a:ext cx="12192000" cy="6045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6282193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94640" y="6268013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69" y="6321628"/>
            <a:ext cx="577872" cy="3852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555754" y="6185542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10968088" y="614660"/>
            <a:ext cx="1341748" cy="6227373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10160"/>
            <a:ext cx="12192000" cy="604500"/>
          </a:xfrm>
          <a:prstGeom prst="rect">
            <a:avLst/>
          </a:prstGeom>
          <a:solidFill>
            <a:srgbClr val="003399">
              <a:alpha val="39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357" y="17770"/>
            <a:ext cx="213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Критерии (5)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-2814965" y="3447429"/>
            <a:ext cx="6231992" cy="589156"/>
          </a:xfrm>
          <a:prstGeom prst="triangle">
            <a:avLst>
              <a:gd name="adj" fmla="val 77716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79749947"/>
              </p:ext>
            </p:extLst>
          </p:nvPr>
        </p:nvGraphicFramePr>
        <p:xfrm>
          <a:off x="595609" y="625531"/>
          <a:ext cx="11050730" cy="546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73722" y="57364"/>
            <a:ext cx="644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Програма за публична подкрепа за развитието на индустриални райони,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паркове и подобни територии и за привличане на инвестиции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400" b="0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AttractInvestBG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35506"/>
            <a:ext cx="12192000" cy="6045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6282193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94640" y="6268013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69" y="6321628"/>
            <a:ext cx="577872" cy="3852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555754" y="6185542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10968088" y="614660"/>
            <a:ext cx="1341748" cy="6227373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-10160"/>
            <a:ext cx="12192000" cy="604500"/>
          </a:xfrm>
          <a:prstGeom prst="rect">
            <a:avLst/>
          </a:prstGeom>
          <a:solidFill>
            <a:srgbClr val="003399">
              <a:alpha val="39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6357" y="17770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</a:rPr>
              <a:t>Изпълнение</a:t>
            </a:r>
            <a:endParaRPr lang="bg-BG" sz="2800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-2814965" y="3447429"/>
            <a:ext cx="6231992" cy="589156"/>
          </a:xfrm>
          <a:prstGeom prst="triangle">
            <a:avLst>
              <a:gd name="adj" fmla="val 77716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0635" y="1236133"/>
            <a:ext cx="11050730" cy="2631490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g-BG" sz="1500" b="1" dirty="0" smtClean="0">
                <a:solidFill>
                  <a:srgbClr val="1D3259"/>
                </a:solidFill>
              </a:rPr>
              <a:t>Министерството</a:t>
            </a:r>
            <a:r>
              <a:rPr lang="ru-RU" sz="1500" b="1" dirty="0" smtClean="0">
                <a:solidFill>
                  <a:srgbClr val="1D3259"/>
                </a:solidFill>
              </a:rPr>
              <a:t> </a:t>
            </a:r>
            <a:r>
              <a:rPr lang="bg-BG" sz="1500" b="1" dirty="0" smtClean="0">
                <a:solidFill>
                  <a:srgbClr val="1D3259"/>
                </a:solidFill>
              </a:rPr>
              <a:t>на иновациите и растежа ще подбере минимум пет индустриални парка или зони (нови, в процес на изграждане или съществуващи) и техните оператори за подкрепа чрез безвъзмездни средства</a:t>
            </a:r>
            <a:r>
              <a:rPr lang="ru-RU" sz="1500" b="1" dirty="0" smtClean="0">
                <a:solidFill>
                  <a:srgbClr val="1D3259"/>
                </a:solidFill>
              </a:rPr>
              <a:t>. </a:t>
            </a:r>
            <a:endParaRPr lang="bg-BG" sz="1500" b="1" dirty="0" smtClean="0">
              <a:solidFill>
                <a:srgbClr val="1D3259"/>
              </a:solidFill>
            </a:endParaRPr>
          </a:p>
          <a:p>
            <a:pPr algn="ctr"/>
            <a:endParaRPr lang="bg-BG" sz="1500" b="1" dirty="0" smtClean="0">
              <a:solidFill>
                <a:srgbClr val="1D3259"/>
              </a:solidFill>
            </a:endParaRPr>
          </a:p>
          <a:p>
            <a:pPr algn="ctr"/>
            <a:endParaRPr lang="bg-BG" sz="1500" b="1" dirty="0">
              <a:solidFill>
                <a:srgbClr val="1D3259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g-BG" sz="1500" b="1" dirty="0" smtClean="0">
                <a:solidFill>
                  <a:srgbClr val="1D3259"/>
                </a:solidFill>
              </a:rPr>
              <a:t>Подписване от подбраните оператори на индустриалните паркове или зони на всички договори за изграждане на вътрешна и външна инфраструктура за 100 % от предложеното в бизнес плановете финансиране</a:t>
            </a:r>
            <a:r>
              <a:rPr lang="ru-RU" sz="1500" b="1" dirty="0" smtClean="0">
                <a:solidFill>
                  <a:srgbClr val="1D3259"/>
                </a:solidFill>
              </a:rPr>
              <a:t>.</a:t>
            </a:r>
            <a:endParaRPr lang="bg-BG" sz="1500" b="1" dirty="0" smtClean="0">
              <a:solidFill>
                <a:srgbClr val="1D3259"/>
              </a:solidFill>
            </a:endParaRPr>
          </a:p>
          <a:p>
            <a:pPr algn="ctr"/>
            <a:endParaRPr lang="bg-BG" sz="1500" b="1" dirty="0" smtClean="0">
              <a:solidFill>
                <a:srgbClr val="1D3259"/>
              </a:solidFill>
            </a:endParaRPr>
          </a:p>
          <a:p>
            <a:pPr algn="ctr"/>
            <a:endParaRPr lang="bg-BG" sz="1500" b="1" dirty="0" smtClean="0">
              <a:solidFill>
                <a:srgbClr val="1D3259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g-BG" sz="1500" b="1" dirty="0" smtClean="0">
                <a:solidFill>
                  <a:srgbClr val="1D3259"/>
                </a:solidFill>
              </a:rPr>
              <a:t>Срок </a:t>
            </a:r>
            <a:r>
              <a:rPr lang="bg-BG" sz="1500" b="1" dirty="0">
                <a:solidFill>
                  <a:srgbClr val="1D3259"/>
                </a:solidFill>
              </a:rPr>
              <a:t>за </a:t>
            </a:r>
            <a:r>
              <a:rPr lang="bg-BG" sz="1500" b="1" dirty="0" smtClean="0">
                <a:solidFill>
                  <a:srgbClr val="1D3259"/>
                </a:solidFill>
              </a:rPr>
              <a:t>изпълнение – </a:t>
            </a:r>
            <a:r>
              <a:rPr lang="bg-BG" sz="1500" dirty="0" smtClean="0">
                <a:solidFill>
                  <a:srgbClr val="1D3259"/>
                </a:solidFill>
              </a:rPr>
              <a:t>Продължителността </a:t>
            </a:r>
            <a:r>
              <a:rPr lang="bg-BG" sz="1500" dirty="0">
                <a:solidFill>
                  <a:srgbClr val="1D3259"/>
                </a:solidFill>
              </a:rPr>
              <a:t>на всяко предложение за изпълнение на инвестиция не следва да надвишава 30 (тридесет) месеца, считано от датата на влизане в сила на договора за финансиране с крайния получател, но не по-късно от 30.06.2026 г.</a:t>
            </a:r>
            <a:endParaRPr lang="en-US" sz="1500" dirty="0">
              <a:solidFill>
                <a:srgbClr val="1D325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3722" y="57364"/>
            <a:ext cx="644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Програма за публична подкрепа за развитието на индустриални райони, </a:t>
            </a:r>
          </a:p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паркове и подобни територии и за привличане на инвестиции</a:t>
            </a:r>
            <a:r>
              <a:rPr lang="en-US" sz="1400" dirty="0" smtClean="0">
                <a:solidFill>
                  <a:schemeClr val="bg1"/>
                </a:solidFill>
              </a:rPr>
              <a:t> (</a:t>
            </a:r>
            <a:r>
              <a:rPr lang="en-US" sz="1400" noProof="1" smtClean="0">
                <a:solidFill>
                  <a:schemeClr val="bg1"/>
                </a:solidFill>
              </a:rPr>
              <a:t>AttractInvestBG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35506"/>
            <a:ext cx="12192000" cy="6045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6282193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94640" y="6268013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69" y="6321628"/>
            <a:ext cx="577872" cy="3852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555754" y="6185542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4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9" y="572780"/>
            <a:ext cx="3840481" cy="110244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72560" y="2194560"/>
            <a:ext cx="3840480" cy="246221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>
                <a:solidFill>
                  <a:srgbClr val="1D3259"/>
                </a:solidFill>
              </a:rPr>
              <a:t>ЗА КОНТАКТКИ:</a:t>
            </a:r>
          </a:p>
          <a:p>
            <a:pPr algn="ctr"/>
            <a:endParaRPr lang="ru-RU" sz="1400" b="1" dirty="0">
              <a:solidFill>
                <a:srgbClr val="1D3259"/>
              </a:solidFill>
            </a:endParaRPr>
          </a:p>
          <a:p>
            <a:pPr algn="ctr"/>
            <a:r>
              <a:rPr lang="ru-RU" sz="1400" b="1" dirty="0">
                <a:solidFill>
                  <a:srgbClr val="1D3259"/>
                </a:solidFill>
              </a:rPr>
              <a:t>Адрес:</a:t>
            </a:r>
          </a:p>
          <a:p>
            <a:pPr algn="ctr"/>
            <a:r>
              <a:rPr lang="ru-RU" sz="1400" b="1" dirty="0">
                <a:solidFill>
                  <a:srgbClr val="1D3259"/>
                </a:solidFill>
              </a:rPr>
              <a:t>ул. </a:t>
            </a:r>
            <a:r>
              <a:rPr lang="ru-RU" sz="1400" b="1" dirty="0" smtClean="0">
                <a:solidFill>
                  <a:srgbClr val="1D3259"/>
                </a:solidFill>
              </a:rPr>
              <a:t>"</a:t>
            </a:r>
            <a:r>
              <a:rPr lang="bg-BG" sz="1400" b="1" dirty="0" smtClean="0">
                <a:solidFill>
                  <a:srgbClr val="1D3259"/>
                </a:solidFill>
              </a:rPr>
              <a:t>Княз Александър </a:t>
            </a:r>
            <a:r>
              <a:rPr lang="ru-RU" sz="1400" b="1" dirty="0" smtClean="0">
                <a:solidFill>
                  <a:srgbClr val="1D3259"/>
                </a:solidFill>
              </a:rPr>
              <a:t>I</a:t>
            </a:r>
            <a:r>
              <a:rPr lang="ru-RU" sz="1400" b="1" dirty="0">
                <a:solidFill>
                  <a:srgbClr val="1D3259"/>
                </a:solidFill>
              </a:rPr>
              <a:t>" </a:t>
            </a:r>
            <a:r>
              <a:rPr lang="ru-RU" sz="1400" b="1" dirty="0" smtClean="0">
                <a:solidFill>
                  <a:srgbClr val="1D3259"/>
                </a:solidFill>
              </a:rPr>
              <a:t>12</a:t>
            </a:r>
            <a:endParaRPr lang="en-US" sz="1400" b="1" dirty="0" smtClean="0">
              <a:solidFill>
                <a:srgbClr val="1D3259"/>
              </a:solidFill>
            </a:endParaRPr>
          </a:p>
          <a:p>
            <a:pPr algn="ctr"/>
            <a:endParaRPr lang="en-US" sz="1400" b="1" dirty="0" smtClean="0">
              <a:solidFill>
                <a:srgbClr val="1D3259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1D3259"/>
                </a:solidFill>
              </a:rPr>
              <a:t>   </a:t>
            </a:r>
            <a:r>
              <a:rPr lang="ru-RU" sz="1400" b="1" dirty="0" smtClean="0">
                <a:solidFill>
                  <a:srgbClr val="1D3259"/>
                </a:solidFill>
              </a:rPr>
              <a:t>Телефон</a:t>
            </a:r>
            <a:r>
              <a:rPr lang="ru-RU" sz="1400" b="1" dirty="0">
                <a:solidFill>
                  <a:srgbClr val="1D3259"/>
                </a:solidFill>
              </a:rPr>
              <a:t>:</a:t>
            </a:r>
          </a:p>
          <a:p>
            <a:pPr algn="ctr"/>
            <a:r>
              <a:rPr lang="ru-RU" sz="1400" b="1" dirty="0">
                <a:solidFill>
                  <a:srgbClr val="1D3259"/>
                </a:solidFill>
              </a:rPr>
              <a:t>+359 2 940 </a:t>
            </a:r>
            <a:r>
              <a:rPr lang="ru-RU" sz="1400" b="1" dirty="0" smtClean="0">
                <a:solidFill>
                  <a:srgbClr val="1D3259"/>
                </a:solidFill>
              </a:rPr>
              <a:t>7635</a:t>
            </a:r>
            <a:endParaRPr lang="en-US" sz="1400" b="1" dirty="0" smtClean="0">
              <a:solidFill>
                <a:srgbClr val="1D3259"/>
              </a:solidFill>
            </a:endParaRPr>
          </a:p>
          <a:p>
            <a:pPr algn="ctr"/>
            <a:endParaRPr lang="en-US" sz="1400" b="1" dirty="0" smtClean="0">
              <a:solidFill>
                <a:srgbClr val="1D3259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1D3259"/>
                </a:solidFill>
              </a:rPr>
              <a:t>E-mail</a:t>
            </a:r>
            <a:r>
              <a:rPr lang="en-US" sz="1400" b="1" dirty="0">
                <a:solidFill>
                  <a:srgbClr val="1D3259"/>
                </a:solidFill>
              </a:rPr>
              <a:t>:</a:t>
            </a:r>
          </a:p>
          <a:p>
            <a:pPr algn="ctr"/>
            <a:r>
              <a:rPr lang="en-US" sz="1400" b="1" dirty="0">
                <a:solidFill>
                  <a:srgbClr val="1D3259"/>
                </a:solidFill>
              </a:rPr>
              <a:t>docs@mig.government.bg</a:t>
            </a:r>
            <a:endParaRPr lang="bg-BG" sz="1400" b="1" dirty="0" smtClean="0">
              <a:solidFill>
                <a:srgbClr val="1D3259"/>
              </a:solidFill>
            </a:endParaRPr>
          </a:p>
          <a:p>
            <a:pPr algn="ctr"/>
            <a:endParaRPr lang="bg-BG" sz="1400" b="1" dirty="0">
              <a:solidFill>
                <a:srgbClr val="1D325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292" y="3291736"/>
            <a:ext cx="273064" cy="266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591" y="3920932"/>
            <a:ext cx="285765" cy="273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5292" y="2637139"/>
            <a:ext cx="273064" cy="29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589345"/>
              </p:ext>
            </p:extLst>
          </p:nvPr>
        </p:nvGraphicFramePr>
        <p:xfrm>
          <a:off x="3709915" y="580584"/>
          <a:ext cx="4438405" cy="479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405">
                  <a:extLst>
                    <a:ext uri="{9D8B030D-6E8A-4147-A177-3AD203B41FA5}">
                      <a16:colId xmlns:a16="http://schemas.microsoft.com/office/drawing/2014/main" val="2951871361"/>
                    </a:ext>
                  </a:extLst>
                </a:gridCol>
              </a:tblGrid>
              <a:tr h="350238">
                <a:tc>
                  <a:txBody>
                    <a:bodyPr/>
                    <a:lstStyle/>
                    <a:p>
                      <a:pPr algn="ctr"/>
                      <a:endParaRPr lang="bg-BG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749270"/>
                  </a:ext>
                </a:extLst>
              </a:tr>
              <a:tr h="442792">
                <a:tc>
                  <a:txBody>
                    <a:bodyPr/>
                    <a:lstStyle/>
                    <a:p>
                      <a:pPr algn="ctr"/>
                      <a:r>
                        <a:rPr lang="bg-BG" b="1" i="1" dirty="0" smtClean="0">
                          <a:solidFill>
                            <a:schemeClr val="accent1"/>
                          </a:solidFill>
                          <a:hlinkClick r:id="rId3" action="ppaction://hlinksldjump"/>
                        </a:rPr>
                        <a:t>Обща информация</a:t>
                      </a:r>
                      <a:endParaRPr lang="bg-BG" b="1" i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622813"/>
                  </a:ext>
                </a:extLst>
              </a:tr>
              <a:tr h="442792">
                <a:tc>
                  <a:txBody>
                    <a:bodyPr/>
                    <a:lstStyle/>
                    <a:p>
                      <a:pPr algn="ctr"/>
                      <a:r>
                        <a:rPr lang="bg-BG" b="1" i="1" dirty="0" smtClean="0">
                          <a:solidFill>
                            <a:schemeClr val="accent1"/>
                          </a:solidFill>
                          <a:hlinkClick r:id="rId4" action="ppaction://hlinksldjump"/>
                        </a:rPr>
                        <a:t>Етап</a:t>
                      </a:r>
                      <a:endParaRPr lang="bg-BG" b="1" i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91766"/>
                  </a:ext>
                </a:extLst>
              </a:tr>
              <a:tr h="442792">
                <a:tc>
                  <a:txBody>
                    <a:bodyPr/>
                    <a:lstStyle/>
                    <a:p>
                      <a:pPr algn="ctr"/>
                      <a:r>
                        <a:rPr lang="bg-BG" b="1" i="1" dirty="0" smtClean="0">
                          <a:solidFill>
                            <a:schemeClr val="accent1"/>
                          </a:solidFill>
                          <a:hlinkClick r:id="rId4" action="ppaction://hlinksldjump"/>
                        </a:rPr>
                        <a:t>Обща цел на процедурата</a:t>
                      </a:r>
                      <a:endParaRPr lang="bg-BG" b="1" i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610097"/>
                  </a:ext>
                </a:extLst>
              </a:tr>
              <a:tr h="442792">
                <a:tc>
                  <a:txBody>
                    <a:bodyPr/>
                    <a:lstStyle/>
                    <a:p>
                      <a:pPr algn="ctr"/>
                      <a:r>
                        <a:rPr lang="bg-BG" b="1" i="1" dirty="0" smtClean="0">
                          <a:solidFill>
                            <a:schemeClr val="accent1"/>
                          </a:solidFill>
                          <a:hlinkClick r:id="rId5" action="ppaction://hlinksldjump"/>
                        </a:rPr>
                        <a:t>Индикатори</a:t>
                      </a:r>
                      <a:endParaRPr lang="bg-BG" b="1" i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55693"/>
                  </a:ext>
                </a:extLst>
              </a:tr>
              <a:tr h="442792">
                <a:tc>
                  <a:txBody>
                    <a:bodyPr/>
                    <a:lstStyle/>
                    <a:p>
                      <a:pPr algn="ctr"/>
                      <a:r>
                        <a:rPr lang="bg-BG" b="1" i="1" dirty="0" smtClean="0">
                          <a:solidFill>
                            <a:schemeClr val="accent1"/>
                          </a:solidFill>
                          <a:hlinkClick r:id="rId6" action="ppaction://hlinksldjump"/>
                        </a:rPr>
                        <a:t>Допустими дейности</a:t>
                      </a:r>
                      <a:endParaRPr lang="bg-BG" b="1" i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35503"/>
                  </a:ext>
                </a:extLst>
              </a:tr>
              <a:tr h="442792">
                <a:tc>
                  <a:txBody>
                    <a:bodyPr/>
                    <a:lstStyle/>
                    <a:p>
                      <a:pPr algn="ctr"/>
                      <a:r>
                        <a:rPr lang="bg-BG" b="1" i="1" dirty="0" smtClean="0">
                          <a:solidFill>
                            <a:schemeClr val="accent1"/>
                          </a:solidFill>
                          <a:hlinkClick r:id="rId7" action="ppaction://hlinksldjump"/>
                        </a:rPr>
                        <a:t>Допустими кандидати</a:t>
                      </a:r>
                      <a:endParaRPr lang="bg-BG" b="1" i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27254"/>
                  </a:ext>
                </a:extLst>
              </a:tr>
              <a:tr h="442792">
                <a:tc>
                  <a:txBody>
                    <a:bodyPr/>
                    <a:lstStyle/>
                    <a:p>
                      <a:pPr algn="ctr"/>
                      <a:r>
                        <a:rPr lang="bg-BG" b="1" i="1" dirty="0" smtClean="0">
                          <a:solidFill>
                            <a:schemeClr val="accent1"/>
                          </a:solidFill>
                          <a:hlinkClick r:id="rId8" action="ppaction://hlinksldjump"/>
                        </a:rPr>
                        <a:t>Допустими партньори</a:t>
                      </a:r>
                      <a:endParaRPr lang="bg-BG" b="1" i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62806"/>
                  </a:ext>
                </a:extLst>
              </a:tr>
              <a:tr h="442792">
                <a:tc>
                  <a:txBody>
                    <a:bodyPr/>
                    <a:lstStyle/>
                    <a:p>
                      <a:pPr algn="ctr"/>
                      <a:r>
                        <a:rPr lang="bg-BG" b="1" i="1" dirty="0" smtClean="0">
                          <a:solidFill>
                            <a:schemeClr val="accent1"/>
                          </a:solidFill>
                          <a:hlinkClick r:id="rId9" action="ppaction://hlinksldjump"/>
                        </a:rPr>
                        <a:t>Кандидатстване</a:t>
                      </a:r>
                      <a:endParaRPr lang="bg-BG" b="1" i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75544"/>
                  </a:ext>
                </a:extLst>
              </a:tr>
              <a:tr h="442792">
                <a:tc>
                  <a:txBody>
                    <a:bodyPr/>
                    <a:lstStyle/>
                    <a:p>
                      <a:pPr algn="ctr"/>
                      <a:r>
                        <a:rPr lang="bg-BG" b="1" i="1" dirty="0" smtClean="0">
                          <a:solidFill>
                            <a:schemeClr val="accent1"/>
                          </a:solidFill>
                          <a:hlinkClick r:id="rId10" action="ppaction://hlinksldjump"/>
                        </a:rPr>
                        <a:t>Критерии</a:t>
                      </a:r>
                      <a:endParaRPr lang="bg-BG" b="1" i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321240"/>
                  </a:ext>
                </a:extLst>
              </a:tr>
              <a:tr h="442792">
                <a:tc>
                  <a:txBody>
                    <a:bodyPr/>
                    <a:lstStyle/>
                    <a:p>
                      <a:pPr algn="ctr"/>
                      <a:r>
                        <a:rPr lang="bg-BG" b="1" i="1" dirty="0" smtClean="0">
                          <a:solidFill>
                            <a:schemeClr val="accent1"/>
                          </a:solidFill>
                          <a:hlinkClick r:id="rId11" action="ppaction://hlinksldjump"/>
                        </a:rPr>
                        <a:t>Изпълнение</a:t>
                      </a:r>
                      <a:endParaRPr lang="bg-BG" b="1" i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89330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-10160"/>
            <a:ext cx="12192000" cy="604500"/>
          </a:xfrm>
          <a:prstGeom prst="rect">
            <a:avLst/>
          </a:prstGeom>
          <a:solidFill>
            <a:srgbClr val="003399">
              <a:alpha val="39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6357" y="17770"/>
            <a:ext cx="2120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</a:rPr>
              <a:t>Съдържание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3722" y="57364"/>
            <a:ext cx="644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Програма за публична подкрепа за развитието на индустриални райони, </a:t>
            </a:r>
          </a:p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паркове и подобни територии и за привличане на инвестиции</a:t>
            </a:r>
            <a:r>
              <a:rPr lang="en-US" sz="1400" dirty="0" smtClean="0">
                <a:solidFill>
                  <a:schemeClr val="bg1"/>
                </a:solidFill>
              </a:rPr>
              <a:t> (</a:t>
            </a:r>
            <a:r>
              <a:rPr lang="en-US" sz="1400" noProof="1" smtClean="0">
                <a:solidFill>
                  <a:schemeClr val="bg1"/>
                </a:solidFill>
              </a:rPr>
              <a:t>AttractInvestBG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235506"/>
            <a:ext cx="12192000" cy="6045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6282193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94640" y="6268013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69" y="6321628"/>
            <a:ext cx="577872" cy="3852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55754" y="6185542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696722" y="6162899"/>
            <a:ext cx="10800000" cy="1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flipH="1">
            <a:off x="10968088" y="614660"/>
            <a:ext cx="1341748" cy="6227373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-10160"/>
            <a:ext cx="12192000" cy="604500"/>
          </a:xfrm>
          <a:prstGeom prst="rect">
            <a:avLst/>
          </a:prstGeom>
          <a:solidFill>
            <a:srgbClr val="003399">
              <a:alpha val="39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6357" y="17770"/>
            <a:ext cx="3095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Обща информация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-2814965" y="3447429"/>
            <a:ext cx="6231992" cy="589156"/>
          </a:xfrm>
          <a:prstGeom prst="triangle">
            <a:avLst>
              <a:gd name="adj" fmla="val 77716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2756" y="1317821"/>
            <a:ext cx="10846206" cy="4247317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g-BG" sz="1500" b="1" dirty="0" smtClean="0">
                <a:solidFill>
                  <a:srgbClr val="1D3259"/>
                </a:solidFill>
              </a:rPr>
              <a:t>Процедура за подбор на предложения за изпълнение на Инвестиция 1: „Програма за публична подкрепа за развитието на индустриални зони, паркове и подобни територии и за привличане на инвестиции (</a:t>
            </a:r>
            <a:r>
              <a:rPr lang="bg-BG" sz="1500" b="1" noProof="1" smtClean="0">
                <a:solidFill>
                  <a:srgbClr val="1D3259"/>
                </a:solidFill>
              </a:rPr>
              <a:t>AttractInvestBG</a:t>
            </a:r>
            <a:r>
              <a:rPr lang="bg-BG" sz="1500" b="1" dirty="0" smtClean="0">
                <a:solidFill>
                  <a:srgbClr val="1D3259"/>
                </a:solidFill>
              </a:rPr>
              <a:t>) от Компонент 3 „Интелигентна индустрия“ на Националния план за възстановяване и устойчивост</a:t>
            </a:r>
          </a:p>
          <a:p>
            <a:pPr algn="just"/>
            <a:endParaRPr lang="ru-RU" sz="1500" b="1" dirty="0">
              <a:solidFill>
                <a:srgbClr val="1D3259"/>
              </a:solidFill>
            </a:endParaRPr>
          </a:p>
          <a:p>
            <a:pPr lvl="2" algn="just"/>
            <a:r>
              <a:rPr lang="bg-BG" sz="1500" b="1" dirty="0" smtClean="0">
                <a:solidFill>
                  <a:srgbClr val="1D3259"/>
                </a:solidFill>
              </a:rPr>
              <a:t>Структура за наблюдение и докладване (СНД) – </a:t>
            </a:r>
            <a:r>
              <a:rPr lang="bg-BG" sz="1500" dirty="0" smtClean="0">
                <a:solidFill>
                  <a:srgbClr val="1D3259"/>
                </a:solidFill>
              </a:rPr>
              <a:t>Министерство на иновациите и растежа (МИР), чрез дирекция „Инструменти за икономически растеж“, е определено за СНД, отговаряща за подбора, в случаите, в които е предвиден такъв, за договарянето на финансиране с крайни получатели, за обобщаването на финансовата и техническа информация, и за осъществяването на контрол върху финансовото и техническо изпълнение на инвестицията.</a:t>
            </a:r>
          </a:p>
          <a:p>
            <a:pPr lvl="1"/>
            <a:endParaRPr lang="ru-RU" sz="1500" dirty="0">
              <a:solidFill>
                <a:srgbClr val="1D3259"/>
              </a:solidFill>
            </a:endParaRPr>
          </a:p>
          <a:p>
            <a:pPr lvl="2"/>
            <a:r>
              <a:rPr lang="bg-BG" sz="1500" b="1" dirty="0" smtClean="0">
                <a:solidFill>
                  <a:srgbClr val="1D3259"/>
                </a:solidFill>
              </a:rPr>
              <a:t>Бюджет - </a:t>
            </a:r>
            <a:r>
              <a:rPr lang="bg-BG" sz="1500" dirty="0" smtClean="0">
                <a:solidFill>
                  <a:srgbClr val="1D3259"/>
                </a:solidFill>
              </a:rPr>
              <a:t>Безвъзмездна финансова помощ 212,5 млн.</a:t>
            </a:r>
            <a:r>
              <a:rPr lang="en-US" sz="1500" dirty="0" smtClean="0">
                <a:solidFill>
                  <a:srgbClr val="1D3259"/>
                </a:solidFill>
              </a:rPr>
              <a:t> </a:t>
            </a:r>
            <a:r>
              <a:rPr lang="bg-BG" sz="1500" dirty="0" smtClean="0">
                <a:solidFill>
                  <a:srgbClr val="1D3259"/>
                </a:solidFill>
              </a:rPr>
              <a:t>лв.</a:t>
            </a:r>
          </a:p>
          <a:p>
            <a:pPr lvl="2"/>
            <a:endParaRPr lang="ru-RU" sz="1500" dirty="0">
              <a:solidFill>
                <a:srgbClr val="1D3259"/>
              </a:solidFill>
            </a:endParaRPr>
          </a:p>
          <a:p>
            <a:pPr lvl="2"/>
            <a:r>
              <a:rPr lang="bg-BG" sz="1500" b="1" dirty="0">
                <a:solidFill>
                  <a:srgbClr val="1D3259"/>
                </a:solidFill>
              </a:rPr>
              <a:t>Размер на допустимата помощ – </a:t>
            </a:r>
            <a:r>
              <a:rPr lang="bg-BG" sz="1500" dirty="0" smtClean="0">
                <a:solidFill>
                  <a:srgbClr val="1D3259"/>
                </a:solidFill>
              </a:rPr>
              <a:t>Минималният размер на безвъзмездната помощ за предложение за изпълнение на инвестиции (ПИИ) е 1 млн. лв., а максималният – 40 млн. лв.</a:t>
            </a:r>
            <a:r>
              <a:rPr lang="ru-RU" sz="1500" dirty="0" smtClean="0">
                <a:solidFill>
                  <a:srgbClr val="1D3259"/>
                </a:solidFill>
              </a:rPr>
              <a:t> </a:t>
            </a:r>
          </a:p>
          <a:p>
            <a:pPr lvl="2"/>
            <a:endParaRPr lang="ru-RU" sz="1500" dirty="0" smtClean="0">
              <a:solidFill>
                <a:srgbClr val="1D3259"/>
              </a:solidFill>
            </a:endParaRPr>
          </a:p>
          <a:p>
            <a:pPr lvl="2" algn="just"/>
            <a:r>
              <a:rPr lang="bg-BG" sz="1500" b="1" u="sng" dirty="0" smtClean="0">
                <a:solidFill>
                  <a:srgbClr val="1D3259"/>
                </a:solidFill>
              </a:rPr>
              <a:t>Съфинансиране</a:t>
            </a:r>
            <a:r>
              <a:rPr lang="bg-BG" sz="1500" dirty="0" smtClean="0">
                <a:solidFill>
                  <a:srgbClr val="1D3259"/>
                </a:solidFill>
              </a:rPr>
              <a:t> – Безвъзмездните средства и финансирането ще покрият най-много 80 % от общата инвестиция, предвидена в представеното ПИИ, като останалите 20 % ще бъдат предоставени от операторите на индустриалния парк или зона.</a:t>
            </a:r>
          </a:p>
          <a:p>
            <a:endParaRPr lang="en-US" sz="1500" dirty="0">
              <a:solidFill>
                <a:srgbClr val="1D325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" b="98605" l="2845" r="98906">
                        <a14:foregroundMark x1="31729" y1="20698" x2="36105" y2="28605"/>
                        <a14:foregroundMark x1="59737" y1="24186" x2="64333" y2="36512"/>
                        <a14:foregroundMark x1="57987" y1="32326" x2="62582" y2="78140"/>
                        <a14:foregroundMark x1="43764" y1="70930" x2="47484" y2="87674"/>
                        <a14:foregroundMark x1="21663" y1="36744" x2="33917" y2="70000"/>
                        <a14:foregroundMark x1="41357" y1="22326" x2="53173" y2="51395"/>
                        <a14:foregroundMark x1="41357" y1="14884" x2="31510" y2="18140"/>
                        <a14:foregroundMark x1="28009" y1="23721" x2="27352" y2="43953"/>
                        <a14:foregroundMark x1="18162" y1="31860" x2="15974" y2="52093"/>
                        <a14:foregroundMark x1="21007" y1="58837" x2="26477" y2="68837"/>
                        <a14:foregroundMark x1="15098" y1="62791" x2="19256" y2="68837"/>
                        <a14:foregroundMark x1="28228" y1="71860" x2="38512" y2="79302"/>
                        <a14:foregroundMark x1="23851" y1="73953" x2="34354" y2="77674"/>
                        <a14:foregroundMark x1="22757" y1="23023" x2="40919" y2="11163"/>
                        <a14:foregroundMark x1="61488" y1="16744" x2="72648" y2="42791"/>
                        <a14:foregroundMark x1="55580" y1="14419" x2="55580" y2="30930"/>
                        <a14:foregroundMark x1="56018" y1="14186" x2="64989" y2="16977"/>
                        <a14:foregroundMark x1="71335" y1="21628" x2="71335" y2="21628"/>
                        <a14:foregroundMark x1="74836" y1="35349" x2="74836" y2="35349"/>
                        <a14:foregroundMark x1="68490" y1="20698" x2="77681" y2="35349"/>
                        <a14:foregroundMark x1="79431" y1="36512" x2="80088" y2="56512"/>
                        <a14:foregroundMark x1="39825" y1="62558" x2="50109" y2="53488"/>
                        <a14:foregroundMark x1="45733" y1="90000" x2="75930" y2="89302"/>
                        <a14:foregroundMark x1="60394" y1="84884" x2="76586" y2="84419"/>
                        <a14:foregroundMark x1="74836" y1="78140" x2="74836" y2="78140"/>
                        <a14:foregroundMark x1="74836" y1="77674" x2="78775" y2="78140"/>
                        <a14:foregroundMark x1="74179" y1="70930" x2="75930" y2="602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206947" y="3244412"/>
            <a:ext cx="430643" cy="40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2446" y1="67790" x2="23451" y2="74719"/>
                        <a14:foregroundMark x1="72697" y1="27903" x2="74707" y2="81273"/>
                        <a14:foregroundMark x1="56951" y1="32397" x2="57789" y2="86330"/>
                        <a14:foregroundMark x1="39866" y1="45318" x2="39028" y2="87079"/>
                        <a14:foregroundMark x1="22613" y1="60112" x2="24288" y2="867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947" y="3831287"/>
            <a:ext cx="446753" cy="3996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5074" y1="19190" x2="29936" y2="30064"/>
                        <a14:foregroundMark x1="25902" y1="15352" x2="29936" y2="18124"/>
                        <a14:foregroundMark x1="31635" y1="15991" x2="31423" y2="32196"/>
                        <a14:foregroundMark x1="14437" y1="23667" x2="23142" y2="33475"/>
                        <a14:foregroundMark x1="54140" y1="15778" x2="53291" y2="31343"/>
                        <a14:foregroundMark x1="16985" y1="19190" x2="23142" y2="15139"/>
                        <a14:foregroundMark x1="45860" y1="16844" x2="57749" y2="16844"/>
                        <a14:foregroundMark x1="46921" y1="23667" x2="59236" y2="21109"/>
                        <a14:foregroundMark x1="45648" y1="22175" x2="45011" y2="30490"/>
                        <a14:foregroundMark x1="76858" y1="20469" x2="75159" y2="27932"/>
                        <a14:foregroundMark x1="80255" y1="26652" x2="79830" y2="24947"/>
                        <a14:foregroundMark x1="53079" y1="48188" x2="53079" y2="48188"/>
                        <a14:foregroundMark x1="66242" y1="55650" x2="79618" y2="55224"/>
                        <a14:foregroundMark x1="64968" y1="61834" x2="82166" y2="75693"/>
                        <a14:foregroundMark x1="78556" y1="60981" x2="81316" y2="69296"/>
                        <a14:foregroundMark x1="63270" y1="63539" x2="63907" y2="75693"/>
                        <a14:foregroundMark x1="83015" y1="61834" x2="82590" y2="72068"/>
                        <a14:foregroundMark x1="70064" y1="76119" x2="74522" y2="76333"/>
                        <a14:foregroundMark x1="16985" y1="63113" x2="30361" y2="66525"/>
                        <a14:foregroundMark x1="15287" y1="68870" x2="32272" y2="80597"/>
                        <a14:foregroundMark x1="28238" y1="67804" x2="30361" y2="77825"/>
                        <a14:foregroundMark x1="12314" y1="71002" x2="16773" y2="77399"/>
                        <a14:foregroundMark x1="17410" y1="73987" x2="21444" y2="81450"/>
                        <a14:foregroundMark x1="13376" y1="75053" x2="14013" y2="80597"/>
                        <a14:foregroundMark x1="14650" y1="79744" x2="18047" y2="85928"/>
                        <a14:foregroundMark x1="23779" y1="84861" x2="33970" y2="84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7547" y="2428340"/>
            <a:ext cx="485552" cy="4834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25" b="99554" l="3158" r="95158">
                        <a14:foregroundMark x1="34526" y1="16518" x2="45053" y2="11607"/>
                        <a14:foregroundMark x1="26526" y1="23661" x2="26526" y2="23661"/>
                        <a14:foregroundMark x1="67789" y1="15179" x2="67789" y2="15179"/>
                        <a14:foregroundMark x1="78316" y1="17411" x2="78316" y2="17411"/>
                        <a14:foregroundMark x1="79579" y1="26563" x2="79579" y2="26563"/>
                        <a14:foregroundMark x1="29053" y1="33705" x2="44632" y2="18750"/>
                        <a14:foregroundMark x1="50105" y1="16964" x2="68421" y2="45982"/>
                        <a14:foregroundMark x1="71158" y1="34152" x2="77263" y2="44420"/>
                        <a14:foregroundMark x1="58316" y1="17634" x2="66526" y2="23661"/>
                        <a14:foregroundMark x1="30526" y1="29911" x2="40842" y2="15179"/>
                        <a14:foregroundMark x1="29474" y1="26339" x2="25684" y2="44866"/>
                        <a14:foregroundMark x1="37263" y1="43750" x2="62105" y2="47768"/>
                        <a14:foregroundMark x1="53053" y1="30134" x2="51579" y2="58705"/>
                        <a14:foregroundMark x1="36632" y1="41964" x2="40632" y2="66295"/>
                        <a14:foregroundMark x1="62526" y1="52679" x2="68211" y2="79464"/>
                        <a14:foregroundMark x1="72632" y1="33036" x2="76000" y2="37723"/>
                        <a14:foregroundMark x1="77684" y1="47991" x2="77684" y2="54018"/>
                        <a14:foregroundMark x1="18947" y1="58036" x2="17053" y2="71205"/>
                        <a14:foregroundMark x1="29474" y1="63839" x2="51579" y2="65848"/>
                        <a14:foregroundMark x1="26526" y1="59821" x2="29895" y2="65179"/>
                        <a14:foregroundMark x1="30105" y1="69196" x2="38316" y2="76339"/>
                        <a14:foregroundMark x1="42316" y1="72991" x2="54737" y2="78795"/>
                        <a14:foregroundMark x1="63158" y1="82589" x2="77895" y2="79018"/>
                        <a14:foregroundMark x1="80000" y1="77232" x2="81053" y2="77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726" y="4616986"/>
            <a:ext cx="529863" cy="49974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235506"/>
            <a:ext cx="12192000" cy="6045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6282193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94640" y="6268013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69" y="6321628"/>
            <a:ext cx="577872" cy="3852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555754" y="6185542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73722" y="57364"/>
            <a:ext cx="644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Програма за публична подкрепа за развитието на индустриални райони, </a:t>
            </a:r>
          </a:p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паркове и подобни територии и за привличане на инвестиции</a:t>
            </a:r>
            <a:r>
              <a:rPr lang="en-US" sz="1400" dirty="0" smtClean="0">
                <a:solidFill>
                  <a:schemeClr val="bg1"/>
                </a:solidFill>
              </a:rPr>
              <a:t> (</a:t>
            </a:r>
            <a:r>
              <a:rPr lang="en-US" sz="1400" noProof="1" smtClean="0">
                <a:solidFill>
                  <a:schemeClr val="bg1"/>
                </a:solidFill>
              </a:rPr>
              <a:t>AttractInvestBG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10968088" y="614660"/>
            <a:ext cx="1341748" cy="6227373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696722" y="6162899"/>
            <a:ext cx="10800000" cy="1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-10160"/>
            <a:ext cx="12192000" cy="604500"/>
          </a:xfrm>
          <a:prstGeom prst="rect">
            <a:avLst/>
          </a:prstGeom>
          <a:solidFill>
            <a:srgbClr val="003399">
              <a:alpha val="39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6357" y="17770"/>
            <a:ext cx="4167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Обща </a:t>
            </a:r>
            <a:r>
              <a:rPr lang="ru-RU" sz="2800" dirty="0">
                <a:solidFill>
                  <a:schemeClr val="bg1"/>
                </a:solidFill>
              </a:rPr>
              <a:t>цел на </a:t>
            </a:r>
            <a:r>
              <a:rPr lang="bg-BG" sz="2800" dirty="0" smtClean="0">
                <a:solidFill>
                  <a:schemeClr val="bg1"/>
                </a:solidFill>
              </a:rPr>
              <a:t>процедурата</a:t>
            </a:r>
            <a:endParaRPr lang="bg-BG" sz="2800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-2814965" y="3447429"/>
            <a:ext cx="6231992" cy="589156"/>
          </a:xfrm>
          <a:prstGeom prst="triangle">
            <a:avLst>
              <a:gd name="adj" fmla="val 77716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5609" y="4808566"/>
            <a:ext cx="11050730" cy="101566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g-BG" sz="1500" b="1" i="1" dirty="0" smtClean="0">
                <a:solidFill>
                  <a:srgbClr val="1D3259"/>
                </a:solidFill>
              </a:rPr>
              <a:t>Очакван ефект – ускоряване процеса на рехабилитация, изграждане и развитие на съвременни индустриални зони и паркове за привличане на инвестиции, с необходимите за инвеститорите инфраструктура и благоприятни условия за изпълнение на нови проекти в индустрията в подкрепа на икономическия растеж.</a:t>
            </a:r>
          </a:p>
          <a:p>
            <a:pPr algn="just"/>
            <a:endParaRPr lang="bg-BG" sz="1500" i="1" dirty="0">
              <a:solidFill>
                <a:srgbClr val="1D325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3722" y="57364"/>
            <a:ext cx="644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Програма за публична подкрепа за развитието на индустриални райони, </a:t>
            </a:r>
          </a:p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паркове и подобни територии и за привличане на инвестиции</a:t>
            </a:r>
            <a:r>
              <a:rPr lang="en-US" sz="1400" dirty="0" smtClean="0">
                <a:solidFill>
                  <a:schemeClr val="bg1"/>
                </a:solidFill>
              </a:rPr>
              <a:t> (</a:t>
            </a:r>
            <a:r>
              <a:rPr lang="en-US" sz="1400" noProof="1" smtClean="0">
                <a:solidFill>
                  <a:schemeClr val="bg1"/>
                </a:solidFill>
              </a:rPr>
              <a:t>AttractInvestBG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5136955"/>
              </p:ext>
            </p:extLst>
          </p:nvPr>
        </p:nvGraphicFramePr>
        <p:xfrm>
          <a:off x="2611120" y="661864"/>
          <a:ext cx="6744790" cy="401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6235506"/>
            <a:ext cx="12192000" cy="6045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6282193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94640" y="6268013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69" y="6321628"/>
            <a:ext cx="577872" cy="3852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555754" y="6185542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9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10968088" y="614660"/>
            <a:ext cx="1341748" cy="6227373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-10160"/>
            <a:ext cx="12192000" cy="604500"/>
          </a:xfrm>
          <a:prstGeom prst="rect">
            <a:avLst/>
          </a:prstGeom>
          <a:solidFill>
            <a:srgbClr val="003399">
              <a:alpha val="39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6357" y="17770"/>
            <a:ext cx="2524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</a:rPr>
              <a:t>Индикатори</a:t>
            </a:r>
            <a:r>
              <a:rPr lang="ru-RU" sz="2800" dirty="0" smtClean="0">
                <a:solidFill>
                  <a:schemeClr val="bg1"/>
                </a:solidFill>
              </a:rPr>
              <a:t> (1)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-2814965" y="3447429"/>
            <a:ext cx="6231992" cy="589156"/>
          </a:xfrm>
          <a:prstGeom prst="triangle">
            <a:avLst>
              <a:gd name="adj" fmla="val 777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73722" y="57364"/>
            <a:ext cx="644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Програма за публична подкрепа за развитието на индустриални райони, </a:t>
            </a:r>
          </a:p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паркове и подобни територии и за привличане на инвестиции</a:t>
            </a:r>
            <a:r>
              <a:rPr lang="en-US" sz="1400" dirty="0" smtClean="0">
                <a:solidFill>
                  <a:schemeClr val="bg1"/>
                </a:solidFill>
              </a:rPr>
              <a:t> (</a:t>
            </a:r>
            <a:r>
              <a:rPr lang="en-US" sz="1400" noProof="1" smtClean="0">
                <a:solidFill>
                  <a:schemeClr val="bg1"/>
                </a:solidFill>
              </a:rPr>
              <a:t>AttractInvestBG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93138081"/>
              </p:ext>
            </p:extLst>
          </p:nvPr>
        </p:nvGraphicFramePr>
        <p:xfrm>
          <a:off x="641755" y="739987"/>
          <a:ext cx="10926087" cy="530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6235506"/>
            <a:ext cx="12192000" cy="6045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6282193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94640" y="6268013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69" y="6321628"/>
            <a:ext cx="577872" cy="3852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555754" y="6185542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10968088" y="614660"/>
            <a:ext cx="1341748" cy="6227373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-10160"/>
            <a:ext cx="12192000" cy="604500"/>
          </a:xfrm>
          <a:prstGeom prst="rect">
            <a:avLst/>
          </a:prstGeom>
          <a:solidFill>
            <a:srgbClr val="003399">
              <a:alpha val="39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6357" y="17770"/>
            <a:ext cx="2524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</a:rPr>
              <a:t>Индикатори</a:t>
            </a:r>
            <a:r>
              <a:rPr lang="ru-RU" sz="2800" dirty="0" smtClean="0">
                <a:solidFill>
                  <a:schemeClr val="bg1"/>
                </a:solidFill>
              </a:rPr>
              <a:t> (2)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-2814965" y="3447429"/>
            <a:ext cx="6231992" cy="589156"/>
          </a:xfrm>
          <a:prstGeom prst="triangle">
            <a:avLst>
              <a:gd name="adj" fmla="val 77716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73722" y="57364"/>
            <a:ext cx="644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Програма за публична подкрепа за развитието на индустриални райони, </a:t>
            </a:r>
          </a:p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паркове и подобни територии и за привличане на инвестиции</a:t>
            </a:r>
            <a:r>
              <a:rPr lang="en-US" sz="1400" dirty="0" smtClean="0">
                <a:solidFill>
                  <a:schemeClr val="bg1"/>
                </a:solidFill>
              </a:rPr>
              <a:t> (</a:t>
            </a:r>
            <a:r>
              <a:rPr lang="en-US" sz="1400" noProof="1" smtClean="0">
                <a:solidFill>
                  <a:schemeClr val="bg1"/>
                </a:solidFill>
              </a:rPr>
              <a:t>AttractInvestBG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657288993"/>
              </p:ext>
            </p:extLst>
          </p:nvPr>
        </p:nvGraphicFramePr>
        <p:xfrm>
          <a:off x="631595" y="719667"/>
          <a:ext cx="10926087" cy="530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5"/>
          <p:cNvSpPr/>
          <p:nvPr/>
        </p:nvSpPr>
        <p:spPr>
          <a:xfrm>
            <a:off x="0" y="6235506"/>
            <a:ext cx="12192000" cy="6045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6282193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294640" y="6268013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69" y="6321628"/>
            <a:ext cx="577872" cy="38524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555754" y="6185542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10968088" y="614660"/>
            <a:ext cx="1341748" cy="6227373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-10160"/>
            <a:ext cx="12192000" cy="604500"/>
          </a:xfrm>
          <a:prstGeom prst="rect">
            <a:avLst/>
          </a:prstGeom>
          <a:solidFill>
            <a:srgbClr val="003399">
              <a:alpha val="39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6357" y="17770"/>
            <a:ext cx="3389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</a:rPr>
              <a:t>Допустими дейности</a:t>
            </a:r>
            <a:endParaRPr lang="bg-BG" sz="2800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-2814965" y="3447429"/>
            <a:ext cx="6231992" cy="589156"/>
          </a:xfrm>
          <a:prstGeom prst="triangle">
            <a:avLst>
              <a:gd name="adj" fmla="val 77716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11647" y="799053"/>
            <a:ext cx="3028234" cy="138499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bg-BG" sz="1200" dirty="0" smtClean="0">
              <a:solidFill>
                <a:srgbClr val="1D3259"/>
              </a:solidFill>
            </a:endParaRPr>
          </a:p>
          <a:p>
            <a:pPr lvl="0"/>
            <a:r>
              <a:rPr lang="ru-RU" sz="1200" b="1" dirty="0" smtClean="0">
                <a:solidFill>
                  <a:srgbClr val="FF0000"/>
                </a:solidFill>
              </a:rPr>
              <a:t>ВАЖНО:</a:t>
            </a:r>
            <a:r>
              <a:rPr lang="ru-RU" sz="1200" b="1" dirty="0" smtClean="0">
                <a:solidFill>
                  <a:srgbClr val="1D3259"/>
                </a:solidFill>
              </a:rPr>
              <a:t> </a:t>
            </a:r>
            <a:endParaRPr lang="ru-RU" sz="1200" b="1" dirty="0">
              <a:solidFill>
                <a:srgbClr val="1D3259"/>
              </a:solidFill>
            </a:endParaRPr>
          </a:p>
          <a:p>
            <a:pPr lvl="0"/>
            <a:r>
              <a:rPr lang="bg-BG" sz="1200" dirty="0" smtClean="0">
                <a:solidFill>
                  <a:srgbClr val="1D3259"/>
                </a:solidFill>
              </a:rPr>
              <a:t>Предложението за изпълнение на инвестиции задължително следва да съдържа </a:t>
            </a:r>
            <a:r>
              <a:rPr lang="bg-BG" sz="1200" b="1" dirty="0" smtClean="0">
                <a:solidFill>
                  <a:srgbClr val="1D3259"/>
                </a:solidFill>
              </a:rPr>
              <a:t>Дейност 1 и/или Дейност 2.</a:t>
            </a:r>
          </a:p>
          <a:p>
            <a:pPr lvl="0"/>
            <a:endParaRPr lang="bg-BG" sz="1200" b="1" dirty="0" smtClean="0">
              <a:solidFill>
                <a:srgbClr val="1D3259"/>
              </a:solidFill>
            </a:endParaRPr>
          </a:p>
          <a:p>
            <a:pPr lvl="0"/>
            <a:endParaRPr lang="en-US" sz="1200" dirty="0">
              <a:solidFill>
                <a:srgbClr val="1D325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3722" y="57364"/>
            <a:ext cx="644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Програма за публична подкрепа за развитието на индустриални райони, </a:t>
            </a:r>
          </a:p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паркове и подобни територии и за привличане на инвестиции</a:t>
            </a:r>
            <a:r>
              <a:rPr lang="en-US" sz="1400" dirty="0" smtClean="0">
                <a:solidFill>
                  <a:schemeClr val="bg1"/>
                </a:solidFill>
              </a:rPr>
              <a:t> (</a:t>
            </a:r>
            <a:r>
              <a:rPr lang="en-US" sz="1400" noProof="1" smtClean="0">
                <a:solidFill>
                  <a:schemeClr val="bg1"/>
                </a:solidFill>
              </a:rPr>
              <a:t>AttractInvestBG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9290107" y="1139075"/>
            <a:ext cx="2641883" cy="212918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300" b="1" dirty="0">
                <a:solidFill>
                  <a:srgbClr val="1D3259"/>
                </a:solidFill>
              </a:rPr>
              <a:t>Дейност </a:t>
            </a:r>
            <a:r>
              <a:rPr lang="bg-BG" sz="1300" b="1" dirty="0" smtClean="0">
                <a:solidFill>
                  <a:srgbClr val="1D3259"/>
                </a:solidFill>
              </a:rPr>
              <a:t>1 </a:t>
            </a:r>
          </a:p>
          <a:p>
            <a:pPr algn="ctr"/>
            <a:r>
              <a:rPr lang="bg-BG" sz="1300" dirty="0" smtClean="0">
                <a:solidFill>
                  <a:srgbClr val="1D3259"/>
                </a:solidFill>
              </a:rPr>
              <a:t>Изграждане</a:t>
            </a:r>
            <a:r>
              <a:rPr lang="bg-BG" sz="1300" dirty="0">
                <a:solidFill>
                  <a:srgbClr val="1D3259"/>
                </a:solidFill>
              </a:rPr>
              <a:t>, реконструкция и/или рехабилитация на довеждаща техническа инфраструктура – елементи на публична (държавна или общинска) техническа инфраструктура, до индустриалния парк/зона</a:t>
            </a:r>
            <a:endParaRPr lang="bg-BG" sz="13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294441" y="1910021"/>
            <a:ext cx="2642400" cy="2127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300" b="1" dirty="0">
                <a:solidFill>
                  <a:srgbClr val="1D3259"/>
                </a:solidFill>
              </a:rPr>
              <a:t>Дейност </a:t>
            </a:r>
            <a:r>
              <a:rPr lang="bg-BG" sz="1300" b="1" dirty="0" smtClean="0">
                <a:solidFill>
                  <a:srgbClr val="1D3259"/>
                </a:solidFill>
              </a:rPr>
              <a:t>2 </a:t>
            </a:r>
          </a:p>
          <a:p>
            <a:pPr algn="ctr"/>
            <a:r>
              <a:rPr lang="bg-BG" sz="1300" dirty="0" smtClean="0">
                <a:solidFill>
                  <a:srgbClr val="1D3259"/>
                </a:solidFill>
              </a:rPr>
              <a:t>Изграждане</a:t>
            </a:r>
            <a:r>
              <a:rPr lang="bg-BG" sz="1300" dirty="0">
                <a:solidFill>
                  <a:srgbClr val="1D3259"/>
                </a:solidFill>
              </a:rPr>
              <a:t>, реконструкция и/или рехабилитация на вътрешна техническа инфраструктура, в границите на индустриалния парк/зона</a:t>
            </a:r>
            <a:endParaRPr lang="bg-BG" sz="13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033545" y="3914457"/>
            <a:ext cx="2176390" cy="168834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00" b="1" dirty="0">
                <a:solidFill>
                  <a:srgbClr val="1D3259"/>
                </a:solidFill>
              </a:rPr>
              <a:t>Дейност </a:t>
            </a:r>
            <a:r>
              <a:rPr lang="bg-BG" sz="1000" b="1" dirty="0" smtClean="0">
                <a:solidFill>
                  <a:srgbClr val="1D3259"/>
                </a:solidFill>
              </a:rPr>
              <a:t>3 </a:t>
            </a:r>
          </a:p>
          <a:p>
            <a:pPr algn="ctr"/>
            <a:r>
              <a:rPr lang="bg-BG" sz="1000" dirty="0" smtClean="0">
                <a:solidFill>
                  <a:srgbClr val="1D3259"/>
                </a:solidFill>
              </a:rPr>
              <a:t>Изграждане/ремонт </a:t>
            </a:r>
            <a:r>
              <a:rPr lang="bg-BG" sz="1000" dirty="0">
                <a:solidFill>
                  <a:srgbClr val="1D3259"/>
                </a:solidFill>
              </a:rPr>
              <a:t>на </a:t>
            </a:r>
            <a:r>
              <a:rPr lang="bg-BG" sz="1000" dirty="0" smtClean="0">
                <a:solidFill>
                  <a:srgbClr val="1D3259"/>
                </a:solidFill>
              </a:rPr>
              <a:t>сгради </a:t>
            </a:r>
          </a:p>
          <a:p>
            <a:pPr algn="ctr"/>
            <a:r>
              <a:rPr lang="bg-BG" sz="1000" dirty="0" smtClean="0">
                <a:solidFill>
                  <a:srgbClr val="1D3259"/>
                </a:solidFill>
              </a:rPr>
              <a:t>за  </a:t>
            </a:r>
            <a:r>
              <a:rPr lang="bg-BG" sz="1000" dirty="0">
                <a:solidFill>
                  <a:srgbClr val="1D3259"/>
                </a:solidFill>
              </a:rPr>
              <a:t>осъществяване на научно-изследователска и развойна дейност</a:t>
            </a:r>
            <a:endParaRPr lang="bg-BG" sz="1000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725577" y="1758612"/>
            <a:ext cx="2178000" cy="168840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00" b="1" dirty="0">
                <a:solidFill>
                  <a:srgbClr val="1D3259"/>
                </a:solidFill>
              </a:rPr>
              <a:t>Дейност </a:t>
            </a:r>
            <a:r>
              <a:rPr lang="bg-BG" sz="1000" b="1" dirty="0" smtClean="0">
                <a:solidFill>
                  <a:srgbClr val="1D3259"/>
                </a:solidFill>
              </a:rPr>
              <a:t>4</a:t>
            </a:r>
          </a:p>
          <a:p>
            <a:pPr algn="ctr"/>
            <a:r>
              <a:rPr lang="bg-BG" sz="1000" dirty="0" smtClean="0">
                <a:solidFill>
                  <a:srgbClr val="1D3259"/>
                </a:solidFill>
              </a:rPr>
              <a:t>Изграждане </a:t>
            </a:r>
            <a:r>
              <a:rPr lang="bg-BG" sz="1000" dirty="0">
                <a:solidFill>
                  <a:srgbClr val="1D3259"/>
                </a:solidFill>
              </a:rPr>
              <a:t>на екологична вътрешна инфраструктура, създаваща иновативни, устойчиви и екологични възможности за индустриалните производства в парковете и зоните</a:t>
            </a:r>
            <a:endParaRPr lang="bg-BG" sz="1000" dirty="0"/>
          </a:p>
        </p:txBody>
      </p:sp>
      <p:sp>
        <p:nvSpPr>
          <p:cNvPr id="24" name="Rectangle 23"/>
          <p:cNvSpPr/>
          <p:nvPr/>
        </p:nvSpPr>
        <p:spPr>
          <a:xfrm>
            <a:off x="0" y="6235506"/>
            <a:ext cx="12192000" cy="6045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6282193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294640" y="6268013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69" y="6321628"/>
            <a:ext cx="577872" cy="3852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555754" y="6185542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5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5" grpId="0" animBg="1"/>
      <p:bldP spid="16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10968088" y="614660"/>
            <a:ext cx="1341748" cy="6227373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-10160"/>
            <a:ext cx="12192000" cy="604500"/>
          </a:xfrm>
          <a:prstGeom prst="rect">
            <a:avLst/>
          </a:prstGeom>
          <a:solidFill>
            <a:srgbClr val="003399">
              <a:alpha val="39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6357" y="17770"/>
            <a:ext cx="3577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</a:rPr>
              <a:t>Допустими кандидати</a:t>
            </a:r>
            <a:endParaRPr lang="bg-BG" sz="2800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-2814965" y="3447429"/>
            <a:ext cx="6231992" cy="589156"/>
          </a:xfrm>
          <a:prstGeom prst="triangle">
            <a:avLst>
              <a:gd name="adj" fmla="val 77716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9244" y="1323354"/>
            <a:ext cx="11050730" cy="4016484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g-BG" sz="1500" b="1" dirty="0" smtClean="0">
                <a:solidFill>
                  <a:srgbClr val="1D3259"/>
                </a:solidFill>
              </a:rPr>
              <a:t>Оператори</a:t>
            </a:r>
            <a:r>
              <a:rPr lang="bg-BG" sz="1500" b="1" baseline="30000" dirty="0" smtClean="0">
                <a:solidFill>
                  <a:srgbClr val="1D3259"/>
                </a:solidFill>
              </a:rPr>
              <a:t> </a:t>
            </a:r>
            <a:r>
              <a:rPr lang="bg-BG" sz="1500" b="1" dirty="0">
                <a:solidFill>
                  <a:srgbClr val="1D3259"/>
                </a:solidFill>
              </a:rPr>
              <a:t>на индустриални паркове/зони</a:t>
            </a:r>
            <a:r>
              <a:rPr lang="en-US" sz="1500" b="1" dirty="0">
                <a:solidFill>
                  <a:srgbClr val="1D3259"/>
                </a:solidFill>
              </a:rPr>
              <a:t>,</a:t>
            </a:r>
            <a:r>
              <a:rPr lang="bg-BG" sz="1500" b="1" dirty="0">
                <a:solidFill>
                  <a:srgbClr val="1D3259"/>
                </a:solidFill>
              </a:rPr>
              <a:t> </a:t>
            </a:r>
            <a:r>
              <a:rPr lang="bg-BG" sz="1500" dirty="0">
                <a:solidFill>
                  <a:srgbClr val="1D3259"/>
                </a:solidFill>
              </a:rPr>
              <a:t>които са:</a:t>
            </a:r>
            <a:endParaRPr lang="en-US" sz="1500" dirty="0">
              <a:solidFill>
                <a:srgbClr val="1D3259"/>
              </a:solidFill>
            </a:endParaRPr>
          </a:p>
          <a:p>
            <a:pPr lvl="1"/>
            <a:r>
              <a:rPr lang="bg-BG" sz="1500" dirty="0" smtClean="0">
                <a:solidFill>
                  <a:srgbClr val="1D3259"/>
                </a:solidFill>
              </a:rPr>
              <a:t>- държавни</a:t>
            </a:r>
            <a:r>
              <a:rPr lang="bg-BG" sz="1500" dirty="0">
                <a:solidFill>
                  <a:srgbClr val="1D3259"/>
                </a:solidFill>
              </a:rPr>
              <a:t>, когато собственик е държавата;</a:t>
            </a:r>
            <a:endParaRPr lang="en-US" sz="1500" dirty="0">
              <a:solidFill>
                <a:srgbClr val="1D3259"/>
              </a:solidFill>
            </a:endParaRPr>
          </a:p>
          <a:p>
            <a:pPr lvl="1"/>
            <a:r>
              <a:rPr lang="bg-BG" sz="1500" dirty="0" smtClean="0">
                <a:solidFill>
                  <a:srgbClr val="1D3259"/>
                </a:solidFill>
              </a:rPr>
              <a:t>- общински</a:t>
            </a:r>
            <a:r>
              <a:rPr lang="bg-BG" sz="1500" dirty="0">
                <a:solidFill>
                  <a:srgbClr val="1D3259"/>
                </a:solidFill>
              </a:rPr>
              <a:t>, когато собственик е една община;</a:t>
            </a:r>
            <a:endParaRPr lang="en-US" sz="1500" dirty="0">
              <a:solidFill>
                <a:srgbClr val="1D3259"/>
              </a:solidFill>
            </a:endParaRPr>
          </a:p>
          <a:p>
            <a:pPr lvl="1"/>
            <a:r>
              <a:rPr lang="bg-BG" sz="1500" dirty="0" smtClean="0">
                <a:solidFill>
                  <a:srgbClr val="1D3259"/>
                </a:solidFill>
              </a:rPr>
              <a:t>- съвместни</a:t>
            </a:r>
            <a:r>
              <a:rPr lang="bg-BG" sz="1500" dirty="0">
                <a:solidFill>
                  <a:srgbClr val="1D3259"/>
                </a:solidFill>
              </a:rPr>
              <a:t>, когато собственик е държавата и една или повече общини, както и когато собственик са две или повече общини</a:t>
            </a:r>
            <a:r>
              <a:rPr lang="bg-BG" sz="1500" dirty="0" smtClean="0">
                <a:solidFill>
                  <a:srgbClr val="1D3259"/>
                </a:solidFill>
              </a:rPr>
              <a:t>;</a:t>
            </a:r>
            <a:endParaRPr lang="en-US" sz="1500" dirty="0">
              <a:solidFill>
                <a:srgbClr val="1D3259"/>
              </a:solidFill>
            </a:endParaRPr>
          </a:p>
          <a:p>
            <a:pPr lvl="1"/>
            <a:r>
              <a:rPr lang="en-US" sz="1500" dirty="0" smtClean="0">
                <a:solidFill>
                  <a:srgbClr val="1D3259"/>
                </a:solidFill>
              </a:rPr>
              <a:t>- </a:t>
            </a:r>
            <a:r>
              <a:rPr lang="bg-BG" sz="1500" dirty="0" smtClean="0">
                <a:solidFill>
                  <a:srgbClr val="1D3259"/>
                </a:solidFill>
              </a:rPr>
              <a:t>частни</a:t>
            </a:r>
            <a:r>
              <a:rPr lang="bg-BG" sz="1500" dirty="0">
                <a:solidFill>
                  <a:srgbClr val="1D3259"/>
                </a:solidFill>
              </a:rPr>
              <a:t>, когато Кандидат е юридическо лице, регистрирано като търговец, включително когато държавата и/или една или повече общини участват в юридическото лице с блокираща квота (с участие равно или по-голямо от 30 на сто</a:t>
            </a:r>
            <a:r>
              <a:rPr lang="bg-BG" sz="1500" dirty="0" smtClean="0">
                <a:solidFill>
                  <a:srgbClr val="1D3259"/>
                </a:solidFill>
              </a:rPr>
              <a:t>).</a:t>
            </a:r>
            <a:endParaRPr lang="en-US" sz="1500" dirty="0" smtClean="0">
              <a:solidFill>
                <a:srgbClr val="1D3259"/>
              </a:solidFill>
            </a:endParaRPr>
          </a:p>
          <a:p>
            <a:pPr lvl="1"/>
            <a:endParaRPr lang="en-US" sz="1500" dirty="0">
              <a:solidFill>
                <a:srgbClr val="1D325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500" b="1" noProof="1" smtClean="0">
                <a:solidFill>
                  <a:srgbClr val="1D3259"/>
                </a:solidFill>
              </a:rPr>
              <a:t>Микро</a:t>
            </a:r>
            <a:r>
              <a:rPr lang="bg-BG" sz="1500" b="1" dirty="0" smtClean="0">
                <a:solidFill>
                  <a:srgbClr val="1D3259"/>
                </a:solidFill>
              </a:rPr>
              <a:t>, </a:t>
            </a:r>
            <a:r>
              <a:rPr lang="bg-BG" sz="1500" b="1" dirty="0">
                <a:solidFill>
                  <a:srgbClr val="1D3259"/>
                </a:solidFill>
              </a:rPr>
              <a:t>малки, средни или големи </a:t>
            </a:r>
            <a:r>
              <a:rPr lang="bg-BG" sz="1500" b="1" dirty="0" smtClean="0">
                <a:solidFill>
                  <a:srgbClr val="1D3259"/>
                </a:solidFill>
              </a:rPr>
              <a:t>предприятия</a:t>
            </a:r>
          </a:p>
          <a:p>
            <a:endParaRPr lang="bg-BG" sz="1500" dirty="0" smtClean="0">
              <a:solidFill>
                <a:srgbClr val="1D3259"/>
              </a:solidFill>
            </a:endParaRPr>
          </a:p>
          <a:p>
            <a:r>
              <a:rPr lang="bg-BG" sz="1500" dirty="0" smtClean="0">
                <a:solidFill>
                  <a:srgbClr val="1D3259"/>
                </a:solidFill>
              </a:rPr>
              <a:t>Кандидатът осигурява организационните, устройствените и техническите условия за създаването, изграждането, функционирането и развитието на индустриалния парк/зона. </a:t>
            </a:r>
          </a:p>
          <a:p>
            <a:r>
              <a:rPr lang="bg-BG" sz="1500" dirty="0" smtClean="0">
                <a:solidFill>
                  <a:srgbClr val="1D3259"/>
                </a:solidFill>
              </a:rPr>
              <a:t>В случай че Кандидатът – оператор на индустриалния парк/зона, не е и собственик на същия:</a:t>
            </a:r>
          </a:p>
          <a:p>
            <a:r>
              <a:rPr lang="bg-BG" sz="1500" dirty="0" smtClean="0">
                <a:solidFill>
                  <a:srgbClr val="1D3259"/>
                </a:solidFill>
              </a:rPr>
              <a:t>- на етап кандидатстване следва да представи писмо за подкрепа от собственика на индустриалния парк/зона;</a:t>
            </a:r>
          </a:p>
          <a:p>
            <a:r>
              <a:rPr lang="bg-BG" sz="1500" dirty="0" smtClean="0">
                <a:solidFill>
                  <a:srgbClr val="1D3259"/>
                </a:solidFill>
              </a:rPr>
              <a:t>- на етап сключване на Договор за финансиране между СНД и Оператора на индустриалния парк/зона, следва да се представи договор/допълнително споразумение към договора за експлоатация сключен между собственика и оператора на индустриалния парк/зона</a:t>
            </a:r>
          </a:p>
          <a:p>
            <a:endParaRPr lang="en-US" sz="1500" dirty="0">
              <a:solidFill>
                <a:srgbClr val="1D325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3722" y="57364"/>
            <a:ext cx="644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Програма за публична подкрепа за развитието на индустриални райони, </a:t>
            </a:r>
          </a:p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паркове и подобни територии и за привличане на инвестиции</a:t>
            </a:r>
            <a:r>
              <a:rPr lang="en-US" sz="1400" dirty="0" smtClean="0">
                <a:solidFill>
                  <a:schemeClr val="bg1"/>
                </a:solidFill>
              </a:rPr>
              <a:t> (</a:t>
            </a:r>
            <a:r>
              <a:rPr lang="en-US" sz="1400" noProof="1" smtClean="0">
                <a:solidFill>
                  <a:schemeClr val="bg1"/>
                </a:solidFill>
              </a:rPr>
              <a:t>AttractInvestBG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35506"/>
            <a:ext cx="12192000" cy="6045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6282193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94640" y="6268013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69" y="6321628"/>
            <a:ext cx="577872" cy="3852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555754" y="6185542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>
            <a:off x="10968088" y="614660"/>
            <a:ext cx="1341748" cy="6227373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-10160"/>
            <a:ext cx="12192000" cy="604500"/>
          </a:xfrm>
          <a:prstGeom prst="rect">
            <a:avLst/>
          </a:prstGeom>
          <a:solidFill>
            <a:srgbClr val="003399">
              <a:alpha val="39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6357" y="17770"/>
            <a:ext cx="3573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</a:rPr>
              <a:t>Допустими партньори</a:t>
            </a:r>
            <a:endParaRPr lang="bg-BG" sz="2800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-2814965" y="3447429"/>
            <a:ext cx="6231992" cy="589156"/>
          </a:xfrm>
          <a:prstGeom prst="triangle">
            <a:avLst>
              <a:gd name="adj" fmla="val 77716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5608" y="672931"/>
            <a:ext cx="11374315" cy="5770811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bg-BG" sz="1400" dirty="0" smtClean="0">
                <a:solidFill>
                  <a:srgbClr val="1D3259"/>
                </a:solidFill>
              </a:rPr>
              <a:t>Кандидатите </a:t>
            </a:r>
            <a:r>
              <a:rPr lang="bg-BG" sz="1400" dirty="0">
                <a:solidFill>
                  <a:srgbClr val="1D3259"/>
                </a:solidFill>
              </a:rPr>
              <a:t>могат да участват индивидуално или в партньорство с други организации, в зависимост от дейностите, които са включени в предложението за изпълнение на инвестиции. </a:t>
            </a:r>
            <a:endParaRPr lang="bg-BG" sz="1400" dirty="0" smtClean="0">
              <a:solidFill>
                <a:srgbClr val="1D3259"/>
              </a:solidFill>
            </a:endParaRPr>
          </a:p>
          <a:p>
            <a:pPr algn="just"/>
            <a:r>
              <a:rPr lang="bg-BG" sz="1400" dirty="0" smtClean="0">
                <a:solidFill>
                  <a:srgbClr val="1D3259"/>
                </a:solidFill>
              </a:rPr>
              <a:t>По Дейност 1 – </a:t>
            </a:r>
            <a:r>
              <a:rPr lang="bg-BG" sz="1400" dirty="0">
                <a:solidFill>
                  <a:srgbClr val="1D3259"/>
                </a:solidFill>
              </a:rPr>
              <a:t>елементи на публична (държавна или общинска) техническа </a:t>
            </a:r>
            <a:r>
              <a:rPr lang="bg-BG" sz="1400" dirty="0" smtClean="0">
                <a:solidFill>
                  <a:srgbClr val="1D3259"/>
                </a:solidFill>
              </a:rPr>
              <a:t>инфраструктура, кандидатът следва </a:t>
            </a:r>
            <a:r>
              <a:rPr lang="bg-BG" sz="1400" dirty="0">
                <a:solidFill>
                  <a:srgbClr val="1D3259"/>
                </a:solidFill>
              </a:rPr>
              <a:t>да предвиди съответния възложител по смисъла на </a:t>
            </a:r>
            <a:r>
              <a:rPr lang="bg-BG" sz="1400" dirty="0" smtClean="0">
                <a:solidFill>
                  <a:srgbClr val="1D3259"/>
                </a:solidFill>
              </a:rPr>
              <a:t>ЗОП и да сключи Споразумение за партньорство, </a:t>
            </a:r>
            <a:r>
              <a:rPr lang="bg-BG" sz="1400" dirty="0">
                <a:solidFill>
                  <a:srgbClr val="1D3259"/>
                </a:solidFill>
              </a:rPr>
              <a:t>за всеки от съответните елементи на техническата </a:t>
            </a:r>
            <a:r>
              <a:rPr lang="bg-BG" sz="1400" dirty="0" smtClean="0">
                <a:solidFill>
                  <a:srgbClr val="1D3259"/>
                </a:solidFill>
              </a:rPr>
              <a:t>инфраструктура. </a:t>
            </a:r>
            <a:r>
              <a:rPr lang="ru-RU" sz="1400" dirty="0" smtClean="0">
                <a:solidFill>
                  <a:srgbClr val="1D3259"/>
                </a:solidFill>
              </a:rPr>
              <a:t>Партньорите </a:t>
            </a:r>
            <a:r>
              <a:rPr lang="ru-RU" sz="1400" dirty="0">
                <a:solidFill>
                  <a:srgbClr val="1D3259"/>
                </a:solidFill>
              </a:rPr>
              <a:t>следва да </a:t>
            </a:r>
            <a:r>
              <a:rPr lang="ru-RU" sz="1400" dirty="0" smtClean="0">
                <a:solidFill>
                  <a:srgbClr val="1D3259"/>
                </a:solidFill>
              </a:rPr>
              <a:t>разпределят ясно </a:t>
            </a:r>
            <a:r>
              <a:rPr lang="ru-RU" sz="1400" dirty="0">
                <a:solidFill>
                  <a:srgbClr val="1D3259"/>
                </a:solidFill>
              </a:rPr>
              <a:t>функциите по изпълнение на инвестиционния проект и изразходване на неговия </a:t>
            </a:r>
            <a:r>
              <a:rPr lang="ru-RU" sz="1400" dirty="0" smtClean="0">
                <a:solidFill>
                  <a:srgbClr val="1D3259"/>
                </a:solidFill>
              </a:rPr>
              <a:t>бюджет.</a:t>
            </a:r>
          </a:p>
          <a:p>
            <a:r>
              <a:rPr lang="bg-BG" sz="1400" b="1" dirty="0" smtClean="0">
                <a:solidFill>
                  <a:srgbClr val="1D3259"/>
                </a:solidFill>
              </a:rPr>
              <a:t>Допустими партньори са следните специализирани структури: </a:t>
            </a:r>
          </a:p>
          <a:p>
            <a:endParaRPr lang="bg-BG" sz="1400" dirty="0" smtClean="0">
              <a:solidFill>
                <a:srgbClr val="1D3259"/>
              </a:solidFill>
            </a:endParaRPr>
          </a:p>
          <a:p>
            <a:r>
              <a:rPr lang="bg-BG" sz="1400" dirty="0" smtClean="0">
                <a:solidFill>
                  <a:srgbClr val="1D3259"/>
                </a:solidFill>
              </a:rPr>
              <a:t>•	</a:t>
            </a:r>
            <a:r>
              <a:rPr lang="en-US" sz="1400" dirty="0" smtClean="0">
                <a:solidFill>
                  <a:srgbClr val="1D3259"/>
                </a:solidFill>
              </a:rPr>
              <a:t>                </a:t>
            </a:r>
            <a:r>
              <a:rPr lang="bg-BG" sz="1400" dirty="0" smtClean="0">
                <a:solidFill>
                  <a:srgbClr val="1D3259"/>
                </a:solidFill>
              </a:rPr>
              <a:t>Община, при изграждане на общинската техническа инфраструктура;</a:t>
            </a:r>
            <a:endParaRPr lang="en-US" sz="1400" dirty="0" smtClean="0">
              <a:solidFill>
                <a:srgbClr val="1D3259"/>
              </a:solidFill>
            </a:endParaRPr>
          </a:p>
          <a:p>
            <a:endParaRPr lang="bg-BG" sz="1400" dirty="0" smtClean="0">
              <a:solidFill>
                <a:srgbClr val="1D3259"/>
              </a:solidFill>
            </a:endParaRPr>
          </a:p>
          <a:p>
            <a:endParaRPr lang="bg-BG" sz="1400" dirty="0" smtClean="0">
              <a:solidFill>
                <a:srgbClr val="1D3259"/>
              </a:solidFill>
            </a:endParaRPr>
          </a:p>
          <a:p>
            <a:r>
              <a:rPr lang="bg-BG" sz="1400" dirty="0" smtClean="0">
                <a:solidFill>
                  <a:srgbClr val="1D3259"/>
                </a:solidFill>
              </a:rPr>
              <a:t>•	                                                                                       </a:t>
            </a:r>
            <a:r>
              <a:rPr lang="bg-BG" sz="1400" dirty="0">
                <a:solidFill>
                  <a:srgbClr val="1D3259"/>
                </a:solidFill>
              </a:rPr>
              <a:t>,</a:t>
            </a:r>
            <a:r>
              <a:rPr lang="bg-BG" sz="1400" dirty="0" smtClean="0">
                <a:solidFill>
                  <a:srgbClr val="1D3259"/>
                </a:solidFill>
              </a:rPr>
              <a:t> при изграждане на пътна инфраструктура от републиканската пътна мрежа;</a:t>
            </a:r>
          </a:p>
          <a:p>
            <a:endParaRPr lang="bg-BG" sz="1400" dirty="0" smtClean="0">
              <a:solidFill>
                <a:srgbClr val="1D3259"/>
              </a:solidFill>
            </a:endParaRPr>
          </a:p>
          <a:p>
            <a:endParaRPr lang="bg-BG" sz="1400" dirty="0" smtClean="0">
              <a:solidFill>
                <a:srgbClr val="1D3259"/>
              </a:solidFill>
            </a:endParaRPr>
          </a:p>
          <a:p>
            <a:r>
              <a:rPr lang="bg-BG" sz="1400" dirty="0" smtClean="0">
                <a:solidFill>
                  <a:srgbClr val="1D3259"/>
                </a:solidFill>
              </a:rPr>
              <a:t>•	               </a:t>
            </a:r>
            <a:r>
              <a:rPr lang="en-US" sz="1400" dirty="0" smtClean="0">
                <a:solidFill>
                  <a:srgbClr val="1D3259"/>
                </a:solidFill>
              </a:rPr>
              <a:t>      </a:t>
            </a:r>
            <a:r>
              <a:rPr lang="bg-BG" sz="1400" dirty="0" smtClean="0">
                <a:solidFill>
                  <a:srgbClr val="1D3259"/>
                </a:solidFill>
              </a:rPr>
              <a:t>                                          , при изграждане на железопътна инфраструктура;</a:t>
            </a:r>
          </a:p>
          <a:p>
            <a:endParaRPr lang="bg-BG" sz="1400" dirty="0" smtClean="0">
              <a:solidFill>
                <a:srgbClr val="1D3259"/>
              </a:solidFill>
            </a:endParaRPr>
          </a:p>
          <a:p>
            <a:endParaRPr lang="bg-BG" sz="1400" dirty="0" smtClean="0">
              <a:solidFill>
                <a:srgbClr val="1D3259"/>
              </a:solidFill>
            </a:endParaRPr>
          </a:p>
          <a:p>
            <a:r>
              <a:rPr lang="bg-BG" sz="1400" dirty="0" smtClean="0">
                <a:solidFill>
                  <a:srgbClr val="1D3259"/>
                </a:solidFill>
              </a:rPr>
              <a:t>•	                   оператор при изграждане на нови, реконструкция или рехабилитация на водоснабдителните и канализационните   мрежи и съоръжения.</a:t>
            </a:r>
            <a:endParaRPr lang="en-US" sz="1400" dirty="0" smtClean="0">
              <a:solidFill>
                <a:srgbClr val="1D3259"/>
              </a:solidFill>
            </a:endParaRPr>
          </a:p>
          <a:p>
            <a:endParaRPr lang="bg-BG" sz="1400" dirty="0" smtClean="0">
              <a:solidFill>
                <a:srgbClr val="1D3259"/>
              </a:solidFill>
            </a:endParaRPr>
          </a:p>
          <a:p>
            <a:r>
              <a:rPr lang="bg-BG" sz="1400" dirty="0" smtClean="0"/>
              <a:t>•	</a:t>
            </a:r>
            <a:r>
              <a:rPr lang="en-US" sz="1400" dirty="0" smtClean="0"/>
              <a:t>                                  </a:t>
            </a:r>
            <a:r>
              <a:rPr lang="bg-BG" sz="1400" dirty="0" smtClean="0"/>
              <a:t>,</a:t>
            </a:r>
            <a:r>
              <a:rPr lang="en-US" sz="1400" dirty="0" smtClean="0"/>
              <a:t> </a:t>
            </a:r>
            <a:r>
              <a:rPr lang="bg-BG" sz="1400" dirty="0" smtClean="0"/>
              <a:t>при свързване на индустриалния парк/зона към електропреносната мрежа на страната.</a:t>
            </a:r>
          </a:p>
          <a:p>
            <a:endParaRPr lang="bg-BG" sz="1400" dirty="0"/>
          </a:p>
          <a:p>
            <a:endParaRPr lang="bg-BG" sz="1400" dirty="0" smtClean="0"/>
          </a:p>
          <a:p>
            <a:r>
              <a:rPr lang="bg-BG" sz="1400" dirty="0" smtClean="0"/>
              <a:t>•                                              ,</a:t>
            </a:r>
            <a:r>
              <a:rPr lang="en-US" sz="1400" dirty="0" smtClean="0"/>
              <a:t> </a:t>
            </a:r>
            <a:r>
              <a:rPr lang="bg-BG" sz="1400" dirty="0"/>
              <a:t>при свързване на индустриалния парк/зона към </a:t>
            </a:r>
            <a:r>
              <a:rPr lang="bg-BG" sz="1400" dirty="0" smtClean="0"/>
              <a:t>газопреносната </a:t>
            </a:r>
            <a:r>
              <a:rPr lang="bg-BG" sz="1400" dirty="0"/>
              <a:t>мрежа на страната.</a:t>
            </a:r>
          </a:p>
          <a:p>
            <a:endParaRPr lang="bg-BG" sz="1400" dirty="0"/>
          </a:p>
          <a:p>
            <a:endParaRPr lang="bg-BG" sz="1400" dirty="0" smtClean="0"/>
          </a:p>
          <a:p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273722" y="57364"/>
            <a:ext cx="644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Програма за публична подкрепа за развитието на индустриални райони, </a:t>
            </a:r>
          </a:p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паркове и подобни територии и за привличане на инвестиции</a:t>
            </a:r>
            <a:r>
              <a:rPr lang="en-US" sz="1400" dirty="0" smtClean="0">
                <a:solidFill>
                  <a:schemeClr val="bg1"/>
                </a:solidFill>
              </a:rPr>
              <a:t> (</a:t>
            </a:r>
            <a:r>
              <a:rPr lang="en-US" sz="1400" noProof="1" smtClean="0">
                <a:solidFill>
                  <a:schemeClr val="bg1"/>
                </a:solidFill>
              </a:rPr>
              <a:t>AttractInvestBG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481" t="15283" b="18330"/>
          <a:stretch/>
        </p:blipFill>
        <p:spPr>
          <a:xfrm>
            <a:off x="833602" y="4789228"/>
            <a:ext cx="1566920" cy="452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02" y="3456572"/>
            <a:ext cx="2712238" cy="442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92" y="2830534"/>
            <a:ext cx="3687598" cy="378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602" y="3989484"/>
            <a:ext cx="1067076" cy="45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t="12288" r="4445" b="13120"/>
          <a:stretch/>
        </p:blipFill>
        <p:spPr>
          <a:xfrm>
            <a:off x="866272" y="2206466"/>
            <a:ext cx="802968" cy="476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855" y="5417554"/>
            <a:ext cx="1792466" cy="35849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6235506"/>
            <a:ext cx="12192000" cy="6045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6282193"/>
            <a:ext cx="2407920" cy="57580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294640" y="6268013"/>
            <a:ext cx="325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rgbClr val="2A5C9C"/>
                </a:solidFill>
              </a:rPr>
              <a:t>Дирекция </a:t>
            </a:r>
          </a:p>
          <a:p>
            <a:r>
              <a:rPr lang="en-US" sz="1300" dirty="0" smtClean="0">
                <a:solidFill>
                  <a:srgbClr val="2A5C9C"/>
                </a:solidFill>
              </a:rPr>
              <a:t>“</a:t>
            </a:r>
            <a:r>
              <a:rPr lang="ru-RU" sz="1300" dirty="0" err="1" smtClean="0">
                <a:solidFill>
                  <a:srgbClr val="2A5C9C"/>
                </a:solidFill>
              </a:rPr>
              <a:t>Инструменти</a:t>
            </a:r>
            <a:r>
              <a:rPr lang="ru-RU" sz="1300" dirty="0" smtClean="0">
                <a:solidFill>
                  <a:srgbClr val="2A5C9C"/>
                </a:solidFill>
              </a:rPr>
              <a:t> за </a:t>
            </a:r>
            <a:r>
              <a:rPr lang="ru-RU" sz="1300" dirty="0" err="1" smtClean="0">
                <a:solidFill>
                  <a:srgbClr val="2A5C9C"/>
                </a:solidFill>
              </a:rPr>
              <a:t>икомически</a:t>
            </a:r>
            <a:r>
              <a:rPr lang="ru-RU" sz="1300" dirty="0" smtClean="0">
                <a:solidFill>
                  <a:srgbClr val="2A5C9C"/>
                </a:solidFill>
              </a:rPr>
              <a:t> </a:t>
            </a:r>
            <a:r>
              <a:rPr lang="ru-RU" sz="1300" dirty="0" err="1" smtClean="0">
                <a:solidFill>
                  <a:srgbClr val="2A5C9C"/>
                </a:solidFill>
              </a:rPr>
              <a:t>растеж</a:t>
            </a:r>
            <a:r>
              <a:rPr lang="en-US" sz="1300" dirty="0" smtClean="0">
                <a:solidFill>
                  <a:srgbClr val="2A5C9C"/>
                </a:solidFill>
              </a:rPr>
              <a:t>”</a:t>
            </a:r>
            <a:endParaRPr lang="en-US" sz="1300" dirty="0">
              <a:solidFill>
                <a:srgbClr val="2A5C9C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69" y="6321628"/>
            <a:ext cx="577872" cy="38524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555754" y="6185542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Финансирано от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1200" b="1" dirty="0">
                <a:solidFill>
                  <a:schemeClr val="accent5">
                    <a:lumMod val="75000"/>
                  </a:schemeClr>
                </a:solidFill>
              </a:rPr>
              <a:t>Европейския съюз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NextGenerationEU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2662</TotalTime>
  <Words>2619</Words>
  <Application>Microsoft Office PowerPoint</Application>
  <PresentationFormat>Widescreen</PresentationFormat>
  <Paragraphs>265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BG-RRP-3.007 „Програма за публична подкрепа за развитието на индустриални райони, паркове и подобни територии и за привличане на инвестиции (AttractInvestBG)“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Atanas Tsenkov</dc:creator>
  <cp:lastModifiedBy>Polina Naidenova</cp:lastModifiedBy>
  <cp:revision>171</cp:revision>
  <dcterms:created xsi:type="dcterms:W3CDTF">2023-01-09T09:43:04Z</dcterms:created>
  <dcterms:modified xsi:type="dcterms:W3CDTF">2023-04-10T06:18:48Z</dcterms:modified>
</cp:coreProperties>
</file>