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5" r:id="rId3"/>
    <p:sldMasterId id="2147483728" r:id="rId4"/>
    <p:sldMasterId id="2147483751" r:id="rId5"/>
  </p:sldMasterIdLst>
  <p:notesMasterIdLst>
    <p:notesMasterId r:id="rId16"/>
  </p:notesMasterIdLst>
  <p:sldIdLst>
    <p:sldId id="263" r:id="rId6"/>
    <p:sldId id="265" r:id="rId7"/>
    <p:sldId id="278" r:id="rId8"/>
    <p:sldId id="267" r:id="rId9"/>
    <p:sldId id="276" r:id="rId10"/>
    <p:sldId id="270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8B9"/>
    <a:srgbClr val="2CB8AE"/>
    <a:srgbClr val="5CBE7A"/>
    <a:srgbClr val="24A8C2"/>
    <a:srgbClr val="82C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5" autoAdjust="0"/>
  </p:normalViewPr>
  <p:slideViewPr>
    <p:cSldViewPr snapToGrid="0">
      <p:cViewPr varScale="1">
        <p:scale>
          <a:sx n="78" d="100"/>
          <a:sy n="78" d="100"/>
        </p:scale>
        <p:origin x="69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461C3-EC65-454C-9FD5-78B132E14679}" type="datetimeFigureOut">
              <a:rPr lang="bg-BG" smtClean="0"/>
              <a:t>25.4.2023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96C3-6197-48FA-BBEE-0E174127BC9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62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96C3-6197-48FA-BBEE-0E174127BC95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7399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096C3-6197-48FA-BBEE-0E174127BC95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801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8305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A58BB02-24D8-4FF8-B8D7-6E62ED53DC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2336F41-52B8-4A92-8ECC-010E63E63C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09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BE557-295B-4632-B904-9365A6E29041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E82665-E472-4E88-9084-FB20D5F0256C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BC747A-A889-4697-8DCD-13A2C5D59B2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DEFE8F-DD5C-42E9-9ECC-65A30A74CEF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96301-10EB-4083-AB6C-64D3D83E720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9AB814-BA72-457F-AA93-B2CF4B75C3F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BA6135-FA6C-4F0F-94BA-07AC3F34A77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03CD12-E0FF-4ABB-875F-A8875376DE5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37E77B2-34E7-4DE2-A129-D0B85E0999D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A41B13D-38AE-4850-8C86-61B5E1F034C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E9E116-BC0D-48E3-95EF-A66620780A3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A5A932C-A798-40A8-935D-EDF4929791F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5603615-B258-499E-82ED-F3F8D1387F0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8BDDCD-4841-4408-AF6B-2CABE1888B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9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377549" y="5251269"/>
            <a:ext cx="0" cy="160673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endCxn id="7" idx="0"/>
          </p:cNvCxnSpPr>
          <p:nvPr userDrawn="1"/>
        </p:nvCxnSpPr>
        <p:spPr>
          <a:xfrm>
            <a:off x="8238879" y="0"/>
            <a:ext cx="0" cy="259078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Frame 1">
            <a:extLst>
              <a:ext uri="{FF2B5EF4-FFF2-40B4-BE49-F238E27FC236}">
                <a16:creationId xmlns:a16="http://schemas.microsoft.com/office/drawing/2014/main" id="{0ADF64C9-A222-4452-81CD-D0F743103159}"/>
              </a:ext>
            </a:extLst>
          </p:cNvPr>
          <p:cNvSpPr/>
          <p:nvPr userDrawn="1"/>
        </p:nvSpPr>
        <p:spPr>
          <a:xfrm>
            <a:off x="5377561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1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2915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76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1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836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380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6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61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7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21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38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57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2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268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935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3A3AAE-567A-4919-A141-AA819798022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1B8184-765A-43B2-AD8A-E56B22A5E8C2}"/>
              </a:ext>
            </a:extLst>
          </p:cNvPr>
          <p:cNvSpPr/>
          <p:nvPr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AA0F2F-EE5D-4823-A3B1-9494D55F5F9D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D289B8E-A490-4298-8A30-24D02B810470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D194EC-5C5C-4552-951A-BEF0E277F9D8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1760BC9A-29BF-43E0-A8AE-E2E447BF2E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D569C80B-843F-4605-B81B-CA4D793D0D1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2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3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8E25EFD-FA1C-46D6-A28C-96E67AB55DB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B1C6-9855-40BC-99AB-F919A7579E46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2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A7E06C3-6E2F-4AC9-9064-F4FBF13636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0048"/>
            <a:ext cx="7771555" cy="6868048"/>
          </a:xfrm>
          <a:custGeom>
            <a:avLst/>
            <a:gdLst>
              <a:gd name="connsiteX0" fmla="*/ 0 w 7748954"/>
              <a:gd name="connsiteY0" fmla="*/ 0 h 6858000"/>
              <a:gd name="connsiteX1" fmla="*/ 7748954 w 7748954"/>
              <a:gd name="connsiteY1" fmla="*/ 0 h 6858000"/>
              <a:gd name="connsiteX2" fmla="*/ 7748954 w 7748954"/>
              <a:gd name="connsiteY2" fmla="*/ 6858000 h 6858000"/>
              <a:gd name="connsiteX3" fmla="*/ 0 w 7748954"/>
              <a:gd name="connsiteY3" fmla="*/ 6858000 h 6858000"/>
              <a:gd name="connsiteX4" fmla="*/ 0 w 7748954"/>
              <a:gd name="connsiteY4" fmla="*/ 0 h 6858000"/>
              <a:gd name="connsiteX0" fmla="*/ 0 w 7748954"/>
              <a:gd name="connsiteY0" fmla="*/ 10048 h 6868048"/>
              <a:gd name="connsiteX1" fmla="*/ 4412901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48954"/>
              <a:gd name="connsiteY0" fmla="*/ 10048 h 6868048"/>
              <a:gd name="connsiteX1" fmla="*/ 4453095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10048 h 6868048"/>
              <a:gd name="connsiteX0" fmla="*/ 0 w 7773235"/>
              <a:gd name="connsiteY0" fmla="*/ 10048 h 6868048"/>
              <a:gd name="connsiteX1" fmla="*/ 4453095 w 7773235"/>
              <a:gd name="connsiteY1" fmla="*/ 0 h 6868048"/>
              <a:gd name="connsiteX2" fmla="*/ 7773235 w 7773235"/>
              <a:gd name="connsiteY2" fmla="*/ 6868048 h 6868048"/>
              <a:gd name="connsiteX3" fmla="*/ 0 w 7773235"/>
              <a:gd name="connsiteY3" fmla="*/ 6868048 h 6868048"/>
              <a:gd name="connsiteX4" fmla="*/ 0 w 7773235"/>
              <a:gd name="connsiteY4" fmla="*/ 10048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3235" h="6868048">
                <a:moveTo>
                  <a:pt x="0" y="10048"/>
                </a:moveTo>
                <a:lnTo>
                  <a:pt x="4453095" y="0"/>
                </a:lnTo>
                <a:lnTo>
                  <a:pt x="7773235" y="6868048"/>
                </a:lnTo>
                <a:lnTo>
                  <a:pt x="0" y="6868048"/>
                </a:lnTo>
                <a:lnTo>
                  <a:pt x="0" y="100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8DE25A-A213-4329-8429-40AED0B719C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43046" y="0"/>
            <a:ext cx="7748954" cy="6868048"/>
          </a:xfrm>
          <a:custGeom>
            <a:avLst/>
            <a:gdLst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0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4019341 w 7748954"/>
              <a:gd name="connsiteY3" fmla="*/ 6868048 h 6868048"/>
              <a:gd name="connsiteX4" fmla="*/ 0 w 7748954"/>
              <a:gd name="connsiteY4" fmla="*/ 0 h 6868048"/>
              <a:gd name="connsiteX0" fmla="*/ 0 w 7748954"/>
              <a:gd name="connsiteY0" fmla="*/ 0 h 6888145"/>
              <a:gd name="connsiteX1" fmla="*/ 7748954 w 7748954"/>
              <a:gd name="connsiteY1" fmla="*/ 0 h 6888145"/>
              <a:gd name="connsiteX2" fmla="*/ 7748954 w 7748954"/>
              <a:gd name="connsiteY2" fmla="*/ 6868048 h 6888145"/>
              <a:gd name="connsiteX3" fmla="*/ 3336054 w 7748954"/>
              <a:gd name="connsiteY3" fmla="*/ 6888145 h 6888145"/>
              <a:gd name="connsiteX4" fmla="*/ 0 w 7748954"/>
              <a:gd name="connsiteY4" fmla="*/ 0 h 6888145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78096"/>
              <a:gd name="connsiteX1" fmla="*/ 7748954 w 7748954"/>
              <a:gd name="connsiteY1" fmla="*/ 0 h 6878096"/>
              <a:gd name="connsiteX2" fmla="*/ 7748954 w 7748954"/>
              <a:gd name="connsiteY2" fmla="*/ 6868048 h 6878096"/>
              <a:gd name="connsiteX3" fmla="*/ 3336054 w 7748954"/>
              <a:gd name="connsiteY3" fmla="*/ 6878096 h 6878096"/>
              <a:gd name="connsiteX4" fmla="*/ 0 w 7748954"/>
              <a:gd name="connsiteY4" fmla="*/ 0 h 6878096"/>
              <a:gd name="connsiteX0" fmla="*/ 0 w 7748954"/>
              <a:gd name="connsiteY0" fmla="*/ 0 h 6868048"/>
              <a:gd name="connsiteX1" fmla="*/ 7748954 w 7748954"/>
              <a:gd name="connsiteY1" fmla="*/ 0 h 6868048"/>
              <a:gd name="connsiteX2" fmla="*/ 7748954 w 7748954"/>
              <a:gd name="connsiteY2" fmla="*/ 6868048 h 6868048"/>
              <a:gd name="connsiteX3" fmla="*/ 3319870 w 7748954"/>
              <a:gd name="connsiteY3" fmla="*/ 6861912 h 6868048"/>
              <a:gd name="connsiteX4" fmla="*/ 0 w 7748954"/>
              <a:gd name="connsiteY4" fmla="*/ 0 h 68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8954" h="6868048">
                <a:moveTo>
                  <a:pt x="0" y="0"/>
                </a:moveTo>
                <a:lnTo>
                  <a:pt x="7748954" y="0"/>
                </a:lnTo>
                <a:lnTo>
                  <a:pt x="7748954" y="6868048"/>
                </a:lnTo>
                <a:lnTo>
                  <a:pt x="3319870" y="68619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3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3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C76DC33-14CD-4C02-84C8-CC035CB62BF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5994" y="329303"/>
            <a:ext cx="2986331" cy="6199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F7882D8-9ACD-4F56-B15D-1BBB457EDA7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24031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E2716904-EBBF-496C-B9C4-D47D8AE743E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072069" y="329303"/>
            <a:ext cx="2986331" cy="28615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3640979-6D66-4FDA-B9EA-44073035E7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24031" y="3495675"/>
            <a:ext cx="6334369" cy="3033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8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0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52919E-B856-46DF-8EE5-5AC4E85C0AFC}"/>
              </a:ext>
            </a:extLst>
          </p:cNvPr>
          <p:cNvGrpSpPr/>
          <p:nvPr userDrawn="1"/>
        </p:nvGrpSpPr>
        <p:grpSpPr>
          <a:xfrm>
            <a:off x="4196676" y="1564259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B162EE5-910E-4160-A7B0-0C601F238DB6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id="{5857DF9A-0DFA-411D-ABBF-8DD8FE84827B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4A40203-79D4-4139-AE5E-B36E553D236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765CAE1-265B-4D94-A8CF-ED17FF9F4322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78BB8F2-69B5-4E2F-8FB4-BD0BE5A1A02C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id="{59A25EE8-2076-4A4D-807E-97CF9F914D0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6AAA686-C7E6-4867-BA89-6943B4C7DB01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8CCCCE-4870-4A4B-8CDE-AAA330E2B6B7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id="{27757B9D-CE6B-4800-A122-56607DAFDB72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372A922-FCD2-4CAC-B7CD-1F77428B0353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045F076-7F06-40D5-BA94-1DED7C6961EB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CCAA5FB-8472-4EDC-ABB5-0D68E2691A6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id="{2FEFCE23-5925-42A4-B92E-728040CE5A7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38BB0E-5112-4CE2-A023-EF1D07C301E2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213A9E-9FBF-4202-B218-1401736130C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id="{251A0F03-6600-4BD3-9FE2-2FC1A0340CCA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08C0C9F-E8EF-4FA2-914A-6A6DF8E83AEE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9141CEF-A47B-462C-BBC6-04041B95A0B3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AD9C02C-4B73-4AF3-9B22-A256810CF59F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id="{525F1597-BCE8-4B44-A4B5-D9C693BD53BE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FC3AE-E5EC-4BB3-A5CC-04DA7605BFD2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7072C13-F92B-4F6E-933E-CCF6A092E78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11131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E8A7828-2637-4C74-A879-B48F0C8FE74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601A353-9F1C-48F2-8F79-6383CE800E2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1971247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2781FB-F43D-4DA8-9408-E4DA4641BCE7}"/>
              </a:ext>
            </a:extLst>
          </p:cNvPr>
          <p:cNvGrpSpPr/>
          <p:nvPr userDrawn="1"/>
        </p:nvGrpSpPr>
        <p:grpSpPr>
          <a:xfrm>
            <a:off x="10865225" y="5705475"/>
            <a:ext cx="1145802" cy="1015054"/>
            <a:chOff x="10797950" y="5726226"/>
            <a:chExt cx="1047115" cy="92762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6F8641-EB22-423A-BDE7-7619EB8583D2}"/>
                </a:ext>
              </a:extLst>
            </p:cNvPr>
            <p:cNvSpPr/>
            <p:nvPr/>
          </p:nvSpPr>
          <p:spPr>
            <a:xfrm>
              <a:off x="10949154" y="5981375"/>
              <a:ext cx="744155" cy="672479"/>
            </a:xfrm>
            <a:custGeom>
              <a:avLst/>
              <a:gdLst>
                <a:gd name="connsiteX0" fmla="*/ 1663345 w 1873170"/>
                <a:gd name="connsiteY0" fmla="*/ 829592 h 1692747"/>
                <a:gd name="connsiteX1" fmla="*/ 1782942 w 1873170"/>
                <a:gd name="connsiteY1" fmla="*/ 932506 h 1692747"/>
                <a:gd name="connsiteX2" fmla="*/ 1697795 w 1873170"/>
                <a:gd name="connsiteY2" fmla="*/ 1086336 h 1692747"/>
                <a:gd name="connsiteX3" fmla="*/ 1727910 w 1873170"/>
                <a:gd name="connsiteY3" fmla="*/ 1113202 h 1692747"/>
                <a:gd name="connsiteX4" fmla="*/ 1802442 w 1873170"/>
                <a:gd name="connsiteY4" fmla="*/ 1237999 h 1692747"/>
                <a:gd name="connsiteX5" fmla="*/ 1873074 w 1873170"/>
                <a:gd name="connsiteY5" fmla="*/ 1564074 h 1692747"/>
                <a:gd name="connsiteX6" fmla="*/ 1873074 w 1873170"/>
                <a:gd name="connsiteY6" fmla="*/ 1577724 h 1692747"/>
                <a:gd name="connsiteX7" fmla="*/ 1731593 w 1873170"/>
                <a:gd name="connsiteY7" fmla="*/ 1577724 h 1692747"/>
                <a:gd name="connsiteX8" fmla="*/ 1731593 w 1873170"/>
                <a:gd name="connsiteY8" fmla="*/ 1692747 h 1692747"/>
                <a:gd name="connsiteX9" fmla="*/ 1577114 w 1873170"/>
                <a:gd name="connsiteY9" fmla="*/ 1692747 h 1692747"/>
                <a:gd name="connsiteX10" fmla="*/ 1577114 w 1873170"/>
                <a:gd name="connsiteY10" fmla="*/ 1578374 h 1692747"/>
                <a:gd name="connsiteX11" fmla="*/ 1436934 w 1873170"/>
                <a:gd name="connsiteY11" fmla="*/ 1578374 h 1692747"/>
                <a:gd name="connsiteX12" fmla="*/ 1437151 w 1873170"/>
                <a:gd name="connsiteY12" fmla="*/ 1526809 h 1692747"/>
                <a:gd name="connsiteX13" fmla="*/ 1512332 w 1873170"/>
                <a:gd name="connsiteY13" fmla="*/ 1222616 h 1692747"/>
                <a:gd name="connsiteX14" fmla="*/ 1570614 w 1873170"/>
                <a:gd name="connsiteY14" fmla="*/ 1124251 h 1692747"/>
                <a:gd name="connsiteX15" fmla="*/ 1609830 w 1873170"/>
                <a:gd name="connsiteY15" fmla="*/ 1085686 h 1692747"/>
                <a:gd name="connsiteX16" fmla="*/ 1531398 w 1873170"/>
                <a:gd name="connsiteY16" fmla="*/ 1008988 h 1692747"/>
                <a:gd name="connsiteX17" fmla="*/ 1527499 w 1873170"/>
                <a:gd name="connsiteY17" fmla="*/ 925140 h 1692747"/>
                <a:gd name="connsiteX18" fmla="*/ 1663345 w 1873170"/>
                <a:gd name="connsiteY18" fmla="*/ 829592 h 1692747"/>
                <a:gd name="connsiteX19" fmla="*/ 231945 w 1873170"/>
                <a:gd name="connsiteY19" fmla="*/ 502840 h 1692747"/>
                <a:gd name="connsiteX20" fmla="*/ 364243 w 1873170"/>
                <a:gd name="connsiteY20" fmla="*/ 561365 h 1692747"/>
                <a:gd name="connsiteX21" fmla="*/ 311378 w 1873170"/>
                <a:gd name="connsiteY21" fmla="*/ 843458 h 1692747"/>
                <a:gd name="connsiteX22" fmla="*/ 352760 w 1873170"/>
                <a:gd name="connsiteY22" fmla="*/ 859925 h 1692747"/>
                <a:gd name="connsiteX23" fmla="*/ 416892 w 1873170"/>
                <a:gd name="connsiteY23" fmla="*/ 917990 h 1692747"/>
                <a:gd name="connsiteX24" fmla="*/ 418842 w 1873170"/>
                <a:gd name="connsiteY24" fmla="*/ 931639 h 1692747"/>
                <a:gd name="connsiteX25" fmla="*/ 355360 w 1873170"/>
                <a:gd name="connsiteY25" fmla="*/ 1196400 h 1692747"/>
                <a:gd name="connsiteX26" fmla="*/ 338894 w 1873170"/>
                <a:gd name="connsiteY26" fmla="*/ 1406561 h 1692747"/>
                <a:gd name="connsiteX27" fmla="*/ 339327 w 1873170"/>
                <a:gd name="connsiteY27" fmla="*/ 1413278 h 1692747"/>
                <a:gd name="connsiteX28" fmla="*/ 407142 w 1873170"/>
                <a:gd name="connsiteY28" fmla="*/ 1413278 h 1692747"/>
                <a:gd name="connsiteX29" fmla="*/ 402376 w 1873170"/>
                <a:gd name="connsiteY29" fmla="*/ 1424328 h 1692747"/>
                <a:gd name="connsiteX30" fmla="*/ 351894 w 1873170"/>
                <a:gd name="connsiteY30" fmla="*/ 1503625 h 1692747"/>
                <a:gd name="connsiteX31" fmla="*/ 346044 w 1873170"/>
                <a:gd name="connsiteY31" fmla="*/ 1516842 h 1692747"/>
                <a:gd name="connsiteX32" fmla="*/ 345833 w 1873170"/>
                <a:gd name="connsiteY32" fmla="*/ 1692747 h 1692747"/>
                <a:gd name="connsiteX33" fmla="*/ 117464 w 1873170"/>
                <a:gd name="connsiteY33" fmla="*/ 1692747 h 1692747"/>
                <a:gd name="connsiteX34" fmla="*/ 117249 w 1873170"/>
                <a:gd name="connsiteY34" fmla="*/ 1518575 h 1692747"/>
                <a:gd name="connsiteX35" fmla="*/ 113999 w 1873170"/>
                <a:gd name="connsiteY35" fmla="*/ 1506659 h 1692747"/>
                <a:gd name="connsiteX36" fmla="*/ 23001 w 1873170"/>
                <a:gd name="connsiteY36" fmla="*/ 1317297 h 1692747"/>
                <a:gd name="connsiteX37" fmla="*/ 7402 w 1873170"/>
                <a:gd name="connsiteY37" fmla="*/ 1028270 h 1692747"/>
                <a:gd name="connsiteX38" fmla="*/ 36651 w 1873170"/>
                <a:gd name="connsiteY38" fmla="*/ 933590 h 1692747"/>
                <a:gd name="connsiteX39" fmla="*/ 143465 w 1873170"/>
                <a:gd name="connsiteY39" fmla="*/ 846708 h 1692747"/>
                <a:gd name="connsiteX40" fmla="*/ 152998 w 1873170"/>
                <a:gd name="connsiteY40" fmla="*/ 843892 h 1692747"/>
                <a:gd name="connsiteX41" fmla="*/ 99483 w 1873170"/>
                <a:gd name="connsiteY41" fmla="*/ 560498 h 1692747"/>
                <a:gd name="connsiteX42" fmla="*/ 231945 w 1873170"/>
                <a:gd name="connsiteY42" fmla="*/ 502840 h 1692747"/>
                <a:gd name="connsiteX43" fmla="*/ 715018 w 1873170"/>
                <a:gd name="connsiteY43" fmla="*/ 141258 h 1692747"/>
                <a:gd name="connsiteX44" fmla="*/ 947062 w 1873170"/>
                <a:gd name="connsiteY44" fmla="*/ 325421 h 1692747"/>
                <a:gd name="connsiteX45" fmla="*/ 795616 w 1873170"/>
                <a:gd name="connsiteY45" fmla="*/ 606647 h 1692747"/>
                <a:gd name="connsiteX46" fmla="*/ 840032 w 1873170"/>
                <a:gd name="connsiteY46" fmla="*/ 655829 h 1692747"/>
                <a:gd name="connsiteX47" fmla="*/ 951612 w 1873170"/>
                <a:gd name="connsiteY47" fmla="*/ 853858 h 1692747"/>
                <a:gd name="connsiteX48" fmla="*/ 1049327 w 1873170"/>
                <a:gd name="connsiteY48" fmla="*/ 1224133 h 1692747"/>
                <a:gd name="connsiteX49" fmla="*/ 1062543 w 1873170"/>
                <a:gd name="connsiteY49" fmla="*/ 1374929 h 1692747"/>
                <a:gd name="connsiteX50" fmla="*/ 1062543 w 1873170"/>
                <a:gd name="connsiteY50" fmla="*/ 1387062 h 1692747"/>
                <a:gd name="connsiteX51" fmla="*/ 841115 w 1873170"/>
                <a:gd name="connsiteY51" fmla="*/ 1387062 h 1692747"/>
                <a:gd name="connsiteX52" fmla="*/ 841115 w 1873170"/>
                <a:gd name="connsiteY52" fmla="*/ 1692747 h 1692747"/>
                <a:gd name="connsiteX53" fmla="*/ 586538 w 1873170"/>
                <a:gd name="connsiteY53" fmla="*/ 1692747 h 1692747"/>
                <a:gd name="connsiteX54" fmla="*/ 586538 w 1873170"/>
                <a:gd name="connsiteY54" fmla="*/ 1387712 h 1692747"/>
                <a:gd name="connsiteX55" fmla="*/ 364027 w 1873170"/>
                <a:gd name="connsiteY55" fmla="*/ 1387712 h 1692747"/>
                <a:gd name="connsiteX56" fmla="*/ 367493 w 1873170"/>
                <a:gd name="connsiteY56" fmla="*/ 1315130 h 1692747"/>
                <a:gd name="connsiteX57" fmla="*/ 423392 w 1873170"/>
                <a:gd name="connsiteY57" fmla="*/ 1008121 h 1692747"/>
                <a:gd name="connsiteX58" fmla="*/ 534106 w 1873170"/>
                <a:gd name="connsiteY58" fmla="*/ 732961 h 1692747"/>
                <a:gd name="connsiteX59" fmla="*/ 633987 w 1873170"/>
                <a:gd name="connsiteY59" fmla="*/ 610331 h 1692747"/>
                <a:gd name="connsiteX60" fmla="*/ 635720 w 1873170"/>
                <a:gd name="connsiteY60" fmla="*/ 607731 h 1692747"/>
                <a:gd name="connsiteX61" fmla="*/ 480591 w 1873170"/>
                <a:gd name="connsiteY61" fmla="*/ 326287 h 1692747"/>
                <a:gd name="connsiteX62" fmla="*/ 715018 w 1873170"/>
                <a:gd name="connsiteY62" fmla="*/ 141258 h 1692747"/>
                <a:gd name="connsiteX63" fmla="*/ 1244755 w 1873170"/>
                <a:gd name="connsiteY63" fmla="*/ 429 h 1692747"/>
                <a:gd name="connsiteX64" fmla="*/ 1466400 w 1873170"/>
                <a:gd name="connsiteY64" fmla="*/ 186758 h 1692747"/>
                <a:gd name="connsiteX65" fmla="*/ 1335103 w 1873170"/>
                <a:gd name="connsiteY65" fmla="*/ 467767 h 1692747"/>
                <a:gd name="connsiteX66" fmla="*/ 1338570 w 1873170"/>
                <a:gd name="connsiteY66" fmla="*/ 469934 h 1692747"/>
                <a:gd name="connsiteX67" fmla="*/ 1516882 w 1873170"/>
                <a:gd name="connsiteY67" fmla="*/ 643263 h 1692747"/>
                <a:gd name="connsiteX68" fmla="*/ 1545048 w 1873170"/>
                <a:gd name="connsiteY68" fmla="*/ 840642 h 1692747"/>
                <a:gd name="connsiteX69" fmla="*/ 1540931 w 1873170"/>
                <a:gd name="connsiteY69" fmla="*/ 851042 h 1692747"/>
                <a:gd name="connsiteX70" fmla="*/ 1524249 w 1873170"/>
                <a:gd name="connsiteY70" fmla="*/ 1051237 h 1692747"/>
                <a:gd name="connsiteX71" fmla="*/ 1526632 w 1873170"/>
                <a:gd name="connsiteY71" fmla="*/ 1060986 h 1692747"/>
                <a:gd name="connsiteX72" fmla="*/ 1425884 w 1873170"/>
                <a:gd name="connsiteY72" fmla="*/ 1329646 h 1692747"/>
                <a:gd name="connsiteX73" fmla="*/ 1389702 w 1873170"/>
                <a:gd name="connsiteY73" fmla="*/ 1378179 h 1692747"/>
                <a:gd name="connsiteX74" fmla="*/ 1384935 w 1873170"/>
                <a:gd name="connsiteY74" fmla="*/ 1389445 h 1692747"/>
                <a:gd name="connsiteX75" fmla="*/ 1384723 w 1873170"/>
                <a:gd name="connsiteY75" fmla="*/ 1692747 h 1692747"/>
                <a:gd name="connsiteX76" fmla="*/ 1070559 w 1873170"/>
                <a:gd name="connsiteY76" fmla="*/ 1692747 h 1692747"/>
                <a:gd name="connsiteX77" fmla="*/ 1070559 w 1873170"/>
                <a:gd name="connsiteY77" fmla="*/ 1415228 h 1692747"/>
                <a:gd name="connsiteX78" fmla="*/ 1088109 w 1873170"/>
                <a:gd name="connsiteY78" fmla="*/ 1413494 h 1692747"/>
                <a:gd name="connsiteX79" fmla="*/ 1087893 w 1873170"/>
                <a:gd name="connsiteY79" fmla="*/ 1346546 h 1692747"/>
                <a:gd name="connsiteX80" fmla="*/ 1035027 w 1873170"/>
                <a:gd name="connsiteY80" fmla="*/ 1022637 h 1692747"/>
                <a:gd name="connsiteX81" fmla="*/ 921930 w 1873170"/>
                <a:gd name="connsiteY81" fmla="*/ 729928 h 1692747"/>
                <a:gd name="connsiteX82" fmla="*/ 919546 w 1873170"/>
                <a:gd name="connsiteY82" fmla="*/ 720828 h 1692747"/>
                <a:gd name="connsiteX83" fmla="*/ 977612 w 1873170"/>
                <a:gd name="connsiteY83" fmla="*/ 562882 h 1692747"/>
                <a:gd name="connsiteX84" fmla="*/ 1112375 w 1873170"/>
                <a:gd name="connsiteY84" fmla="*/ 471017 h 1692747"/>
                <a:gd name="connsiteX85" fmla="*/ 1121475 w 1873170"/>
                <a:gd name="connsiteY85" fmla="*/ 468417 h 1692747"/>
                <a:gd name="connsiteX86" fmla="*/ 999061 w 1873170"/>
                <a:gd name="connsiteY86" fmla="*/ 337554 h 1692747"/>
                <a:gd name="connsiteX87" fmla="*/ 996895 w 1873170"/>
                <a:gd name="connsiteY87" fmla="*/ 159892 h 1692747"/>
                <a:gd name="connsiteX88" fmla="*/ 1244755 w 1873170"/>
                <a:gd name="connsiteY88" fmla="*/ 429 h 169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873170" h="1692747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824311D-987A-4167-B9A0-0A276A964C09}"/>
                </a:ext>
              </a:extLst>
            </p:cNvPr>
            <p:cNvSpPr/>
            <p:nvPr/>
          </p:nvSpPr>
          <p:spPr>
            <a:xfrm>
              <a:off x="10797950" y="5726226"/>
              <a:ext cx="1047115" cy="501919"/>
            </a:xfrm>
            <a:custGeom>
              <a:avLst/>
              <a:gdLst>
                <a:gd name="connsiteX0" fmla="*/ 214834 w 1047115"/>
                <a:gd name="connsiteY0" fmla="*/ 73539 h 501919"/>
                <a:gd name="connsiteX1" fmla="*/ 278528 w 1047115"/>
                <a:gd name="connsiteY1" fmla="*/ 73539 h 501919"/>
                <a:gd name="connsiteX2" fmla="*/ 294624 w 1047115"/>
                <a:gd name="connsiteY2" fmla="*/ 90237 h 501919"/>
                <a:gd name="connsiteX3" fmla="*/ 294624 w 1047115"/>
                <a:gd name="connsiteY3" fmla="*/ 168133 h 501919"/>
                <a:gd name="connsiteX4" fmla="*/ 286877 w 1047115"/>
                <a:gd name="connsiteY4" fmla="*/ 185864 h 501919"/>
                <a:gd name="connsiteX5" fmla="*/ 222752 w 1047115"/>
                <a:gd name="connsiteY5" fmla="*/ 243878 h 501919"/>
                <a:gd name="connsiteX6" fmla="*/ 198996 w 1047115"/>
                <a:gd name="connsiteY6" fmla="*/ 242587 h 501919"/>
                <a:gd name="connsiteX7" fmla="*/ 196500 w 1047115"/>
                <a:gd name="connsiteY7" fmla="*/ 233205 h 501919"/>
                <a:gd name="connsiteX8" fmla="*/ 198738 w 1047115"/>
                <a:gd name="connsiteY8" fmla="*/ 87913 h 501919"/>
                <a:gd name="connsiteX9" fmla="*/ 214834 w 1047115"/>
                <a:gd name="connsiteY9" fmla="*/ 73539 h 501919"/>
                <a:gd name="connsiteX10" fmla="*/ 470833 w 1047115"/>
                <a:gd name="connsiteY10" fmla="*/ 33530 h 501919"/>
                <a:gd name="connsiteX11" fmla="*/ 483034 w 1047115"/>
                <a:gd name="connsiteY11" fmla="*/ 39275 h 501919"/>
                <a:gd name="connsiteX12" fmla="*/ 507996 w 1047115"/>
                <a:gd name="connsiteY12" fmla="*/ 64237 h 501919"/>
                <a:gd name="connsiteX13" fmla="*/ 507909 w 1047115"/>
                <a:gd name="connsiteY13" fmla="*/ 88337 h 501919"/>
                <a:gd name="connsiteX14" fmla="*/ 92606 w 1047115"/>
                <a:gd name="connsiteY14" fmla="*/ 495549 h 501919"/>
                <a:gd name="connsiteX15" fmla="*/ 76769 w 1047115"/>
                <a:gd name="connsiteY15" fmla="*/ 501919 h 501919"/>
                <a:gd name="connsiteX16" fmla="*/ 16517 w 1047115"/>
                <a:gd name="connsiteY16" fmla="*/ 501833 h 501919"/>
                <a:gd name="connsiteX17" fmla="*/ 250 w 1047115"/>
                <a:gd name="connsiteY17" fmla="*/ 489266 h 501919"/>
                <a:gd name="connsiteX18" fmla="*/ 4725 w 1047115"/>
                <a:gd name="connsiteY18" fmla="*/ 476527 h 501919"/>
                <a:gd name="connsiteX19" fmla="*/ 458503 w 1047115"/>
                <a:gd name="connsiteY19" fmla="*/ 39275 h 501919"/>
                <a:gd name="connsiteX20" fmla="*/ 470833 w 1047115"/>
                <a:gd name="connsiteY20" fmla="*/ 33530 h 501919"/>
                <a:gd name="connsiteX21" fmla="*/ 500243 w 1047115"/>
                <a:gd name="connsiteY21" fmla="*/ 549 h 501919"/>
                <a:gd name="connsiteX22" fmla="*/ 585886 w 1047115"/>
                <a:gd name="connsiteY22" fmla="*/ 27232 h 501919"/>
                <a:gd name="connsiteX23" fmla="*/ 595698 w 1047115"/>
                <a:gd name="connsiteY23" fmla="*/ 32998 h 501919"/>
                <a:gd name="connsiteX24" fmla="*/ 1041041 w 1047115"/>
                <a:gd name="connsiteY24" fmla="*/ 466291 h 501919"/>
                <a:gd name="connsiteX25" fmla="*/ 1046893 w 1047115"/>
                <a:gd name="connsiteY25" fmla="*/ 481268 h 501919"/>
                <a:gd name="connsiteX26" fmla="*/ 1030367 w 1047115"/>
                <a:gd name="connsiteY26" fmla="*/ 493662 h 501919"/>
                <a:gd name="connsiteX27" fmla="*/ 974850 w 1047115"/>
                <a:gd name="connsiteY27" fmla="*/ 493662 h 501919"/>
                <a:gd name="connsiteX28" fmla="*/ 956086 w 1047115"/>
                <a:gd name="connsiteY28" fmla="*/ 486088 h 501919"/>
                <a:gd name="connsiteX29" fmla="*/ 488106 w 1047115"/>
                <a:gd name="connsiteY29" fmla="*/ 26112 h 501919"/>
                <a:gd name="connsiteX30" fmla="*/ 486299 w 1047115"/>
                <a:gd name="connsiteY30" fmla="*/ 5025 h 501919"/>
                <a:gd name="connsiteX31" fmla="*/ 500243 w 1047115"/>
                <a:gd name="connsiteY31" fmla="*/ 549 h 50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115" h="501919">
                  <a:moveTo>
                    <a:pt x="214834" y="73539"/>
                  </a:moveTo>
                  <a:cubicBezTo>
                    <a:pt x="236094" y="73367"/>
                    <a:pt x="257268" y="73367"/>
                    <a:pt x="278528" y="73539"/>
                  </a:cubicBezTo>
                  <a:cubicBezTo>
                    <a:pt x="288685" y="73625"/>
                    <a:pt x="294538" y="79822"/>
                    <a:pt x="294624" y="90237"/>
                  </a:cubicBezTo>
                  <a:cubicBezTo>
                    <a:pt x="294710" y="103578"/>
                    <a:pt x="294538" y="155480"/>
                    <a:pt x="294624" y="168133"/>
                  </a:cubicBezTo>
                  <a:cubicBezTo>
                    <a:pt x="294710" y="175277"/>
                    <a:pt x="292386" y="180958"/>
                    <a:pt x="286877" y="185864"/>
                  </a:cubicBezTo>
                  <a:cubicBezTo>
                    <a:pt x="265359" y="205059"/>
                    <a:pt x="244099" y="224511"/>
                    <a:pt x="222752" y="243878"/>
                  </a:cubicBezTo>
                  <a:cubicBezTo>
                    <a:pt x="214748" y="251108"/>
                    <a:pt x="203902" y="250678"/>
                    <a:pt x="198996" y="242587"/>
                  </a:cubicBezTo>
                  <a:cubicBezTo>
                    <a:pt x="197361" y="239918"/>
                    <a:pt x="196500" y="236389"/>
                    <a:pt x="196500" y="233205"/>
                  </a:cubicBezTo>
                  <a:cubicBezTo>
                    <a:pt x="196758" y="201358"/>
                    <a:pt x="198480" y="90151"/>
                    <a:pt x="198738" y="87913"/>
                  </a:cubicBezTo>
                  <a:cubicBezTo>
                    <a:pt x="200029" y="78359"/>
                    <a:pt x="205194" y="73625"/>
                    <a:pt x="214834" y="73539"/>
                  </a:cubicBezTo>
                  <a:close/>
                  <a:moveTo>
                    <a:pt x="470833" y="33530"/>
                  </a:moveTo>
                  <a:cubicBezTo>
                    <a:pt x="475008" y="33530"/>
                    <a:pt x="479161" y="35445"/>
                    <a:pt x="483034" y="39275"/>
                  </a:cubicBezTo>
                  <a:cubicBezTo>
                    <a:pt x="491383" y="47538"/>
                    <a:pt x="499733" y="55888"/>
                    <a:pt x="507996" y="64237"/>
                  </a:cubicBezTo>
                  <a:cubicBezTo>
                    <a:pt x="515656" y="71983"/>
                    <a:pt x="515656" y="80763"/>
                    <a:pt x="507909" y="88337"/>
                  </a:cubicBezTo>
                  <a:cubicBezTo>
                    <a:pt x="444215" y="150826"/>
                    <a:pt x="139258" y="449759"/>
                    <a:pt x="92606" y="495549"/>
                  </a:cubicBezTo>
                  <a:cubicBezTo>
                    <a:pt x="88130" y="499939"/>
                    <a:pt x="82880" y="501919"/>
                    <a:pt x="76769" y="501919"/>
                  </a:cubicBezTo>
                  <a:cubicBezTo>
                    <a:pt x="66870" y="501833"/>
                    <a:pt x="26674" y="501919"/>
                    <a:pt x="16517" y="501833"/>
                  </a:cubicBezTo>
                  <a:cubicBezTo>
                    <a:pt x="7049" y="501747"/>
                    <a:pt x="1885" y="497788"/>
                    <a:pt x="250" y="489266"/>
                  </a:cubicBezTo>
                  <a:cubicBezTo>
                    <a:pt x="-697" y="484274"/>
                    <a:pt x="1110" y="479970"/>
                    <a:pt x="4725" y="476527"/>
                  </a:cubicBezTo>
                  <a:cubicBezTo>
                    <a:pt x="56369" y="426777"/>
                    <a:pt x="424074" y="72414"/>
                    <a:pt x="458503" y="39275"/>
                  </a:cubicBezTo>
                  <a:cubicBezTo>
                    <a:pt x="462463" y="35445"/>
                    <a:pt x="466659" y="33530"/>
                    <a:pt x="470833" y="33530"/>
                  </a:cubicBezTo>
                  <a:close/>
                  <a:moveTo>
                    <a:pt x="500243" y="549"/>
                  </a:moveTo>
                  <a:cubicBezTo>
                    <a:pt x="518404" y="5885"/>
                    <a:pt x="575557" y="23616"/>
                    <a:pt x="585886" y="27232"/>
                  </a:cubicBezTo>
                  <a:cubicBezTo>
                    <a:pt x="589415" y="28436"/>
                    <a:pt x="593029" y="30416"/>
                    <a:pt x="595698" y="32998"/>
                  </a:cubicBezTo>
                  <a:cubicBezTo>
                    <a:pt x="619024" y="55464"/>
                    <a:pt x="1026150" y="451831"/>
                    <a:pt x="1041041" y="466291"/>
                  </a:cubicBezTo>
                  <a:cubicBezTo>
                    <a:pt x="1045258" y="470423"/>
                    <a:pt x="1047926" y="475157"/>
                    <a:pt x="1046893" y="481268"/>
                  </a:cubicBezTo>
                  <a:cubicBezTo>
                    <a:pt x="1045430" y="489445"/>
                    <a:pt x="1039921" y="493577"/>
                    <a:pt x="1030367" y="493662"/>
                  </a:cubicBezTo>
                  <a:cubicBezTo>
                    <a:pt x="1020641" y="493662"/>
                    <a:pt x="983630" y="493490"/>
                    <a:pt x="974850" y="493662"/>
                  </a:cubicBezTo>
                  <a:cubicBezTo>
                    <a:pt x="967448" y="493749"/>
                    <a:pt x="961509" y="491425"/>
                    <a:pt x="956086" y="486088"/>
                  </a:cubicBezTo>
                  <a:cubicBezTo>
                    <a:pt x="914082" y="444515"/>
                    <a:pt x="511518" y="49266"/>
                    <a:pt x="488106" y="26112"/>
                  </a:cubicBezTo>
                  <a:cubicBezTo>
                    <a:pt x="481479" y="19571"/>
                    <a:pt x="480790" y="11308"/>
                    <a:pt x="486299" y="5025"/>
                  </a:cubicBezTo>
                  <a:cubicBezTo>
                    <a:pt x="490000" y="807"/>
                    <a:pt x="494906" y="-1001"/>
                    <a:pt x="500243" y="549"/>
                  </a:cubicBezTo>
                  <a:close/>
                </a:path>
              </a:pathLst>
            </a:custGeom>
            <a:solidFill>
              <a:schemeClr val="accent1"/>
            </a:solidFill>
            <a:ln w="60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DB0A17E7-4B0C-41B9-B574-2BD11D86C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B55431D-B5B9-417E-857F-FCF4252008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1FE51354-F93A-4DBC-AED0-C189EF51AA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65520" y="6518491"/>
            <a:ext cx="6126480" cy="33951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1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7B19B0-3649-419E-B83B-69001425C8F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DD0BA-4EFB-4795-8969-0FFB84E5BAE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56960" y="3238500"/>
            <a:ext cx="6035040" cy="3619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1CF2F88-87EB-4812-8080-E038E2F95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774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F2296-44BB-4865-AB73-F34651A6FD39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6045EE-39D8-4F62-BED2-6D58399E85D9}"/>
              </a:ext>
            </a:extLst>
          </p:cNvPr>
          <p:cNvGrpSpPr/>
          <p:nvPr userDrawn="1"/>
        </p:nvGrpSpPr>
        <p:grpSpPr>
          <a:xfrm>
            <a:off x="3295523" y="1504766"/>
            <a:ext cx="5600954" cy="3077345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034AF2-468F-410B-A6F3-C1BE01DC69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536716-C10B-49FB-8F64-BE25D35BAB7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CBED52C-895A-4399-8F65-905B0B362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EB1ADB-2C68-4189-ACB5-1712592CEF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E337976-CB3F-447D-87B4-52997E6326F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9E1F47-A49C-4E0D-953E-4A37A839AF4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8B896F-D884-4D96-90EF-079E156031F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F0D8746-DF02-4AA5-8E5F-0B6FCA4CC58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39C991-F1F1-4EA3-AE4E-55B883F4CFE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9937EE-9EF6-4EEE-A4FF-4100004AB7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BF1DFC7-97C8-43DB-9E4E-B89DD46664B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54C1C5-0F94-4850-9153-CA8A037EDE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A25A20-F8B4-4164-A7E0-BF6994E8607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48029" y="1677606"/>
            <a:ext cx="4124421" cy="2482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E4425-1F46-4BB4-868B-4098BA1E44B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845E88C-28C1-418B-A201-8EF6078280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828C03-0640-4801-9208-4E8FB4567E65}"/>
              </a:ext>
            </a:extLst>
          </p:cNvPr>
          <p:cNvSpPr/>
          <p:nvPr userDrawn="1"/>
        </p:nvSpPr>
        <p:spPr>
          <a:xfrm flipH="1">
            <a:off x="9647495" y="300218"/>
            <a:ext cx="2249231" cy="763537"/>
          </a:xfrm>
          <a:custGeom>
            <a:avLst/>
            <a:gdLst>
              <a:gd name="connsiteX0" fmla="*/ 1079499 w 2036992"/>
              <a:gd name="connsiteY0" fmla="*/ 533143 h 690412"/>
              <a:gd name="connsiteX1" fmla="*/ 954941 w 2036992"/>
              <a:gd name="connsiteY1" fmla="*/ 533143 h 690412"/>
              <a:gd name="connsiteX2" fmla="*/ 954941 w 2036992"/>
              <a:gd name="connsiteY2" fmla="*/ 657700 h 690412"/>
              <a:gd name="connsiteX3" fmla="*/ 1079499 w 2036992"/>
              <a:gd name="connsiteY3" fmla="*/ 657700 h 690412"/>
              <a:gd name="connsiteX4" fmla="*/ 1221670 w 2036992"/>
              <a:gd name="connsiteY4" fmla="*/ 533143 h 690412"/>
              <a:gd name="connsiteX5" fmla="*/ 1097112 w 2036992"/>
              <a:gd name="connsiteY5" fmla="*/ 533143 h 690412"/>
              <a:gd name="connsiteX6" fmla="*/ 1097112 w 2036992"/>
              <a:gd name="connsiteY6" fmla="*/ 657700 h 690412"/>
              <a:gd name="connsiteX7" fmla="*/ 1221670 w 2036992"/>
              <a:gd name="connsiteY7" fmla="*/ 657700 h 690412"/>
              <a:gd name="connsiteX8" fmla="*/ 1079499 w 2036992"/>
              <a:gd name="connsiteY8" fmla="*/ 384366 h 690412"/>
              <a:gd name="connsiteX9" fmla="*/ 954941 w 2036992"/>
              <a:gd name="connsiteY9" fmla="*/ 384366 h 690412"/>
              <a:gd name="connsiteX10" fmla="*/ 954941 w 2036992"/>
              <a:gd name="connsiteY10" fmla="*/ 508923 h 690412"/>
              <a:gd name="connsiteX11" fmla="*/ 1079499 w 2036992"/>
              <a:gd name="connsiteY11" fmla="*/ 508923 h 690412"/>
              <a:gd name="connsiteX12" fmla="*/ 1221670 w 2036992"/>
              <a:gd name="connsiteY12" fmla="*/ 384366 h 690412"/>
              <a:gd name="connsiteX13" fmla="*/ 1097112 w 2036992"/>
              <a:gd name="connsiteY13" fmla="*/ 384366 h 690412"/>
              <a:gd name="connsiteX14" fmla="*/ 1097112 w 2036992"/>
              <a:gd name="connsiteY14" fmla="*/ 508923 h 690412"/>
              <a:gd name="connsiteX15" fmla="*/ 1221670 w 2036992"/>
              <a:gd name="connsiteY15" fmla="*/ 508923 h 690412"/>
              <a:gd name="connsiteX16" fmla="*/ 1426032 w 2036992"/>
              <a:gd name="connsiteY16" fmla="*/ 153074 h 690412"/>
              <a:gd name="connsiteX17" fmla="*/ 1700842 w 2036992"/>
              <a:gd name="connsiteY17" fmla="*/ 377058 h 690412"/>
              <a:gd name="connsiteX18" fmla="*/ 1634751 w 2036992"/>
              <a:gd name="connsiteY18" fmla="*/ 379368 h 690412"/>
              <a:gd name="connsiteX19" fmla="*/ 1586252 w 2036992"/>
              <a:gd name="connsiteY19" fmla="*/ 425522 h 690412"/>
              <a:gd name="connsiteX20" fmla="*/ 1342825 w 2036992"/>
              <a:gd name="connsiteY20" fmla="*/ 216444 h 690412"/>
              <a:gd name="connsiteX21" fmla="*/ 1090822 w 2036992"/>
              <a:gd name="connsiteY21" fmla="*/ 0 h 690412"/>
              <a:gd name="connsiteX22" fmla="*/ 834158 w 2036992"/>
              <a:gd name="connsiteY22" fmla="*/ 7549 h 690412"/>
              <a:gd name="connsiteX23" fmla="*/ 0 w 2036992"/>
              <a:gd name="connsiteY23" fmla="*/ 675629 h 690412"/>
              <a:gd name="connsiteX24" fmla="*/ 252889 w 2036992"/>
              <a:gd name="connsiteY24" fmla="*/ 679403 h 690412"/>
              <a:gd name="connsiteX25" fmla="*/ 1094597 w 2036992"/>
              <a:gd name="connsiteY25" fmla="*/ 45293 h 690412"/>
              <a:gd name="connsiteX26" fmla="*/ 1577055 w 2036992"/>
              <a:gd name="connsiteY26" fmla="*/ 434274 h 690412"/>
              <a:gd name="connsiteX27" fmla="*/ 1309741 w 2036992"/>
              <a:gd name="connsiteY27" fmla="*/ 688665 h 690412"/>
              <a:gd name="connsiteX28" fmla="*/ 1408273 w 2036992"/>
              <a:gd name="connsiteY28" fmla="*/ 690412 h 690412"/>
              <a:gd name="connsiteX29" fmla="*/ 1638798 w 2036992"/>
              <a:gd name="connsiteY29" fmla="*/ 484055 h 690412"/>
              <a:gd name="connsiteX30" fmla="*/ 1698512 w 2036992"/>
              <a:gd name="connsiteY30" fmla="*/ 532199 h 690412"/>
              <a:gd name="connsiteX31" fmla="*/ 1706061 w 2036992"/>
              <a:gd name="connsiteY31" fmla="*/ 528425 h 690412"/>
              <a:gd name="connsiteX32" fmla="*/ 1646439 w 2036992"/>
              <a:gd name="connsiteY32" fmla="*/ 477215 h 690412"/>
              <a:gd name="connsiteX33" fmla="*/ 1736225 w 2036992"/>
              <a:gd name="connsiteY33" fmla="*/ 396842 h 690412"/>
              <a:gd name="connsiteX34" fmla="*/ 2036992 w 2036992"/>
              <a:gd name="connsiteY34" fmla="*/ 689498 h 690412"/>
              <a:gd name="connsiteX35" fmla="*/ 2029318 w 2036992"/>
              <a:gd name="connsiteY35" fmla="*/ 677134 h 690412"/>
              <a:gd name="connsiteX36" fmla="*/ 1734754 w 2036992"/>
              <a:gd name="connsiteY36" fmla="*/ 375873 h 690412"/>
              <a:gd name="connsiteX37" fmla="*/ 1705786 w 2036992"/>
              <a:gd name="connsiteY37" fmla="*/ 376885 h 690412"/>
              <a:gd name="connsiteX38" fmla="*/ 1706061 w 2036992"/>
              <a:gd name="connsiteY38" fmla="*/ 376746 h 690412"/>
              <a:gd name="connsiteX39" fmla="*/ 1424304 w 2036992"/>
              <a:gd name="connsiteY39" fmla="*/ 132105 h 690412"/>
              <a:gd name="connsiteX40" fmla="*/ 1306761 w 2036992"/>
              <a:gd name="connsiteY40" fmla="*/ 135600 h 690412"/>
              <a:gd name="connsiteX41" fmla="*/ 1276873 w 2036992"/>
              <a:gd name="connsiteY41" fmla="*/ 159798 h 690412"/>
              <a:gd name="connsiteX0" fmla="*/ 1079499 w 2036992"/>
              <a:gd name="connsiteY0" fmla="*/ 534220 h 691489"/>
              <a:gd name="connsiteX1" fmla="*/ 954941 w 2036992"/>
              <a:gd name="connsiteY1" fmla="*/ 534220 h 691489"/>
              <a:gd name="connsiteX2" fmla="*/ 954941 w 2036992"/>
              <a:gd name="connsiteY2" fmla="*/ 658777 h 691489"/>
              <a:gd name="connsiteX3" fmla="*/ 1079499 w 2036992"/>
              <a:gd name="connsiteY3" fmla="*/ 658777 h 691489"/>
              <a:gd name="connsiteX4" fmla="*/ 1079499 w 2036992"/>
              <a:gd name="connsiteY4" fmla="*/ 534220 h 691489"/>
              <a:gd name="connsiteX5" fmla="*/ 1221670 w 2036992"/>
              <a:gd name="connsiteY5" fmla="*/ 534220 h 691489"/>
              <a:gd name="connsiteX6" fmla="*/ 1097112 w 2036992"/>
              <a:gd name="connsiteY6" fmla="*/ 534220 h 691489"/>
              <a:gd name="connsiteX7" fmla="*/ 1097112 w 2036992"/>
              <a:gd name="connsiteY7" fmla="*/ 658777 h 691489"/>
              <a:gd name="connsiteX8" fmla="*/ 1221670 w 2036992"/>
              <a:gd name="connsiteY8" fmla="*/ 658777 h 691489"/>
              <a:gd name="connsiteX9" fmla="*/ 1221670 w 2036992"/>
              <a:gd name="connsiteY9" fmla="*/ 534220 h 691489"/>
              <a:gd name="connsiteX10" fmla="*/ 1079499 w 2036992"/>
              <a:gd name="connsiteY10" fmla="*/ 385443 h 691489"/>
              <a:gd name="connsiteX11" fmla="*/ 954941 w 2036992"/>
              <a:gd name="connsiteY11" fmla="*/ 385443 h 691489"/>
              <a:gd name="connsiteX12" fmla="*/ 954941 w 2036992"/>
              <a:gd name="connsiteY12" fmla="*/ 510000 h 691489"/>
              <a:gd name="connsiteX13" fmla="*/ 1079499 w 2036992"/>
              <a:gd name="connsiteY13" fmla="*/ 510000 h 691489"/>
              <a:gd name="connsiteX14" fmla="*/ 1079499 w 2036992"/>
              <a:gd name="connsiteY14" fmla="*/ 385443 h 691489"/>
              <a:gd name="connsiteX15" fmla="*/ 1221670 w 2036992"/>
              <a:gd name="connsiteY15" fmla="*/ 385443 h 691489"/>
              <a:gd name="connsiteX16" fmla="*/ 1097112 w 2036992"/>
              <a:gd name="connsiteY16" fmla="*/ 385443 h 691489"/>
              <a:gd name="connsiteX17" fmla="*/ 1097112 w 2036992"/>
              <a:gd name="connsiteY17" fmla="*/ 510000 h 691489"/>
              <a:gd name="connsiteX18" fmla="*/ 1221670 w 2036992"/>
              <a:gd name="connsiteY18" fmla="*/ 510000 h 691489"/>
              <a:gd name="connsiteX19" fmla="*/ 1221670 w 2036992"/>
              <a:gd name="connsiteY19" fmla="*/ 385443 h 691489"/>
              <a:gd name="connsiteX20" fmla="*/ 1426032 w 2036992"/>
              <a:gd name="connsiteY20" fmla="*/ 154151 h 691489"/>
              <a:gd name="connsiteX21" fmla="*/ 1700842 w 2036992"/>
              <a:gd name="connsiteY21" fmla="*/ 378135 h 691489"/>
              <a:gd name="connsiteX22" fmla="*/ 1634751 w 2036992"/>
              <a:gd name="connsiteY22" fmla="*/ 380445 h 691489"/>
              <a:gd name="connsiteX23" fmla="*/ 1586252 w 2036992"/>
              <a:gd name="connsiteY23" fmla="*/ 426599 h 691489"/>
              <a:gd name="connsiteX24" fmla="*/ 1342825 w 2036992"/>
              <a:gd name="connsiteY24" fmla="*/ 217521 h 691489"/>
              <a:gd name="connsiteX25" fmla="*/ 1426032 w 2036992"/>
              <a:gd name="connsiteY25" fmla="*/ 154151 h 691489"/>
              <a:gd name="connsiteX26" fmla="*/ 1090822 w 2036992"/>
              <a:gd name="connsiteY26" fmla="*/ 1077 h 691489"/>
              <a:gd name="connsiteX27" fmla="*/ 834158 w 2036992"/>
              <a:gd name="connsiteY27" fmla="*/ 0 h 691489"/>
              <a:gd name="connsiteX28" fmla="*/ 0 w 2036992"/>
              <a:gd name="connsiteY28" fmla="*/ 676706 h 691489"/>
              <a:gd name="connsiteX29" fmla="*/ 252889 w 2036992"/>
              <a:gd name="connsiteY29" fmla="*/ 680480 h 691489"/>
              <a:gd name="connsiteX30" fmla="*/ 1094597 w 2036992"/>
              <a:gd name="connsiteY30" fmla="*/ 46370 h 691489"/>
              <a:gd name="connsiteX31" fmla="*/ 1577055 w 2036992"/>
              <a:gd name="connsiteY31" fmla="*/ 435351 h 691489"/>
              <a:gd name="connsiteX32" fmla="*/ 1309741 w 2036992"/>
              <a:gd name="connsiteY32" fmla="*/ 689742 h 691489"/>
              <a:gd name="connsiteX33" fmla="*/ 1408273 w 2036992"/>
              <a:gd name="connsiteY33" fmla="*/ 691489 h 691489"/>
              <a:gd name="connsiteX34" fmla="*/ 1638798 w 2036992"/>
              <a:gd name="connsiteY34" fmla="*/ 485132 h 691489"/>
              <a:gd name="connsiteX35" fmla="*/ 1698512 w 2036992"/>
              <a:gd name="connsiteY35" fmla="*/ 533276 h 691489"/>
              <a:gd name="connsiteX36" fmla="*/ 1706061 w 2036992"/>
              <a:gd name="connsiteY36" fmla="*/ 529502 h 691489"/>
              <a:gd name="connsiteX37" fmla="*/ 1646439 w 2036992"/>
              <a:gd name="connsiteY37" fmla="*/ 478292 h 691489"/>
              <a:gd name="connsiteX38" fmla="*/ 1736225 w 2036992"/>
              <a:gd name="connsiteY38" fmla="*/ 397919 h 691489"/>
              <a:gd name="connsiteX39" fmla="*/ 2036992 w 2036992"/>
              <a:gd name="connsiteY39" fmla="*/ 690575 h 691489"/>
              <a:gd name="connsiteX40" fmla="*/ 2029318 w 2036992"/>
              <a:gd name="connsiteY40" fmla="*/ 678211 h 691489"/>
              <a:gd name="connsiteX41" fmla="*/ 1734754 w 2036992"/>
              <a:gd name="connsiteY41" fmla="*/ 376950 h 691489"/>
              <a:gd name="connsiteX42" fmla="*/ 1705786 w 2036992"/>
              <a:gd name="connsiteY42" fmla="*/ 377962 h 691489"/>
              <a:gd name="connsiteX43" fmla="*/ 1706061 w 2036992"/>
              <a:gd name="connsiteY43" fmla="*/ 377823 h 691489"/>
              <a:gd name="connsiteX44" fmla="*/ 1424304 w 2036992"/>
              <a:gd name="connsiteY44" fmla="*/ 133182 h 691489"/>
              <a:gd name="connsiteX45" fmla="*/ 1306761 w 2036992"/>
              <a:gd name="connsiteY45" fmla="*/ 136677 h 691489"/>
              <a:gd name="connsiteX46" fmla="*/ 1276873 w 2036992"/>
              <a:gd name="connsiteY46" fmla="*/ 160875 h 691489"/>
              <a:gd name="connsiteX47" fmla="*/ 1090822 w 2036992"/>
              <a:gd name="connsiteY47" fmla="*/ 1077 h 69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036992" h="691489">
                <a:moveTo>
                  <a:pt x="1079499" y="534220"/>
                </a:moveTo>
                <a:lnTo>
                  <a:pt x="954941" y="534220"/>
                </a:lnTo>
                <a:lnTo>
                  <a:pt x="954941" y="658777"/>
                </a:lnTo>
                <a:lnTo>
                  <a:pt x="1079499" y="658777"/>
                </a:lnTo>
                <a:lnTo>
                  <a:pt x="1079499" y="534220"/>
                </a:lnTo>
                <a:close/>
                <a:moveTo>
                  <a:pt x="1221670" y="534220"/>
                </a:moveTo>
                <a:lnTo>
                  <a:pt x="1097112" y="534220"/>
                </a:lnTo>
                <a:lnTo>
                  <a:pt x="1097112" y="658777"/>
                </a:lnTo>
                <a:lnTo>
                  <a:pt x="1221670" y="658777"/>
                </a:lnTo>
                <a:lnTo>
                  <a:pt x="1221670" y="534220"/>
                </a:lnTo>
                <a:close/>
                <a:moveTo>
                  <a:pt x="1079499" y="385443"/>
                </a:moveTo>
                <a:lnTo>
                  <a:pt x="954941" y="385443"/>
                </a:lnTo>
                <a:lnTo>
                  <a:pt x="954941" y="510000"/>
                </a:lnTo>
                <a:lnTo>
                  <a:pt x="1079499" y="510000"/>
                </a:lnTo>
                <a:lnTo>
                  <a:pt x="1079499" y="385443"/>
                </a:lnTo>
                <a:close/>
                <a:moveTo>
                  <a:pt x="1221670" y="385443"/>
                </a:moveTo>
                <a:lnTo>
                  <a:pt x="1097112" y="385443"/>
                </a:lnTo>
                <a:lnTo>
                  <a:pt x="1097112" y="510000"/>
                </a:lnTo>
                <a:lnTo>
                  <a:pt x="1221670" y="510000"/>
                </a:lnTo>
                <a:lnTo>
                  <a:pt x="1221670" y="385443"/>
                </a:lnTo>
                <a:close/>
                <a:moveTo>
                  <a:pt x="1426032" y="154151"/>
                </a:moveTo>
                <a:lnTo>
                  <a:pt x="1700842" y="378135"/>
                </a:lnTo>
                <a:lnTo>
                  <a:pt x="1634751" y="380445"/>
                </a:lnTo>
                <a:lnTo>
                  <a:pt x="1586252" y="426599"/>
                </a:lnTo>
                <a:lnTo>
                  <a:pt x="1342825" y="217521"/>
                </a:lnTo>
                <a:lnTo>
                  <a:pt x="1426032" y="154151"/>
                </a:lnTo>
                <a:close/>
                <a:moveTo>
                  <a:pt x="1090822" y="1077"/>
                </a:moveTo>
                <a:lnTo>
                  <a:pt x="834158" y="0"/>
                </a:lnTo>
                <a:lnTo>
                  <a:pt x="0" y="676706"/>
                </a:lnTo>
                <a:lnTo>
                  <a:pt x="252889" y="680480"/>
                </a:lnTo>
                <a:lnTo>
                  <a:pt x="1094597" y="46370"/>
                </a:lnTo>
                <a:lnTo>
                  <a:pt x="1577055" y="435351"/>
                </a:lnTo>
                <a:lnTo>
                  <a:pt x="1309741" y="689742"/>
                </a:lnTo>
                <a:lnTo>
                  <a:pt x="1408273" y="691489"/>
                </a:lnTo>
                <a:lnTo>
                  <a:pt x="1638798" y="485132"/>
                </a:lnTo>
                <a:lnTo>
                  <a:pt x="1698512" y="533276"/>
                </a:lnTo>
                <a:lnTo>
                  <a:pt x="1706061" y="529502"/>
                </a:lnTo>
                <a:lnTo>
                  <a:pt x="1646439" y="478292"/>
                </a:lnTo>
                <a:lnTo>
                  <a:pt x="1736225" y="397919"/>
                </a:lnTo>
                <a:lnTo>
                  <a:pt x="2036992" y="690575"/>
                </a:lnTo>
                <a:lnTo>
                  <a:pt x="2029318" y="678211"/>
                </a:lnTo>
                <a:lnTo>
                  <a:pt x="1734754" y="376950"/>
                </a:lnTo>
                <a:lnTo>
                  <a:pt x="1705786" y="377962"/>
                </a:lnTo>
                <a:lnTo>
                  <a:pt x="1706061" y="377823"/>
                </a:lnTo>
                <a:lnTo>
                  <a:pt x="1424304" y="133182"/>
                </a:lnTo>
                <a:lnTo>
                  <a:pt x="1306761" y="136677"/>
                </a:lnTo>
                <a:lnTo>
                  <a:pt x="1276873" y="160875"/>
                </a:lnTo>
                <a:lnTo>
                  <a:pt x="1090822" y="10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17B8062-F5FE-4D05-AE1E-6E1F3180C97D}"/>
              </a:ext>
            </a:extLst>
          </p:cNvPr>
          <p:cNvSpPr/>
          <p:nvPr userDrawn="1"/>
        </p:nvSpPr>
        <p:spPr>
          <a:xfrm>
            <a:off x="790576" y="800100"/>
            <a:ext cx="7258050" cy="5238750"/>
          </a:xfrm>
          <a:prstGeom prst="frame">
            <a:avLst>
              <a:gd name="adj1" fmla="val 8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947A7-486B-4E36-A34B-42636CBFDA5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72038" y="381000"/>
            <a:ext cx="2447925" cy="615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0AB743A-6BE9-471F-8C00-DFD97083AEA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96199" y="2933700"/>
            <a:ext cx="3705225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86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24A6107-44AE-458E-AAC2-6EA982FB5BC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80115" y="329978"/>
            <a:ext cx="7362544" cy="6198044"/>
          </a:xfrm>
          <a:custGeom>
            <a:avLst/>
            <a:gdLst>
              <a:gd name="connsiteX0" fmla="*/ 195262 w 7362544"/>
              <a:gd name="connsiteY0" fmla="*/ 3294555 h 6198044"/>
              <a:gd name="connsiteX1" fmla="*/ 333335 w 7362544"/>
              <a:gd name="connsiteY1" fmla="*/ 3351746 h 6198044"/>
              <a:gd name="connsiteX2" fmla="*/ 2552833 w 7362544"/>
              <a:gd name="connsiteY2" fmla="*/ 5571245 h 6198044"/>
              <a:gd name="connsiteX3" fmla="*/ 2552833 w 7362544"/>
              <a:gd name="connsiteY3" fmla="*/ 5847389 h 6198044"/>
              <a:gd name="connsiteX4" fmla="*/ 2552833 w 7362544"/>
              <a:gd name="connsiteY4" fmla="*/ 5847388 h 6198044"/>
              <a:gd name="connsiteX5" fmla="*/ 2276689 w 7362544"/>
              <a:gd name="connsiteY5" fmla="*/ 5847388 h 6198044"/>
              <a:gd name="connsiteX6" fmla="*/ 57192 w 7362544"/>
              <a:gd name="connsiteY6" fmla="*/ 3627889 h 6198044"/>
              <a:gd name="connsiteX7" fmla="*/ 14298 w 7362544"/>
              <a:gd name="connsiteY7" fmla="*/ 3416340 h 6198044"/>
              <a:gd name="connsiteX8" fmla="*/ 57191 w 7362544"/>
              <a:gd name="connsiteY8" fmla="*/ 3351746 h 6198044"/>
              <a:gd name="connsiteX9" fmla="*/ 57192 w 7362544"/>
              <a:gd name="connsiteY9" fmla="*/ 3351746 h 6198044"/>
              <a:gd name="connsiteX10" fmla="*/ 121785 w 7362544"/>
              <a:gd name="connsiteY10" fmla="*/ 3308852 h 6198044"/>
              <a:gd name="connsiteX11" fmla="*/ 195262 w 7362544"/>
              <a:gd name="connsiteY11" fmla="*/ 3294555 h 6198044"/>
              <a:gd name="connsiteX12" fmla="*/ 717266 w 7362544"/>
              <a:gd name="connsiteY12" fmla="*/ 3143498 h 6198044"/>
              <a:gd name="connsiteX13" fmla="*/ 855337 w 7362544"/>
              <a:gd name="connsiteY13" fmla="*/ 3200689 h 6198044"/>
              <a:gd name="connsiteX14" fmla="*/ 3519359 w 7362544"/>
              <a:gd name="connsiteY14" fmla="*/ 5864711 h 6198044"/>
              <a:gd name="connsiteX15" fmla="*/ 3519359 w 7362544"/>
              <a:gd name="connsiteY15" fmla="*/ 6140854 h 6198044"/>
              <a:gd name="connsiteX16" fmla="*/ 3519358 w 7362544"/>
              <a:gd name="connsiteY16" fmla="*/ 6140853 h 6198044"/>
              <a:gd name="connsiteX17" fmla="*/ 3243215 w 7362544"/>
              <a:gd name="connsiteY17" fmla="*/ 6140853 h 6198044"/>
              <a:gd name="connsiteX18" fmla="*/ 579194 w 7362544"/>
              <a:gd name="connsiteY18" fmla="*/ 3476832 h 6198044"/>
              <a:gd name="connsiteX19" fmla="*/ 536301 w 7362544"/>
              <a:gd name="connsiteY19" fmla="*/ 3265282 h 6198044"/>
              <a:gd name="connsiteX20" fmla="*/ 579194 w 7362544"/>
              <a:gd name="connsiteY20" fmla="*/ 3200688 h 6198044"/>
              <a:gd name="connsiteX21" fmla="*/ 643787 w 7362544"/>
              <a:gd name="connsiteY21" fmla="*/ 3157795 h 6198044"/>
              <a:gd name="connsiteX22" fmla="*/ 717266 w 7362544"/>
              <a:gd name="connsiteY22" fmla="*/ 3143498 h 6198044"/>
              <a:gd name="connsiteX23" fmla="*/ 1518292 w 7362544"/>
              <a:gd name="connsiteY23" fmla="*/ 2598405 h 6198044"/>
              <a:gd name="connsiteX24" fmla="*/ 1656365 w 7362544"/>
              <a:gd name="connsiteY24" fmla="*/ 2655597 h 6198044"/>
              <a:gd name="connsiteX25" fmla="*/ 4761287 w 7362544"/>
              <a:gd name="connsiteY25" fmla="*/ 5760520 h 6198044"/>
              <a:gd name="connsiteX26" fmla="*/ 4761287 w 7362544"/>
              <a:gd name="connsiteY26" fmla="*/ 6036665 h 6198044"/>
              <a:gd name="connsiteX27" fmla="*/ 4761287 w 7362544"/>
              <a:gd name="connsiteY27" fmla="*/ 6036663 h 6198044"/>
              <a:gd name="connsiteX28" fmla="*/ 4485144 w 7362544"/>
              <a:gd name="connsiteY28" fmla="*/ 6036663 h 6198044"/>
              <a:gd name="connsiteX29" fmla="*/ 1380221 w 7362544"/>
              <a:gd name="connsiteY29" fmla="*/ 2931740 h 6198044"/>
              <a:gd name="connsiteX30" fmla="*/ 1337328 w 7362544"/>
              <a:gd name="connsiteY30" fmla="*/ 2720191 h 6198044"/>
              <a:gd name="connsiteX31" fmla="*/ 1380221 w 7362544"/>
              <a:gd name="connsiteY31" fmla="*/ 2655597 h 6198044"/>
              <a:gd name="connsiteX32" fmla="*/ 1380221 w 7362544"/>
              <a:gd name="connsiteY32" fmla="*/ 2655596 h 6198044"/>
              <a:gd name="connsiteX33" fmla="*/ 1444815 w 7362544"/>
              <a:gd name="connsiteY33" fmla="*/ 2612704 h 6198044"/>
              <a:gd name="connsiteX34" fmla="*/ 1518292 w 7362544"/>
              <a:gd name="connsiteY34" fmla="*/ 2598405 h 6198044"/>
              <a:gd name="connsiteX35" fmla="*/ 427420 w 7362544"/>
              <a:gd name="connsiteY35" fmla="*/ 2180593 h 6198044"/>
              <a:gd name="connsiteX36" fmla="*/ 565492 w 7362544"/>
              <a:gd name="connsiteY36" fmla="*/ 2237784 h 6198044"/>
              <a:gd name="connsiteX37" fmla="*/ 3670415 w 7362544"/>
              <a:gd name="connsiteY37" fmla="*/ 5342707 h 6198044"/>
              <a:gd name="connsiteX38" fmla="*/ 3670415 w 7362544"/>
              <a:gd name="connsiteY38" fmla="*/ 5618851 h 6198044"/>
              <a:gd name="connsiteX39" fmla="*/ 3670414 w 7362544"/>
              <a:gd name="connsiteY39" fmla="*/ 5618850 h 6198044"/>
              <a:gd name="connsiteX40" fmla="*/ 3394271 w 7362544"/>
              <a:gd name="connsiteY40" fmla="*/ 5618850 h 6198044"/>
              <a:gd name="connsiteX41" fmla="*/ 289349 w 7362544"/>
              <a:gd name="connsiteY41" fmla="*/ 2513927 h 6198044"/>
              <a:gd name="connsiteX42" fmla="*/ 246456 w 7362544"/>
              <a:gd name="connsiteY42" fmla="*/ 2302378 h 6198044"/>
              <a:gd name="connsiteX43" fmla="*/ 289349 w 7362544"/>
              <a:gd name="connsiteY43" fmla="*/ 2237784 h 6198044"/>
              <a:gd name="connsiteX44" fmla="*/ 353943 w 7362544"/>
              <a:gd name="connsiteY44" fmla="*/ 2194890 h 6198044"/>
              <a:gd name="connsiteX45" fmla="*/ 427420 w 7362544"/>
              <a:gd name="connsiteY45" fmla="*/ 2180593 h 6198044"/>
              <a:gd name="connsiteX46" fmla="*/ 1403566 w 7362544"/>
              <a:gd name="connsiteY46" fmla="*/ 1810620 h 6198044"/>
              <a:gd name="connsiteX47" fmla="*/ 1541638 w 7362544"/>
              <a:gd name="connsiteY47" fmla="*/ 1867811 h 6198044"/>
              <a:gd name="connsiteX48" fmla="*/ 4646561 w 7362544"/>
              <a:gd name="connsiteY48" fmla="*/ 4972734 h 6198044"/>
              <a:gd name="connsiteX49" fmla="*/ 4646561 w 7362544"/>
              <a:gd name="connsiteY49" fmla="*/ 5248878 h 6198044"/>
              <a:gd name="connsiteX50" fmla="*/ 4646560 w 7362544"/>
              <a:gd name="connsiteY50" fmla="*/ 5248877 h 6198044"/>
              <a:gd name="connsiteX51" fmla="*/ 4370417 w 7362544"/>
              <a:gd name="connsiteY51" fmla="*/ 5248877 h 6198044"/>
              <a:gd name="connsiteX52" fmla="*/ 1265495 w 7362544"/>
              <a:gd name="connsiteY52" fmla="*/ 2143954 h 6198044"/>
              <a:gd name="connsiteX53" fmla="*/ 1222602 w 7362544"/>
              <a:gd name="connsiteY53" fmla="*/ 1932405 h 6198044"/>
              <a:gd name="connsiteX54" fmla="*/ 1265495 w 7362544"/>
              <a:gd name="connsiteY54" fmla="*/ 1867811 h 6198044"/>
              <a:gd name="connsiteX55" fmla="*/ 1265495 w 7362544"/>
              <a:gd name="connsiteY55" fmla="*/ 1867811 h 6198044"/>
              <a:gd name="connsiteX56" fmla="*/ 1330089 w 7362544"/>
              <a:gd name="connsiteY56" fmla="*/ 1824918 h 6198044"/>
              <a:gd name="connsiteX57" fmla="*/ 1403566 w 7362544"/>
              <a:gd name="connsiteY57" fmla="*/ 1810620 h 6198044"/>
              <a:gd name="connsiteX58" fmla="*/ 2204593 w 7362544"/>
              <a:gd name="connsiteY58" fmla="*/ 1265529 h 6198044"/>
              <a:gd name="connsiteX59" fmla="*/ 2342664 w 7362544"/>
              <a:gd name="connsiteY59" fmla="*/ 1322720 h 6198044"/>
              <a:gd name="connsiteX60" fmla="*/ 5447589 w 7362544"/>
              <a:gd name="connsiteY60" fmla="*/ 4427643 h 6198044"/>
              <a:gd name="connsiteX61" fmla="*/ 5447589 w 7362544"/>
              <a:gd name="connsiteY61" fmla="*/ 4703786 h 6198044"/>
              <a:gd name="connsiteX62" fmla="*/ 5447588 w 7362544"/>
              <a:gd name="connsiteY62" fmla="*/ 4703785 h 6198044"/>
              <a:gd name="connsiteX63" fmla="*/ 5171444 w 7362544"/>
              <a:gd name="connsiteY63" fmla="*/ 4703785 h 6198044"/>
              <a:gd name="connsiteX64" fmla="*/ 2066521 w 7362544"/>
              <a:gd name="connsiteY64" fmla="*/ 1598863 h 6198044"/>
              <a:gd name="connsiteX65" fmla="*/ 2023628 w 7362544"/>
              <a:gd name="connsiteY65" fmla="*/ 1387313 h 6198044"/>
              <a:gd name="connsiteX66" fmla="*/ 2066522 w 7362544"/>
              <a:gd name="connsiteY66" fmla="*/ 1322720 h 6198044"/>
              <a:gd name="connsiteX67" fmla="*/ 2131116 w 7362544"/>
              <a:gd name="connsiteY67" fmla="*/ 1279826 h 6198044"/>
              <a:gd name="connsiteX68" fmla="*/ 2204593 w 7362544"/>
              <a:gd name="connsiteY68" fmla="*/ 1265529 h 6198044"/>
              <a:gd name="connsiteX69" fmla="*/ 2716239 w 7362544"/>
              <a:gd name="connsiteY69" fmla="*/ 1104113 h 6198044"/>
              <a:gd name="connsiteX70" fmla="*/ 2854310 w 7362544"/>
              <a:gd name="connsiteY70" fmla="*/ 1161304 h 6198044"/>
              <a:gd name="connsiteX71" fmla="*/ 5959234 w 7362544"/>
              <a:gd name="connsiteY71" fmla="*/ 4266228 h 6198044"/>
              <a:gd name="connsiteX72" fmla="*/ 5959234 w 7362544"/>
              <a:gd name="connsiteY72" fmla="*/ 4542371 h 6198044"/>
              <a:gd name="connsiteX73" fmla="*/ 5959233 w 7362544"/>
              <a:gd name="connsiteY73" fmla="*/ 4542371 h 6198044"/>
              <a:gd name="connsiteX74" fmla="*/ 5683089 w 7362544"/>
              <a:gd name="connsiteY74" fmla="*/ 4542371 h 6198044"/>
              <a:gd name="connsiteX75" fmla="*/ 2578167 w 7362544"/>
              <a:gd name="connsiteY75" fmla="*/ 1437447 h 6198044"/>
              <a:gd name="connsiteX76" fmla="*/ 2535273 w 7362544"/>
              <a:gd name="connsiteY76" fmla="*/ 1225898 h 6198044"/>
              <a:gd name="connsiteX77" fmla="*/ 2578167 w 7362544"/>
              <a:gd name="connsiteY77" fmla="*/ 1161305 h 6198044"/>
              <a:gd name="connsiteX78" fmla="*/ 2642761 w 7362544"/>
              <a:gd name="connsiteY78" fmla="*/ 1118411 h 6198044"/>
              <a:gd name="connsiteX79" fmla="*/ 2716239 w 7362544"/>
              <a:gd name="connsiteY79" fmla="*/ 1104113 h 6198044"/>
              <a:gd name="connsiteX80" fmla="*/ 1113722 w 7362544"/>
              <a:gd name="connsiteY80" fmla="*/ 847716 h 6198044"/>
              <a:gd name="connsiteX81" fmla="*/ 1251793 w 7362544"/>
              <a:gd name="connsiteY81" fmla="*/ 904907 h 6198044"/>
              <a:gd name="connsiteX82" fmla="*/ 4356716 w 7362544"/>
              <a:gd name="connsiteY82" fmla="*/ 4009829 h 6198044"/>
              <a:gd name="connsiteX83" fmla="*/ 4356716 w 7362544"/>
              <a:gd name="connsiteY83" fmla="*/ 4285973 h 6198044"/>
              <a:gd name="connsiteX84" fmla="*/ 4356715 w 7362544"/>
              <a:gd name="connsiteY84" fmla="*/ 4285972 h 6198044"/>
              <a:gd name="connsiteX85" fmla="*/ 4080572 w 7362544"/>
              <a:gd name="connsiteY85" fmla="*/ 4285972 h 6198044"/>
              <a:gd name="connsiteX86" fmla="*/ 975650 w 7362544"/>
              <a:gd name="connsiteY86" fmla="*/ 1181049 h 6198044"/>
              <a:gd name="connsiteX87" fmla="*/ 932757 w 7362544"/>
              <a:gd name="connsiteY87" fmla="*/ 969500 h 6198044"/>
              <a:gd name="connsiteX88" fmla="*/ 975650 w 7362544"/>
              <a:gd name="connsiteY88" fmla="*/ 904906 h 6198044"/>
              <a:gd name="connsiteX89" fmla="*/ 1040244 w 7362544"/>
              <a:gd name="connsiteY89" fmla="*/ 862013 h 6198044"/>
              <a:gd name="connsiteX90" fmla="*/ 1113722 w 7362544"/>
              <a:gd name="connsiteY90" fmla="*/ 847716 h 6198044"/>
              <a:gd name="connsiteX91" fmla="*/ 4947782 w 7362544"/>
              <a:gd name="connsiteY91" fmla="*/ 643418 h 6198044"/>
              <a:gd name="connsiteX92" fmla="*/ 5085855 w 7362544"/>
              <a:gd name="connsiteY92" fmla="*/ 700609 h 6198044"/>
              <a:gd name="connsiteX93" fmla="*/ 7305353 w 7362544"/>
              <a:gd name="connsiteY93" fmla="*/ 2920108 h 6198044"/>
              <a:gd name="connsiteX94" fmla="*/ 7305353 w 7362544"/>
              <a:gd name="connsiteY94" fmla="*/ 3196251 h 6198044"/>
              <a:gd name="connsiteX95" fmla="*/ 7305353 w 7362544"/>
              <a:gd name="connsiteY95" fmla="*/ 3196251 h 6198044"/>
              <a:gd name="connsiteX96" fmla="*/ 7029209 w 7362544"/>
              <a:gd name="connsiteY96" fmla="*/ 3196251 h 6198044"/>
              <a:gd name="connsiteX97" fmla="*/ 4809711 w 7362544"/>
              <a:gd name="connsiteY97" fmla="*/ 976753 h 6198044"/>
              <a:gd name="connsiteX98" fmla="*/ 4766817 w 7362544"/>
              <a:gd name="connsiteY98" fmla="*/ 765203 h 6198044"/>
              <a:gd name="connsiteX99" fmla="*/ 4809711 w 7362544"/>
              <a:gd name="connsiteY99" fmla="*/ 700609 h 6198044"/>
              <a:gd name="connsiteX100" fmla="*/ 4874305 w 7362544"/>
              <a:gd name="connsiteY100" fmla="*/ 657715 h 6198044"/>
              <a:gd name="connsiteX101" fmla="*/ 4947782 w 7362544"/>
              <a:gd name="connsiteY101" fmla="*/ 643418 h 6198044"/>
              <a:gd name="connsiteX102" fmla="*/ 2446599 w 7362544"/>
              <a:gd name="connsiteY102" fmla="*/ 161414 h 6198044"/>
              <a:gd name="connsiteX103" fmla="*/ 2584671 w 7362544"/>
              <a:gd name="connsiteY103" fmla="*/ 218606 h 6198044"/>
              <a:gd name="connsiteX104" fmla="*/ 5689594 w 7362544"/>
              <a:gd name="connsiteY104" fmla="*/ 3323528 h 6198044"/>
              <a:gd name="connsiteX105" fmla="*/ 5689594 w 7362544"/>
              <a:gd name="connsiteY105" fmla="*/ 3599672 h 6198044"/>
              <a:gd name="connsiteX106" fmla="*/ 5689594 w 7362544"/>
              <a:gd name="connsiteY106" fmla="*/ 3599671 h 6198044"/>
              <a:gd name="connsiteX107" fmla="*/ 5413450 w 7362544"/>
              <a:gd name="connsiteY107" fmla="*/ 3599671 h 6198044"/>
              <a:gd name="connsiteX108" fmla="*/ 2308528 w 7362544"/>
              <a:gd name="connsiteY108" fmla="*/ 494748 h 6198044"/>
              <a:gd name="connsiteX109" fmla="*/ 2265635 w 7362544"/>
              <a:gd name="connsiteY109" fmla="*/ 283199 h 6198044"/>
              <a:gd name="connsiteX110" fmla="*/ 2308528 w 7362544"/>
              <a:gd name="connsiteY110" fmla="*/ 218605 h 6198044"/>
              <a:gd name="connsiteX111" fmla="*/ 2373122 w 7362544"/>
              <a:gd name="connsiteY111" fmla="*/ 175712 h 6198044"/>
              <a:gd name="connsiteX112" fmla="*/ 2446599 w 7362544"/>
              <a:gd name="connsiteY112" fmla="*/ 161414 h 6198044"/>
              <a:gd name="connsiteX113" fmla="*/ 3671944 w 7362544"/>
              <a:gd name="connsiteY113" fmla="*/ 40640 h 6198044"/>
              <a:gd name="connsiteX114" fmla="*/ 3810016 w 7362544"/>
              <a:gd name="connsiteY114" fmla="*/ 97831 h 6198044"/>
              <a:gd name="connsiteX115" fmla="*/ 6914939 w 7362544"/>
              <a:gd name="connsiteY115" fmla="*/ 3202755 h 6198044"/>
              <a:gd name="connsiteX116" fmla="*/ 6914939 w 7362544"/>
              <a:gd name="connsiteY116" fmla="*/ 3478898 h 6198044"/>
              <a:gd name="connsiteX117" fmla="*/ 6914939 w 7362544"/>
              <a:gd name="connsiteY117" fmla="*/ 3478897 h 6198044"/>
              <a:gd name="connsiteX118" fmla="*/ 6638795 w 7362544"/>
              <a:gd name="connsiteY118" fmla="*/ 3478897 h 6198044"/>
              <a:gd name="connsiteX119" fmla="*/ 3533874 w 7362544"/>
              <a:gd name="connsiteY119" fmla="*/ 373974 h 6198044"/>
              <a:gd name="connsiteX120" fmla="*/ 3490980 w 7362544"/>
              <a:gd name="connsiteY120" fmla="*/ 162425 h 6198044"/>
              <a:gd name="connsiteX121" fmla="*/ 3533873 w 7362544"/>
              <a:gd name="connsiteY121" fmla="*/ 97830 h 6198044"/>
              <a:gd name="connsiteX122" fmla="*/ 3598467 w 7362544"/>
              <a:gd name="connsiteY122" fmla="*/ 54937 h 6198044"/>
              <a:gd name="connsiteX123" fmla="*/ 3671944 w 7362544"/>
              <a:gd name="connsiteY123" fmla="*/ 40640 h 6198044"/>
              <a:gd name="connsiteX124" fmla="*/ 2958245 w 7362544"/>
              <a:gd name="connsiteY124" fmla="*/ 0 h 6198044"/>
              <a:gd name="connsiteX125" fmla="*/ 3096316 w 7362544"/>
              <a:gd name="connsiteY125" fmla="*/ 57191 h 6198044"/>
              <a:gd name="connsiteX126" fmla="*/ 6201239 w 7362544"/>
              <a:gd name="connsiteY126" fmla="*/ 3162114 h 6198044"/>
              <a:gd name="connsiteX127" fmla="*/ 6201239 w 7362544"/>
              <a:gd name="connsiteY127" fmla="*/ 3438258 h 6198044"/>
              <a:gd name="connsiteX128" fmla="*/ 6201239 w 7362544"/>
              <a:gd name="connsiteY128" fmla="*/ 3438257 h 6198044"/>
              <a:gd name="connsiteX129" fmla="*/ 5925095 w 7362544"/>
              <a:gd name="connsiteY129" fmla="*/ 3438257 h 6198044"/>
              <a:gd name="connsiteX130" fmla="*/ 2820173 w 7362544"/>
              <a:gd name="connsiteY130" fmla="*/ 333335 h 6198044"/>
              <a:gd name="connsiteX131" fmla="*/ 2777280 w 7362544"/>
              <a:gd name="connsiteY131" fmla="*/ 121786 h 6198044"/>
              <a:gd name="connsiteX132" fmla="*/ 2820173 w 7362544"/>
              <a:gd name="connsiteY132" fmla="*/ 57191 h 6198044"/>
              <a:gd name="connsiteX133" fmla="*/ 2884767 w 7362544"/>
              <a:gd name="connsiteY133" fmla="*/ 14298 h 6198044"/>
              <a:gd name="connsiteX134" fmla="*/ 2958245 w 7362544"/>
              <a:gd name="connsiteY134" fmla="*/ 0 h 61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362544" h="6198044">
                <a:moveTo>
                  <a:pt x="195262" y="3294555"/>
                </a:moveTo>
                <a:cubicBezTo>
                  <a:pt x="245234" y="3294555"/>
                  <a:pt x="295207" y="3313618"/>
                  <a:pt x="333335" y="3351746"/>
                </a:cubicBezTo>
                <a:lnTo>
                  <a:pt x="2552833" y="5571245"/>
                </a:lnTo>
                <a:cubicBezTo>
                  <a:pt x="2629088" y="5647501"/>
                  <a:pt x="2629088" y="5771133"/>
                  <a:pt x="2552833" y="5847389"/>
                </a:cubicBezTo>
                <a:lnTo>
                  <a:pt x="2552833" y="5847388"/>
                </a:lnTo>
                <a:cubicBezTo>
                  <a:pt x="2476577" y="5923642"/>
                  <a:pt x="2352944" y="5923643"/>
                  <a:pt x="2276689" y="5847388"/>
                </a:cubicBezTo>
                <a:lnTo>
                  <a:pt x="57192" y="3627889"/>
                </a:lnTo>
                <a:cubicBezTo>
                  <a:pt x="1" y="3570698"/>
                  <a:pt x="-14297" y="3486856"/>
                  <a:pt x="14298" y="3416340"/>
                </a:cubicBezTo>
                <a:lnTo>
                  <a:pt x="57191" y="3351746"/>
                </a:lnTo>
                <a:lnTo>
                  <a:pt x="57192" y="3351746"/>
                </a:lnTo>
                <a:lnTo>
                  <a:pt x="121785" y="3308852"/>
                </a:lnTo>
                <a:cubicBezTo>
                  <a:pt x="145290" y="3299321"/>
                  <a:pt x="170277" y="3294555"/>
                  <a:pt x="195262" y="3294555"/>
                </a:cubicBezTo>
                <a:close/>
                <a:moveTo>
                  <a:pt x="717266" y="3143498"/>
                </a:moveTo>
                <a:cubicBezTo>
                  <a:pt x="767238" y="3143498"/>
                  <a:pt x="817209" y="3162561"/>
                  <a:pt x="855337" y="3200689"/>
                </a:cubicBezTo>
                <a:lnTo>
                  <a:pt x="3519359" y="5864711"/>
                </a:lnTo>
                <a:cubicBezTo>
                  <a:pt x="3595614" y="5940966"/>
                  <a:pt x="3595614" y="6064599"/>
                  <a:pt x="3519359" y="6140854"/>
                </a:cubicBezTo>
                <a:lnTo>
                  <a:pt x="3519358" y="6140853"/>
                </a:lnTo>
                <a:cubicBezTo>
                  <a:pt x="3443103" y="6217108"/>
                  <a:pt x="3319469" y="6217108"/>
                  <a:pt x="3243215" y="6140853"/>
                </a:cubicBezTo>
                <a:lnTo>
                  <a:pt x="579194" y="3476832"/>
                </a:lnTo>
                <a:cubicBezTo>
                  <a:pt x="522003" y="3419640"/>
                  <a:pt x="507705" y="3335799"/>
                  <a:pt x="536301" y="3265282"/>
                </a:cubicBezTo>
                <a:lnTo>
                  <a:pt x="579194" y="3200688"/>
                </a:lnTo>
                <a:lnTo>
                  <a:pt x="643787" y="3157795"/>
                </a:lnTo>
                <a:cubicBezTo>
                  <a:pt x="667293" y="3148264"/>
                  <a:pt x="692279" y="3143498"/>
                  <a:pt x="717266" y="3143498"/>
                </a:cubicBezTo>
                <a:close/>
                <a:moveTo>
                  <a:pt x="1518292" y="2598405"/>
                </a:moveTo>
                <a:cubicBezTo>
                  <a:pt x="1568265" y="2598405"/>
                  <a:pt x="1618237" y="2617470"/>
                  <a:pt x="1656365" y="2655597"/>
                </a:cubicBezTo>
                <a:lnTo>
                  <a:pt x="4761287" y="5760520"/>
                </a:lnTo>
                <a:cubicBezTo>
                  <a:pt x="4837542" y="5836776"/>
                  <a:pt x="4837542" y="5960408"/>
                  <a:pt x="4761287" y="6036665"/>
                </a:cubicBezTo>
                <a:lnTo>
                  <a:pt x="4761287" y="6036663"/>
                </a:lnTo>
                <a:cubicBezTo>
                  <a:pt x="4685032" y="6112918"/>
                  <a:pt x="4561399" y="6112918"/>
                  <a:pt x="4485144" y="6036663"/>
                </a:cubicBezTo>
                <a:lnTo>
                  <a:pt x="1380221" y="2931740"/>
                </a:lnTo>
                <a:cubicBezTo>
                  <a:pt x="1323031" y="2874549"/>
                  <a:pt x="1308733" y="2790707"/>
                  <a:pt x="1337328" y="2720191"/>
                </a:cubicBezTo>
                <a:lnTo>
                  <a:pt x="1380221" y="2655597"/>
                </a:lnTo>
                <a:lnTo>
                  <a:pt x="1380221" y="2655596"/>
                </a:lnTo>
                <a:lnTo>
                  <a:pt x="1444815" y="2612704"/>
                </a:lnTo>
                <a:cubicBezTo>
                  <a:pt x="1468320" y="2603172"/>
                  <a:pt x="1493307" y="2598406"/>
                  <a:pt x="1518292" y="2598405"/>
                </a:cubicBezTo>
                <a:close/>
                <a:moveTo>
                  <a:pt x="427420" y="2180593"/>
                </a:moveTo>
                <a:cubicBezTo>
                  <a:pt x="477393" y="2180593"/>
                  <a:pt x="527364" y="2199656"/>
                  <a:pt x="565492" y="2237784"/>
                </a:cubicBezTo>
                <a:lnTo>
                  <a:pt x="3670415" y="5342707"/>
                </a:lnTo>
                <a:cubicBezTo>
                  <a:pt x="3746670" y="5418962"/>
                  <a:pt x="3746670" y="5542596"/>
                  <a:pt x="3670415" y="5618851"/>
                </a:cubicBezTo>
                <a:lnTo>
                  <a:pt x="3670414" y="5618850"/>
                </a:lnTo>
                <a:cubicBezTo>
                  <a:pt x="3594159" y="5695105"/>
                  <a:pt x="3470526" y="5695105"/>
                  <a:pt x="3394271" y="5618850"/>
                </a:cubicBezTo>
                <a:lnTo>
                  <a:pt x="289349" y="2513927"/>
                </a:lnTo>
                <a:cubicBezTo>
                  <a:pt x="232158" y="2456736"/>
                  <a:pt x="217860" y="2372894"/>
                  <a:pt x="246456" y="2302378"/>
                </a:cubicBezTo>
                <a:lnTo>
                  <a:pt x="289349" y="2237784"/>
                </a:lnTo>
                <a:lnTo>
                  <a:pt x="353943" y="2194890"/>
                </a:lnTo>
                <a:cubicBezTo>
                  <a:pt x="377448" y="2185358"/>
                  <a:pt x="402434" y="2180593"/>
                  <a:pt x="427420" y="2180593"/>
                </a:cubicBezTo>
                <a:close/>
                <a:moveTo>
                  <a:pt x="1403566" y="1810620"/>
                </a:moveTo>
                <a:cubicBezTo>
                  <a:pt x="1453539" y="1810620"/>
                  <a:pt x="1503511" y="1829684"/>
                  <a:pt x="1541638" y="1867811"/>
                </a:cubicBezTo>
                <a:lnTo>
                  <a:pt x="4646561" y="4972734"/>
                </a:lnTo>
                <a:cubicBezTo>
                  <a:pt x="4722816" y="5048989"/>
                  <a:pt x="4722816" y="5172623"/>
                  <a:pt x="4646561" y="5248878"/>
                </a:cubicBezTo>
                <a:lnTo>
                  <a:pt x="4646560" y="5248877"/>
                </a:lnTo>
                <a:cubicBezTo>
                  <a:pt x="4570305" y="5325132"/>
                  <a:pt x="4446672" y="5325132"/>
                  <a:pt x="4370417" y="5248877"/>
                </a:cubicBezTo>
                <a:lnTo>
                  <a:pt x="1265495" y="2143954"/>
                </a:lnTo>
                <a:cubicBezTo>
                  <a:pt x="1208304" y="2086763"/>
                  <a:pt x="1194006" y="2002921"/>
                  <a:pt x="1222602" y="1932405"/>
                </a:cubicBezTo>
                <a:lnTo>
                  <a:pt x="1265495" y="1867811"/>
                </a:lnTo>
                <a:lnTo>
                  <a:pt x="1265495" y="1867811"/>
                </a:lnTo>
                <a:lnTo>
                  <a:pt x="1330089" y="1824918"/>
                </a:lnTo>
                <a:cubicBezTo>
                  <a:pt x="1353594" y="1815386"/>
                  <a:pt x="1378580" y="1810620"/>
                  <a:pt x="1403566" y="1810620"/>
                </a:cubicBezTo>
                <a:close/>
                <a:moveTo>
                  <a:pt x="2204593" y="1265529"/>
                </a:moveTo>
                <a:cubicBezTo>
                  <a:pt x="2254565" y="1265528"/>
                  <a:pt x="2304537" y="1284592"/>
                  <a:pt x="2342664" y="1322720"/>
                </a:cubicBezTo>
                <a:lnTo>
                  <a:pt x="5447589" y="4427643"/>
                </a:lnTo>
                <a:cubicBezTo>
                  <a:pt x="5523844" y="4503898"/>
                  <a:pt x="5523843" y="4627530"/>
                  <a:pt x="5447589" y="4703786"/>
                </a:cubicBezTo>
                <a:lnTo>
                  <a:pt x="5447588" y="4703785"/>
                </a:lnTo>
                <a:cubicBezTo>
                  <a:pt x="5371333" y="4780041"/>
                  <a:pt x="5247700" y="4780041"/>
                  <a:pt x="5171444" y="4703785"/>
                </a:cubicBezTo>
                <a:lnTo>
                  <a:pt x="2066521" y="1598863"/>
                </a:lnTo>
                <a:cubicBezTo>
                  <a:pt x="2009332" y="1541671"/>
                  <a:pt x="1995034" y="1457829"/>
                  <a:pt x="2023628" y="1387313"/>
                </a:cubicBezTo>
                <a:lnTo>
                  <a:pt x="2066522" y="1322720"/>
                </a:lnTo>
                <a:lnTo>
                  <a:pt x="2131116" y="1279826"/>
                </a:lnTo>
                <a:cubicBezTo>
                  <a:pt x="2154622" y="1270294"/>
                  <a:pt x="2179608" y="1265528"/>
                  <a:pt x="2204593" y="1265529"/>
                </a:cubicBezTo>
                <a:close/>
                <a:moveTo>
                  <a:pt x="2716239" y="1104113"/>
                </a:moveTo>
                <a:cubicBezTo>
                  <a:pt x="2766210" y="1104113"/>
                  <a:pt x="2816183" y="1123177"/>
                  <a:pt x="2854310" y="1161304"/>
                </a:cubicBezTo>
                <a:lnTo>
                  <a:pt x="5959234" y="4266228"/>
                </a:lnTo>
                <a:cubicBezTo>
                  <a:pt x="6035489" y="4342483"/>
                  <a:pt x="6035488" y="4466116"/>
                  <a:pt x="5959234" y="4542371"/>
                </a:cubicBezTo>
                <a:lnTo>
                  <a:pt x="5959233" y="4542371"/>
                </a:lnTo>
                <a:cubicBezTo>
                  <a:pt x="5882978" y="4618626"/>
                  <a:pt x="5759344" y="4618626"/>
                  <a:pt x="5683089" y="4542371"/>
                </a:cubicBezTo>
                <a:lnTo>
                  <a:pt x="2578167" y="1437447"/>
                </a:lnTo>
                <a:cubicBezTo>
                  <a:pt x="2520976" y="1380256"/>
                  <a:pt x="2506678" y="1296415"/>
                  <a:pt x="2535273" y="1225898"/>
                </a:cubicBezTo>
                <a:lnTo>
                  <a:pt x="2578167" y="1161305"/>
                </a:lnTo>
                <a:lnTo>
                  <a:pt x="2642761" y="1118411"/>
                </a:lnTo>
                <a:cubicBezTo>
                  <a:pt x="2666267" y="1108880"/>
                  <a:pt x="2691252" y="1104113"/>
                  <a:pt x="2716239" y="1104113"/>
                </a:cubicBezTo>
                <a:close/>
                <a:moveTo>
                  <a:pt x="1113722" y="847716"/>
                </a:moveTo>
                <a:cubicBezTo>
                  <a:pt x="1163694" y="847715"/>
                  <a:pt x="1213666" y="866779"/>
                  <a:pt x="1251793" y="904907"/>
                </a:cubicBezTo>
                <a:lnTo>
                  <a:pt x="4356716" y="4009829"/>
                </a:lnTo>
                <a:cubicBezTo>
                  <a:pt x="4432971" y="4086085"/>
                  <a:pt x="4432971" y="4209718"/>
                  <a:pt x="4356716" y="4285973"/>
                </a:cubicBezTo>
                <a:lnTo>
                  <a:pt x="4356715" y="4285972"/>
                </a:lnTo>
                <a:cubicBezTo>
                  <a:pt x="4280461" y="4362227"/>
                  <a:pt x="4156827" y="4362227"/>
                  <a:pt x="4080572" y="4285972"/>
                </a:cubicBezTo>
                <a:lnTo>
                  <a:pt x="975650" y="1181049"/>
                </a:lnTo>
                <a:cubicBezTo>
                  <a:pt x="918459" y="1123859"/>
                  <a:pt x="904162" y="1040017"/>
                  <a:pt x="932757" y="969500"/>
                </a:cubicBezTo>
                <a:lnTo>
                  <a:pt x="975650" y="904906"/>
                </a:lnTo>
                <a:lnTo>
                  <a:pt x="1040244" y="862013"/>
                </a:lnTo>
                <a:cubicBezTo>
                  <a:pt x="1063750" y="852481"/>
                  <a:pt x="1088736" y="847716"/>
                  <a:pt x="1113722" y="847716"/>
                </a:cubicBezTo>
                <a:close/>
                <a:moveTo>
                  <a:pt x="4947782" y="643418"/>
                </a:moveTo>
                <a:cubicBezTo>
                  <a:pt x="4997755" y="643418"/>
                  <a:pt x="5047727" y="662481"/>
                  <a:pt x="5085855" y="700609"/>
                </a:cubicBezTo>
                <a:lnTo>
                  <a:pt x="7305353" y="2920108"/>
                </a:lnTo>
                <a:cubicBezTo>
                  <a:pt x="7381608" y="2996364"/>
                  <a:pt x="7381608" y="3119997"/>
                  <a:pt x="7305353" y="3196251"/>
                </a:cubicBezTo>
                <a:lnTo>
                  <a:pt x="7305353" y="3196251"/>
                </a:lnTo>
                <a:cubicBezTo>
                  <a:pt x="7229098" y="3272506"/>
                  <a:pt x="7105464" y="3272506"/>
                  <a:pt x="7029209" y="3196251"/>
                </a:cubicBezTo>
                <a:lnTo>
                  <a:pt x="4809711" y="976753"/>
                </a:lnTo>
                <a:cubicBezTo>
                  <a:pt x="4752520" y="919560"/>
                  <a:pt x="4738222" y="835720"/>
                  <a:pt x="4766817" y="765203"/>
                </a:cubicBezTo>
                <a:lnTo>
                  <a:pt x="4809711" y="700609"/>
                </a:lnTo>
                <a:lnTo>
                  <a:pt x="4874305" y="657715"/>
                </a:lnTo>
                <a:cubicBezTo>
                  <a:pt x="4897810" y="648184"/>
                  <a:pt x="4922796" y="643418"/>
                  <a:pt x="4947782" y="643418"/>
                </a:cubicBezTo>
                <a:close/>
                <a:moveTo>
                  <a:pt x="2446599" y="161414"/>
                </a:moveTo>
                <a:cubicBezTo>
                  <a:pt x="2496572" y="161414"/>
                  <a:pt x="2546544" y="180478"/>
                  <a:pt x="2584671" y="218606"/>
                </a:cubicBezTo>
                <a:lnTo>
                  <a:pt x="5689594" y="3323528"/>
                </a:lnTo>
                <a:cubicBezTo>
                  <a:pt x="5765849" y="3399784"/>
                  <a:pt x="5765849" y="3523417"/>
                  <a:pt x="5689594" y="3599672"/>
                </a:cubicBezTo>
                <a:lnTo>
                  <a:pt x="5689594" y="3599671"/>
                </a:lnTo>
                <a:cubicBezTo>
                  <a:pt x="5613339" y="3675926"/>
                  <a:pt x="5489705" y="3675926"/>
                  <a:pt x="5413450" y="3599671"/>
                </a:cubicBezTo>
                <a:lnTo>
                  <a:pt x="2308528" y="494748"/>
                </a:lnTo>
                <a:cubicBezTo>
                  <a:pt x="2251337" y="437558"/>
                  <a:pt x="2237039" y="353715"/>
                  <a:pt x="2265635" y="283199"/>
                </a:cubicBezTo>
                <a:lnTo>
                  <a:pt x="2308528" y="218605"/>
                </a:lnTo>
                <a:lnTo>
                  <a:pt x="2373122" y="175712"/>
                </a:lnTo>
                <a:cubicBezTo>
                  <a:pt x="2396627" y="166181"/>
                  <a:pt x="2421613" y="161414"/>
                  <a:pt x="2446599" y="161414"/>
                </a:cubicBezTo>
                <a:close/>
                <a:moveTo>
                  <a:pt x="3671944" y="40640"/>
                </a:moveTo>
                <a:cubicBezTo>
                  <a:pt x="3721917" y="40640"/>
                  <a:pt x="3771888" y="59704"/>
                  <a:pt x="3810016" y="97831"/>
                </a:cubicBezTo>
                <a:lnTo>
                  <a:pt x="6914939" y="3202755"/>
                </a:lnTo>
                <a:cubicBezTo>
                  <a:pt x="6991194" y="3279010"/>
                  <a:pt x="6991194" y="3402643"/>
                  <a:pt x="6914939" y="3478898"/>
                </a:cubicBezTo>
                <a:lnTo>
                  <a:pt x="6914939" y="3478897"/>
                </a:lnTo>
                <a:cubicBezTo>
                  <a:pt x="6838683" y="3555153"/>
                  <a:pt x="6715050" y="3555153"/>
                  <a:pt x="6638795" y="3478897"/>
                </a:cubicBezTo>
                <a:lnTo>
                  <a:pt x="3533874" y="373974"/>
                </a:lnTo>
                <a:cubicBezTo>
                  <a:pt x="3476682" y="316783"/>
                  <a:pt x="3462384" y="232941"/>
                  <a:pt x="3490980" y="162425"/>
                </a:cubicBezTo>
                <a:lnTo>
                  <a:pt x="3533873" y="97830"/>
                </a:lnTo>
                <a:lnTo>
                  <a:pt x="3598467" y="54937"/>
                </a:lnTo>
                <a:cubicBezTo>
                  <a:pt x="3621972" y="45406"/>
                  <a:pt x="3646957" y="40640"/>
                  <a:pt x="3671944" y="40640"/>
                </a:cubicBezTo>
                <a:close/>
                <a:moveTo>
                  <a:pt x="2958245" y="0"/>
                </a:moveTo>
                <a:cubicBezTo>
                  <a:pt x="3008217" y="1"/>
                  <a:pt x="3058189" y="19064"/>
                  <a:pt x="3096316" y="57191"/>
                </a:cubicBezTo>
                <a:lnTo>
                  <a:pt x="6201239" y="3162114"/>
                </a:lnTo>
                <a:cubicBezTo>
                  <a:pt x="6277494" y="3238369"/>
                  <a:pt x="6277494" y="3362003"/>
                  <a:pt x="6201239" y="3438258"/>
                </a:cubicBezTo>
                <a:lnTo>
                  <a:pt x="6201239" y="3438257"/>
                </a:lnTo>
                <a:cubicBezTo>
                  <a:pt x="6124984" y="3514512"/>
                  <a:pt x="6001350" y="3514512"/>
                  <a:pt x="5925095" y="3438257"/>
                </a:cubicBezTo>
                <a:lnTo>
                  <a:pt x="2820173" y="333335"/>
                </a:lnTo>
                <a:cubicBezTo>
                  <a:pt x="2762982" y="276144"/>
                  <a:pt x="2748684" y="192301"/>
                  <a:pt x="2777280" y="121786"/>
                </a:cubicBezTo>
                <a:lnTo>
                  <a:pt x="2820173" y="57191"/>
                </a:lnTo>
                <a:lnTo>
                  <a:pt x="2884767" y="14298"/>
                </a:lnTo>
                <a:cubicBezTo>
                  <a:pt x="2908272" y="4766"/>
                  <a:pt x="2933258" y="0"/>
                  <a:pt x="29582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53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4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6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0242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058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82C4-7092-4347-A051-B3265F9FEE28}" type="datetimeFigureOut">
              <a:rPr lang="bg-BG" smtClean="0"/>
              <a:t>25.4.2023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F5DA-0065-4D7F-B969-08258FCC783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438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F68A70A-268D-2C0E-4578-4BFA000AF6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2143" y="0"/>
            <a:ext cx="3625970" cy="3872608"/>
          </a:xfrm>
          <a:custGeom>
            <a:avLst/>
            <a:gdLst>
              <a:gd name="connsiteX0" fmla="*/ 0 w 3625970"/>
              <a:gd name="connsiteY0" fmla="*/ 0 h 3872608"/>
              <a:gd name="connsiteX1" fmla="*/ 3625970 w 3625970"/>
              <a:gd name="connsiteY1" fmla="*/ 0 h 3872608"/>
              <a:gd name="connsiteX2" fmla="*/ 3625970 w 3625970"/>
              <a:gd name="connsiteY2" fmla="*/ 1537314 h 3872608"/>
              <a:gd name="connsiteX3" fmla="*/ 2339974 w 3625970"/>
              <a:gd name="connsiteY3" fmla="*/ 2743511 h 3872608"/>
              <a:gd name="connsiteX4" fmla="*/ 2343946 w 3625970"/>
              <a:gd name="connsiteY4" fmla="*/ 2747478 h 3872608"/>
              <a:gd name="connsiteX5" fmla="*/ 3625970 w 3625970"/>
              <a:gd name="connsiteY5" fmla="*/ 1545006 h 3872608"/>
              <a:gd name="connsiteX6" fmla="*/ 3625970 w 3625970"/>
              <a:gd name="connsiteY6" fmla="*/ 1645399 h 3872608"/>
              <a:gd name="connsiteX7" fmla="*/ 2339974 w 3625970"/>
              <a:gd name="connsiteY7" fmla="*/ 2851596 h 3872608"/>
              <a:gd name="connsiteX8" fmla="*/ 2343946 w 3625970"/>
              <a:gd name="connsiteY8" fmla="*/ 2855564 h 3872608"/>
              <a:gd name="connsiteX9" fmla="*/ 3625970 w 3625970"/>
              <a:gd name="connsiteY9" fmla="*/ 1653092 h 3872608"/>
              <a:gd name="connsiteX10" fmla="*/ 3625970 w 3625970"/>
              <a:gd name="connsiteY10" fmla="*/ 1754453 h 3872608"/>
              <a:gd name="connsiteX11" fmla="*/ 2339974 w 3625970"/>
              <a:gd name="connsiteY11" fmla="*/ 2960650 h 3872608"/>
              <a:gd name="connsiteX12" fmla="*/ 2343946 w 3625970"/>
              <a:gd name="connsiteY12" fmla="*/ 2964617 h 3872608"/>
              <a:gd name="connsiteX13" fmla="*/ 3625970 w 3625970"/>
              <a:gd name="connsiteY13" fmla="*/ 1762146 h 3872608"/>
              <a:gd name="connsiteX14" fmla="*/ 3625970 w 3625970"/>
              <a:gd name="connsiteY14" fmla="*/ 1862539 h 3872608"/>
              <a:gd name="connsiteX15" fmla="*/ 2339974 w 3625970"/>
              <a:gd name="connsiteY15" fmla="*/ 3068736 h 3872608"/>
              <a:gd name="connsiteX16" fmla="*/ 2343946 w 3625970"/>
              <a:gd name="connsiteY16" fmla="*/ 3072703 h 3872608"/>
              <a:gd name="connsiteX17" fmla="*/ 3625970 w 3625970"/>
              <a:gd name="connsiteY17" fmla="*/ 1870231 h 3872608"/>
              <a:gd name="connsiteX18" fmla="*/ 3625970 w 3625970"/>
              <a:gd name="connsiteY18" fmla="*/ 1971592 h 3872608"/>
              <a:gd name="connsiteX19" fmla="*/ 2339974 w 3625970"/>
              <a:gd name="connsiteY19" fmla="*/ 3177789 h 3872608"/>
              <a:gd name="connsiteX20" fmla="*/ 2343946 w 3625970"/>
              <a:gd name="connsiteY20" fmla="*/ 3181756 h 3872608"/>
              <a:gd name="connsiteX21" fmla="*/ 3625970 w 3625970"/>
              <a:gd name="connsiteY21" fmla="*/ 1979285 h 3872608"/>
              <a:gd name="connsiteX22" fmla="*/ 3625970 w 3625970"/>
              <a:gd name="connsiteY22" fmla="*/ 2079678 h 3872608"/>
              <a:gd name="connsiteX23" fmla="*/ 2339974 w 3625970"/>
              <a:gd name="connsiteY23" fmla="*/ 3285875 h 3872608"/>
              <a:gd name="connsiteX24" fmla="*/ 2343946 w 3625970"/>
              <a:gd name="connsiteY24" fmla="*/ 3289842 h 3872608"/>
              <a:gd name="connsiteX25" fmla="*/ 3625970 w 3625970"/>
              <a:gd name="connsiteY25" fmla="*/ 2087371 h 3872608"/>
              <a:gd name="connsiteX26" fmla="*/ 3625970 w 3625970"/>
              <a:gd name="connsiteY26" fmla="*/ 2161468 h 3872608"/>
              <a:gd name="connsiteX27" fmla="*/ 3573427 w 3625970"/>
              <a:gd name="connsiteY27" fmla="*/ 2283500 h 3872608"/>
              <a:gd name="connsiteX28" fmla="*/ 1927472 w 3625970"/>
              <a:gd name="connsiteY28" fmla="*/ 3827251 h 3872608"/>
              <a:gd name="connsiteX29" fmla="*/ 1698498 w 3625970"/>
              <a:gd name="connsiteY29" fmla="*/ 3827251 h 3872608"/>
              <a:gd name="connsiteX30" fmla="*/ 52543 w 3625970"/>
              <a:gd name="connsiteY30" fmla="*/ 2283500 h 3872608"/>
              <a:gd name="connsiteX31" fmla="*/ 0 w 3625970"/>
              <a:gd name="connsiteY31" fmla="*/ 2161468 h 387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25970" h="3872608">
                <a:moveTo>
                  <a:pt x="0" y="0"/>
                </a:moveTo>
                <a:lnTo>
                  <a:pt x="3625970" y="0"/>
                </a:lnTo>
                <a:lnTo>
                  <a:pt x="3625970" y="1537314"/>
                </a:lnTo>
                <a:lnTo>
                  <a:pt x="2339974" y="2743511"/>
                </a:lnTo>
                <a:lnTo>
                  <a:pt x="2343946" y="2747478"/>
                </a:lnTo>
                <a:lnTo>
                  <a:pt x="3625970" y="1545006"/>
                </a:lnTo>
                <a:lnTo>
                  <a:pt x="3625970" y="1645399"/>
                </a:lnTo>
                <a:lnTo>
                  <a:pt x="2339974" y="2851596"/>
                </a:lnTo>
                <a:lnTo>
                  <a:pt x="2343946" y="2855564"/>
                </a:lnTo>
                <a:lnTo>
                  <a:pt x="3625970" y="1653092"/>
                </a:lnTo>
                <a:lnTo>
                  <a:pt x="3625970" y="1754453"/>
                </a:lnTo>
                <a:lnTo>
                  <a:pt x="2339974" y="2960650"/>
                </a:lnTo>
                <a:lnTo>
                  <a:pt x="2343946" y="2964617"/>
                </a:lnTo>
                <a:lnTo>
                  <a:pt x="3625970" y="1762146"/>
                </a:lnTo>
                <a:lnTo>
                  <a:pt x="3625970" y="1862539"/>
                </a:lnTo>
                <a:lnTo>
                  <a:pt x="2339974" y="3068736"/>
                </a:lnTo>
                <a:lnTo>
                  <a:pt x="2343946" y="3072703"/>
                </a:lnTo>
                <a:lnTo>
                  <a:pt x="3625970" y="1870231"/>
                </a:lnTo>
                <a:lnTo>
                  <a:pt x="3625970" y="1971592"/>
                </a:lnTo>
                <a:lnTo>
                  <a:pt x="2339974" y="3177789"/>
                </a:lnTo>
                <a:lnTo>
                  <a:pt x="2343946" y="3181756"/>
                </a:lnTo>
                <a:lnTo>
                  <a:pt x="3625970" y="1979285"/>
                </a:lnTo>
                <a:lnTo>
                  <a:pt x="3625970" y="2079678"/>
                </a:lnTo>
                <a:lnTo>
                  <a:pt x="2339974" y="3285875"/>
                </a:lnTo>
                <a:lnTo>
                  <a:pt x="2343946" y="3289842"/>
                </a:lnTo>
                <a:lnTo>
                  <a:pt x="3625970" y="2087371"/>
                </a:lnTo>
                <a:lnTo>
                  <a:pt x="3625970" y="2161468"/>
                </a:lnTo>
                <a:cubicBezTo>
                  <a:pt x="3625970" y="2208085"/>
                  <a:pt x="3607169" y="2251642"/>
                  <a:pt x="3573427" y="2283500"/>
                </a:cubicBezTo>
                <a:lnTo>
                  <a:pt x="1927472" y="3827251"/>
                </a:lnTo>
                <a:cubicBezTo>
                  <a:pt x="1863010" y="3887727"/>
                  <a:pt x="1762960" y="3887727"/>
                  <a:pt x="1698498" y="3827251"/>
                </a:cubicBezTo>
                <a:lnTo>
                  <a:pt x="52543" y="2283500"/>
                </a:lnTo>
                <a:cubicBezTo>
                  <a:pt x="18802" y="2251642"/>
                  <a:pt x="0" y="2208085"/>
                  <a:pt x="0" y="216146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1213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213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9899" y="651606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9899" y="878939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9899" y="1106272"/>
            <a:ext cx="1701800" cy="22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00594FA1-626F-D387-058B-929064A05A3F}"/>
              </a:ext>
            </a:extLst>
          </p:cNvPr>
          <p:cNvSpPr/>
          <p:nvPr/>
        </p:nvSpPr>
        <p:spPr>
          <a:xfrm>
            <a:off x="8915041" y="4005718"/>
            <a:ext cx="2200174" cy="2350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6" extrusionOk="0">
                <a:moveTo>
                  <a:pt x="0" y="12007"/>
                </a:moveTo>
                <a:lnTo>
                  <a:pt x="0" y="0"/>
                </a:lnTo>
                <a:lnTo>
                  <a:pt x="21600" y="0"/>
                </a:lnTo>
                <a:lnTo>
                  <a:pt x="21600" y="12007"/>
                </a:lnTo>
                <a:cubicBezTo>
                  <a:pt x="21600" y="12261"/>
                  <a:pt x="21483" y="12506"/>
                  <a:pt x="21288" y="12688"/>
                </a:cubicBezTo>
                <a:lnTo>
                  <a:pt x="11486" y="21264"/>
                </a:lnTo>
                <a:cubicBezTo>
                  <a:pt x="11107" y="21600"/>
                  <a:pt x="10503" y="21600"/>
                  <a:pt x="10123" y="21264"/>
                </a:cubicBezTo>
                <a:lnTo>
                  <a:pt x="321" y="12688"/>
                </a:lnTo>
                <a:cubicBezTo>
                  <a:pt x="107" y="12506"/>
                  <a:pt x="0" y="12261"/>
                  <a:pt x="0" y="1200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2709C07-CFC0-ABC6-6E13-50B248934423}"/>
              </a:ext>
            </a:extLst>
          </p:cNvPr>
          <p:cNvSpPr/>
          <p:nvPr/>
        </p:nvSpPr>
        <p:spPr>
          <a:xfrm>
            <a:off x="8605193" y="2608988"/>
            <a:ext cx="2819871" cy="2573872"/>
          </a:xfrm>
          <a:custGeom>
            <a:avLst/>
            <a:gdLst>
              <a:gd name="connsiteX0" fmla="*/ 2819871 w 2819871"/>
              <a:gd name="connsiteY0" fmla="*/ 0 h 2573872"/>
              <a:gd name="connsiteX1" fmla="*/ 2819871 w 2819871"/>
              <a:gd name="connsiteY1" fmla="*/ 1243045 h 2573872"/>
              <a:gd name="connsiteX2" fmla="*/ 2779270 w 2819871"/>
              <a:gd name="connsiteY2" fmla="*/ 1338217 h 2573872"/>
              <a:gd name="connsiteX3" fmla="*/ 1499231 w 2819871"/>
              <a:gd name="connsiteY3" fmla="*/ 2538918 h 2573872"/>
              <a:gd name="connsiteX4" fmla="*/ 1321684 w 2819871"/>
              <a:gd name="connsiteY4" fmla="*/ 2538918 h 2573872"/>
              <a:gd name="connsiteX5" fmla="*/ 41645 w 2819871"/>
              <a:gd name="connsiteY5" fmla="*/ 1338217 h 2573872"/>
              <a:gd name="connsiteX6" fmla="*/ 0 w 2819871"/>
              <a:gd name="connsiteY6" fmla="*/ 1243045 h 2573872"/>
              <a:gd name="connsiteX7" fmla="*/ 0 w 2819871"/>
              <a:gd name="connsiteY7" fmla="*/ 6510 h 2573872"/>
              <a:gd name="connsiteX8" fmla="*/ 1291978 w 2819871"/>
              <a:gd name="connsiteY8" fmla="*/ 1218264 h 2573872"/>
              <a:gd name="connsiteX9" fmla="*/ 1520952 w 2819871"/>
              <a:gd name="connsiteY9" fmla="*/ 1218264 h 257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19871" h="2573872">
                <a:moveTo>
                  <a:pt x="2819871" y="0"/>
                </a:moveTo>
                <a:lnTo>
                  <a:pt x="2819871" y="1243045"/>
                </a:lnTo>
                <a:cubicBezTo>
                  <a:pt x="2819871" y="1278735"/>
                  <a:pt x="2804988" y="1313444"/>
                  <a:pt x="2779270" y="1338217"/>
                </a:cubicBezTo>
                <a:lnTo>
                  <a:pt x="1499231" y="2538918"/>
                </a:lnTo>
                <a:cubicBezTo>
                  <a:pt x="1449623" y="2585524"/>
                  <a:pt x="1371293" y="2585524"/>
                  <a:pt x="1321684" y="2538918"/>
                </a:cubicBezTo>
                <a:lnTo>
                  <a:pt x="41645" y="1338217"/>
                </a:lnTo>
                <a:cubicBezTo>
                  <a:pt x="14883" y="1313444"/>
                  <a:pt x="0" y="1278735"/>
                  <a:pt x="0" y="1243045"/>
                </a:cubicBezTo>
                <a:lnTo>
                  <a:pt x="0" y="6510"/>
                </a:lnTo>
                <a:lnTo>
                  <a:pt x="1291978" y="1218264"/>
                </a:lnTo>
                <a:cubicBezTo>
                  <a:pt x="1356440" y="1278740"/>
                  <a:pt x="1456490" y="1278740"/>
                  <a:pt x="1520952" y="121826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654D2972-0555-3496-2794-11D45D17C366}"/>
              </a:ext>
            </a:extLst>
          </p:cNvPr>
          <p:cNvSpPr/>
          <p:nvPr/>
        </p:nvSpPr>
        <p:spPr>
          <a:xfrm>
            <a:off x="10032474" y="3381064"/>
            <a:ext cx="2159526" cy="2736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" y="15989"/>
                </a:moveTo>
                <a:lnTo>
                  <a:pt x="10" y="15942"/>
                </a:lnTo>
                <a:lnTo>
                  <a:pt x="21550" y="0"/>
                </a:lnTo>
                <a:lnTo>
                  <a:pt x="21600" y="47"/>
                </a:lnTo>
                <a:lnTo>
                  <a:pt x="60" y="15989"/>
                </a:lnTo>
                <a:close/>
                <a:moveTo>
                  <a:pt x="21590" y="1166"/>
                </a:moveTo>
                <a:lnTo>
                  <a:pt x="21540" y="1119"/>
                </a:lnTo>
                <a:lnTo>
                  <a:pt x="0" y="17061"/>
                </a:lnTo>
                <a:lnTo>
                  <a:pt x="50" y="17108"/>
                </a:lnTo>
                <a:lnTo>
                  <a:pt x="21590" y="1166"/>
                </a:lnTo>
                <a:close/>
                <a:moveTo>
                  <a:pt x="21590" y="2293"/>
                </a:moveTo>
                <a:lnTo>
                  <a:pt x="21540" y="2246"/>
                </a:lnTo>
                <a:lnTo>
                  <a:pt x="0" y="18188"/>
                </a:lnTo>
                <a:lnTo>
                  <a:pt x="50" y="18235"/>
                </a:lnTo>
                <a:lnTo>
                  <a:pt x="21590" y="2293"/>
                </a:lnTo>
                <a:close/>
                <a:moveTo>
                  <a:pt x="21590" y="3412"/>
                </a:moveTo>
                <a:lnTo>
                  <a:pt x="21540" y="3365"/>
                </a:lnTo>
                <a:lnTo>
                  <a:pt x="0" y="19307"/>
                </a:lnTo>
                <a:lnTo>
                  <a:pt x="50" y="19354"/>
                </a:lnTo>
                <a:lnTo>
                  <a:pt x="21590" y="3412"/>
                </a:lnTo>
                <a:close/>
                <a:moveTo>
                  <a:pt x="21590" y="4531"/>
                </a:moveTo>
                <a:lnTo>
                  <a:pt x="21540" y="4484"/>
                </a:lnTo>
                <a:lnTo>
                  <a:pt x="0" y="20426"/>
                </a:lnTo>
                <a:lnTo>
                  <a:pt x="50" y="20473"/>
                </a:lnTo>
                <a:lnTo>
                  <a:pt x="21590" y="4531"/>
                </a:lnTo>
                <a:close/>
                <a:moveTo>
                  <a:pt x="21590" y="5658"/>
                </a:moveTo>
                <a:lnTo>
                  <a:pt x="21540" y="5611"/>
                </a:lnTo>
                <a:lnTo>
                  <a:pt x="0" y="21553"/>
                </a:lnTo>
                <a:lnTo>
                  <a:pt x="50" y="21600"/>
                </a:lnTo>
                <a:lnTo>
                  <a:pt x="21590" y="5658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91D89977-646B-5F1C-0D97-9EABE1A44A44}"/>
              </a:ext>
            </a:extLst>
          </p:cNvPr>
          <p:cNvSpPr/>
          <p:nvPr/>
        </p:nvSpPr>
        <p:spPr>
          <a:xfrm>
            <a:off x="7190799" y="1487272"/>
            <a:ext cx="2825815" cy="3581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7" y="21600"/>
                </a:moveTo>
                <a:lnTo>
                  <a:pt x="0" y="5651"/>
                </a:lnTo>
                <a:lnTo>
                  <a:pt x="53" y="5603"/>
                </a:lnTo>
                <a:lnTo>
                  <a:pt x="21600" y="21552"/>
                </a:lnTo>
                <a:lnTo>
                  <a:pt x="21547" y="21600"/>
                </a:lnTo>
                <a:close/>
                <a:moveTo>
                  <a:pt x="21600" y="20434"/>
                </a:moveTo>
                <a:lnTo>
                  <a:pt x="53" y="4485"/>
                </a:lnTo>
                <a:lnTo>
                  <a:pt x="0" y="4533"/>
                </a:lnTo>
                <a:lnTo>
                  <a:pt x="21547" y="20482"/>
                </a:lnTo>
                <a:lnTo>
                  <a:pt x="21600" y="20434"/>
                </a:lnTo>
                <a:close/>
                <a:moveTo>
                  <a:pt x="21600" y="19310"/>
                </a:moveTo>
                <a:lnTo>
                  <a:pt x="53" y="3361"/>
                </a:lnTo>
                <a:lnTo>
                  <a:pt x="0" y="3409"/>
                </a:lnTo>
                <a:lnTo>
                  <a:pt x="21547" y="19357"/>
                </a:lnTo>
                <a:lnTo>
                  <a:pt x="21600" y="19310"/>
                </a:lnTo>
                <a:close/>
                <a:moveTo>
                  <a:pt x="21600" y="18191"/>
                </a:moveTo>
                <a:lnTo>
                  <a:pt x="53" y="2243"/>
                </a:lnTo>
                <a:lnTo>
                  <a:pt x="0" y="2290"/>
                </a:lnTo>
                <a:lnTo>
                  <a:pt x="21547" y="18239"/>
                </a:lnTo>
                <a:lnTo>
                  <a:pt x="21600" y="18191"/>
                </a:lnTo>
                <a:close/>
                <a:moveTo>
                  <a:pt x="21600" y="17067"/>
                </a:moveTo>
                <a:lnTo>
                  <a:pt x="53" y="1118"/>
                </a:lnTo>
                <a:lnTo>
                  <a:pt x="0" y="1166"/>
                </a:lnTo>
                <a:lnTo>
                  <a:pt x="21547" y="17115"/>
                </a:lnTo>
                <a:lnTo>
                  <a:pt x="21600" y="17067"/>
                </a:lnTo>
                <a:close/>
                <a:moveTo>
                  <a:pt x="21600" y="15949"/>
                </a:moveTo>
                <a:lnTo>
                  <a:pt x="53" y="0"/>
                </a:lnTo>
                <a:lnTo>
                  <a:pt x="0" y="48"/>
                </a:lnTo>
                <a:lnTo>
                  <a:pt x="21547" y="15997"/>
                </a:lnTo>
                <a:lnTo>
                  <a:pt x="21600" y="15949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4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DC9EBF-9AD7-4272-9BB4-27F9568D230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87008" y="670891"/>
            <a:ext cx="5724941" cy="5516217"/>
          </a:xfrm>
          <a:custGeom>
            <a:avLst/>
            <a:gdLst>
              <a:gd name="connsiteX0" fmla="*/ 0 w 5724941"/>
              <a:gd name="connsiteY0" fmla="*/ 4750906 h 5516217"/>
              <a:gd name="connsiteX1" fmla="*/ 3980624 w 5724941"/>
              <a:gd name="connsiteY1" fmla="*/ 4750906 h 5516217"/>
              <a:gd name="connsiteX2" fmla="*/ 3980624 w 5724941"/>
              <a:gd name="connsiteY2" fmla="*/ 5516217 h 5516217"/>
              <a:gd name="connsiteX3" fmla="*/ 0 w 5724941"/>
              <a:gd name="connsiteY3" fmla="*/ 5516217 h 5516217"/>
              <a:gd name="connsiteX4" fmla="*/ 4123085 w 5724941"/>
              <a:gd name="connsiteY4" fmla="*/ 2822714 h 5516217"/>
              <a:gd name="connsiteX5" fmla="*/ 5724941 w 5724941"/>
              <a:gd name="connsiteY5" fmla="*/ 2822714 h 5516217"/>
              <a:gd name="connsiteX6" fmla="*/ 5724941 w 5724941"/>
              <a:gd name="connsiteY6" fmla="*/ 4949686 h 5516217"/>
              <a:gd name="connsiteX7" fmla="*/ 4123085 w 5724941"/>
              <a:gd name="connsiteY7" fmla="*/ 4949686 h 5516217"/>
              <a:gd name="connsiteX8" fmla="*/ 2796210 w 5724941"/>
              <a:gd name="connsiteY8" fmla="*/ 2822714 h 5516217"/>
              <a:gd name="connsiteX9" fmla="*/ 3980623 w 5724941"/>
              <a:gd name="connsiteY9" fmla="*/ 2822714 h 5516217"/>
              <a:gd name="connsiteX10" fmla="*/ 3980623 w 5724941"/>
              <a:gd name="connsiteY10" fmla="*/ 4611758 h 5516217"/>
              <a:gd name="connsiteX11" fmla="*/ 2796210 w 5724941"/>
              <a:gd name="connsiteY11" fmla="*/ 4611758 h 5516217"/>
              <a:gd name="connsiteX12" fmla="*/ 0 w 5724941"/>
              <a:gd name="connsiteY12" fmla="*/ 1928192 h 5516217"/>
              <a:gd name="connsiteX13" fmla="*/ 2653748 w 5724941"/>
              <a:gd name="connsiteY13" fmla="*/ 1928192 h 5516217"/>
              <a:gd name="connsiteX14" fmla="*/ 2653748 w 5724941"/>
              <a:gd name="connsiteY14" fmla="*/ 4611758 h 5516217"/>
              <a:gd name="connsiteX15" fmla="*/ 0 w 5724941"/>
              <a:gd name="connsiteY15" fmla="*/ 4611758 h 5516217"/>
              <a:gd name="connsiteX16" fmla="*/ 2796211 w 5724941"/>
              <a:gd name="connsiteY16" fmla="*/ 894522 h 5516217"/>
              <a:gd name="connsiteX17" fmla="*/ 5449959 w 5724941"/>
              <a:gd name="connsiteY17" fmla="*/ 894522 h 5516217"/>
              <a:gd name="connsiteX18" fmla="*/ 5449959 w 5724941"/>
              <a:gd name="connsiteY18" fmla="*/ 2683566 h 5516217"/>
              <a:gd name="connsiteX19" fmla="*/ 2796211 w 5724941"/>
              <a:gd name="connsiteY19" fmla="*/ 2683566 h 5516217"/>
              <a:gd name="connsiteX20" fmla="*/ 1007166 w 5724941"/>
              <a:gd name="connsiteY20" fmla="*/ 0 h 5516217"/>
              <a:gd name="connsiteX21" fmla="*/ 2653749 w 5724941"/>
              <a:gd name="connsiteY21" fmla="*/ 0 h 5516217"/>
              <a:gd name="connsiteX22" fmla="*/ 2653749 w 5724941"/>
              <a:gd name="connsiteY22" fmla="*/ 1789044 h 5516217"/>
              <a:gd name="connsiteX23" fmla="*/ 1007166 w 5724941"/>
              <a:gd name="connsiteY23" fmla="*/ 1789044 h 55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24941" h="5516217">
                <a:moveTo>
                  <a:pt x="0" y="4750906"/>
                </a:moveTo>
                <a:lnTo>
                  <a:pt x="3980624" y="4750906"/>
                </a:lnTo>
                <a:lnTo>
                  <a:pt x="3980624" y="5516217"/>
                </a:lnTo>
                <a:lnTo>
                  <a:pt x="0" y="5516217"/>
                </a:lnTo>
                <a:close/>
                <a:moveTo>
                  <a:pt x="4123085" y="2822714"/>
                </a:moveTo>
                <a:lnTo>
                  <a:pt x="5724941" y="2822714"/>
                </a:lnTo>
                <a:lnTo>
                  <a:pt x="5724941" y="4949686"/>
                </a:lnTo>
                <a:lnTo>
                  <a:pt x="4123085" y="4949686"/>
                </a:lnTo>
                <a:close/>
                <a:moveTo>
                  <a:pt x="2796210" y="2822714"/>
                </a:moveTo>
                <a:lnTo>
                  <a:pt x="3980623" y="2822714"/>
                </a:lnTo>
                <a:lnTo>
                  <a:pt x="3980623" y="4611758"/>
                </a:lnTo>
                <a:lnTo>
                  <a:pt x="2796210" y="4611758"/>
                </a:lnTo>
                <a:close/>
                <a:moveTo>
                  <a:pt x="0" y="1928192"/>
                </a:moveTo>
                <a:lnTo>
                  <a:pt x="2653748" y="1928192"/>
                </a:lnTo>
                <a:lnTo>
                  <a:pt x="2653748" y="4611758"/>
                </a:lnTo>
                <a:lnTo>
                  <a:pt x="0" y="4611758"/>
                </a:lnTo>
                <a:close/>
                <a:moveTo>
                  <a:pt x="2796211" y="894522"/>
                </a:moveTo>
                <a:lnTo>
                  <a:pt x="5449959" y="894522"/>
                </a:lnTo>
                <a:lnTo>
                  <a:pt x="5449959" y="2683566"/>
                </a:lnTo>
                <a:lnTo>
                  <a:pt x="2796211" y="2683566"/>
                </a:lnTo>
                <a:close/>
                <a:moveTo>
                  <a:pt x="1007166" y="0"/>
                </a:moveTo>
                <a:lnTo>
                  <a:pt x="2653749" y="0"/>
                </a:lnTo>
                <a:lnTo>
                  <a:pt x="2653749" y="1789044"/>
                </a:lnTo>
                <a:lnTo>
                  <a:pt x="1007166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6467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5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7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779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350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7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642938" y="514350"/>
            <a:ext cx="10906125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680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23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3656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12081" y="2310178"/>
            <a:ext cx="2084544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8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48561" y="477308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48561" y="3648856"/>
            <a:ext cx="2897717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88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0"/>
            <a:ext cx="12192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53561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67429" y="479834"/>
            <a:ext cx="3611542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58183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2805" y="479835"/>
            <a:ext cx="1823793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4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3400425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03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547181" y="1761846"/>
            <a:ext cx="11097638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2" y="569068"/>
            <a:ext cx="3661647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08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7515225" y="0"/>
            <a:ext cx="46767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5720146" y="1420664"/>
            <a:ext cx="5589803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077" y="1628103"/>
            <a:ext cx="5317941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525" y="339509"/>
            <a:ext cx="654367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1801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795337" y="-795340"/>
            <a:ext cx="6257926" cy="784860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914" y="600074"/>
            <a:ext cx="4052172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75044" y="222886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75044" y="3624742"/>
            <a:ext cx="22860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2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71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52" y="2305190"/>
            <a:ext cx="4038095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81" y="2276619"/>
            <a:ext cx="40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995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892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619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8582684" y="1894646"/>
            <a:ext cx="3609315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95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3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2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8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21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C6AC5C-B6EC-435C-A85E-3D6239B8E699}"/>
              </a:ext>
            </a:extLst>
          </p:cNvPr>
          <p:cNvSpPr/>
          <p:nvPr userDrawn="1"/>
        </p:nvSpPr>
        <p:spPr>
          <a:xfrm>
            <a:off x="5706238" y="1134290"/>
            <a:ext cx="6485762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1652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042BDB-2F8A-4632-BB44-DDEED52675C4}"/>
              </a:ext>
            </a:extLst>
          </p:cNvPr>
          <p:cNvSpPr/>
          <p:nvPr userDrawn="1"/>
        </p:nvSpPr>
        <p:spPr>
          <a:xfrm>
            <a:off x="5255664" y="3153398"/>
            <a:ext cx="6355221" cy="32461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88679" y="458495"/>
            <a:ext cx="9358626" cy="5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7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640592" y="238552"/>
            <a:ext cx="5568619" cy="165618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51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824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00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AB6BE5-3958-49E8-8991-D22E07717048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37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6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0D4C10-C2A4-4F08-8784-50572298CBD4}"/>
              </a:ext>
            </a:extLst>
          </p:cNvPr>
          <p:cNvGrpSpPr/>
          <p:nvPr userDrawn="1"/>
        </p:nvGrpSpPr>
        <p:grpSpPr>
          <a:xfrm>
            <a:off x="7405924" y="441839"/>
            <a:ext cx="3829033" cy="4683742"/>
            <a:chOff x="6446339" y="1280897"/>
            <a:chExt cx="4320717" cy="528517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281C3-54A3-4D17-90D3-3C22D885DC3D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76248D-1491-483D-8DA7-980D548EAFD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086D30-B45E-4AE5-A39A-ADF73985F3B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6C450B-5BE9-4F31-B8AE-78C2BD8E0ABA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38283BE-C719-442C-B842-C6A9E6D61E9D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5058D7-0B43-45B3-9958-CCB1DE47441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607027-3C81-4740-96D4-A8C5B8B043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7F23E5-8B4D-418C-B537-E74418615C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27586" y="618676"/>
            <a:ext cx="3533199" cy="3162749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3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-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9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5F9F48-A0D7-42AF-B746-871E3E140EE9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F90682-C775-4F81-8230-DD7BF25079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03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315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68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300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38175" y="478948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98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3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0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7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8FA96-20D4-4226-AE80-05B983C010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7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FCB3F4-1013-4C27-A071-AA09A9737A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5454F5-0A10-4493-9D37-30E4CF1B71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C590238-E234-441E-A1D3-12BBFFFCA5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66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AB87A0-E141-4976-A24F-97A3C530F73D}"/>
              </a:ext>
            </a:extLst>
          </p:cNvPr>
          <p:cNvSpPr/>
          <p:nvPr userDrawn="1"/>
        </p:nvSpPr>
        <p:spPr>
          <a:xfrm>
            <a:off x="0" y="0"/>
            <a:ext cx="2351314" cy="30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6721" y="1419496"/>
            <a:ext cx="2351314" cy="493340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3EB55B4-D015-4D6E-BE85-E37F5937A1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86892" y="505098"/>
            <a:ext cx="2351314" cy="58478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30DC92A-1C43-4637-A252-B8C21735BB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47063" y="2116182"/>
            <a:ext cx="2351314" cy="423671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63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75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65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1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7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71" r:id="rId2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61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6.jpeg"/><Relationship Id="rId5" Type="http://schemas.microsoft.com/office/2007/relationships/hdphoto" Target="../media/hdphoto5.wdp"/><Relationship Id="rId10" Type="http://schemas.openxmlformats.org/officeDocument/2006/relationships/image" Target="../media/image7.jpeg"/><Relationship Id="rId4" Type="http://schemas.openxmlformats.org/officeDocument/2006/relationships/image" Target="../media/image2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0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g"/><Relationship Id="rId4" Type="http://schemas.openxmlformats.org/officeDocument/2006/relationships/image" Target="../media/image33.jpeg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39926" y="4088378"/>
            <a:ext cx="5882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Програма „Развитие на регионите“ 2021-2027 г.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0170" y="6220974"/>
            <a:ext cx="144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noProof="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.0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.2023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г. 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2260" y="505501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Подход за изпълнение на интегрирани териториални инвестиции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01616" y="986130"/>
            <a:ext cx="6490384" cy="2798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758952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4" r="28754"/>
          <a:stretch>
            <a:fillRect/>
          </a:stretch>
        </p:blipFill>
        <p:spPr>
          <a:xfrm>
            <a:off x="6259675" y="137160"/>
            <a:ext cx="3162826" cy="3520875"/>
          </a:xfrm>
          <a:prstGeom prst="rect">
            <a:avLst/>
          </a:prstGeo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6" r="36846"/>
          <a:stretch>
            <a:fillRect/>
          </a:stretch>
        </p:blipFill>
        <p:spPr>
          <a:xfrm>
            <a:off x="1302352" y="674179"/>
            <a:ext cx="3458842" cy="5242611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958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9A8C75-EB4B-45C7-9890-1446F0378A31}"/>
              </a:ext>
            </a:extLst>
          </p:cNvPr>
          <p:cNvSpPr txBox="1">
            <a:spLocks/>
          </p:cNvSpPr>
          <p:nvPr/>
        </p:nvSpPr>
        <p:spPr>
          <a:xfrm>
            <a:off x="2110355" y="3322685"/>
            <a:ext cx="7886700" cy="168746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rPr>
              <a:t>Главна дирекция „Стратегическо планиране и програми за регионално развитие“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9239" y="2029112"/>
            <a:ext cx="6336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rPr>
              <a:t>Благодаря за вниманието!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6574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Bulgaria map color line element border Royalty Free Vector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50" b="27067"/>
          <a:stretch/>
        </p:blipFill>
        <p:spPr bwMode="auto">
          <a:xfrm>
            <a:off x="2375302" y="2136648"/>
            <a:ext cx="1796684" cy="9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1895" y="198728"/>
            <a:ext cx="763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Структура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 и напредък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0995" y="949170"/>
            <a:ext cx="2915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Основни приоритети</a:t>
            </a:r>
            <a:endParaRPr kumimoji="0" lang="bg-BG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489031-1FC3-490C-8A9A-CD723F2EC77D}"/>
              </a:ext>
            </a:extLst>
          </p:cNvPr>
          <p:cNvGrpSpPr/>
          <p:nvPr/>
        </p:nvGrpSpPr>
        <p:grpSpPr>
          <a:xfrm>
            <a:off x="7426880" y="1592810"/>
            <a:ext cx="2394101" cy="2088232"/>
            <a:chOff x="5248647" y="1608813"/>
            <a:chExt cx="970807" cy="84677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8F43922-68DF-4834-8C1D-015C8707A511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82C650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D53A1F5-9C31-4F5D-A1BB-544EAAB23E7B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5C90C9-2ECA-4220-9E50-27571B1F5A86}"/>
              </a:ext>
            </a:extLst>
          </p:cNvPr>
          <p:cNvGrpSpPr/>
          <p:nvPr/>
        </p:nvGrpSpPr>
        <p:grpSpPr>
          <a:xfrm>
            <a:off x="7962663" y="2371545"/>
            <a:ext cx="1665805" cy="722013"/>
            <a:chOff x="1401067" y="3672010"/>
            <a:chExt cx="1591543" cy="39565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D144B9-A8FE-4684-886A-C46C71616195}"/>
                </a:ext>
              </a:extLst>
            </p:cNvPr>
            <p:cNvSpPr txBox="1"/>
            <p:nvPr/>
          </p:nvSpPr>
          <p:spPr>
            <a:xfrm>
              <a:off x="1401067" y="3672010"/>
              <a:ext cx="1591542" cy="25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cs typeface="Times New Roman" panose="02020603050405020304" pitchFamily="18" charset="0"/>
                </a:rPr>
                <a:t>„Интегрирано градско развитие“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8E0A1C-56D1-4063-9CF9-AD34F2CC59AC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15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863CF3B-1CDE-450A-A6FB-E26C99CC6F55}"/>
              </a:ext>
            </a:extLst>
          </p:cNvPr>
          <p:cNvSpPr txBox="1"/>
          <p:nvPr/>
        </p:nvSpPr>
        <p:spPr>
          <a:xfrm>
            <a:off x="7952694" y="1824964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5CBE7A"/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rPr>
              <a:t>01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5CBE7A"/>
              </a:solidFill>
              <a:effectLst/>
              <a:uLnTx/>
              <a:uFillTx/>
              <a:latin typeface="Book Antiqua" panose="02040602050305030304" pitchFamily="18" charset="0"/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EF0604-7258-44C1-BACD-EE3E848A42FF}"/>
              </a:ext>
            </a:extLst>
          </p:cNvPr>
          <p:cNvGrpSpPr/>
          <p:nvPr/>
        </p:nvGrpSpPr>
        <p:grpSpPr>
          <a:xfrm>
            <a:off x="9058056" y="4011196"/>
            <a:ext cx="2394101" cy="2088232"/>
            <a:chOff x="5248647" y="1608813"/>
            <a:chExt cx="970807" cy="84677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C997F5-CF4D-4D1E-95EC-156EDCAA941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24A8C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4DEDEF-DCAF-4A84-86C5-1AA681388FA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9DDD593-BF46-4E1D-BDD2-3F3CC3A764C6}"/>
              </a:ext>
            </a:extLst>
          </p:cNvPr>
          <p:cNvGrpSpPr/>
          <p:nvPr/>
        </p:nvGrpSpPr>
        <p:grpSpPr>
          <a:xfrm>
            <a:off x="9413213" y="4812213"/>
            <a:ext cx="1902257" cy="889209"/>
            <a:chOff x="2941872" y="1571238"/>
            <a:chExt cx="1988813" cy="88920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86C910-B44D-40E0-9C1B-28C88ED5F7BB}"/>
                </a:ext>
              </a:extLst>
            </p:cNvPr>
            <p:cNvSpPr txBox="1"/>
            <p:nvPr/>
          </p:nvSpPr>
          <p:spPr>
            <a:xfrm>
              <a:off x="2941872" y="1571238"/>
              <a:ext cx="1988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itchFamily="34" charset="0"/>
                </a:rPr>
                <a:t>„Интегрирано териториално развитие на регионите“ </a:t>
              </a: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A94E-A3B3-4647-A4CE-6C556E4DF171}"/>
                </a:ext>
              </a:extLst>
            </p:cNvPr>
            <p:cNvSpPr txBox="1"/>
            <p:nvPr/>
          </p:nvSpPr>
          <p:spPr>
            <a:xfrm>
              <a:off x="3182492" y="2198837"/>
              <a:ext cx="15915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40 градски общини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26DE444-1191-4421-959C-77F87B5BB87C}"/>
              </a:ext>
            </a:extLst>
          </p:cNvPr>
          <p:cNvSpPr txBox="1"/>
          <p:nvPr/>
        </p:nvSpPr>
        <p:spPr>
          <a:xfrm>
            <a:off x="9530237" y="425018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24A8C2"/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rPr>
              <a:t>02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24A8C2"/>
              </a:solidFill>
              <a:effectLst/>
              <a:uLnTx/>
              <a:uFillTx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39" name="Picture 2" descr="Development Icon Png #202525 - Free Icons Library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82C65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64" y="1622560"/>
            <a:ext cx="486734" cy="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North Delta Planning and Development District, Inc. | Northwest MS Hub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24A8C2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25" y="4131688"/>
            <a:ext cx="633559" cy="6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113560" y="2832692"/>
            <a:ext cx="13640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Times New Roman" panose="02020603050405020304" pitchFamily="18" charset="0"/>
              </a:rPr>
              <a:t>10-те големи градски общини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508650" y="1327315"/>
            <a:ext cx="4770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dirty="0">
                <a:solidFill>
                  <a:prstClr val="black"/>
                </a:solidFill>
                <a:latin typeface="Book Antiqua" panose="02040602050305030304" pitchFamily="18" charset="0"/>
                <a:ea typeface="Calibri" panose="020F0502020204030204" pitchFamily="34" charset="0"/>
              </a:rPr>
              <a:t>инициативата за мерките, които да се подпомагат идва от местните заинтересовани страни, а решенията се взимат от съответните териториални органи</a:t>
            </a:r>
            <a:endParaRPr lang="bg-BG" sz="14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A764E-F446-423F-9BDD-38F6C76A7D8C}"/>
              </a:ext>
            </a:extLst>
          </p:cNvPr>
          <p:cNvSpPr txBox="1"/>
          <p:nvPr/>
        </p:nvSpPr>
        <p:spPr>
          <a:xfrm>
            <a:off x="2181386" y="939745"/>
            <a:ext cx="3425217" cy="30777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altLang="ko-KR" sz="1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/>
                <a:cs typeface="Arial" pitchFamily="34" charset="0"/>
              </a:rPr>
              <a:t>„Европа по-близо до гражданите“</a:t>
            </a:r>
            <a:endParaRPr lang="ko-KR" altLang="en-US" sz="1400" b="1" kern="0" dirty="0">
              <a:solidFill>
                <a:prstClr val="black">
                  <a:lumMod val="75000"/>
                  <a:lumOff val="25000"/>
                </a:prstClr>
              </a:solidFill>
              <a:latin typeface="Book Antiqua"/>
              <a:cs typeface="Arial" pitchFamily="34" charset="0"/>
            </a:endParaRPr>
          </a:p>
        </p:txBody>
      </p:sp>
      <p:pic>
        <p:nvPicPr>
          <p:cNvPr id="52" name="Picture 8" descr="Aim, objective, scope, target icon - Download on Iconfinder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63" y="2418048"/>
            <a:ext cx="421632" cy="4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965993" y="2438394"/>
            <a:ext cx="2313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>
                <a:solidFill>
                  <a:prstClr val="black"/>
                </a:solidFill>
                <a:latin typeface="Book Antiqua"/>
              </a:rPr>
              <a:t>всички градски общини 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865989" y="4850253"/>
            <a:ext cx="633280" cy="633280"/>
          </a:xfrm>
          <a:prstGeom prst="ellipse">
            <a:avLst/>
          </a:prstGeom>
          <a:solidFill>
            <a:srgbClr val="82C650"/>
          </a:solidFill>
          <a:ln w="50800" cap="flat" cmpd="sng" algn="ctr">
            <a:noFill/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344111" y="4954505"/>
            <a:ext cx="424776" cy="424776"/>
          </a:xfrm>
          <a:prstGeom prst="ellipse">
            <a:avLst/>
          </a:prstGeom>
          <a:solidFill>
            <a:srgbClr val="24A8C2"/>
          </a:solidFill>
          <a:ln w="50800" cap="flat" cmpd="sng" algn="ctr">
            <a:noFill/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822233" y="4954505"/>
            <a:ext cx="424776" cy="424776"/>
          </a:xfrm>
          <a:prstGeom prst="ellipse">
            <a:avLst/>
          </a:prstGeom>
          <a:solidFill>
            <a:srgbClr val="2CB8AE"/>
          </a:solidFill>
          <a:ln w="50800" cap="flat" cmpd="sng" algn="ctr">
            <a:noFill/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5178005" y="4405354"/>
            <a:ext cx="4625" cy="438543"/>
          </a:xfrm>
          <a:prstGeom prst="straightConnector1">
            <a:avLst/>
          </a:prstGeom>
          <a:noFill/>
          <a:ln w="38100" cap="flat" cmpd="sng" algn="ctr">
            <a:solidFill>
              <a:srgbClr val="82C65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2034621" y="4406801"/>
            <a:ext cx="0" cy="547704"/>
          </a:xfrm>
          <a:prstGeom prst="straightConnector1">
            <a:avLst/>
          </a:prstGeom>
          <a:noFill/>
          <a:ln w="38100" cap="flat" cmpd="sng" algn="ctr">
            <a:solidFill>
              <a:srgbClr val="2CB8AE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39044A0-4476-4DD2-B75D-EAFE53702A8E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3556287" y="5379282"/>
            <a:ext cx="212" cy="632494"/>
          </a:xfrm>
          <a:prstGeom prst="straightConnector1">
            <a:avLst/>
          </a:prstGeom>
          <a:noFill/>
          <a:ln w="38100" cap="flat" cmpd="sng" algn="ctr">
            <a:solidFill>
              <a:srgbClr val="24A8C2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1072141" y="3650986"/>
            <a:ext cx="2027318" cy="633814"/>
            <a:chOff x="539552" y="1953226"/>
            <a:chExt cx="1664485" cy="63381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39552" y="1953226"/>
              <a:ext cx="16561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altLang="ko-KR" sz="1600" b="1" dirty="0" smtClean="0">
                  <a:solidFill>
                    <a:prstClr val="white">
                      <a:lumMod val="50000"/>
                    </a:prstClr>
                  </a:solidFill>
                  <a:latin typeface="Book Antiqua" panose="02040602050305030304" pitchFamily="18" charset="0"/>
                </a:rPr>
                <a:t>16 декември </a:t>
              </a:r>
              <a:r>
                <a:rPr lang="bg-BG" altLang="ko-KR" sz="1600" b="1" dirty="0">
                  <a:solidFill>
                    <a:prstClr val="white">
                      <a:lumMod val="50000"/>
                    </a:prstClr>
                  </a:solidFill>
                  <a:latin typeface="Book Antiqua" panose="02040602050305030304" pitchFamily="18" charset="0"/>
                </a:rPr>
                <a:t>2022</a:t>
              </a:r>
              <a:endParaRPr lang="ko-KR" altLang="en-US" sz="1600" b="1" dirty="0">
                <a:solidFill>
                  <a:prstClr val="white">
                    <a:lumMod val="50000"/>
                  </a:prst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547853" y="2310041"/>
              <a:ext cx="16561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Book Antiqua" panose="02040602050305030304" pitchFamily="18" charset="0"/>
                </a:rPr>
                <a:t>Одобрена ПРР от ЕК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7BFE15A2-BD41-48B5-880A-04E643C9B9D4}"/>
              </a:ext>
            </a:extLst>
          </p:cNvPr>
          <p:cNvSpPr/>
          <p:nvPr/>
        </p:nvSpPr>
        <p:spPr>
          <a:xfrm>
            <a:off x="4171986" y="3471645"/>
            <a:ext cx="2017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ko-KR" sz="1600" b="1" dirty="0">
                <a:solidFill>
                  <a:prstClr val="white">
                    <a:lumMod val="50000"/>
                  </a:prstClr>
                </a:solidFill>
                <a:latin typeface="Book Antiqua" panose="02040602050305030304" pitchFamily="18" charset="0"/>
              </a:rPr>
              <a:t>към момента</a:t>
            </a:r>
            <a:endParaRPr lang="ko-KR" altLang="en-US" sz="1600" b="1" dirty="0">
              <a:solidFill>
                <a:prstClr val="white">
                  <a:lumMod val="50000"/>
                </a:prst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370146" y="5980386"/>
            <a:ext cx="2318307" cy="511316"/>
            <a:chOff x="539552" y="2060848"/>
            <a:chExt cx="1903395" cy="51131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R" altLang="en-US" sz="1600" b="1" dirty="0">
                <a:solidFill>
                  <a:prstClr val="white">
                    <a:lumMod val="50000"/>
                  </a:prstClr>
                </a:solidFill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53390" y="2110499"/>
              <a:ext cx="18895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g-BG" altLang="ko-KR" sz="12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Book Antiqua" panose="02040602050305030304" pitchFamily="18" charset="0"/>
                </a:rPr>
                <a:t>Детайлизиран механизъм за изпълнение на подхода ИТИ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2A5C967-C920-4904-B1F1-BC4C1296433B}"/>
              </a:ext>
            </a:extLst>
          </p:cNvPr>
          <p:cNvSpPr/>
          <p:nvPr/>
        </p:nvSpPr>
        <p:spPr>
          <a:xfrm>
            <a:off x="3918264" y="3736785"/>
            <a:ext cx="2507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</a:rPr>
              <a:t>Подготовка на необходимите документи, насоки и процедурни правила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Book Antiqua" panose="020406020503050303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B71D23-B4E6-45B0-9945-5F6B9F072D6D}"/>
              </a:ext>
            </a:extLst>
          </p:cNvPr>
          <p:cNvSpPr/>
          <p:nvPr/>
        </p:nvSpPr>
        <p:spPr>
          <a:xfrm>
            <a:off x="1193750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A58675-CB41-4AC9-9A98-4ECD2F0FB6D1}"/>
              </a:ext>
            </a:extLst>
          </p:cNvPr>
          <p:cNvSpPr/>
          <p:nvPr/>
        </p:nvSpPr>
        <p:spPr>
          <a:xfrm>
            <a:off x="1481731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3B6FAA2-4CD5-4356-9C65-EA5D5C5272C3}"/>
              </a:ext>
            </a:extLst>
          </p:cNvPr>
          <p:cNvSpPr/>
          <p:nvPr/>
        </p:nvSpPr>
        <p:spPr>
          <a:xfrm>
            <a:off x="2402748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CBD2F5F-261B-461F-B2BD-8430745D85D6}"/>
              </a:ext>
            </a:extLst>
          </p:cNvPr>
          <p:cNvSpPr/>
          <p:nvPr/>
        </p:nvSpPr>
        <p:spPr>
          <a:xfrm>
            <a:off x="2690729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44CE4FC-0653-4E82-B8A5-22D89F5F3A7E}"/>
              </a:ext>
            </a:extLst>
          </p:cNvPr>
          <p:cNvSpPr/>
          <p:nvPr/>
        </p:nvSpPr>
        <p:spPr>
          <a:xfrm>
            <a:off x="2978710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7828ABC-C152-4DAF-8544-29535DF19633}"/>
              </a:ext>
            </a:extLst>
          </p:cNvPr>
          <p:cNvSpPr/>
          <p:nvPr/>
        </p:nvSpPr>
        <p:spPr>
          <a:xfrm>
            <a:off x="3918264" y="505776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441461B-918E-4896-9518-C733E8820520}"/>
              </a:ext>
            </a:extLst>
          </p:cNvPr>
          <p:cNvSpPr/>
          <p:nvPr/>
        </p:nvSpPr>
        <p:spPr>
          <a:xfrm>
            <a:off x="4494226" y="505776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7745288-1EDB-4193-A9F4-4AF811A7CD50}"/>
              </a:ext>
            </a:extLst>
          </p:cNvPr>
          <p:cNvSpPr/>
          <p:nvPr/>
        </p:nvSpPr>
        <p:spPr>
          <a:xfrm>
            <a:off x="5623747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9" name="Oval 9">
            <a:extLst>
              <a:ext uri="{FF2B5EF4-FFF2-40B4-BE49-F238E27FC236}">
                <a16:creationId xmlns:a16="http://schemas.microsoft.com/office/drawing/2014/main" id="{B003BB90-A2DD-4334-B4F7-A8C9A2C630D8}"/>
              </a:ext>
            </a:extLst>
          </p:cNvPr>
          <p:cNvSpPr/>
          <p:nvPr/>
        </p:nvSpPr>
        <p:spPr>
          <a:xfrm>
            <a:off x="4206245" y="505776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0" name="Oval 13">
            <a:extLst>
              <a:ext uri="{FF2B5EF4-FFF2-40B4-BE49-F238E27FC236}">
                <a16:creationId xmlns:a16="http://schemas.microsoft.com/office/drawing/2014/main" id="{A27C0458-0064-4D3D-AE5D-5AC88D3755EA}"/>
              </a:ext>
            </a:extLst>
          </p:cNvPr>
          <p:cNvSpPr/>
          <p:nvPr/>
        </p:nvSpPr>
        <p:spPr>
          <a:xfrm>
            <a:off x="5911728" y="50480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D7ECC3D-71E0-4603-83D6-3968459BEC8A}"/>
              </a:ext>
            </a:extLst>
          </p:cNvPr>
          <p:cNvGrpSpPr/>
          <p:nvPr/>
        </p:nvGrpSpPr>
        <p:grpSpPr>
          <a:xfrm>
            <a:off x="6112865" y="4891154"/>
            <a:ext cx="580401" cy="507965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102" name="Rounded Rectangle 25">
              <a:extLst>
                <a:ext uri="{FF2B5EF4-FFF2-40B4-BE49-F238E27FC236}">
                  <a16:creationId xmlns:a16="http://schemas.microsoft.com/office/drawing/2014/main" id="{D580E6C4-0DBA-4388-9C86-EACB48AF910A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3" name="Rounded Rectangle 26">
              <a:extLst>
                <a:ext uri="{FF2B5EF4-FFF2-40B4-BE49-F238E27FC236}">
                  <a16:creationId xmlns:a16="http://schemas.microsoft.com/office/drawing/2014/main" id="{80DD10D7-2571-481F-817E-EBDE90C29472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55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58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3391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r="11076"/>
          <a:stretch>
            <a:fillRect/>
          </a:stretch>
        </p:blipFill>
        <p:spPr>
          <a:xfrm>
            <a:off x="6300545" y="3366"/>
            <a:ext cx="4716136" cy="4401382"/>
          </a:xfrm>
        </p:spPr>
      </p:pic>
      <p:sp>
        <p:nvSpPr>
          <p:cNvPr id="19" name="Rectangle 18"/>
          <p:cNvSpPr/>
          <p:nvPr/>
        </p:nvSpPr>
        <p:spPr>
          <a:xfrm>
            <a:off x="365703" y="1468523"/>
            <a:ext cx="58710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Инфраструктурни мерки за насърчаване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на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икономическата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активност;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Енергийна ефективност и устойчиво обновяване на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сгради;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Устойчива мобилност, вкл.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градска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мобилност;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bg-BG" sz="1400" dirty="0">
              <a:latin typeface="Book Antiqua" panose="020406020503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Пътна инфраструктура, функционални връзки и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пътна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безопасност;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Зелена градска инфраструктура и сигурност в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обществени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пространства;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Образователна инфраструктура и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оборудване;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Здравна и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социална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инфраструктура;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Жилищно</a:t>
            </a:r>
            <a:r>
              <a:rPr lang="en-US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настаняване;</a:t>
            </a:r>
            <a:endParaRPr lang="en-US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Култура, спорт и </a:t>
            </a:r>
            <a:r>
              <a:rPr lang="bg-BG" sz="1400" dirty="0" smtClean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туризъм.</a:t>
            </a:r>
            <a:endParaRPr lang="bg-BG" sz="14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2173709" y="758994"/>
            <a:ext cx="3137072" cy="338554"/>
            <a:chOff x="533041" y="1650555"/>
            <a:chExt cx="3137072" cy="3385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Book Antiqua" panose="02040602050305030304" pitchFamily="18" charset="0"/>
                  <a:cs typeface="Arial" pitchFamily="34" charset="0"/>
                </a:rPr>
                <a:t>Допустими дейности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9" name="Rectangle 10">
            <a:extLst>
              <a:ext uri="{FF2B5EF4-FFF2-40B4-BE49-F238E27FC236}">
                <a16:creationId xmlns:a16="http://schemas.microsoft.com/office/drawing/2014/main" id="{DF647337-38AF-4B47-B4D2-F691490B9AA3}"/>
              </a:ext>
            </a:extLst>
          </p:cNvPr>
          <p:cNvSpPr/>
          <p:nvPr/>
        </p:nvSpPr>
        <p:spPr>
          <a:xfrm flipH="1">
            <a:off x="6380748" y="4669180"/>
            <a:ext cx="4406477" cy="195542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9577476A-9A71-4C99-AD81-308A1ABB9E6A}"/>
              </a:ext>
            </a:extLst>
          </p:cNvPr>
          <p:cNvSpPr/>
          <p:nvPr/>
        </p:nvSpPr>
        <p:spPr>
          <a:xfrm flipH="1">
            <a:off x="4116147" y="5072577"/>
            <a:ext cx="6189167" cy="1450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D107E4-21A4-4CFF-B91C-65227F41189E}"/>
              </a:ext>
            </a:extLst>
          </p:cNvPr>
          <p:cNvSpPr txBox="1"/>
          <p:nvPr/>
        </p:nvSpPr>
        <p:spPr>
          <a:xfrm>
            <a:off x="6236747" y="4719786"/>
            <a:ext cx="318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ko-KR" sz="14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itchFamily="34" charset="0"/>
              </a:rPr>
              <a:t>Допустими бенефициенти</a:t>
            </a:r>
            <a:endParaRPr lang="ko-KR" altLang="en-US" sz="1400" b="1" dirty="0">
              <a:solidFill>
                <a:schemeClr val="bg1"/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C31714-DF3C-4D52-9579-C554DEAD2EF2}"/>
              </a:ext>
            </a:extLst>
          </p:cNvPr>
          <p:cNvSpPr txBox="1"/>
          <p:nvPr/>
        </p:nvSpPr>
        <p:spPr>
          <a:xfrm>
            <a:off x="4190576" y="5155129"/>
            <a:ext cx="58953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ko-KR" sz="1350" dirty="0">
                <a:latin typeface="Book Antiqua" panose="02040602050305030304" pitchFamily="18" charset="0"/>
                <a:cs typeface="Arial" pitchFamily="34" charset="0"/>
              </a:rPr>
              <a:t>Държавни органи, областни администрации и </a:t>
            </a: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общински</a:t>
            </a:r>
            <a:r>
              <a:rPr lang="en-US" altLang="ko-KR" sz="1350" dirty="0" smtClean="0">
                <a:latin typeface="Book Antiqua" panose="02040602050305030304" pitchFamily="18" charset="0"/>
                <a:cs typeface="Arial" pitchFamily="34" charset="0"/>
              </a:rPr>
              <a:t> </a:t>
            </a: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власти</a:t>
            </a:r>
            <a:r>
              <a:rPr lang="en-US" altLang="ko-KR" sz="1350" dirty="0" smtClean="0">
                <a:latin typeface="Book Antiqua" panose="02040602050305030304" pitchFamily="18" charset="0"/>
                <a:cs typeface="Arial" pitchFamily="34" charset="0"/>
              </a:rPr>
              <a:t>;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Представители </a:t>
            </a:r>
            <a:r>
              <a:rPr lang="ru-RU" altLang="ko-KR" sz="1350" dirty="0">
                <a:latin typeface="Book Antiqua" panose="02040602050305030304" pitchFamily="18" charset="0"/>
                <a:cs typeface="Arial" pitchFamily="34" charset="0"/>
              </a:rPr>
              <a:t>на гражданското </a:t>
            </a: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общество</a:t>
            </a:r>
            <a:r>
              <a:rPr lang="en-US" altLang="ko-KR" sz="1350" dirty="0" smtClean="0">
                <a:latin typeface="Book Antiqua" panose="02040602050305030304" pitchFamily="18" charset="0"/>
                <a:cs typeface="Arial" pitchFamily="34" charset="0"/>
              </a:rPr>
              <a:t>;</a:t>
            </a:r>
            <a:endParaRPr lang="ru-RU" altLang="ko-KR" sz="1350" dirty="0">
              <a:latin typeface="Book Antiqua" panose="02040602050305030304" pitchFamily="18" charset="0"/>
              <a:cs typeface="Arial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Представители </a:t>
            </a:r>
            <a:r>
              <a:rPr lang="ru-RU" altLang="ko-KR" sz="1350" dirty="0">
                <a:latin typeface="Book Antiqua" panose="02040602050305030304" pitchFamily="18" charset="0"/>
                <a:cs typeface="Arial" pitchFamily="34" charset="0"/>
              </a:rPr>
              <a:t>на бизнеса, научната </a:t>
            </a: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общност</a:t>
            </a:r>
            <a:r>
              <a:rPr lang="en-US" altLang="ko-KR" sz="1350" dirty="0" smtClean="0">
                <a:latin typeface="Book Antiqua" panose="02040602050305030304" pitchFamily="18" charset="0"/>
                <a:cs typeface="Arial" pitchFamily="34" charset="0"/>
              </a:rPr>
              <a:t>;</a:t>
            </a:r>
            <a:endParaRPr lang="ru-RU" altLang="ko-KR" sz="1350" dirty="0">
              <a:latin typeface="Book Antiqua" panose="02040602050305030304" pitchFamily="18" charset="0"/>
              <a:cs typeface="Arial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Сдружения </a:t>
            </a:r>
            <a:r>
              <a:rPr lang="ru-RU" altLang="ko-KR" sz="1350" dirty="0">
                <a:latin typeface="Book Antiqua" panose="02040602050305030304" pitchFamily="18" charset="0"/>
                <a:cs typeface="Arial" pitchFamily="34" charset="0"/>
              </a:rPr>
              <a:t>на собственици на жилища в многофамилни жилищни </a:t>
            </a:r>
            <a:r>
              <a:rPr lang="ru-RU" altLang="ko-KR" sz="1350" dirty="0" smtClean="0">
                <a:latin typeface="Book Antiqua" panose="02040602050305030304" pitchFamily="18" charset="0"/>
                <a:cs typeface="Arial" pitchFamily="34" charset="0"/>
              </a:rPr>
              <a:t>сгради</a:t>
            </a:r>
            <a:r>
              <a:rPr lang="en-US" altLang="ko-KR" sz="1350" dirty="0">
                <a:latin typeface="Book Antiqua" panose="02040602050305030304" pitchFamily="18" charset="0"/>
                <a:cs typeface="Arial" pitchFamily="34" charset="0"/>
              </a:rPr>
              <a:t>.</a:t>
            </a:r>
            <a:endParaRPr lang="ru-RU" altLang="ko-KR" sz="1350" dirty="0">
              <a:latin typeface="Book Antiqua" panose="02040602050305030304" pitchFamily="18" charset="0"/>
              <a:cs typeface="Arial" pitchFamily="34" charset="0"/>
            </a:endParaRPr>
          </a:p>
        </p:txBody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811256" y="6573256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312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1483297" y="519521"/>
            <a:ext cx="3137072" cy="338554"/>
            <a:chOff x="533041" y="1650555"/>
            <a:chExt cx="3137072" cy="3385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ko-K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itchFamily="34" charset="0"/>
                </a:rPr>
                <a:t>Бюджет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aphicFrame>
        <p:nvGraphicFramePr>
          <p:cNvPr id="29" name="Table Placeholder 5">
            <a:extLst>
              <a:ext uri="{FF2B5EF4-FFF2-40B4-BE49-F238E27FC236}">
                <a16:creationId xmlns:a16="http://schemas.microsoft.com/office/drawing/2014/main" id="{4A9A9481-5199-4258-B010-29B28BCF9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570450"/>
              </p:ext>
            </p:extLst>
          </p:nvPr>
        </p:nvGraphicFramePr>
        <p:xfrm>
          <a:off x="847725" y="1018463"/>
          <a:ext cx="4867951" cy="2343883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596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42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bg-BG" altLang="ko-KR" sz="1400" b="1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Приоритети</a:t>
                      </a:r>
                      <a:r>
                        <a:rPr lang="bg-BG" altLang="ko-KR" sz="1400" b="1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 </a:t>
                      </a:r>
                      <a:endParaRPr lang="en-JM" altLang="ko-KR" sz="1400" b="1" spc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bg-BG" altLang="ko-KR" sz="1200" b="1" spc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Ресурс</a:t>
                      </a:r>
                      <a:endParaRPr lang="en-JM" altLang="ko-KR" sz="1200" b="1" spc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Приоритет 1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1 052 815 176,22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Приоритет 2</a:t>
                      </a:r>
                      <a:endParaRPr lang="en-JM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2 508 360 091,69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ook Antiqua" panose="02040602050305030304" pitchFamily="18" charset="0"/>
                          <a:cs typeface="Arial" pitchFamily="34" charset="0"/>
                        </a:rPr>
                        <a:t>Приоритет 3</a:t>
                      </a:r>
                      <a:endParaRPr lang="en-JM" altLang="ko-K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ook Antiqua" panose="02040602050305030304" pitchFamily="18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44 385 836,81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1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altLang="ko-K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Общо</a:t>
                      </a:r>
                      <a:endParaRPr lang="en-JM" altLang="ko-KR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3 605 561 104,72 лв.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34756"/>
                  </a:ext>
                </a:extLst>
              </a:tr>
            </a:tbl>
          </a:graphicData>
        </a:graphic>
      </p:graphicFrame>
      <p:pic>
        <p:nvPicPr>
          <p:cNvPr id="1026" name="Picture 2" descr="Building The Ideal Partnership For Business Growth | C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36" y="949204"/>
            <a:ext cx="2388739" cy="128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Project Financing - DFCC Bank PL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61" y="2295776"/>
            <a:ext cx="3209130" cy="1346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69" y="578529"/>
            <a:ext cx="2554457" cy="146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" name="Frame 36">
            <a:extLst>
              <a:ext uri="{FF2B5EF4-FFF2-40B4-BE49-F238E27FC236}">
                <a16:creationId xmlns:a16="http://schemas.microsoft.com/office/drawing/2014/main" id="{DCCD15ED-AA76-4FEA-8AA8-6C8B809F1550}"/>
              </a:ext>
            </a:extLst>
          </p:cNvPr>
          <p:cNvSpPr/>
          <p:nvPr/>
        </p:nvSpPr>
        <p:spPr>
          <a:xfrm>
            <a:off x="441183" y="4008447"/>
            <a:ext cx="11383108" cy="2315050"/>
          </a:xfrm>
          <a:prstGeom prst="frame">
            <a:avLst>
              <a:gd name="adj1" fmla="val 862"/>
            </a:avLst>
          </a:prstGeom>
          <a:solidFill>
            <a:srgbClr val="82C6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9A764E-F446-423F-9BDD-38F6C76A7D8C}"/>
              </a:ext>
            </a:extLst>
          </p:cNvPr>
          <p:cNvSpPr txBox="1"/>
          <p:nvPr/>
        </p:nvSpPr>
        <p:spPr>
          <a:xfrm>
            <a:off x="1626172" y="3848059"/>
            <a:ext cx="4693071" cy="3693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g-BG" altLang="ko-KR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/>
                <a:cs typeface="Arial" pitchFamily="34" charset="0"/>
              </a:rPr>
              <a:t>Ключови изисквания </a:t>
            </a:r>
            <a:endParaRPr lang="ko-KR" altLang="en-US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Book Antiqua"/>
              <a:cs typeface="Arial" pitchFamily="34" charset="0"/>
            </a:endParaRPr>
          </a:p>
        </p:txBody>
      </p:sp>
      <p:pic>
        <p:nvPicPr>
          <p:cNvPr id="45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5812" y="4459371"/>
            <a:ext cx="1117002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10% </a:t>
            </a:r>
            <a:r>
              <a:rPr lang="bg-BG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от общия ресурс по </a:t>
            </a:r>
            <a:r>
              <a:rPr lang="bg-BG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Приоритет 1 </a:t>
            </a:r>
            <a:r>
              <a:rPr lang="bg-BG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и </a:t>
            </a:r>
            <a:r>
              <a:rPr lang="bg-BG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Приоритет 2 </a:t>
            </a:r>
            <a:r>
              <a:rPr lang="bg-BG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е заделен за територии с неблагоприятни </a:t>
            </a:r>
            <a:r>
              <a:rPr lang="bg-BG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характеристики;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bg-BG" altLang="ko-KR" sz="1600" dirty="0" smtClean="0">
              <a:solidFill>
                <a:prstClr val="black">
                  <a:lumMod val="75000"/>
                  <a:lumOff val="25000"/>
                </a:prstClr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bg-BG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30% от общия ресурс по Приоритет 1 и Приоритет 2 е с принос към смекчаване на климатичните промени;</a:t>
            </a:r>
          </a:p>
          <a:p>
            <a:pPr marL="285750" indent="-285750" latinLnBrk="1">
              <a:buFont typeface="Arial" panose="020B0604020202020204" pitchFamily="34" charset="0"/>
              <a:buChar char="•"/>
            </a:pPr>
            <a:endParaRPr lang="bg-BG" altLang="ko-KR" sz="1600" dirty="0" smtClean="0">
              <a:solidFill>
                <a:prstClr val="black">
                  <a:lumMod val="75000"/>
                  <a:lumOff val="25000"/>
                </a:prstClr>
              </a:solidFill>
              <a:latin typeface="Book Antiqua" panose="02040602050305030304" pitchFamily="18" charset="0"/>
              <a:cs typeface="Arial" pitchFamily="34" charset="0"/>
            </a:endParaRPr>
          </a:p>
          <a:p>
            <a:pPr marL="285750" indent="-285750" latinLnBrk="1">
              <a:buFont typeface="Arial" panose="020B0604020202020204" pitchFamily="34" charset="0"/>
              <a:buChar char="•"/>
            </a:pPr>
            <a:r>
              <a:rPr lang="bg-BG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ook Antiqua" panose="02040602050305030304" pitchFamily="18" charset="0"/>
                <a:cs typeface="Arial" pitchFamily="34" charset="0"/>
              </a:rPr>
              <a:t>30% от ресурса на всеки клъстер по Приоритет 1 е препоръчително да се използва за участие в концепции за ИТИ. </a:t>
            </a:r>
            <a:endParaRPr lang="ko-KR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1751" y="342908"/>
            <a:ext cx="848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solidFill>
                  <a:prstClr val="black"/>
                </a:solidFill>
                <a:latin typeface="Book Antiqua"/>
              </a:rPr>
              <a:t>Възможности за финансиране на спортна инфраструктура</a:t>
            </a:r>
            <a:endParaRPr lang="en-US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682" y="1240139"/>
            <a:ext cx="1109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Инфраструктура </a:t>
            </a:r>
            <a:r>
              <a:rPr lang="bg-BG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оборудване </a:t>
            </a:r>
            <a:r>
              <a:rPr lang="ru-RU" sz="16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за масов </a:t>
            </a:r>
            <a:r>
              <a:rPr lang="ru-RU" sz="1600" b="1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спорт</a:t>
            </a:r>
            <a:endParaRPr lang="bg-BG" sz="16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3A7B68CE-2C73-4965-948B-7A9FCDD01248}"/>
              </a:ext>
            </a:extLst>
          </p:cNvPr>
          <p:cNvSpPr/>
          <p:nvPr/>
        </p:nvSpPr>
        <p:spPr>
          <a:xfrm>
            <a:off x="1791298" y="2007424"/>
            <a:ext cx="5105400" cy="2076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2" name="Rectangle 9">
            <a:extLst>
              <a:ext uri="{FF2B5EF4-FFF2-40B4-BE49-F238E27FC236}">
                <a16:creationId xmlns:a16="http://schemas.microsoft.com/office/drawing/2014/main" id="{E2D45A45-AABB-4C71-9119-72939B5F5321}"/>
              </a:ext>
            </a:extLst>
          </p:cNvPr>
          <p:cNvSpPr/>
          <p:nvPr/>
        </p:nvSpPr>
        <p:spPr>
          <a:xfrm>
            <a:off x="2317923" y="2337704"/>
            <a:ext cx="6083725" cy="1594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D57AB8-EC6B-4C2F-9220-0A297A9B2FB4}"/>
              </a:ext>
            </a:extLst>
          </p:cNvPr>
          <p:cNvSpPr txBox="1"/>
          <p:nvPr/>
        </p:nvSpPr>
        <p:spPr>
          <a:xfrm>
            <a:off x="2281065" y="2553704"/>
            <a:ext cx="6157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itchFamily="34" charset="0"/>
              </a:rPr>
              <a:t>Проекти, генериращи приходи или спестяващи разходи, се предвижда да се подкрепят чрез финансови инструменти, като например инвестиционни кредити с вградени или индивидуални гаранции, включително в комбинация с безвъзмездна финансова помощ. </a:t>
            </a:r>
            <a:endParaRPr lang="bg-BG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32" name="Picture 8" descr="Nota Bene Hand with Index Finger. Stock Vector - Illustration of attention,  letter: 95715624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43" b="89894" l="9328" r="96642">
                        <a14:foregroundMark x1="18284" y1="85638" x2="18284" y2="85638"/>
                        <a14:foregroundMark x1="62313" y1="44149" x2="62313" y2="44149"/>
                        <a14:foregroundMark x1="68657" y1="53723" x2="68657" y2="53723"/>
                        <a14:foregroundMark x1="36194" y1="58511" x2="36194" y2="58511"/>
                        <a14:foregroundMark x1="69776" y1="28723" x2="69776" y2="28723"/>
                        <a14:foregroundMark x1="82463" y1="28191" x2="82463" y2="28191"/>
                        <a14:foregroundMark x1="73881" y1="35638" x2="73881" y2="35638"/>
                        <a14:foregroundMark x1="86940" y1="34574" x2="86940" y2="34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3" y="2262778"/>
            <a:ext cx="1115745" cy="7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5613" y="2176184"/>
            <a:ext cx="2629250" cy="2716011"/>
          </a:xfrm>
          <a:prstGeom prst="rect">
            <a:avLst/>
          </a:prstGeom>
        </p:spPr>
      </p:pic>
      <p:pic>
        <p:nvPicPr>
          <p:cNvPr id="1032" name="Picture 8" descr="BIG Goes Biophilic with New Sports Center – THE DI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94" y="4665214"/>
            <a:ext cx="2828584" cy="181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10" descr="Educational centre with sport park facilities for people of all ages. -  www.lappset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" y="4288596"/>
            <a:ext cx="4635500" cy="173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81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4">
            <a:extLst>
              <a:ext uri="{FF2B5EF4-FFF2-40B4-BE49-F238E27FC236}">
                <a16:creationId xmlns:a16="http://schemas.microsoft.com/office/drawing/2014/main" id="{BB0F5A06-6C06-498F-B1C8-46FDDDB7A22D}"/>
              </a:ext>
            </a:extLst>
          </p:cNvPr>
          <p:cNvSpPr/>
          <p:nvPr/>
        </p:nvSpPr>
        <p:spPr>
          <a:xfrm flipH="1">
            <a:off x="4457032" y="2879677"/>
            <a:ext cx="1977207" cy="3041143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rgbClr val="82C65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9077" y="362189"/>
            <a:ext cx="7612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prstClr val="black"/>
                </a:solidFill>
                <a:latin typeface="Book Antiqua" panose="02040602050305030304" pitchFamily="18" charset="0"/>
              </a:rPr>
              <a:t>Подход за реализация на интегрирани териториални инвестиции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44444" y="1807949"/>
            <a:ext cx="4896452" cy="2516008"/>
          </a:xfrm>
          <a:prstGeom prst="roundRect">
            <a:avLst/>
          </a:prstGeom>
          <a:solidFill>
            <a:srgbClr val="82C65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: Shape 6">
            <a:extLst>
              <a:ext uri="{FF2B5EF4-FFF2-40B4-BE49-F238E27FC236}">
                <a16:creationId xmlns:a16="http://schemas.microsoft.com/office/drawing/2014/main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3730625" y="4146201"/>
            <a:ext cx="965036" cy="1450587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rgbClr val="82C65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: Shape 2">
            <a:extLst>
              <a:ext uri="{FF2B5EF4-FFF2-40B4-BE49-F238E27FC236}">
                <a16:creationId xmlns:a16="http://schemas.microsoft.com/office/drawing/2014/main" id="{39360262-1DC1-466D-A3F7-94F9CE2051F5}"/>
              </a:ext>
            </a:extLst>
          </p:cNvPr>
          <p:cNvSpPr/>
          <p:nvPr/>
        </p:nvSpPr>
        <p:spPr>
          <a:xfrm flipH="1">
            <a:off x="841641" y="1348110"/>
            <a:ext cx="1977207" cy="3052139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noFill/>
          <a:ln w="38100" cap="flat">
            <a:solidFill>
              <a:srgbClr val="24A8C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: Shape 3">
            <a:extLst>
              <a:ext uri="{FF2B5EF4-FFF2-40B4-BE49-F238E27FC236}">
                <a16:creationId xmlns:a16="http://schemas.microsoft.com/office/drawing/2014/main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216468" y="2564415"/>
            <a:ext cx="631751" cy="1569172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rgbClr val="24A8C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380983-90B2-401A-8805-8C251BAB8E80}"/>
              </a:ext>
            </a:extLst>
          </p:cNvPr>
          <p:cNvSpPr txBox="1"/>
          <p:nvPr/>
        </p:nvSpPr>
        <p:spPr>
          <a:xfrm>
            <a:off x="1118654" y="1892731"/>
            <a:ext cx="1494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Подбор на </a:t>
            </a:r>
            <a:r>
              <a:rPr lang="bg-BG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концепции за ИТИ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и одобрение на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концепция за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приноса на ЕС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към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ИТСР за всеки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ru-RU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регион </a:t>
            </a:r>
            <a:endParaRPr lang="bg-BG" sz="1400" dirty="0">
              <a:solidFill>
                <a:prstClr val="black">
                  <a:lumMod val="85000"/>
                  <a:lumOff val="15000"/>
                </a:prstClr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62195" y="3776869"/>
            <a:ext cx="17716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D372E"/>
                </a:solidFill>
                <a:latin typeface="Book Antiqua" panose="02040602050305030304" pitchFamily="18" charset="0"/>
              </a:rPr>
              <a:t>Подбор на проектни предложения</a:t>
            </a:r>
            <a:endParaRPr lang="bg-BG" sz="14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6FFF6D76-2B57-553F-3488-663F569A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2CB8A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3862">
            <a:off x="3161074" y="1944922"/>
            <a:ext cx="1284835" cy="12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20" y="1129903"/>
            <a:ext cx="2247193" cy="2578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 descr="When Should You Consider a Merger or Partnership? - N-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67" y="4146201"/>
            <a:ext cx="2690157" cy="146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1" name="Picture 4" descr="Integrated Territorial Investment as an effective tool of the Cohesion  Policy | Workshops | Events | CONT | Committees | European Parlia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901" y="2076810"/>
            <a:ext cx="2302020" cy="14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2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9082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276492" y="98552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Звено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за медиация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77446" y="1590250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Звено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за предварителен подбор към РСР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71122" y="2229791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Звено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за публични консултации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How to Register a Limited Partnership in Ontario | OBC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46" y="3219300"/>
            <a:ext cx="2534915" cy="119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6" name="Picture 14" descr="What Does a Project Manager Do? | Roles and Responsibilit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661" y="3744430"/>
            <a:ext cx="1968148" cy="1337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0" name="Picture 18" descr="voting-hands-600×300 | IEEE Computer Socie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87" y="4813472"/>
            <a:ext cx="2177324" cy="108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499" y="1170191"/>
            <a:ext cx="6050191" cy="4797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6501" y="231455"/>
            <a:ext cx="854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Book Antiqua" panose="02040602050305030304" pitchFamily="18" charset="0"/>
              </a:rPr>
              <a:t>Механизъм за изпълнение на интегрирания териториален подход</a:t>
            </a:r>
            <a:endParaRPr lang="bg-BG" dirty="0">
              <a:latin typeface="Book Antiqua" panose="02040602050305030304" pitchFamily="18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3088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4" r="20434"/>
          <a:stretch>
            <a:fillRect/>
          </a:stretch>
        </p:blipFill>
        <p:spPr>
          <a:xfrm>
            <a:off x="4884006" y="1731650"/>
            <a:ext cx="2145025" cy="2145025"/>
          </a:xfrm>
        </p:spPr>
      </p:pic>
      <p:pic>
        <p:nvPicPr>
          <p:cNvPr id="32" name="Picture Placeholder 3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8" r="3638"/>
          <a:stretch>
            <a:fillRect/>
          </a:stretch>
        </p:blipFill>
        <p:spPr>
          <a:xfrm>
            <a:off x="3603625" y="3019425"/>
            <a:ext cx="2112963" cy="2144713"/>
          </a:xfrm>
        </p:spPr>
      </p:pic>
      <p:pic>
        <p:nvPicPr>
          <p:cNvPr id="29" name="Picture Placeholder 28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310472" y="1702613"/>
            <a:ext cx="2145025" cy="2145025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631822" y="512150"/>
            <a:ext cx="2118812" cy="2118812"/>
          </a:xfr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 txBox="1">
            <a:spLocks/>
          </p:cNvSpPr>
          <p:nvPr/>
        </p:nvSpPr>
        <p:spPr>
          <a:xfrm>
            <a:off x="7852521" y="793153"/>
            <a:ext cx="3756838" cy="14619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A04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Приоритет за партньорство и сътрудничество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5719" y="168481"/>
            <a:ext cx="651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Ключови изисквания към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 </a:t>
            </a:r>
            <a:r>
              <a:rPr kumimoji="0" lang="bg-BG" sz="1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концепциите </a:t>
            </a:r>
            <a:r>
              <a:rPr kumimoji="0" lang="bg-BG" sz="18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за ИТИ</a:t>
            </a:r>
            <a:endParaRPr kumimoji="0" lang="bg-BG" sz="18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 txBox="1">
            <a:spLocks/>
          </p:cNvSpPr>
          <p:nvPr/>
        </p:nvSpPr>
        <p:spPr>
          <a:xfrm>
            <a:off x="8077200" y="2211859"/>
            <a:ext cx="2984058" cy="12617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rgbClr val="0D1D5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A04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Адресиране</a:t>
            </a:r>
            <a:r>
              <a:rPr kumimoji="0" lang="bg-BG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 нуждите на уязвими групи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2521" y="3772100"/>
            <a:ext cx="357800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A04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Обединяване на различни секторни дейности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58772" y="4932185"/>
            <a:ext cx="359927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90000"/>
              </a:lnSpc>
              <a:spcBef>
                <a:spcPts val="1000"/>
              </a:spcBef>
              <a:buClr>
                <a:srgbClr val="8CA049"/>
              </a:buClr>
              <a:buFont typeface="Wingdings" panose="05000000000000000000" pitchFamily="2" charset="2"/>
              <a:buChar char="Ø"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Принос към климатичните цели,  Стратегията на ЕС за Дунавския</a:t>
            </a:r>
            <a:r>
              <a:rPr kumimoji="0" lang="bg-BG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 регион, Новия Европейски </a:t>
            </a:r>
            <a:r>
              <a:rPr lang="bg-BG" sz="16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Book Antiqua" panose="02040602050305030304" pitchFamily="18" charset="0"/>
              </a:rPr>
              <a:t>Б</a:t>
            </a:r>
            <a:r>
              <a:rPr kumimoji="0" lang="bg-BG" sz="1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 Antiqua" panose="02040602050305030304" pitchFamily="18" charset="0"/>
                <a:cs typeface="+mn-cs"/>
              </a:rPr>
              <a:t>аухаус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</p:spTree>
    <p:extLst>
      <p:ext uri="{BB962C8B-B14F-4D97-AF65-F5344CB8AC3E}">
        <p14:creationId xmlns:p14="http://schemas.microsoft.com/office/powerpoint/2010/main" val="14751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5">
            <a:extLst>
              <a:ext uri="{FF2B5EF4-FFF2-40B4-BE49-F238E27FC236}">
                <a16:creationId xmlns:a16="http://schemas.microsoft.com/office/drawing/2014/main" id="{A6831293-6D44-DDEF-50FA-B6E008124792}"/>
              </a:ext>
            </a:extLst>
          </p:cNvPr>
          <p:cNvSpPr/>
          <p:nvPr/>
        </p:nvSpPr>
        <p:spPr>
          <a:xfrm>
            <a:off x="111297" y="6427745"/>
            <a:ext cx="2787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www.mrrb.government.bg</a:t>
            </a:r>
            <a:r>
              <a:rPr kumimoji="0" lang="en-US" alt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</a:t>
            </a:r>
            <a:endParaRPr kumimoji="0" lang="bg-B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48" name="Picture 1">
            <a:extLst>
              <a:ext uri="{FF2B5EF4-FFF2-40B4-BE49-F238E27FC236}">
                <a16:creationId xmlns:a16="http://schemas.microsoft.com/office/drawing/2014/main" id="{CA35C566-E553-5878-1EA5-840E5969A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27" cy="1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ОПЕРАТИВНА ПРОГРАМА „РЕГИОНИ В РАСТЕЖ” | PROACTIVE-TEAM">
            <a:extLst>
              <a:ext uri="{FF2B5EF4-FFF2-40B4-BE49-F238E27FC236}">
                <a16:creationId xmlns:a16="http://schemas.microsoft.com/office/drawing/2014/main" id="{13FD203E-1921-A7EF-904C-2B06A9B8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100" y="0"/>
            <a:ext cx="1267900" cy="9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26">
            <a:extLst>
              <a:ext uri="{FF2B5EF4-FFF2-40B4-BE49-F238E27FC236}">
                <a16:creationId xmlns:a16="http://schemas.microsoft.com/office/drawing/2014/main" id="{F1B79E93-72C7-AD2E-BB81-15EE34732CC8}"/>
              </a:ext>
            </a:extLst>
          </p:cNvPr>
          <p:cNvSpPr/>
          <p:nvPr/>
        </p:nvSpPr>
        <p:spPr>
          <a:xfrm>
            <a:off x="10616184" y="6524484"/>
            <a:ext cx="1380744" cy="24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rgbClr val="65C8FF"/>
              </a:buClr>
              <a:buSzTx/>
              <a:buFontTx/>
              <a:buNone/>
              <a:tabLst/>
              <a:defRPr/>
            </a:pPr>
            <a:r>
              <a:rPr kumimoji="0" lang="en-US" altLang="bg-BG" sz="12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www.bgregio.eu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A56E7ECD-D22D-4B44-CF73-94DB15B72190}"/>
              </a:ext>
            </a:extLst>
          </p:cNvPr>
          <p:cNvSpPr txBox="1"/>
          <p:nvPr/>
        </p:nvSpPr>
        <p:spPr>
          <a:xfrm>
            <a:off x="2335727" y="329878"/>
            <a:ext cx="761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Примерен модел на инвестиция за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подкрепа</a:t>
            </a:r>
            <a:r>
              <a:rPr kumimoji="0" lang="bg-BG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</a:rPr>
              <a:t> на физическата активност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558416" y="3380904"/>
            <a:ext cx="1562228" cy="1341445"/>
            <a:chOff x="1487209" y="2228832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7" name="Hexagon 46"/>
            <p:cNvSpPr/>
            <p:nvPr/>
          </p:nvSpPr>
          <p:spPr>
            <a:xfrm>
              <a:off x="1487209" y="2228832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51" name="Hexagon 4"/>
            <p:cNvSpPr txBox="1"/>
            <p:nvPr/>
          </p:nvSpPr>
          <p:spPr>
            <a:xfrm>
              <a:off x="1729182" y="2436608"/>
              <a:ext cx="1078282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Училища в градски и в селски райони</a:t>
              </a:r>
            </a:p>
          </p:txBody>
        </p:sp>
      </p:grpSp>
      <p:sp>
        <p:nvSpPr>
          <p:cNvPr id="52" name="Hexagon 51"/>
          <p:cNvSpPr/>
          <p:nvPr/>
        </p:nvSpPr>
        <p:spPr>
          <a:xfrm>
            <a:off x="2214038" y="2639140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grpSp>
        <p:nvGrpSpPr>
          <p:cNvPr id="53" name="Group 52"/>
          <p:cNvGrpSpPr/>
          <p:nvPr/>
        </p:nvGrpSpPr>
        <p:grpSpPr>
          <a:xfrm>
            <a:off x="4893461" y="2635095"/>
            <a:ext cx="1562228" cy="1341445"/>
            <a:chOff x="2831586" y="1483023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Hexagon 53"/>
            <p:cNvSpPr/>
            <p:nvPr/>
          </p:nvSpPr>
          <p:spPr>
            <a:xfrm>
              <a:off x="2831586" y="1483023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55" name="Hexagon 7"/>
            <p:cNvSpPr txBox="1"/>
            <p:nvPr/>
          </p:nvSpPr>
          <p:spPr>
            <a:xfrm>
              <a:off x="3073559" y="1690799"/>
              <a:ext cx="1078282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Развитие на икономическа дейност</a:t>
              </a: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– спортни бази, клубове, школи</a:t>
              </a:r>
            </a:p>
          </p:txBody>
        </p:sp>
      </p:grpSp>
      <p:sp>
        <p:nvSpPr>
          <p:cNvPr id="56" name="Hexagon 55"/>
          <p:cNvSpPr/>
          <p:nvPr/>
        </p:nvSpPr>
        <p:spPr>
          <a:xfrm>
            <a:off x="3502033" y="4840261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000" r="-48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grpSp>
        <p:nvGrpSpPr>
          <p:cNvPr id="57" name="Group 56"/>
          <p:cNvGrpSpPr/>
          <p:nvPr/>
        </p:nvGrpSpPr>
        <p:grpSpPr>
          <a:xfrm>
            <a:off x="3558416" y="1897881"/>
            <a:ext cx="1562228" cy="1341445"/>
            <a:chOff x="1487209" y="745809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8" name="Hexagon 57"/>
            <p:cNvSpPr/>
            <p:nvPr/>
          </p:nvSpPr>
          <p:spPr>
            <a:xfrm>
              <a:off x="1487209" y="745809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59" name="Hexagon 10"/>
            <p:cNvSpPr txBox="1"/>
            <p:nvPr/>
          </p:nvSpPr>
          <p:spPr>
            <a:xfrm>
              <a:off x="1729182" y="953585"/>
              <a:ext cx="1078282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Обновяване на пътна инфраструктура/ градски и междуградски транспорт</a:t>
              </a:r>
            </a:p>
          </p:txBody>
        </p:sp>
      </p:grpSp>
      <p:sp>
        <p:nvSpPr>
          <p:cNvPr id="60" name="Hexagon 59"/>
          <p:cNvSpPr/>
          <p:nvPr/>
        </p:nvSpPr>
        <p:spPr>
          <a:xfrm>
            <a:off x="2214042" y="1161327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grpSp>
        <p:nvGrpSpPr>
          <p:cNvPr id="61" name="Group 60"/>
          <p:cNvGrpSpPr/>
          <p:nvPr/>
        </p:nvGrpSpPr>
        <p:grpSpPr>
          <a:xfrm>
            <a:off x="6237011" y="1955776"/>
            <a:ext cx="1562228" cy="1341445"/>
            <a:chOff x="4175136" y="742775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2" name="Hexagon 61"/>
            <p:cNvSpPr/>
            <p:nvPr/>
          </p:nvSpPr>
          <p:spPr>
            <a:xfrm>
              <a:off x="4175136" y="742775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63" name="Hexagon 13"/>
            <p:cNvSpPr txBox="1"/>
            <p:nvPr/>
          </p:nvSpPr>
          <p:spPr>
            <a:xfrm>
              <a:off x="4417109" y="950551"/>
              <a:ext cx="1078282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Спортни обекти и съоръжения</a:t>
              </a:r>
            </a:p>
          </p:txBody>
        </p:sp>
      </p:grpSp>
      <p:sp>
        <p:nvSpPr>
          <p:cNvPr id="64" name="Hexagon 63"/>
          <p:cNvSpPr/>
          <p:nvPr/>
        </p:nvSpPr>
        <p:spPr>
          <a:xfrm>
            <a:off x="7581389" y="2710182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grpSp>
        <p:nvGrpSpPr>
          <p:cNvPr id="65" name="Group 64"/>
          <p:cNvGrpSpPr/>
          <p:nvPr/>
        </p:nvGrpSpPr>
        <p:grpSpPr>
          <a:xfrm>
            <a:off x="4878671" y="4111548"/>
            <a:ext cx="1562228" cy="1341445"/>
            <a:chOff x="2816796" y="2959476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6" name="Hexagon 65"/>
            <p:cNvSpPr/>
            <p:nvPr/>
          </p:nvSpPr>
          <p:spPr>
            <a:xfrm>
              <a:off x="2816796" y="2959476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67" name="Hexagon 16"/>
            <p:cNvSpPr txBox="1"/>
            <p:nvPr/>
          </p:nvSpPr>
          <p:spPr>
            <a:xfrm>
              <a:off x="3058769" y="3167252"/>
              <a:ext cx="1078282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Мерки за подобряване на околната среда</a:t>
              </a:r>
            </a:p>
          </p:txBody>
        </p:sp>
      </p:grpSp>
      <p:sp>
        <p:nvSpPr>
          <p:cNvPr id="68" name="Hexagon 67"/>
          <p:cNvSpPr/>
          <p:nvPr/>
        </p:nvSpPr>
        <p:spPr>
          <a:xfrm>
            <a:off x="7563332" y="1291654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grpSp>
        <p:nvGrpSpPr>
          <p:cNvPr id="69" name="Group 68"/>
          <p:cNvGrpSpPr/>
          <p:nvPr/>
        </p:nvGrpSpPr>
        <p:grpSpPr>
          <a:xfrm>
            <a:off x="6221331" y="3449431"/>
            <a:ext cx="1562228" cy="1341445"/>
            <a:chOff x="4159456" y="2236430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0" name="Hexagon 69"/>
            <p:cNvSpPr/>
            <p:nvPr/>
          </p:nvSpPr>
          <p:spPr>
            <a:xfrm>
              <a:off x="4159456" y="2236430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71" name="Hexagon 19"/>
            <p:cNvSpPr txBox="1"/>
            <p:nvPr/>
          </p:nvSpPr>
          <p:spPr>
            <a:xfrm>
              <a:off x="4316878" y="2485985"/>
              <a:ext cx="1238774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Човешки ресурси </a:t>
              </a: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– квалификация, осигуряване на заетост</a:t>
              </a:r>
            </a:p>
          </p:txBody>
        </p:sp>
      </p:grpSp>
      <p:sp>
        <p:nvSpPr>
          <p:cNvPr id="72" name="Hexagon 71"/>
          <p:cNvSpPr/>
          <p:nvPr/>
        </p:nvSpPr>
        <p:spPr>
          <a:xfrm>
            <a:off x="7581389" y="4190677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  <p:grpSp>
        <p:nvGrpSpPr>
          <p:cNvPr id="73" name="Group 72"/>
          <p:cNvGrpSpPr/>
          <p:nvPr/>
        </p:nvGrpSpPr>
        <p:grpSpPr>
          <a:xfrm>
            <a:off x="4926174" y="1228780"/>
            <a:ext cx="1562228" cy="1341445"/>
            <a:chOff x="2864299" y="15779"/>
            <a:chExt cx="1562228" cy="1341445"/>
          </a:xfrm>
          <a:solidFill>
            <a:srgbClr val="88A5BA">
              <a:lumMod val="60000"/>
              <a:lumOff val="40000"/>
            </a:srgb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4" name="Hexagon 73"/>
            <p:cNvSpPr/>
            <p:nvPr/>
          </p:nvSpPr>
          <p:spPr>
            <a:xfrm>
              <a:off x="2864299" y="15779"/>
              <a:ext cx="1562228" cy="134144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75" name="Hexagon 22"/>
            <p:cNvSpPr txBox="1"/>
            <p:nvPr/>
          </p:nvSpPr>
          <p:spPr>
            <a:xfrm>
              <a:off x="3058769" y="213441"/>
              <a:ext cx="1182168" cy="9258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0" tIns="13970" rIns="0" bIns="1397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Меки мерки – информационни кампании, обмяна на опит</a:t>
              </a:r>
            </a:p>
          </p:txBody>
        </p:sp>
      </p:grpSp>
      <p:sp>
        <p:nvSpPr>
          <p:cNvPr id="76" name="Hexagon 75"/>
          <p:cNvSpPr/>
          <p:nvPr/>
        </p:nvSpPr>
        <p:spPr>
          <a:xfrm>
            <a:off x="6217026" y="4901182"/>
            <a:ext cx="1562228" cy="1341445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000" r="-65000"/>
            </a:stretch>
          </a:blipFill>
          <a:ln w="12700" cap="flat" cmpd="sng" algn="ctr">
            <a:solidFill>
              <a:srgbClr val="B2D0B4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sp>
    </p:spTree>
    <p:extLst>
      <p:ext uri="{BB962C8B-B14F-4D97-AF65-F5344CB8AC3E}">
        <p14:creationId xmlns:p14="http://schemas.microsoft.com/office/powerpoint/2010/main" val="1454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 - COLOR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90B141"/>
      </a:accent2>
      <a:accent3>
        <a:srgbClr val="CEDD46"/>
      </a:accent3>
      <a:accent4>
        <a:srgbClr val="399A84"/>
      </a:accent4>
      <a:accent5>
        <a:srgbClr val="429EB3"/>
      </a:accent5>
      <a:accent6>
        <a:srgbClr val="26648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529</Words>
  <Application>Microsoft Office PowerPoint</Application>
  <PresentationFormat>Widescreen</PresentationFormat>
  <Paragraphs>98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Unicode MS</vt:lpstr>
      <vt:lpstr>Book Antiqua</vt:lpstr>
      <vt:lpstr>Calibri</vt:lpstr>
      <vt:lpstr>Times New Roman</vt:lpstr>
      <vt:lpstr>Wingdings</vt:lpstr>
      <vt:lpstr>Contents Slide Master</vt:lpstr>
      <vt:lpstr>1_Contents Slide Master</vt:lpstr>
      <vt:lpstr>2_Contents Slide Master</vt:lpstr>
      <vt:lpstr>3_Contents Slide Master</vt:lpstr>
      <vt:lpstr>4_Contents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VALENTINOVA YOTOVA</dc:creator>
  <cp:lastModifiedBy>Aleksandrina Valcheva</cp:lastModifiedBy>
  <cp:revision>83</cp:revision>
  <dcterms:created xsi:type="dcterms:W3CDTF">2023-03-24T08:34:27Z</dcterms:created>
  <dcterms:modified xsi:type="dcterms:W3CDTF">2023-04-25T11:08:50Z</dcterms:modified>
</cp:coreProperties>
</file>