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920" r:id="rId1"/>
    <p:sldMasterId id="2147483932" r:id="rId2"/>
    <p:sldMasterId id="2147483944" r:id="rId3"/>
    <p:sldMasterId id="2147483958" r:id="rId4"/>
  </p:sldMasterIdLst>
  <p:notesMasterIdLst>
    <p:notesMasterId r:id="rId31"/>
  </p:notesMasterIdLst>
  <p:handoutMasterIdLst>
    <p:handoutMasterId r:id="rId32"/>
  </p:handoutMasterIdLst>
  <p:sldIdLst>
    <p:sldId id="413" r:id="rId5"/>
    <p:sldId id="437" r:id="rId6"/>
    <p:sldId id="449" r:id="rId7"/>
    <p:sldId id="434" r:id="rId8"/>
    <p:sldId id="485" r:id="rId9"/>
    <p:sldId id="484" r:id="rId10"/>
    <p:sldId id="491" r:id="rId11"/>
    <p:sldId id="486" r:id="rId12"/>
    <p:sldId id="455" r:id="rId13"/>
    <p:sldId id="451" r:id="rId14"/>
    <p:sldId id="452" r:id="rId15"/>
    <p:sldId id="497" r:id="rId16"/>
    <p:sldId id="498" r:id="rId17"/>
    <p:sldId id="499" r:id="rId18"/>
    <p:sldId id="500" r:id="rId19"/>
    <p:sldId id="501" r:id="rId20"/>
    <p:sldId id="502" r:id="rId21"/>
    <p:sldId id="504" r:id="rId22"/>
    <p:sldId id="506" r:id="rId23"/>
    <p:sldId id="507" r:id="rId24"/>
    <p:sldId id="508" r:id="rId25"/>
    <p:sldId id="454" r:id="rId26"/>
    <p:sldId id="440" r:id="rId27"/>
    <p:sldId id="448" r:id="rId28"/>
    <p:sldId id="505" r:id="rId29"/>
    <p:sldId id="347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2880">
          <p15:clr>
            <a:srgbClr val="A4A3A4"/>
          </p15:clr>
        </p15:guide>
        <p15:guide id="9" pos="503">
          <p15:clr>
            <a:srgbClr val="A4A3A4"/>
          </p15:clr>
        </p15:guide>
        <p15:guide id="10" pos="5257">
          <p15:clr>
            <a:srgbClr val="A4A3A4"/>
          </p15:clr>
        </p15:guide>
        <p15:guide id="11" pos="4608">
          <p15:clr>
            <a:srgbClr val="A4A3A4"/>
          </p15:clr>
        </p15:guide>
        <p15:guide id="12" pos="2448">
          <p15:clr>
            <a:srgbClr val="A4A3A4"/>
          </p15:clr>
        </p15:guide>
        <p15:guide id="13" pos="5545">
          <p15:clr>
            <a:srgbClr val="A4A3A4"/>
          </p15:clr>
        </p15:guide>
        <p15:guide id="14" pos="2772">
          <p15:clr>
            <a:srgbClr val="A4A3A4"/>
          </p15:clr>
        </p15:guide>
        <p15:guide id="15" pos="480">
          <p15:clr>
            <a:srgbClr val="A4A3A4"/>
          </p15:clr>
        </p15:guide>
        <p15:guide id="16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397"/>
    <a:srgbClr val="800000"/>
    <a:srgbClr val="002060"/>
    <a:srgbClr val="007A37"/>
    <a:srgbClr val="558ED5"/>
    <a:srgbClr val="BE95C5"/>
    <a:srgbClr val="DCB7EB"/>
    <a:srgbClr val="AB51CF"/>
    <a:srgbClr val="37609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1260" autoAdjust="0"/>
  </p:normalViewPr>
  <p:slideViewPr>
    <p:cSldViewPr>
      <p:cViewPr varScale="1">
        <p:scale>
          <a:sx n="104" d="100"/>
          <a:sy n="104" d="100"/>
        </p:scale>
        <p:origin x="1704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2880"/>
        <p:guide pos="503"/>
        <p:guide pos="5257"/>
        <p:guide pos="4608"/>
        <p:guide pos="2448"/>
        <p:guide pos="5545"/>
        <p:guide pos="2772"/>
        <p:guide pos="4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56694-3725-4C33-883B-3D0898E0ED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E20EA-25E6-4D6F-AD12-3EFCC30F8AE3}">
      <dgm:prSet custT="1"/>
      <dgm:spPr/>
      <dgm:t>
        <a:bodyPr/>
        <a:lstStyle/>
        <a:p>
          <a:pPr algn="ctr"/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47D978-2A16-4E05-966E-2FDEF08B95C4}" type="parTrans" cxnId="{CFA42ABC-B513-4E7B-8A3A-D403EEA7376B}">
      <dgm:prSet/>
      <dgm:spPr/>
      <dgm:t>
        <a:bodyPr/>
        <a:lstStyle/>
        <a:p>
          <a:endParaRPr lang="en-US"/>
        </a:p>
      </dgm:t>
    </dgm:pt>
    <dgm:pt modelId="{7128C947-5F41-4C3E-8B48-4CC22D63421F}" type="sibTrans" cxnId="{CFA42ABC-B513-4E7B-8A3A-D403EEA7376B}">
      <dgm:prSet/>
      <dgm:spPr/>
      <dgm:t>
        <a:bodyPr/>
        <a:lstStyle/>
        <a:p>
          <a:endParaRPr lang="en-US"/>
        </a:p>
      </dgm:t>
    </dgm:pt>
    <dgm:pt modelId="{5415976C-DAC9-4774-8E1B-16F95DFCBDAD}">
      <dgm:prSet custT="1"/>
      <dgm:spPr/>
      <dgm:t>
        <a:bodyPr/>
        <a:lstStyle/>
        <a:p>
          <a:pPr algn="ctr"/>
          <a:r>
            <a:rPr lang="bg-BG" sz="2800" b="1" kern="12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АКТУАЛНИ </a:t>
          </a:r>
          <a:r>
            <a:rPr lang="ru-RU" sz="2800" b="1" kern="12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</a:t>
          </a: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 НАСЪРЧАВАНЕ НА ИНОВАЦИИТЕ И РАСТЕЖА НА ПРЕДПРИЯТИЯТА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D662A2-37F5-47C8-8B03-B0E8DAFB4F11}" type="parTrans" cxnId="{62CC79EB-5C08-4801-8957-E882326999C7}">
      <dgm:prSet/>
      <dgm:spPr/>
      <dgm:t>
        <a:bodyPr/>
        <a:lstStyle/>
        <a:p>
          <a:endParaRPr lang="en-US"/>
        </a:p>
      </dgm:t>
    </dgm:pt>
    <dgm:pt modelId="{B78C7D2A-6CBD-485D-ACEC-6B9317902B5F}" type="sibTrans" cxnId="{62CC79EB-5C08-4801-8957-E882326999C7}">
      <dgm:prSet/>
      <dgm:spPr/>
      <dgm:t>
        <a:bodyPr/>
        <a:lstStyle/>
        <a:p>
          <a:endParaRPr lang="en-US"/>
        </a:p>
      </dgm:t>
    </dgm:pt>
    <dgm:pt modelId="{DB852E4D-CDC4-4DD6-9ACF-F8FB9D42FAF7}">
      <dgm:prSet custT="1"/>
      <dgm:spPr/>
      <dgm:t>
        <a:bodyPr/>
        <a:lstStyle/>
        <a:p>
          <a:pPr algn="ctr"/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00C271-8DC9-4695-9A69-1D3FA3848565}" type="parTrans" cxnId="{26B17481-CABE-47A1-82D7-056E4FD0A0A4}">
      <dgm:prSet/>
      <dgm:spPr/>
      <dgm:t>
        <a:bodyPr/>
        <a:lstStyle/>
        <a:p>
          <a:endParaRPr lang="en-US"/>
        </a:p>
      </dgm:t>
    </dgm:pt>
    <dgm:pt modelId="{51285DFB-7E09-4544-B429-109ECEC3F84B}" type="sibTrans" cxnId="{26B17481-CABE-47A1-82D7-056E4FD0A0A4}">
      <dgm:prSet/>
      <dgm:spPr/>
      <dgm:t>
        <a:bodyPr/>
        <a:lstStyle/>
        <a:p>
          <a:endParaRPr lang="en-US"/>
        </a:p>
      </dgm:t>
    </dgm:pt>
    <dgm:pt modelId="{0ABFE0BB-3783-473E-9502-2F5CF567B452}" type="pres">
      <dgm:prSet presAssocID="{82C56694-3725-4C33-883B-3D0898E0ED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A3B296-A87C-46EC-B8EA-459BF7385355}" type="pres">
      <dgm:prSet presAssocID="{491E20EA-25E6-4D6F-AD12-3EFCC30F8AE3}" presName="thickLine" presStyleLbl="alignNode1" presStyleIdx="0" presStyleCnt="3"/>
      <dgm:spPr/>
    </dgm:pt>
    <dgm:pt modelId="{1FE621A9-0277-4045-B9C8-DEA8821F5D68}" type="pres">
      <dgm:prSet presAssocID="{491E20EA-25E6-4D6F-AD12-3EFCC30F8AE3}" presName="horz1" presStyleCnt="0"/>
      <dgm:spPr/>
    </dgm:pt>
    <dgm:pt modelId="{372B105A-46D1-40D5-86B2-3B1CCE228C41}" type="pres">
      <dgm:prSet presAssocID="{491E20EA-25E6-4D6F-AD12-3EFCC30F8AE3}" presName="tx1" presStyleLbl="revTx" presStyleIdx="0" presStyleCnt="3"/>
      <dgm:spPr/>
      <dgm:t>
        <a:bodyPr/>
        <a:lstStyle/>
        <a:p>
          <a:endParaRPr lang="en-US"/>
        </a:p>
      </dgm:t>
    </dgm:pt>
    <dgm:pt modelId="{C759D668-25B3-4A1B-BB12-14AAA60CF1E1}" type="pres">
      <dgm:prSet presAssocID="{491E20EA-25E6-4D6F-AD12-3EFCC30F8AE3}" presName="vert1" presStyleCnt="0"/>
      <dgm:spPr/>
    </dgm:pt>
    <dgm:pt modelId="{3C8C8DBF-CA92-488E-A993-E54274FAD938}" type="pres">
      <dgm:prSet presAssocID="{5415976C-DAC9-4774-8E1B-16F95DFCBDAD}" presName="thickLine" presStyleLbl="alignNode1" presStyleIdx="1" presStyleCnt="3" custLinFactNeighborX="3559" custLinFactNeighborY="-1890"/>
      <dgm:spPr/>
    </dgm:pt>
    <dgm:pt modelId="{B08650AF-9C37-47F5-B195-6C1C58E5D35F}" type="pres">
      <dgm:prSet presAssocID="{5415976C-DAC9-4774-8E1B-16F95DFCBDAD}" presName="horz1" presStyleCnt="0"/>
      <dgm:spPr/>
    </dgm:pt>
    <dgm:pt modelId="{9BE7DDAC-B3D9-49B4-9924-EB5A26D355B5}" type="pres">
      <dgm:prSet presAssocID="{5415976C-DAC9-4774-8E1B-16F95DFCBDAD}" presName="tx1" presStyleLbl="revTx" presStyleIdx="1" presStyleCnt="3"/>
      <dgm:spPr/>
      <dgm:t>
        <a:bodyPr/>
        <a:lstStyle/>
        <a:p>
          <a:endParaRPr lang="en-US"/>
        </a:p>
      </dgm:t>
    </dgm:pt>
    <dgm:pt modelId="{A833767A-CE97-4EDF-90AC-FDBFD6C9811B}" type="pres">
      <dgm:prSet presAssocID="{5415976C-DAC9-4774-8E1B-16F95DFCBDAD}" presName="vert1" presStyleCnt="0"/>
      <dgm:spPr/>
    </dgm:pt>
    <dgm:pt modelId="{8BDFC6D2-5197-49A0-9D7F-E90FF097322A}" type="pres">
      <dgm:prSet presAssocID="{DB852E4D-CDC4-4DD6-9ACF-F8FB9D42FAF7}" presName="thickLine" presStyleLbl="alignNode1" presStyleIdx="2" presStyleCnt="3"/>
      <dgm:spPr/>
    </dgm:pt>
    <dgm:pt modelId="{78B02445-BAC5-4F61-9CF6-68801FA7F88A}" type="pres">
      <dgm:prSet presAssocID="{DB852E4D-CDC4-4DD6-9ACF-F8FB9D42FAF7}" presName="horz1" presStyleCnt="0"/>
      <dgm:spPr/>
    </dgm:pt>
    <dgm:pt modelId="{42B2C912-A2F6-4427-981C-CE2457F755D1}" type="pres">
      <dgm:prSet presAssocID="{DB852E4D-CDC4-4DD6-9ACF-F8FB9D42FAF7}" presName="tx1" presStyleLbl="revTx" presStyleIdx="2" presStyleCnt="3"/>
      <dgm:spPr/>
      <dgm:t>
        <a:bodyPr/>
        <a:lstStyle/>
        <a:p>
          <a:endParaRPr lang="en-US"/>
        </a:p>
      </dgm:t>
    </dgm:pt>
    <dgm:pt modelId="{106607F2-6894-43F6-BD66-6A76C2B52CAB}" type="pres">
      <dgm:prSet presAssocID="{DB852E4D-CDC4-4DD6-9ACF-F8FB9D42FAF7}" presName="vert1" presStyleCnt="0"/>
      <dgm:spPr/>
    </dgm:pt>
  </dgm:ptLst>
  <dgm:cxnLst>
    <dgm:cxn modelId="{26B17481-CABE-47A1-82D7-056E4FD0A0A4}" srcId="{82C56694-3725-4C33-883B-3D0898E0ED9F}" destId="{DB852E4D-CDC4-4DD6-9ACF-F8FB9D42FAF7}" srcOrd="2" destOrd="0" parTransId="{6100C271-8DC9-4695-9A69-1D3FA3848565}" sibTransId="{51285DFB-7E09-4544-B429-109ECEC3F84B}"/>
    <dgm:cxn modelId="{01293B35-4388-4160-A031-9914D9E8D837}" type="presOf" srcId="{491E20EA-25E6-4D6F-AD12-3EFCC30F8AE3}" destId="{372B105A-46D1-40D5-86B2-3B1CCE228C41}" srcOrd="0" destOrd="0" presId="urn:microsoft.com/office/officeart/2008/layout/LinedList"/>
    <dgm:cxn modelId="{CFA42ABC-B513-4E7B-8A3A-D403EEA7376B}" srcId="{82C56694-3725-4C33-883B-3D0898E0ED9F}" destId="{491E20EA-25E6-4D6F-AD12-3EFCC30F8AE3}" srcOrd="0" destOrd="0" parTransId="{0F47D978-2A16-4E05-966E-2FDEF08B95C4}" sibTransId="{7128C947-5F41-4C3E-8B48-4CC22D63421F}"/>
    <dgm:cxn modelId="{328FBDDC-5A70-4940-ABE2-D4A9F4D30E00}" type="presOf" srcId="{5415976C-DAC9-4774-8E1B-16F95DFCBDAD}" destId="{9BE7DDAC-B3D9-49B4-9924-EB5A26D355B5}" srcOrd="0" destOrd="0" presId="urn:microsoft.com/office/officeart/2008/layout/LinedList"/>
    <dgm:cxn modelId="{62CC79EB-5C08-4801-8957-E882326999C7}" srcId="{82C56694-3725-4C33-883B-3D0898E0ED9F}" destId="{5415976C-DAC9-4774-8E1B-16F95DFCBDAD}" srcOrd="1" destOrd="0" parTransId="{3DD662A2-37F5-47C8-8B03-B0E8DAFB4F11}" sibTransId="{B78C7D2A-6CBD-485D-ACEC-6B9317902B5F}"/>
    <dgm:cxn modelId="{313482AA-4AEC-4412-BA8D-3115ECA9C37E}" type="presOf" srcId="{DB852E4D-CDC4-4DD6-9ACF-F8FB9D42FAF7}" destId="{42B2C912-A2F6-4427-981C-CE2457F755D1}" srcOrd="0" destOrd="0" presId="urn:microsoft.com/office/officeart/2008/layout/LinedList"/>
    <dgm:cxn modelId="{61342D55-56A1-4D07-8B64-1A16690E8E2E}" type="presOf" srcId="{82C56694-3725-4C33-883B-3D0898E0ED9F}" destId="{0ABFE0BB-3783-473E-9502-2F5CF567B452}" srcOrd="0" destOrd="0" presId="urn:microsoft.com/office/officeart/2008/layout/LinedList"/>
    <dgm:cxn modelId="{AFBFE12C-957D-4D77-936B-0140B5F9E093}" type="presParOf" srcId="{0ABFE0BB-3783-473E-9502-2F5CF567B452}" destId="{71A3B296-A87C-46EC-B8EA-459BF7385355}" srcOrd="0" destOrd="0" presId="urn:microsoft.com/office/officeart/2008/layout/LinedList"/>
    <dgm:cxn modelId="{2EFCA36C-9BDB-4AB6-990A-94DB4B111C3C}" type="presParOf" srcId="{0ABFE0BB-3783-473E-9502-2F5CF567B452}" destId="{1FE621A9-0277-4045-B9C8-DEA8821F5D68}" srcOrd="1" destOrd="0" presId="urn:microsoft.com/office/officeart/2008/layout/LinedList"/>
    <dgm:cxn modelId="{1A1260E9-DBA3-4F55-8064-ADDB0A92DD01}" type="presParOf" srcId="{1FE621A9-0277-4045-B9C8-DEA8821F5D68}" destId="{372B105A-46D1-40D5-86B2-3B1CCE228C41}" srcOrd="0" destOrd="0" presId="urn:microsoft.com/office/officeart/2008/layout/LinedList"/>
    <dgm:cxn modelId="{93ABF97B-26FF-4FCE-85F0-BFBCC1AFA205}" type="presParOf" srcId="{1FE621A9-0277-4045-B9C8-DEA8821F5D68}" destId="{C759D668-25B3-4A1B-BB12-14AAA60CF1E1}" srcOrd="1" destOrd="0" presId="urn:microsoft.com/office/officeart/2008/layout/LinedList"/>
    <dgm:cxn modelId="{80C4B451-B124-4A70-A833-142DCF8D951B}" type="presParOf" srcId="{0ABFE0BB-3783-473E-9502-2F5CF567B452}" destId="{3C8C8DBF-CA92-488E-A993-E54274FAD938}" srcOrd="2" destOrd="0" presId="urn:microsoft.com/office/officeart/2008/layout/LinedList"/>
    <dgm:cxn modelId="{8231C95F-DA69-41C7-8FF5-982138C68CA0}" type="presParOf" srcId="{0ABFE0BB-3783-473E-9502-2F5CF567B452}" destId="{B08650AF-9C37-47F5-B195-6C1C58E5D35F}" srcOrd="3" destOrd="0" presId="urn:microsoft.com/office/officeart/2008/layout/LinedList"/>
    <dgm:cxn modelId="{6993EB87-7359-4C4B-B560-78A10DE294DA}" type="presParOf" srcId="{B08650AF-9C37-47F5-B195-6C1C58E5D35F}" destId="{9BE7DDAC-B3D9-49B4-9924-EB5A26D355B5}" srcOrd="0" destOrd="0" presId="urn:microsoft.com/office/officeart/2008/layout/LinedList"/>
    <dgm:cxn modelId="{D6EA8AE2-4F63-4A3B-A888-5B29F071FD3E}" type="presParOf" srcId="{B08650AF-9C37-47F5-B195-6C1C58E5D35F}" destId="{A833767A-CE97-4EDF-90AC-FDBFD6C9811B}" srcOrd="1" destOrd="0" presId="urn:microsoft.com/office/officeart/2008/layout/LinedList"/>
    <dgm:cxn modelId="{6FC9FB16-7C9D-4953-9CF4-EB9AB39623B4}" type="presParOf" srcId="{0ABFE0BB-3783-473E-9502-2F5CF567B452}" destId="{8BDFC6D2-5197-49A0-9D7F-E90FF097322A}" srcOrd="4" destOrd="0" presId="urn:microsoft.com/office/officeart/2008/layout/LinedList"/>
    <dgm:cxn modelId="{85A7B9B2-9602-466E-9892-366F717966D8}" type="presParOf" srcId="{0ABFE0BB-3783-473E-9502-2F5CF567B452}" destId="{78B02445-BAC5-4F61-9CF6-68801FA7F88A}" srcOrd="5" destOrd="0" presId="urn:microsoft.com/office/officeart/2008/layout/LinedList"/>
    <dgm:cxn modelId="{C24A2A6B-0BC5-4E5F-BF3E-A6C6BABD07A0}" type="presParOf" srcId="{78B02445-BAC5-4F61-9CF6-68801FA7F88A}" destId="{42B2C912-A2F6-4427-981C-CE2457F755D1}" srcOrd="0" destOrd="0" presId="urn:microsoft.com/office/officeart/2008/layout/LinedList"/>
    <dgm:cxn modelId="{C2F96A65-6FC8-4A09-A598-339DF701DD08}" type="presParOf" srcId="{78B02445-BAC5-4F61-9CF6-68801FA7F88A}" destId="{106607F2-6894-43F6-BD66-6A76C2B52C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47DCF-954E-442C-9C64-C3675B5A3048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904CD-082F-4E0E-A867-E7C0A5D87649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     </a:t>
          </a:r>
          <a:r>
            <a:rPr lang="bg-BG" dirty="0">
              <a:latin typeface="Trebuchet MS" panose="020B0603020202020204" pitchFamily="34" charset="0"/>
            </a:rPr>
            <a:t>ЕФРР</a:t>
          </a:r>
          <a:endParaRPr lang="en-US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45A7F73E-E078-451B-BB18-3CC08FACDC8E}" type="parTrans" cxnId="{1EAD2C7D-BFBA-4451-8496-B3A1C6952669}">
      <dgm:prSet/>
      <dgm:spPr/>
      <dgm:t>
        <a:bodyPr/>
        <a:lstStyle/>
        <a:p>
          <a:endParaRPr lang="en-US"/>
        </a:p>
      </dgm:t>
    </dgm:pt>
    <dgm:pt modelId="{A2134DB1-E547-4EAB-A8A2-9C2A9B278309}" type="sibTrans" cxnId="{1EAD2C7D-BFBA-4451-8496-B3A1C6952669}">
      <dgm:prSet/>
      <dgm:spPr/>
      <dgm:t>
        <a:bodyPr/>
        <a:lstStyle/>
        <a:p>
          <a:endParaRPr lang="en-US"/>
        </a:p>
      </dgm:t>
    </dgm:pt>
    <dgm:pt modelId="{8B419BB6-7F2A-476B-9486-CAB1F1C261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g-BG" dirty="0">
              <a:latin typeface="Trebuchet MS" panose="020B0603020202020204" pitchFamily="34" charset="0"/>
            </a:rPr>
            <a:t>Национално съфинансиране</a:t>
          </a:r>
          <a:endParaRPr lang="en-US" dirty="0">
            <a:latin typeface="Trebuchet MS" panose="020B0603020202020204" pitchFamily="34" charset="0"/>
          </a:endParaRPr>
        </a:p>
      </dgm:t>
    </dgm:pt>
    <dgm:pt modelId="{D52E4984-13F3-4B28-BDF4-361BA1059584}" type="parTrans" cxnId="{0F204D0B-9D1D-4A03-BB93-0E8B0CF96B4E}">
      <dgm:prSet/>
      <dgm:spPr/>
      <dgm:t>
        <a:bodyPr/>
        <a:lstStyle/>
        <a:p>
          <a:endParaRPr lang="en-US"/>
        </a:p>
      </dgm:t>
    </dgm:pt>
    <dgm:pt modelId="{E9949A52-0164-4891-BCCB-2275C79482B2}" type="sibTrans" cxnId="{0F204D0B-9D1D-4A03-BB93-0E8B0CF96B4E}">
      <dgm:prSet/>
      <dgm:spPr/>
      <dgm:t>
        <a:bodyPr/>
        <a:lstStyle/>
        <a:p>
          <a:endParaRPr lang="en-US"/>
        </a:p>
      </dgm:t>
    </dgm:pt>
    <dgm:pt modelId="{A1ED011D-C4BE-4350-ADA4-62522FE850A1}" type="pres">
      <dgm:prSet presAssocID="{45247DCF-954E-442C-9C64-C3675B5A3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F2982-2109-4E19-B75E-E49C80F75A41}" type="pres">
      <dgm:prSet presAssocID="{545904CD-082F-4E0E-A867-E7C0A5D87649}" presName="arrow" presStyleLbl="node1" presStyleIdx="0" presStyleCnt="2" custRadScaleRad="99292" custRadScaleInc="-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50787-51D6-4F67-B235-63A8596219C4}" type="pres">
      <dgm:prSet presAssocID="{8B419BB6-7F2A-476B-9486-CAB1F1C2611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99F51-F1F6-43D3-B01C-A50B9B13C3AA}" type="presOf" srcId="{45247DCF-954E-442C-9C64-C3675B5A3048}" destId="{A1ED011D-C4BE-4350-ADA4-62522FE850A1}" srcOrd="0" destOrd="0" presId="urn:microsoft.com/office/officeart/2005/8/layout/arrow5"/>
    <dgm:cxn modelId="{C4632FD8-0730-48B5-AC1E-03DC312D4F5C}" type="presOf" srcId="{8B419BB6-7F2A-476B-9486-CAB1F1C26119}" destId="{8C250787-51D6-4F67-B235-63A8596219C4}" srcOrd="0" destOrd="0" presId="urn:microsoft.com/office/officeart/2005/8/layout/arrow5"/>
    <dgm:cxn modelId="{ED5BDB9E-195C-4D64-A12A-A30A368936AF}" type="presOf" srcId="{545904CD-082F-4E0E-A867-E7C0A5D87649}" destId="{E76F2982-2109-4E19-B75E-E49C80F75A41}" srcOrd="0" destOrd="0" presId="urn:microsoft.com/office/officeart/2005/8/layout/arrow5"/>
    <dgm:cxn modelId="{1EAD2C7D-BFBA-4451-8496-B3A1C6952669}" srcId="{45247DCF-954E-442C-9C64-C3675B5A3048}" destId="{545904CD-082F-4E0E-A867-E7C0A5D87649}" srcOrd="0" destOrd="0" parTransId="{45A7F73E-E078-451B-BB18-3CC08FACDC8E}" sibTransId="{A2134DB1-E547-4EAB-A8A2-9C2A9B278309}"/>
    <dgm:cxn modelId="{0F204D0B-9D1D-4A03-BB93-0E8B0CF96B4E}" srcId="{45247DCF-954E-442C-9C64-C3675B5A3048}" destId="{8B419BB6-7F2A-476B-9486-CAB1F1C26119}" srcOrd="1" destOrd="0" parTransId="{D52E4984-13F3-4B28-BDF4-361BA1059584}" sibTransId="{E9949A52-0164-4891-BCCB-2275C79482B2}"/>
    <dgm:cxn modelId="{4B541FCC-EE75-4216-894B-08AD37C24680}" type="presParOf" srcId="{A1ED011D-C4BE-4350-ADA4-62522FE850A1}" destId="{E76F2982-2109-4E19-B75E-E49C80F75A41}" srcOrd="0" destOrd="0" presId="urn:microsoft.com/office/officeart/2005/8/layout/arrow5"/>
    <dgm:cxn modelId="{DF58675D-BE1E-472F-984D-64A6C791098E}" type="presParOf" srcId="{A1ED011D-C4BE-4350-ADA4-62522FE850A1}" destId="{8C250787-51D6-4F67-B235-63A8596219C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47DCF-954E-442C-9C64-C3675B5A3048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904CD-082F-4E0E-A867-E7C0A5D87649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     </a:t>
          </a:r>
          <a:r>
            <a:rPr lang="bg-BG" dirty="0">
              <a:latin typeface="Trebuchet MS" panose="020B0603020202020204" pitchFamily="34" charset="0"/>
            </a:rPr>
            <a:t>ЕФРР</a:t>
          </a:r>
          <a:endParaRPr lang="en-US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45A7F73E-E078-451B-BB18-3CC08FACDC8E}" type="parTrans" cxnId="{1EAD2C7D-BFBA-4451-8496-B3A1C6952669}">
      <dgm:prSet/>
      <dgm:spPr/>
      <dgm:t>
        <a:bodyPr/>
        <a:lstStyle/>
        <a:p>
          <a:endParaRPr lang="en-US"/>
        </a:p>
      </dgm:t>
    </dgm:pt>
    <dgm:pt modelId="{A2134DB1-E547-4EAB-A8A2-9C2A9B278309}" type="sibTrans" cxnId="{1EAD2C7D-BFBA-4451-8496-B3A1C6952669}">
      <dgm:prSet/>
      <dgm:spPr/>
      <dgm:t>
        <a:bodyPr/>
        <a:lstStyle/>
        <a:p>
          <a:endParaRPr lang="en-US"/>
        </a:p>
      </dgm:t>
    </dgm:pt>
    <dgm:pt modelId="{8B419BB6-7F2A-476B-9486-CAB1F1C261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g-BG" dirty="0">
              <a:latin typeface="Trebuchet MS" panose="020B0603020202020204" pitchFamily="34" charset="0"/>
            </a:rPr>
            <a:t>Национално съфинансиране</a:t>
          </a:r>
          <a:endParaRPr lang="en-US" dirty="0">
            <a:latin typeface="Trebuchet MS" panose="020B0603020202020204" pitchFamily="34" charset="0"/>
          </a:endParaRPr>
        </a:p>
      </dgm:t>
    </dgm:pt>
    <dgm:pt modelId="{D52E4984-13F3-4B28-BDF4-361BA1059584}" type="parTrans" cxnId="{0F204D0B-9D1D-4A03-BB93-0E8B0CF96B4E}">
      <dgm:prSet/>
      <dgm:spPr/>
      <dgm:t>
        <a:bodyPr/>
        <a:lstStyle/>
        <a:p>
          <a:endParaRPr lang="en-US"/>
        </a:p>
      </dgm:t>
    </dgm:pt>
    <dgm:pt modelId="{E9949A52-0164-4891-BCCB-2275C79482B2}" type="sibTrans" cxnId="{0F204D0B-9D1D-4A03-BB93-0E8B0CF96B4E}">
      <dgm:prSet/>
      <dgm:spPr/>
      <dgm:t>
        <a:bodyPr/>
        <a:lstStyle/>
        <a:p>
          <a:endParaRPr lang="en-US"/>
        </a:p>
      </dgm:t>
    </dgm:pt>
    <dgm:pt modelId="{A1ED011D-C4BE-4350-ADA4-62522FE850A1}" type="pres">
      <dgm:prSet presAssocID="{45247DCF-954E-442C-9C64-C3675B5A3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F2982-2109-4E19-B75E-E49C80F75A41}" type="pres">
      <dgm:prSet presAssocID="{545904CD-082F-4E0E-A867-E7C0A5D87649}" presName="arrow" presStyleLbl="node1" presStyleIdx="0" presStyleCnt="2" custRadScaleRad="99292" custRadScaleInc="-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50787-51D6-4F67-B235-63A8596219C4}" type="pres">
      <dgm:prSet presAssocID="{8B419BB6-7F2A-476B-9486-CAB1F1C2611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99F51-F1F6-43D3-B01C-A50B9B13C3AA}" type="presOf" srcId="{45247DCF-954E-442C-9C64-C3675B5A3048}" destId="{A1ED011D-C4BE-4350-ADA4-62522FE850A1}" srcOrd="0" destOrd="0" presId="urn:microsoft.com/office/officeart/2005/8/layout/arrow5"/>
    <dgm:cxn modelId="{C4632FD8-0730-48B5-AC1E-03DC312D4F5C}" type="presOf" srcId="{8B419BB6-7F2A-476B-9486-CAB1F1C26119}" destId="{8C250787-51D6-4F67-B235-63A8596219C4}" srcOrd="0" destOrd="0" presId="urn:microsoft.com/office/officeart/2005/8/layout/arrow5"/>
    <dgm:cxn modelId="{ED5BDB9E-195C-4D64-A12A-A30A368936AF}" type="presOf" srcId="{545904CD-082F-4E0E-A867-E7C0A5D87649}" destId="{E76F2982-2109-4E19-B75E-E49C80F75A41}" srcOrd="0" destOrd="0" presId="urn:microsoft.com/office/officeart/2005/8/layout/arrow5"/>
    <dgm:cxn modelId="{1EAD2C7D-BFBA-4451-8496-B3A1C6952669}" srcId="{45247DCF-954E-442C-9C64-C3675B5A3048}" destId="{545904CD-082F-4E0E-A867-E7C0A5D87649}" srcOrd="0" destOrd="0" parTransId="{45A7F73E-E078-451B-BB18-3CC08FACDC8E}" sibTransId="{A2134DB1-E547-4EAB-A8A2-9C2A9B278309}"/>
    <dgm:cxn modelId="{0F204D0B-9D1D-4A03-BB93-0E8B0CF96B4E}" srcId="{45247DCF-954E-442C-9C64-C3675B5A3048}" destId="{8B419BB6-7F2A-476B-9486-CAB1F1C26119}" srcOrd="1" destOrd="0" parTransId="{D52E4984-13F3-4B28-BDF4-361BA1059584}" sibTransId="{E9949A52-0164-4891-BCCB-2275C79482B2}"/>
    <dgm:cxn modelId="{4B541FCC-EE75-4216-894B-08AD37C24680}" type="presParOf" srcId="{A1ED011D-C4BE-4350-ADA4-62522FE850A1}" destId="{E76F2982-2109-4E19-B75E-E49C80F75A41}" srcOrd="0" destOrd="0" presId="urn:microsoft.com/office/officeart/2005/8/layout/arrow5"/>
    <dgm:cxn modelId="{DF58675D-BE1E-472F-984D-64A6C791098E}" type="presParOf" srcId="{A1ED011D-C4BE-4350-ADA4-62522FE850A1}" destId="{8C250787-51D6-4F67-B235-63A8596219C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B296-A87C-46EC-B8EA-459BF7385355}">
      <dsp:nvSpPr>
        <dsp:cNvPr id="0" name=""/>
        <dsp:cNvSpPr/>
      </dsp:nvSpPr>
      <dsp:spPr>
        <a:xfrm>
          <a:off x="0" y="3411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B105A-46D1-40D5-86B2-3B1CCE228C41}">
      <dsp:nvSpPr>
        <dsp:cNvPr id="0" name=""/>
        <dsp:cNvSpPr/>
      </dsp:nvSpPr>
      <dsp:spPr>
        <a:xfrm>
          <a:off x="0" y="3411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411"/>
        <a:ext cx="8564035" cy="2326568"/>
      </dsp:txXfrm>
    </dsp:sp>
    <dsp:sp modelId="{3C8C8DBF-CA92-488E-A993-E54274FAD938}">
      <dsp:nvSpPr>
        <dsp:cNvPr id="0" name=""/>
        <dsp:cNvSpPr/>
      </dsp:nvSpPr>
      <dsp:spPr>
        <a:xfrm>
          <a:off x="0" y="2286007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7DDAC-B3D9-49B4-9924-EB5A26D355B5}">
      <dsp:nvSpPr>
        <dsp:cNvPr id="0" name=""/>
        <dsp:cNvSpPr/>
      </dsp:nvSpPr>
      <dsp:spPr>
        <a:xfrm>
          <a:off x="0" y="2329979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АКТУАЛНИ </a:t>
          </a:r>
          <a:r>
            <a:rPr lang="ru-RU" sz="2800" b="1" kern="12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</a:t>
          </a: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 НАСЪРЧАВАНЕ НА ИНОВАЦИИТЕ И РАСТЕЖА НА ПРЕДПРИЯТИЯТА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29979"/>
        <a:ext cx="8564035" cy="2326568"/>
      </dsp:txXfrm>
    </dsp:sp>
    <dsp:sp modelId="{8BDFC6D2-5197-49A0-9D7F-E90FF097322A}">
      <dsp:nvSpPr>
        <dsp:cNvPr id="0" name=""/>
        <dsp:cNvSpPr/>
      </dsp:nvSpPr>
      <dsp:spPr>
        <a:xfrm>
          <a:off x="0" y="4656548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C912-A2F6-4427-981C-CE2457F755D1}">
      <dsp:nvSpPr>
        <dsp:cNvPr id="0" name=""/>
        <dsp:cNvSpPr/>
      </dsp:nvSpPr>
      <dsp:spPr>
        <a:xfrm>
          <a:off x="0" y="4656548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656548"/>
        <a:ext cx="8564035" cy="2326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F2982-2109-4E19-B75E-E49C80F75A41}">
      <dsp:nvSpPr>
        <dsp:cNvPr id="0" name=""/>
        <dsp:cNvSpPr/>
      </dsp:nvSpPr>
      <dsp:spPr>
        <a:xfrm rot="16200000">
          <a:off x="13022" y="380992"/>
          <a:ext cx="3328541" cy="3328541"/>
        </a:xfrm>
        <a:prstGeom prst="downArrow">
          <a:avLst>
            <a:gd name="adj1" fmla="val 50000"/>
            <a:gd name="adj2" fmla="val 35000"/>
          </a:avLst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      </a:t>
          </a:r>
          <a:r>
            <a:rPr lang="bg-BG" sz="2500" kern="1200" dirty="0">
              <a:latin typeface="Trebuchet MS" panose="020B0603020202020204" pitchFamily="34" charset="0"/>
            </a:rPr>
            <a:t>ЕФРР</a:t>
          </a:r>
          <a:endParaRPr lang="en-US" sz="250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 rot="5400000">
        <a:off x="13023" y="1213126"/>
        <a:ext cx="2746046" cy="1664271"/>
      </dsp:txXfrm>
    </dsp:sp>
    <dsp:sp modelId="{8C250787-51D6-4F67-B235-63A8596219C4}">
      <dsp:nvSpPr>
        <dsp:cNvPr id="0" name=""/>
        <dsp:cNvSpPr/>
      </dsp:nvSpPr>
      <dsp:spPr>
        <a:xfrm rot="5400000">
          <a:off x="3528977" y="367729"/>
          <a:ext cx="3328541" cy="3328541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>
              <a:latin typeface="Trebuchet MS" panose="020B0603020202020204" pitchFamily="34" charset="0"/>
            </a:rPr>
            <a:t>Национално съфинансиране</a:t>
          </a:r>
          <a:endParaRPr lang="en-US" sz="2500" kern="1200" dirty="0">
            <a:latin typeface="Trebuchet MS" panose="020B0603020202020204" pitchFamily="34" charset="0"/>
          </a:endParaRPr>
        </a:p>
      </dsp:txBody>
      <dsp:txXfrm rot="-5400000">
        <a:off x="4111473" y="1199864"/>
        <a:ext cx="2746046" cy="1664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F2982-2109-4E19-B75E-E49C80F75A41}">
      <dsp:nvSpPr>
        <dsp:cNvPr id="0" name=""/>
        <dsp:cNvSpPr/>
      </dsp:nvSpPr>
      <dsp:spPr>
        <a:xfrm rot="16200000">
          <a:off x="13022" y="380992"/>
          <a:ext cx="3328541" cy="3328541"/>
        </a:xfrm>
        <a:prstGeom prst="downArrow">
          <a:avLst>
            <a:gd name="adj1" fmla="val 50000"/>
            <a:gd name="adj2" fmla="val 35000"/>
          </a:avLst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      </a:t>
          </a:r>
          <a:r>
            <a:rPr lang="bg-BG" sz="2500" kern="1200" dirty="0">
              <a:latin typeface="Trebuchet MS" panose="020B0603020202020204" pitchFamily="34" charset="0"/>
            </a:rPr>
            <a:t>ЕФРР</a:t>
          </a:r>
          <a:endParaRPr lang="en-US" sz="250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 rot="5400000">
        <a:off x="13023" y="1213126"/>
        <a:ext cx="2746046" cy="1664271"/>
      </dsp:txXfrm>
    </dsp:sp>
    <dsp:sp modelId="{8C250787-51D6-4F67-B235-63A8596219C4}">
      <dsp:nvSpPr>
        <dsp:cNvPr id="0" name=""/>
        <dsp:cNvSpPr/>
      </dsp:nvSpPr>
      <dsp:spPr>
        <a:xfrm rot="5400000">
          <a:off x="3528977" y="367729"/>
          <a:ext cx="3328541" cy="3328541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>
              <a:latin typeface="Trebuchet MS" panose="020B0603020202020204" pitchFamily="34" charset="0"/>
            </a:rPr>
            <a:t>Национално съфинансиране</a:t>
          </a:r>
          <a:endParaRPr lang="en-US" sz="2500" kern="1200" dirty="0">
            <a:latin typeface="Trebuchet MS" panose="020B0603020202020204" pitchFamily="34" charset="0"/>
          </a:endParaRPr>
        </a:p>
      </dsp:txBody>
      <dsp:txXfrm rot="-5400000">
        <a:off x="4111473" y="1199864"/>
        <a:ext cx="2746046" cy="166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F606E-90DF-4E5E-981B-65D896F86000}" type="datetimeFigureOut">
              <a:rPr lang="en-US"/>
              <a:pPr>
                <a:defRPr/>
              </a:pPr>
              <a:t>4/7/2023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9AD15E-0751-4746-996B-AD8A43771B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540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09B38-711C-4572-8ADD-1783B87B4CD0}" type="datetimeFigureOut">
              <a:rPr lang="en-US"/>
              <a:pPr>
                <a:defRPr/>
              </a:pPr>
              <a:t>4/7/2023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1D231C-F067-4B81-82BF-4D6D280B45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13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1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4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0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7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2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4332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5234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3727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ИКТ решения и киберсигурност в МСП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2163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27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4458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0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1564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6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560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33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19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88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73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6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89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626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831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7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557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940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4174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99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83361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3762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325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11821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0447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59626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81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09072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7120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12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6FCB-3B08-4993-AF4B-5ED628C4521C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463-24CC-415C-A4E9-93DAB651FB44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73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CFAF-36B0-427F-81ED-CF17ABC4673D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1532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42BA-6448-44AD-A069-E63E61E293B1}" type="datetime1">
              <a:rPr lang="bg-BG" smtClean="0"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3596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1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53B-464B-46DB-80ED-9B16CE91B0D7}" type="datetime1">
              <a:rPr lang="bg-BG" smtClean="0"/>
              <a:t>7.4.2023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230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296-215E-40CF-9402-9F05F360DE45}" type="datetime1">
              <a:rPr lang="bg-BG" smtClean="0"/>
              <a:t>7.4.2023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521862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E0BF-375C-48B3-BC00-4EC4CEE0555B}" type="datetime1">
              <a:rPr lang="bg-BG" smtClean="0"/>
              <a:t>7.4.2023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49571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5B20-25B0-4D23-A394-B44A4DE02E23}" type="datetime1">
              <a:rPr lang="bg-BG" smtClean="0"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6200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3D6-A5E4-4B0B-A149-6803683DE46D}" type="datetime1">
              <a:rPr lang="bg-BG" smtClean="0"/>
              <a:t>7.4.2023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348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3AA7-817A-4AD7-8576-86EB90D3E008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35746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66B-59A2-4034-8F2A-786FFA5257B3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04754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97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7" r:id="rId12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5D9F0A-2E0E-4053-A973-637A782412D9}" type="datetime1">
              <a:rPr lang="bg-BG" smtClean="0"/>
              <a:t>7.4.2023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54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www.mig.government.b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35D7683-DB43-4D65-B9CA-B99C9C9A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935905"/>
              </p:ext>
            </p:extLst>
          </p:nvPr>
        </p:nvGraphicFramePr>
        <p:xfrm>
          <a:off x="304800" y="990600"/>
          <a:ext cx="8564035" cy="698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6248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София, 10.04.2023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272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1816" cy="98072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</a:t>
            </a:r>
            <a:r>
              <a:rPr lang="bg-BG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„Конкурентоспособност и иновации в предприятията“ 2021-2027 </a:t>
            </a:r>
            <a:r>
              <a:rPr lang="en-US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ПКИП</a:t>
            </a:r>
            <a:r>
              <a:rPr lang="en-US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3333524"/>
              </p:ext>
            </p:extLst>
          </p:nvPr>
        </p:nvGraphicFramePr>
        <p:xfrm>
          <a:off x="1219200" y="20574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676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Финансиране: 2 932 949 724 лева </a:t>
            </a:r>
          </a:p>
          <a:p>
            <a:pPr algn="ctr"/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402 052 615 </a:t>
            </a:r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лв. от ЕФРР и 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530 897 10</a:t>
            </a:r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лв. национално съфинансиране </a:t>
            </a:r>
          </a:p>
        </p:txBody>
      </p:sp>
    </p:spTree>
    <p:extLst>
      <p:ext uri="{BB962C8B-B14F-4D97-AF65-F5344CB8AC3E}">
        <p14:creationId xmlns:p14="http://schemas.microsoft.com/office/powerpoint/2010/main" val="1501978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ПКИП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ОСНОВНИ ОБЛАСТИ НА ПОДКРЕПА </a:t>
            </a: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779791-3626-4CD8-B200-4D0FF97ECC70}"/>
              </a:ext>
            </a:extLst>
          </p:cNvPr>
          <p:cNvSpPr/>
          <p:nvPr/>
        </p:nvSpPr>
        <p:spPr>
          <a:xfrm rot="17280000" flipH="1">
            <a:off x="2437003" y="1043143"/>
            <a:ext cx="2322352" cy="2185496"/>
          </a:xfrm>
          <a:custGeom>
            <a:avLst/>
            <a:gdLst>
              <a:gd name="connsiteX0" fmla="*/ 0 w 2232962"/>
              <a:gd name="connsiteY0" fmla="*/ 1623435 h 2015547"/>
              <a:gd name="connsiteX1" fmla="*/ 1206797 w 2232962"/>
              <a:gd name="connsiteY1" fmla="*/ 2015547 h 2015547"/>
              <a:gd name="connsiteX2" fmla="*/ 2232962 w 2232962"/>
              <a:gd name="connsiteY2" fmla="*/ 1267026 h 2015547"/>
              <a:gd name="connsiteX3" fmla="*/ 2232962 w 2232962"/>
              <a:gd name="connsiteY3" fmla="*/ 0 h 2015547"/>
              <a:gd name="connsiteX4" fmla="*/ 2069964 w 2232962"/>
              <a:gd name="connsiteY4" fmla="*/ 5984 h 2015547"/>
              <a:gd name="connsiteX5" fmla="*/ 73226 w 2232962"/>
              <a:gd name="connsiteY5" fmla="*/ 1431581 h 2015547"/>
              <a:gd name="connsiteX6" fmla="*/ 0 w 2232962"/>
              <a:gd name="connsiteY6" fmla="*/ 1623435 h 20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62" h="2015547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7" name="Freeform: Shape 40">
            <a:extLst>
              <a:ext uri="{FF2B5EF4-FFF2-40B4-BE49-F238E27FC236}">
                <a16:creationId xmlns:a16="http://schemas.microsoft.com/office/drawing/2014/main" id="{30DE8740-FCF1-4C8B-A185-41A683A8A5F6}"/>
              </a:ext>
            </a:extLst>
          </p:cNvPr>
          <p:cNvSpPr/>
          <p:nvPr/>
        </p:nvSpPr>
        <p:spPr>
          <a:xfrm rot="17280000" flipH="1">
            <a:off x="3910645" y="4005289"/>
            <a:ext cx="1731633" cy="2858100"/>
          </a:xfrm>
          <a:custGeom>
            <a:avLst/>
            <a:gdLst>
              <a:gd name="connsiteX0" fmla="*/ 396052 w 1717976"/>
              <a:gd name="connsiteY0" fmla="*/ 394724 h 2635847"/>
              <a:gd name="connsiteX1" fmla="*/ 0 w 1717976"/>
              <a:gd name="connsiteY1" fmla="*/ 1613649 h 2635847"/>
              <a:gd name="connsiteX2" fmla="*/ 742670 w 1717976"/>
              <a:gd name="connsiteY2" fmla="*/ 2635847 h 2635847"/>
              <a:gd name="connsiteX3" fmla="*/ 792175 w 1717976"/>
              <a:gd name="connsiteY3" fmla="*/ 2600910 h 2635847"/>
              <a:gd name="connsiteX4" fmla="*/ 1599453 w 1717976"/>
              <a:gd name="connsiteY4" fmla="*/ 1447385 h 2635847"/>
              <a:gd name="connsiteX5" fmla="*/ 1624377 w 1717976"/>
              <a:gd name="connsiteY5" fmla="*/ 39656 h 2635847"/>
              <a:gd name="connsiteX6" fmla="*/ 1610886 w 1717976"/>
              <a:gd name="connsiteY6" fmla="*/ 0 h 2635847"/>
              <a:gd name="connsiteX7" fmla="*/ 396052 w 1717976"/>
              <a:gd name="connsiteY7" fmla="*/ 394724 h 263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76" h="2635847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8905" y="1305435"/>
            <a:ext cx="5546873" cy="4813459"/>
            <a:chOff x="1718905" y="1305435"/>
            <a:chExt cx="5546873" cy="481345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49716A-5828-461D-9061-DE2DB26E8E24}"/>
                </a:ext>
              </a:extLst>
            </p:cNvPr>
            <p:cNvGrpSpPr/>
            <p:nvPr/>
          </p:nvGrpSpPr>
          <p:grpSpPr>
            <a:xfrm>
              <a:off x="3710168" y="2860733"/>
              <a:ext cx="1873704" cy="1741737"/>
              <a:chOff x="5250000" y="2756298"/>
              <a:chExt cx="1728000" cy="1728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F71298-79EF-4A8D-9E18-C81BA5985CDC}"/>
                  </a:ext>
                </a:extLst>
              </p:cNvPr>
              <p:cNvSpPr/>
              <p:nvPr/>
            </p:nvSpPr>
            <p:spPr>
              <a:xfrm>
                <a:off x="5250000" y="2756298"/>
                <a:ext cx="1728000" cy="1728000"/>
              </a:xfrm>
              <a:prstGeom prst="ellipse">
                <a:avLst/>
              </a:prstGeom>
              <a:gradFill>
                <a:gsLst>
                  <a:gs pos="59000">
                    <a:schemeClr val="bg1">
                      <a:lumMod val="85000"/>
                    </a:schemeClr>
                  </a:gs>
                  <a:gs pos="0">
                    <a:schemeClr val="bg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65100" sx="102000" sy="102000" algn="ctr" rotWithShape="0">
                  <a:prstClr val="black">
                    <a:alpha val="8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050" b="1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93A10EA-5DA4-4207-B890-BA9AF77B6590}"/>
                  </a:ext>
                </a:extLst>
              </p:cNvPr>
              <p:cNvSpPr/>
              <p:nvPr/>
            </p:nvSpPr>
            <p:spPr>
              <a:xfrm>
                <a:off x="5464713" y="3081010"/>
                <a:ext cx="1284063" cy="1068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sz="3200" b="1" dirty="0">
                    <a:solidFill>
                      <a:schemeClr val="bg2">
                        <a:lumMod val="25000"/>
                      </a:schemeClr>
                    </a:solidFill>
                    <a:latin typeface="Agency FB" panose="020B0503020202020204" pitchFamily="34" charset="0"/>
                  </a:rPr>
                  <a:t>ПКИП</a:t>
                </a:r>
              </a:p>
              <a:p>
                <a:pPr algn="ctr"/>
                <a:r>
                  <a:rPr lang="bg-BG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2.93 млрд. лева</a:t>
                </a:r>
                <a:endParaRPr lang="en-IN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AD5DBA64-BA38-437D-A9D5-12EED9DB5AD7}"/>
                </a:ext>
              </a:extLst>
            </p:cNvPr>
            <p:cNvSpPr/>
            <p:nvPr/>
          </p:nvSpPr>
          <p:spPr>
            <a:xfrm rot="17280000" flipH="1">
              <a:off x="4923328" y="987997"/>
              <a:ext cx="1716879" cy="2851420"/>
            </a:xfrm>
            <a:custGeom>
              <a:avLst/>
              <a:gdLst>
                <a:gd name="connsiteX0" fmla="*/ 107784 w 1703338"/>
                <a:gd name="connsiteY0" fmla="*/ 0 h 2629686"/>
                <a:gd name="connsiteX1" fmla="*/ 54256 w 1703338"/>
                <a:gd name="connsiteY1" fmla="*/ 198254 h 2629686"/>
                <a:gd name="connsiteX2" fmla="*/ 831706 w 1703338"/>
                <a:gd name="connsiteY2" fmla="*/ 2525240 h 2629686"/>
                <a:gd name="connsiteX3" fmla="*/ 964899 w 1703338"/>
                <a:gd name="connsiteY3" fmla="*/ 2629686 h 2629686"/>
                <a:gd name="connsiteX4" fmla="*/ 1703338 w 1703338"/>
                <a:gd name="connsiteY4" fmla="*/ 1613312 h 2629686"/>
                <a:gd name="connsiteX5" fmla="*/ 1308455 w 1703338"/>
                <a:gd name="connsiteY5" fmla="*/ 390122 h 2629686"/>
                <a:gd name="connsiteX6" fmla="*/ 107784 w 1703338"/>
                <a:gd name="connsiteY6" fmla="*/ 0 h 26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38" h="2629686">
                  <a:moveTo>
                    <a:pt x="107784" y="0"/>
                  </a:moveTo>
                  <a:lnTo>
                    <a:pt x="54256" y="198254"/>
                  </a:lnTo>
                  <a:cubicBezTo>
                    <a:pt x="-134931" y="1073192"/>
                    <a:pt x="181691" y="1961650"/>
                    <a:pt x="831706" y="2525240"/>
                  </a:cubicBezTo>
                  <a:lnTo>
                    <a:pt x="964899" y="2629686"/>
                  </a:lnTo>
                  <a:lnTo>
                    <a:pt x="1703338" y="1613312"/>
                  </a:lnTo>
                  <a:lnTo>
                    <a:pt x="1308455" y="390122"/>
                  </a:lnTo>
                  <a:lnTo>
                    <a:pt x="107784" y="0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latin typeface="Tw Cen MT" panose="020B0602020104020603" pitchFamily="34" charset="0"/>
              </a:endParaRPr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FA8F2D87-D48B-492D-9DA3-4952C627628D}"/>
                </a:ext>
              </a:extLst>
            </p:cNvPr>
            <p:cNvSpPr/>
            <p:nvPr/>
          </p:nvSpPr>
          <p:spPr>
            <a:xfrm rot="17280000" flipH="1">
              <a:off x="1687345" y="3287516"/>
              <a:ext cx="2253701" cy="2190581"/>
            </a:xfrm>
            <a:custGeom>
              <a:avLst/>
              <a:gdLst>
                <a:gd name="connsiteX0" fmla="*/ 1 w 2235926"/>
                <a:gd name="connsiteY0" fmla="*/ 0 h 2020236"/>
                <a:gd name="connsiteX1" fmla="*/ 0 w 2235926"/>
                <a:gd name="connsiteY1" fmla="*/ 1272954 h 2020236"/>
                <a:gd name="connsiteX2" fmla="*/ 1026016 w 2235926"/>
                <a:gd name="connsiteY2" fmla="*/ 2020236 h 2020236"/>
                <a:gd name="connsiteX3" fmla="*/ 2235926 w 2235926"/>
                <a:gd name="connsiteY3" fmla="*/ 1627112 h 2020236"/>
                <a:gd name="connsiteX4" fmla="*/ 2201362 w 2235926"/>
                <a:gd name="connsiteY4" fmla="*/ 1525516 h 2020236"/>
                <a:gd name="connsiteX5" fmla="*/ 704747 w 2235926"/>
                <a:gd name="connsiteY5" fmla="*/ 117718 h 2020236"/>
                <a:gd name="connsiteX6" fmla="*/ 228016 w 2235926"/>
                <a:gd name="connsiteY6" fmla="*/ 14266 h 2020236"/>
                <a:gd name="connsiteX7" fmla="*/ 1 w 2235926"/>
                <a:gd name="connsiteY7" fmla="*/ 0 h 202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926" h="2020236">
                  <a:moveTo>
                    <a:pt x="1" y="0"/>
                  </a:moveTo>
                  <a:lnTo>
                    <a:pt x="0" y="1272954"/>
                  </a:lnTo>
                  <a:lnTo>
                    <a:pt x="1026016" y="2020236"/>
                  </a:lnTo>
                  <a:lnTo>
                    <a:pt x="2235926" y="1627112"/>
                  </a:lnTo>
                  <a:lnTo>
                    <a:pt x="2201362" y="1525516"/>
                  </a:lnTo>
                  <a:cubicBezTo>
                    <a:pt x="1946656" y="879962"/>
                    <a:pt x="1416306" y="348917"/>
                    <a:pt x="704747" y="117718"/>
                  </a:cubicBezTo>
                  <a:cubicBezTo>
                    <a:pt x="546622" y="66340"/>
                    <a:pt x="387034" y="32201"/>
                    <a:pt x="228016" y="1426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Tw Cen MT" panose="020B0602020104020603" pitchFamily="34" charset="0"/>
              </a:endParaRPr>
            </a:p>
          </p:txBody>
        </p:sp>
        <p:sp>
          <p:nvSpPr>
            <p:cNvPr id="36" name="Freeform: Shape 39">
              <a:extLst>
                <a:ext uri="{FF2B5EF4-FFF2-40B4-BE49-F238E27FC236}">
                  <a16:creationId xmlns:a16="http://schemas.microsoft.com/office/drawing/2014/main" id="{7D39E198-0EDE-4A2D-AE1D-0B0553334A3A}"/>
                </a:ext>
              </a:extLst>
            </p:cNvPr>
            <p:cNvSpPr/>
            <p:nvPr/>
          </p:nvSpPr>
          <p:spPr>
            <a:xfrm rot="17280000" flipH="1">
              <a:off x="4981106" y="3434223"/>
              <a:ext cx="2766633" cy="1583510"/>
            </a:xfrm>
            <a:custGeom>
              <a:avLst/>
              <a:gdLst>
                <a:gd name="connsiteX0" fmla="*/ 0 w 2744813"/>
                <a:gd name="connsiteY0" fmla="*/ 1026149 h 1460372"/>
                <a:gd name="connsiteX1" fmla="*/ 187654 w 2744813"/>
                <a:gd name="connsiteY1" fmla="*/ 1145329 h 1460372"/>
                <a:gd name="connsiteX2" fmla="*/ 634144 w 2744813"/>
                <a:gd name="connsiteY2" fmla="*/ 1341850 h 1460372"/>
                <a:gd name="connsiteX3" fmla="*/ 2672414 w 2744813"/>
                <a:gd name="connsiteY3" fmla="*/ 1082605 h 1460372"/>
                <a:gd name="connsiteX4" fmla="*/ 2744813 w 2744813"/>
                <a:gd name="connsiteY4" fmla="*/ 1031513 h 1460372"/>
                <a:gd name="connsiteX5" fmla="*/ 1995375 w 2744813"/>
                <a:gd name="connsiteY5" fmla="*/ 0 h 1460372"/>
                <a:gd name="connsiteX6" fmla="*/ 744476 w 2744813"/>
                <a:gd name="connsiteY6" fmla="*/ 1466 h 1460372"/>
                <a:gd name="connsiteX7" fmla="*/ 0 w 2744813"/>
                <a:gd name="connsiteY7" fmla="*/ 1026149 h 14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4813" h="1460372">
                  <a:moveTo>
                    <a:pt x="0" y="1026149"/>
                  </a:moveTo>
                  <a:lnTo>
                    <a:pt x="187654" y="1145329"/>
                  </a:lnTo>
                  <a:cubicBezTo>
                    <a:pt x="326844" y="1224287"/>
                    <a:pt x="476020" y="1290472"/>
                    <a:pt x="634144" y="1341850"/>
                  </a:cubicBezTo>
                  <a:cubicBezTo>
                    <a:pt x="1345704" y="1573049"/>
                    <a:pt x="2086906" y="1455157"/>
                    <a:pt x="2672414" y="1082605"/>
                  </a:cubicBezTo>
                  <a:lnTo>
                    <a:pt x="2744813" y="1031513"/>
                  </a:lnTo>
                  <a:lnTo>
                    <a:pt x="1995375" y="0"/>
                  </a:lnTo>
                  <a:lnTo>
                    <a:pt x="744476" y="1466"/>
                  </a:lnTo>
                  <a:lnTo>
                    <a:pt x="0" y="1026149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latin typeface="Tw Cen MT" panose="020B06020201040206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D7EC9D9-C62B-4654-BA57-C5271D8AE162}"/>
                </a:ext>
              </a:extLst>
            </p:cNvPr>
            <p:cNvSpPr/>
            <p:nvPr/>
          </p:nvSpPr>
          <p:spPr>
            <a:xfrm>
              <a:off x="2382287" y="2520061"/>
              <a:ext cx="480260" cy="44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44474C"/>
                  </a:solidFill>
                  <a:latin typeface="Tw Cen MT" panose="020B0602020104020603" pitchFamily="34" charset="0"/>
                </a:rPr>
                <a:t>5</a:t>
              </a:r>
              <a:endParaRPr lang="en-IN" sz="2100" b="1" dirty="0">
                <a:solidFill>
                  <a:srgbClr val="44474C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F14A1E-2BC7-4174-B84E-52945857650D}"/>
                </a:ext>
              </a:extLst>
            </p:cNvPr>
            <p:cNvSpPr/>
            <p:nvPr/>
          </p:nvSpPr>
          <p:spPr>
            <a:xfrm>
              <a:off x="4723957" y="1399941"/>
              <a:ext cx="480260" cy="44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44474C"/>
                  </a:solidFill>
                  <a:latin typeface="Tw Cen MT" panose="020B0602020104020603" pitchFamily="34" charset="0"/>
                </a:rPr>
                <a:t>1</a:t>
              </a:r>
              <a:endParaRPr lang="en-IN" sz="2100" b="1" dirty="0">
                <a:solidFill>
                  <a:srgbClr val="44474C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55276A-0DC3-43DE-8D04-F0D9554286E8}"/>
                </a:ext>
              </a:extLst>
            </p:cNvPr>
            <p:cNvSpPr/>
            <p:nvPr/>
          </p:nvSpPr>
          <p:spPr>
            <a:xfrm>
              <a:off x="6624390" y="3149577"/>
              <a:ext cx="480260" cy="44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44474C"/>
                  </a:solidFill>
                  <a:latin typeface="Tw Cen MT" panose="020B0602020104020603" pitchFamily="34" charset="0"/>
                </a:rPr>
                <a:t>2</a:t>
              </a:r>
              <a:endParaRPr lang="en-IN" sz="2100" b="1" dirty="0">
                <a:solidFill>
                  <a:srgbClr val="44474C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E08B4AE-A2B6-464B-A05F-57B8296F9197}"/>
                </a:ext>
              </a:extLst>
            </p:cNvPr>
            <p:cNvSpPr/>
            <p:nvPr/>
          </p:nvSpPr>
          <p:spPr>
            <a:xfrm>
              <a:off x="5479237" y="5457016"/>
              <a:ext cx="480260" cy="44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44474C"/>
                  </a:solidFill>
                  <a:latin typeface="Tw Cen MT" panose="020B0602020104020603" pitchFamily="34" charset="0"/>
                </a:rPr>
                <a:t>3</a:t>
              </a:r>
              <a:endParaRPr lang="en-IN" sz="2100" b="1" dirty="0">
                <a:solidFill>
                  <a:srgbClr val="44474C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096465-EB63-4774-9574-C0180F657D3B}"/>
                </a:ext>
              </a:extLst>
            </p:cNvPr>
            <p:cNvSpPr/>
            <p:nvPr/>
          </p:nvSpPr>
          <p:spPr>
            <a:xfrm>
              <a:off x="2829227" y="4965567"/>
              <a:ext cx="480260" cy="44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44474C"/>
                  </a:solidFill>
                  <a:latin typeface="Tw Cen MT" panose="020B0602020104020603" pitchFamily="34" charset="0"/>
                </a:rPr>
                <a:t>4</a:t>
              </a:r>
              <a:endParaRPr lang="en-IN" sz="2100" b="1" dirty="0">
                <a:solidFill>
                  <a:srgbClr val="44474C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99A6ED-98C7-484D-BA09-9B2F82840CAB}"/>
                </a:ext>
              </a:extLst>
            </p:cNvPr>
            <p:cNvSpPr txBox="1"/>
            <p:nvPr/>
          </p:nvSpPr>
          <p:spPr>
            <a:xfrm>
              <a:off x="4652071" y="1803549"/>
              <a:ext cx="19024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НИРД и иновации в предприятията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(30,31 %)</a:t>
              </a:r>
            </a:p>
            <a:p>
              <a:pPr algn="ctr"/>
              <a:endParaRPr lang="en-IN" sz="2000" b="1" u="sng" spc="45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0B6573-2E55-4B9E-A47A-7E680680B0EC}"/>
                </a:ext>
              </a:extLst>
            </p:cNvPr>
            <p:cNvSpPr txBox="1"/>
            <p:nvPr/>
          </p:nvSpPr>
          <p:spPr>
            <a:xfrm>
              <a:off x="5435482" y="3811831"/>
              <a:ext cx="1830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Дигитализация в предприятията </a:t>
              </a:r>
              <a:endPara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  <a:p>
              <a:pPr lvl="0"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(13,95 %)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E2EB50-E3F3-4388-B173-F6D49D983D6D}"/>
                </a:ext>
              </a:extLst>
            </p:cNvPr>
            <p:cNvSpPr txBox="1"/>
            <p:nvPr/>
          </p:nvSpPr>
          <p:spPr>
            <a:xfrm>
              <a:off x="2145098" y="3811831"/>
              <a:ext cx="1725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Енергийна ефективност в предприятията </a:t>
              </a:r>
              <a:endPara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</a:t>
              </a:r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6,97 %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)</a:t>
              </a:r>
              <a:endParaRPr lang="en-IN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2879D4-350C-4831-9B3E-23AFA8C7FCE5}"/>
                </a:ext>
              </a:extLst>
            </p:cNvPr>
            <p:cNvSpPr txBox="1"/>
            <p:nvPr/>
          </p:nvSpPr>
          <p:spPr>
            <a:xfrm>
              <a:off x="3619138" y="4795654"/>
              <a:ext cx="203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Растеж и </a:t>
              </a:r>
              <a:endPara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  <a:p>
              <a:pPr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конкурентоспособност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(1</a:t>
              </a:r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7,54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%) </a:t>
              </a:r>
              <a:endParaRPr lang="en-IN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E2EB50-E3F3-4388-B173-F6D49D983D6D}"/>
                </a:ext>
              </a:extLst>
            </p:cNvPr>
            <p:cNvSpPr txBox="1"/>
            <p:nvPr/>
          </p:nvSpPr>
          <p:spPr>
            <a:xfrm>
              <a:off x="2668838" y="1996800"/>
              <a:ext cx="1725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Преход към кръгова икономика 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</a:t>
              </a:r>
              <a:r>
                <a:rPr lang="bg-BG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31,21 %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)</a:t>
              </a:r>
              <a:endParaRPr lang="en-IN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69" y="1305435"/>
              <a:ext cx="834859" cy="6678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771" y="2988576"/>
              <a:ext cx="703422" cy="9528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558" y="4501010"/>
              <a:ext cx="1082832" cy="8921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287" y="2338477"/>
              <a:ext cx="809602" cy="8096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567" y="5467044"/>
              <a:ext cx="748905" cy="6518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795554" y="6688723"/>
            <a:ext cx="134844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b="1" dirty="0">
                <a:solidFill>
                  <a:schemeClr val="bg1">
                    <a:lumMod val="50000"/>
                  </a:schemeClr>
                </a:solidFill>
              </a:rPr>
              <a:t>www.free-ppt-templates-download.com</a:t>
            </a:r>
            <a:endParaRPr lang="en-IN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82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606380"/>
            <a:ext cx="8153401" cy="1365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g-BG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Цел: </a:t>
            </a:r>
            <a:r>
              <a:rPr lang="bg-BG" sz="2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редоставяне</a:t>
            </a: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на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фокусирана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подкрепа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на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българските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предприятия за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повишаване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на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иновационната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дейност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чрез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разработване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на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иновации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в </a:t>
            </a:r>
            <a:r>
              <a:rPr lang="ru-RU" sz="16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тематичните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области на ИСИС </a:t>
            </a: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2021-2027</a:t>
            </a:r>
            <a:endParaRPr lang="ru-RU" sz="1600" b="1" i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1" y="3380094"/>
            <a:ext cx="8153400" cy="11919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Обхват на 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дейностите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: 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Подкрепа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за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вътрешна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за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предприятието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развойна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дейност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/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иновации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в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тематичните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области на ИСИС 2021-2027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542" y="348231"/>
            <a:ext cx="8709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bg-BG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2023 г.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„</a:t>
            </a: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0365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70268" y="5137148"/>
            <a:ext cx="6421332" cy="13176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lang="bg-BG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50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Максимален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размер на помощта: </a:t>
            </a:r>
            <a:r>
              <a:rPr lang="bg-BG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5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 000 лева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Общ бюджет на процедурата: 127 млн. лв.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8117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2" y="4718047"/>
            <a:ext cx="4603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7274" y="1370818"/>
            <a:ext cx="7033752" cy="22524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микро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малки и средни предприятия, малки дружества със средна пазарна капитализация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499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служители),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 средна пазарна капитализация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(до 3000 служители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 (до 3000 служители) и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</a:t>
            </a:r>
            <a:r>
              <a:rPr lang="ru-RU" sz="1600" b="1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могат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sz="1600" b="1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кандидатстват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единствено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b="1" dirty="0" err="1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партньорство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079" y="1818274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220622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27051" y="4004761"/>
            <a:ext cx="6934198" cy="15298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възнаграждения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външни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услуги; </a:t>
            </a:r>
            <a:endParaRPr lang="en-US" sz="1600" b="1" dirty="0">
              <a:solidFill>
                <a:srgbClr val="4E67C8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</a:t>
            </a:r>
            <a:r>
              <a:rPr lang="en-US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амортизация на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оборудване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сгради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помещения;</a:t>
            </a:r>
            <a:endParaRPr lang="ru-RU" sz="1600" b="1" dirty="0">
              <a:solidFill>
                <a:srgbClr val="4E67C8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консумативи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bg-BG" sz="1600" b="1" i="0" u="none" strike="noStrike" kern="1200" cap="none" spc="0" normalizeH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защита на индустриална собственост.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39743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93834" y="6565769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4" y="2933319"/>
            <a:ext cx="304804" cy="304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1778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29" y="6096000"/>
            <a:ext cx="291449" cy="29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152" y="6064283"/>
            <a:ext cx="20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Trebuchet MS" panose="020B0603020202020204" pitchFamily="34" charset="0"/>
              </a:rPr>
              <a:t>Индикативна дата на обявяване</a:t>
            </a:r>
            <a:endParaRPr lang="bg-BG" sz="1600" dirty="0">
              <a:latin typeface="Trebuchet MS" panose="020B0603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10001" y="5857826"/>
            <a:ext cx="2514600" cy="91440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Април/май 2023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786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606380"/>
            <a:ext cx="8153401" cy="1365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g-BG" sz="1600" b="1" i="1" dirty="0">
                <a:solidFill>
                  <a:schemeClr val="bg1"/>
                </a:solidFill>
              </a:rPr>
              <a:t>Цел: </a:t>
            </a:r>
            <a:r>
              <a:rPr lang="ru-RU" sz="1600" b="1" i="1" dirty="0" err="1">
                <a:solidFill>
                  <a:schemeClr val="bg1"/>
                </a:solidFill>
              </a:rPr>
              <a:t>Предоставяне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фокусирана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подкрепа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българските</a:t>
            </a:r>
            <a:r>
              <a:rPr lang="ru-RU" sz="1600" b="1" i="1" dirty="0">
                <a:solidFill>
                  <a:schemeClr val="bg1"/>
                </a:solidFill>
              </a:rPr>
              <a:t> предприятия за </a:t>
            </a:r>
            <a:r>
              <a:rPr lang="ru-RU" sz="1600" b="1" i="1" dirty="0" err="1">
                <a:solidFill>
                  <a:schemeClr val="bg1"/>
                </a:solidFill>
              </a:rPr>
              <a:t>повишаване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иновационната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дейност</a:t>
            </a:r>
            <a:r>
              <a:rPr lang="ru-RU" sz="1600" b="1" i="1" dirty="0">
                <a:solidFill>
                  <a:schemeClr val="bg1"/>
                </a:solidFill>
              </a:rPr>
              <a:t> чрез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внедряване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на </a:t>
            </a:r>
            <a:r>
              <a:rPr lang="ru-RU" sz="1600" b="1" i="1" dirty="0" err="1">
                <a:solidFill>
                  <a:schemeClr val="bg1"/>
                </a:solidFill>
              </a:rPr>
              <a:t>иновации</a:t>
            </a:r>
            <a:r>
              <a:rPr lang="ru-RU" sz="1600" b="1" i="1" dirty="0">
                <a:solidFill>
                  <a:schemeClr val="bg1"/>
                </a:solidFill>
              </a:rPr>
              <a:t> в </a:t>
            </a:r>
            <a:r>
              <a:rPr lang="ru-RU" sz="1600" b="1" i="1" dirty="0" err="1">
                <a:solidFill>
                  <a:schemeClr val="bg1"/>
                </a:solidFill>
              </a:rPr>
              <a:t>тематичните</a:t>
            </a:r>
            <a:r>
              <a:rPr lang="ru-RU" sz="1600" b="1" i="1" dirty="0">
                <a:solidFill>
                  <a:schemeClr val="bg1"/>
                </a:solidFill>
              </a:rPr>
              <a:t> области на ИСИС 2021-2027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1" y="3380094"/>
            <a:ext cx="8153400" cy="11919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Обхват на 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дейностите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: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Подкрепа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за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въвеждане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на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иновации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от страна на 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МСП (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собствени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 или 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придобити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 от трети </a:t>
            </a:r>
            <a:r>
              <a:rPr lang="ru-RU" sz="1600" b="1" i="1" dirty="0" err="1" smtClean="0">
                <a:solidFill>
                  <a:srgbClr val="B4DCFA">
                    <a:lumMod val="25000"/>
                  </a:srgbClr>
                </a:solidFill>
              </a:rPr>
              <a:t>страни</a:t>
            </a:r>
            <a:r>
              <a:rPr lang="ru-RU" sz="1600" b="1" i="1" dirty="0" smtClean="0">
                <a:solidFill>
                  <a:srgbClr val="B4DCFA">
                    <a:lumMod val="25000"/>
                  </a:srgbClr>
                </a:solidFill>
              </a:rPr>
              <a:t>) 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в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тематичните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области на ИСИС 2021-2027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542" y="348231"/>
            <a:ext cx="87095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1700" b="1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</a:t>
            </a:r>
          </a:p>
          <a:p>
            <a:pPr lvl="0" algn="ctr"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 „</a:t>
            </a: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2270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70268" y="5137148"/>
            <a:ext cx="6268932" cy="13176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lang="bg-BG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50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Максимален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размер на помощта: </a:t>
            </a:r>
            <a:r>
              <a:rPr lang="bg-BG" sz="1600" b="1" i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8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 000 лева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Общ бюджет на процедурата: 293,37 млн. лв.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8117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0" y="5017191"/>
            <a:ext cx="4603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5758" y="2302042"/>
            <a:ext cx="7033752" cy="12357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МСП и малки дружества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капитализация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077" y="2153139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220622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55535" y="4290022"/>
            <a:ext cx="6934198" cy="13292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материални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(ДМА)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нематериално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(ДНА)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услуги;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55" y="71625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Внедряване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предприятията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93834" y="6565769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1778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46" y="6064283"/>
            <a:ext cx="291449" cy="29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152" y="60642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Индикативна дата на обявяване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35759" y="5857826"/>
            <a:ext cx="2870557" cy="91440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bg-BG" sz="1600" kern="0" dirty="0" smtClean="0">
                <a:solidFill>
                  <a:srgbClr val="002060"/>
                </a:solidFill>
                <a:latin typeface="Trebuchet MS"/>
              </a:rPr>
              <a:t>Май</a:t>
            </a:r>
            <a:r>
              <a: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2023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911488"/>
            <a:ext cx="8153401" cy="118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g-BG" sz="1600" b="1" i="1" dirty="0">
                <a:solidFill>
                  <a:schemeClr val="bg1"/>
                </a:solidFill>
              </a:rPr>
              <a:t>Цел: </a:t>
            </a:r>
            <a:r>
              <a:rPr lang="ru-RU" sz="1600" b="1" i="1" dirty="0" err="1">
                <a:solidFill>
                  <a:schemeClr val="bg1"/>
                </a:solidFill>
              </a:rPr>
              <a:t>Подобряване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производствения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капацитет</a:t>
            </a:r>
            <a:r>
              <a:rPr lang="ru-RU" sz="1600" b="1" i="1" dirty="0">
                <a:solidFill>
                  <a:schemeClr val="bg1"/>
                </a:solidFill>
              </a:rPr>
              <a:t> на МСП - </a:t>
            </a:r>
            <a:r>
              <a:rPr lang="ru-RU" sz="1600" b="1" i="1" dirty="0" err="1">
                <a:solidFill>
                  <a:schemeClr val="bg1"/>
                </a:solidFill>
              </a:rPr>
              <a:t>семейни</a:t>
            </a:r>
            <a:r>
              <a:rPr lang="ru-RU" sz="1600" b="1" i="1" dirty="0">
                <a:solidFill>
                  <a:schemeClr val="bg1"/>
                </a:solidFill>
              </a:rPr>
              <a:t> предприятия, предприятия от </a:t>
            </a:r>
            <a:r>
              <a:rPr lang="ru-RU" sz="1600" b="1" i="1" dirty="0" err="1">
                <a:solidFill>
                  <a:schemeClr val="bg1"/>
                </a:solidFill>
              </a:rPr>
              <a:t>творческите</a:t>
            </a:r>
            <a:r>
              <a:rPr lang="ru-RU" sz="1600" b="1" i="1" dirty="0">
                <a:solidFill>
                  <a:schemeClr val="bg1"/>
                </a:solidFill>
              </a:rPr>
              <a:t> индустрии и </a:t>
            </a:r>
            <a:r>
              <a:rPr lang="ru-RU" sz="1600" b="1" i="1" dirty="0" err="1">
                <a:solidFill>
                  <a:schemeClr val="bg1"/>
                </a:solidFill>
              </a:rPr>
              <a:t>занаятите</a:t>
            </a:r>
            <a:r>
              <a:rPr lang="ru-RU" sz="1600" b="1" i="1" dirty="0">
                <a:solidFill>
                  <a:schemeClr val="bg1"/>
                </a:solidFill>
              </a:rPr>
              <a:t> с цел </a:t>
            </a:r>
            <a:r>
              <a:rPr lang="ru-RU" sz="1600" b="1" i="1" dirty="0" err="1">
                <a:solidFill>
                  <a:schemeClr val="bg1"/>
                </a:solidFill>
              </a:rPr>
              <a:t>повишаване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тяхната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конкурентоспособност</a:t>
            </a:r>
            <a:r>
              <a:rPr lang="ru-RU" sz="1600" b="1" i="1" dirty="0">
                <a:solidFill>
                  <a:schemeClr val="bg1"/>
                </a:solidFill>
              </a:rPr>
              <a:t> и </a:t>
            </a:r>
            <a:r>
              <a:rPr lang="ru-RU" sz="1600" b="1" i="1" dirty="0" err="1">
                <a:solidFill>
                  <a:schemeClr val="bg1"/>
                </a:solidFill>
              </a:rPr>
              <a:t>засилване</a:t>
            </a:r>
            <a:r>
              <a:rPr lang="ru-RU" sz="1600" b="1" i="1" dirty="0">
                <a:solidFill>
                  <a:schemeClr val="bg1"/>
                </a:solidFill>
              </a:rPr>
              <a:t> на </a:t>
            </a:r>
            <a:r>
              <a:rPr lang="ru-RU" sz="1600" b="1" i="1" dirty="0" err="1">
                <a:solidFill>
                  <a:schemeClr val="bg1"/>
                </a:solidFill>
              </a:rPr>
              <a:t>пазарното</a:t>
            </a:r>
            <a:r>
              <a:rPr lang="ru-RU" sz="1600" b="1" i="1" dirty="0">
                <a:solidFill>
                  <a:schemeClr val="bg1"/>
                </a:solidFill>
              </a:rPr>
              <a:t> им </a:t>
            </a:r>
            <a:r>
              <a:rPr lang="ru-RU" sz="1600" b="1" i="1" dirty="0" err="1">
                <a:solidFill>
                  <a:schemeClr val="bg1"/>
                </a:solidFill>
              </a:rPr>
              <a:t>присъствие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1" y="3380094"/>
            <a:ext cx="8153400" cy="11919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Обхват на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дейностите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: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Придобиване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на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машини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съоръжения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оборудване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софтуер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свързани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с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подобряване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на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производствените</a:t>
            </a:r>
            <a:r>
              <a:rPr lang="ru-RU" sz="1600" b="1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b="1" i="1" dirty="0" err="1">
                <a:solidFill>
                  <a:srgbClr val="B4DCFA">
                    <a:lumMod val="25000"/>
                  </a:srgbClr>
                </a:solidFill>
              </a:rPr>
              <a:t>процеси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84" y="26504"/>
            <a:ext cx="870951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МСП: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предприятия, предприятия от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творческите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индустрии и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занаятите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0365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70268" y="5137148"/>
            <a:ext cx="6421332" cy="13176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50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Максимален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размер на помощта: </a:t>
            </a:r>
            <a:r>
              <a:rPr lang="bg-BG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15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 000 лева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Общ бюджет на процедурата: 117,5 млн. лв.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8117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2" y="4718047"/>
            <a:ext cx="4603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8721" y="2303176"/>
            <a:ext cx="7033752" cy="12357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МСП -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семейни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предприятия, предприятия от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творческите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индустрии и </a:t>
            </a:r>
            <a:r>
              <a:rPr lang="ru-RU" sz="1600" b="1" dirty="0" err="1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занаятите</a:t>
            </a:r>
            <a:r>
              <a:rPr lang="ru-RU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3603" y="2153139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220622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55535" y="4290022"/>
            <a:ext cx="6934198" cy="13292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материални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(ДМА);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нематериално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(ДНА);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35" y="303038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  <a:p>
            <a:pPr lvl="0" algn="ctr"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производствения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МСП: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семейни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предприятия, предприятия от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творческите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индустрии и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занаятите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93834" y="6565769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1778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46" y="6064283"/>
            <a:ext cx="291449" cy="29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152" y="60642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Индикативна дата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на обявяване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35759" y="5857826"/>
            <a:ext cx="2974641" cy="91440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bg-BG" sz="1600" kern="0" dirty="0" smtClean="0">
                <a:solidFill>
                  <a:srgbClr val="002060"/>
                </a:solidFill>
                <a:latin typeface="Trebuchet MS"/>
              </a:rPr>
              <a:t>Септември</a:t>
            </a:r>
            <a:r>
              <a: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2023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52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ИГРП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„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мерки за интернационализация на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българските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МСП чрез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дейността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ИАНМСП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bg-BG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9600" y="5697214"/>
            <a:ext cx="4267200" cy="1035618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626" y="1611409"/>
            <a:ext cx="8244882" cy="1055591"/>
            <a:chOff x="326562" y="1489950"/>
            <a:chExt cx="1581369" cy="3636838"/>
          </a:xfrm>
          <a:solidFill>
            <a:srgbClr val="558ED5"/>
          </a:solidFill>
        </p:grpSpPr>
        <p:sp>
          <p:nvSpPr>
            <p:cNvPr id="20" name="Freeform 19"/>
            <p:cNvSpPr/>
            <p:nvPr/>
          </p:nvSpPr>
          <p:spPr>
            <a:xfrm>
              <a:off x="329493" y="1489950"/>
              <a:ext cx="1578438" cy="3636838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562" y="1587428"/>
              <a:ext cx="1563858" cy="28630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Цел: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Подобряване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 бизнес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средата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за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повишаване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експортния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потенциал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българските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МСП чрез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реализиране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на мерки от страна на ИАНМСП за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насърчаване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на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интернационализацията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им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52600" y="5603037"/>
            <a:ext cx="225696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Април </a:t>
            </a:r>
            <a:endParaRPr kumimoji="0" lang="bg-BG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2023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7626" y="3361924"/>
            <a:ext cx="3826064" cy="1871535"/>
            <a:chOff x="320233" y="1357800"/>
            <a:chExt cx="1584767" cy="5338916"/>
          </a:xfrm>
          <a:solidFill>
            <a:srgbClr val="558ED5"/>
          </a:solidFill>
        </p:grpSpPr>
        <p:sp>
          <p:nvSpPr>
            <p:cNvPr id="9" name="Freeform 8"/>
            <p:cNvSpPr/>
            <p:nvPr/>
          </p:nvSpPr>
          <p:spPr>
            <a:xfrm>
              <a:off x="326562" y="1446067"/>
              <a:ext cx="1578438" cy="5250649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233" y="1357800"/>
              <a:ext cx="1563858" cy="3750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Целева група</a:t>
              </a: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: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Крайни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ползватели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на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подкрепата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по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процедурата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са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МСП,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осъществяващи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дейност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съгласно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националните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регионални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приоритетни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сектори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на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Националната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стратегия за МСП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2021-2027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7912" y="3018183"/>
            <a:ext cx="3826064" cy="2702278"/>
            <a:chOff x="320233" y="1357800"/>
            <a:chExt cx="1584767" cy="5581451"/>
          </a:xfrm>
          <a:solidFill>
            <a:srgbClr val="558ED5"/>
          </a:solidFill>
        </p:grpSpPr>
        <p:sp>
          <p:nvSpPr>
            <p:cNvPr id="14" name="Freeform 13"/>
            <p:cNvSpPr/>
            <p:nvPr/>
          </p:nvSpPr>
          <p:spPr>
            <a:xfrm>
              <a:off x="326562" y="1446067"/>
              <a:ext cx="1578438" cy="5250649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233" y="1357800"/>
              <a:ext cx="1563858" cy="55814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lvl="0" indent="-285750" algn="just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подпомагане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участието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на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български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предприятия в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международни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панаири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и </a:t>
              </a:r>
              <a:r>
                <a:rPr lang="ru-RU" sz="1600" kern="0" dirty="0" err="1" smtClean="0">
                  <a:solidFill>
                    <a:prstClr val="white"/>
                  </a:solidFill>
                  <a:latin typeface="Trebuchet MS"/>
                </a:rPr>
                <a:t>изложби</a:t>
              </a:r>
              <a:r>
                <a:rPr lang="ru-RU" sz="1600" kern="0" dirty="0" smtClean="0">
                  <a:solidFill>
                    <a:prstClr val="white"/>
                  </a:solidFill>
                  <a:latin typeface="Trebuchet MS"/>
                </a:rPr>
                <a:t>;</a:t>
              </a:r>
            </a:p>
            <a:p>
              <a:pPr marL="285750" lvl="0" indent="-285750" algn="just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600" kern="0" dirty="0" err="1" smtClean="0">
                  <a:solidFill>
                    <a:prstClr val="white"/>
                  </a:solidFill>
                  <a:latin typeface="Trebuchet MS"/>
                </a:rPr>
                <a:t>организиране</a:t>
              </a:r>
              <a:r>
                <a:rPr lang="ru-RU" sz="1600" kern="0" dirty="0" smtClean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на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търговски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мисии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, бизнес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форуми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,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контактни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борси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и </a:t>
              </a:r>
              <a:r>
                <a:rPr lang="ru-RU" sz="1600" kern="0" dirty="0" smtClean="0">
                  <a:solidFill>
                    <a:prstClr val="white"/>
                  </a:solidFill>
                  <a:latin typeface="Trebuchet MS"/>
                </a:rPr>
                <a:t>конференции;</a:t>
              </a:r>
            </a:p>
            <a:p>
              <a:pPr marL="285750" lvl="0" indent="-285750" algn="just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600" kern="0" dirty="0" err="1" smtClean="0">
                  <a:solidFill>
                    <a:prstClr val="white"/>
                  </a:solidFill>
                  <a:latin typeface="Trebuchet MS"/>
                </a:rPr>
                <a:t>реализиране</a:t>
              </a:r>
              <a:r>
                <a:rPr lang="ru-RU" sz="1600" kern="0" dirty="0" smtClean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на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други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събития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, обучения и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спомагателни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дейности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в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подкрепа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на </a:t>
              </a:r>
              <a:r>
                <a:rPr lang="ru-RU" sz="1600" kern="0" dirty="0" err="1">
                  <a:solidFill>
                    <a:prstClr val="white"/>
                  </a:solidFill>
                  <a:latin typeface="Trebuchet MS"/>
                </a:rPr>
                <a:t>интернационализацията</a:t>
              </a:r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 на </a:t>
              </a:r>
              <a:r>
                <a:rPr lang="ru-RU" sz="1600" kern="0" dirty="0" smtClean="0">
                  <a:solidFill>
                    <a:prstClr val="white"/>
                  </a:solidFill>
                  <a:latin typeface="Trebuchet MS"/>
                </a:rPr>
                <a:t>МСП</a:t>
              </a:r>
              <a:endParaRPr lang="en-US" sz="1600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99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bg-BG" sz="2400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bg-BG" sz="2200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ПРИЛАГАНЕ </a:t>
            </a:r>
            <a:r>
              <a:rPr lang="bg-BG" sz="2200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 ПОДХОДА ВОМР ПО </a:t>
            </a:r>
            <a:r>
              <a:rPr lang="ru-RU" sz="2200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ПКИП</a:t>
            </a:r>
            <a:endParaRPr lang="bg-BG" sz="2200" dirty="0">
              <a:latin typeface="Trebuchet MS" panose="020B06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5181600"/>
            <a:ext cx="4724400" cy="1563294"/>
          </a:xfrm>
          <a:prstGeom prst="ellipse">
            <a:avLst/>
          </a:prstGeom>
          <a:gradFill rotWithShape="1">
            <a:gsLst>
              <a:gs pos="0">
                <a:srgbClr val="EEECE1">
                  <a:tint val="40000"/>
                  <a:satMod val="350000"/>
                </a:srgbClr>
              </a:gs>
              <a:gs pos="40000">
                <a:srgbClr val="EEECE1">
                  <a:tint val="45000"/>
                  <a:shade val="99000"/>
                  <a:satMod val="350000"/>
                </a:srgbClr>
              </a:gs>
              <a:gs pos="100000">
                <a:srgbClr val="EEECE1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ВОМР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(</a:t>
            </a:r>
            <a:r>
              <a:rPr kumimoji="0" lang="bg-BG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23.813 млн</a:t>
            </a:r>
            <a:r>
              <a:rPr kumimoji="0" lang="bg-BG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. </a:t>
            </a:r>
            <a:r>
              <a:rPr kumimoji="0" lang="bg-BG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евро ЕФРР,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2% от бюджета на програмата</a:t>
            </a:r>
            <a:r>
              <a:rPr kumimoji="0" lang="en-US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)</a:t>
            </a:r>
            <a:endParaRPr kumimoji="0" lang="ru-RU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219200"/>
            <a:ext cx="3048000" cy="1168198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Цел на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политиката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1 „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По-конкурентоспособна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по-интелигентна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Европа…“</a:t>
            </a:r>
            <a:endParaRPr kumimoji="0" lang="bg-BG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02270" y="1219200"/>
            <a:ext cx="3084530" cy="116819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Цел на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политиката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2 „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По-зелена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нисковъглеродна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 устойчива Европа…“</a:t>
            </a:r>
            <a:endParaRPr kumimoji="0" lang="bg-BG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52600" y="2406307"/>
            <a:ext cx="381000" cy="565493"/>
          </a:xfrm>
          <a:prstGeom prst="downArrow">
            <a:avLst/>
          </a:prstGeom>
          <a:solidFill>
            <a:srgbClr val="9AF0FC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010400" y="2362200"/>
            <a:ext cx="381000" cy="590578"/>
          </a:xfrm>
          <a:prstGeom prst="downArrow">
            <a:avLst/>
          </a:prstGeom>
          <a:solidFill>
            <a:srgbClr val="CCFF99"/>
          </a:solidFill>
          <a:ln w="25400" cap="flat" cmpd="sng" algn="ctr">
            <a:solidFill>
              <a:srgbClr val="519D73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971800"/>
            <a:ext cx="3325159" cy="19812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Приоритет 1 „Иновации и растеж“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Специфична цел „Развитие и засилване на капацитета за научни изследвания и иновации и на въвеждането на модерни технологии“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Up-Down Arrow 10"/>
          <p:cNvSpPr/>
          <p:nvPr/>
        </p:nvSpPr>
        <p:spPr>
          <a:xfrm rot="7685386">
            <a:off x="3386284" y="4887831"/>
            <a:ext cx="262554" cy="467095"/>
          </a:xfrm>
          <a:prstGeom prst="upDownArrow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Up-Down Arrow 11"/>
          <p:cNvSpPr/>
          <p:nvPr/>
        </p:nvSpPr>
        <p:spPr>
          <a:xfrm rot="14059297">
            <a:off x="5806584" y="4860194"/>
            <a:ext cx="289700" cy="489441"/>
          </a:xfrm>
          <a:prstGeom prst="upDown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02270" y="2971801"/>
            <a:ext cx="3223623" cy="196858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Приоритет 2 „Кръгова икономика“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Специфична цел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„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Насърчаване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на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прехода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към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кръгова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ресурсоефективна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икономика</a:t>
            </a: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“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101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56" y="201351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 в подкрепа на иновациите и конкурентоспособността </a:t>
            </a:r>
            <a:r>
              <a:rPr lang="bg-BG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рамките на МИР</a:t>
            </a: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779791-3626-4CD8-B200-4D0FF97ECC70}"/>
              </a:ext>
            </a:extLst>
          </p:cNvPr>
          <p:cNvSpPr/>
          <p:nvPr/>
        </p:nvSpPr>
        <p:spPr>
          <a:xfrm rot="17280000" flipH="1">
            <a:off x="1887658" y="587089"/>
            <a:ext cx="2702664" cy="2828456"/>
          </a:xfrm>
          <a:custGeom>
            <a:avLst/>
            <a:gdLst>
              <a:gd name="connsiteX0" fmla="*/ 0 w 2232962"/>
              <a:gd name="connsiteY0" fmla="*/ 1623435 h 2015547"/>
              <a:gd name="connsiteX1" fmla="*/ 1206797 w 2232962"/>
              <a:gd name="connsiteY1" fmla="*/ 2015547 h 2015547"/>
              <a:gd name="connsiteX2" fmla="*/ 2232962 w 2232962"/>
              <a:gd name="connsiteY2" fmla="*/ 1267026 h 2015547"/>
              <a:gd name="connsiteX3" fmla="*/ 2232962 w 2232962"/>
              <a:gd name="connsiteY3" fmla="*/ 0 h 2015547"/>
              <a:gd name="connsiteX4" fmla="*/ 2069964 w 2232962"/>
              <a:gd name="connsiteY4" fmla="*/ 5984 h 2015547"/>
              <a:gd name="connsiteX5" fmla="*/ 73226 w 2232962"/>
              <a:gd name="connsiteY5" fmla="*/ 1431581 h 2015547"/>
              <a:gd name="connsiteX6" fmla="*/ 0 w 2232962"/>
              <a:gd name="connsiteY6" fmla="*/ 1623435 h 20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62" h="2015547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AD5DBA64-BA38-437D-A9D5-12EED9DB5AD7}"/>
              </a:ext>
            </a:extLst>
          </p:cNvPr>
          <p:cNvSpPr/>
          <p:nvPr/>
        </p:nvSpPr>
        <p:spPr>
          <a:xfrm rot="17280000" flipH="1">
            <a:off x="5013664" y="529330"/>
            <a:ext cx="2055681" cy="3690291"/>
          </a:xfrm>
          <a:custGeom>
            <a:avLst/>
            <a:gdLst>
              <a:gd name="connsiteX0" fmla="*/ 107784 w 1703338"/>
              <a:gd name="connsiteY0" fmla="*/ 0 h 2629686"/>
              <a:gd name="connsiteX1" fmla="*/ 54256 w 1703338"/>
              <a:gd name="connsiteY1" fmla="*/ 198254 h 2629686"/>
              <a:gd name="connsiteX2" fmla="*/ 831706 w 1703338"/>
              <a:gd name="connsiteY2" fmla="*/ 2525240 h 2629686"/>
              <a:gd name="connsiteX3" fmla="*/ 964899 w 1703338"/>
              <a:gd name="connsiteY3" fmla="*/ 2629686 h 2629686"/>
              <a:gd name="connsiteX4" fmla="*/ 1703338 w 1703338"/>
              <a:gd name="connsiteY4" fmla="*/ 1613312 h 2629686"/>
              <a:gd name="connsiteX5" fmla="*/ 1308455 w 1703338"/>
              <a:gd name="connsiteY5" fmla="*/ 390122 h 2629686"/>
              <a:gd name="connsiteX6" fmla="*/ 107784 w 1703338"/>
              <a:gd name="connsiteY6" fmla="*/ 0 h 26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338" h="2629686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FA8F2D87-D48B-492D-9DA3-4952C627628D}"/>
              </a:ext>
            </a:extLst>
          </p:cNvPr>
          <p:cNvSpPr/>
          <p:nvPr/>
        </p:nvSpPr>
        <p:spPr>
          <a:xfrm rot="17280000" flipH="1">
            <a:off x="1049583" y="3204800"/>
            <a:ext cx="2622771" cy="2835037"/>
          </a:xfrm>
          <a:custGeom>
            <a:avLst/>
            <a:gdLst>
              <a:gd name="connsiteX0" fmla="*/ 1 w 2235926"/>
              <a:gd name="connsiteY0" fmla="*/ 0 h 2020236"/>
              <a:gd name="connsiteX1" fmla="*/ 0 w 2235926"/>
              <a:gd name="connsiteY1" fmla="*/ 1272954 h 2020236"/>
              <a:gd name="connsiteX2" fmla="*/ 1026016 w 2235926"/>
              <a:gd name="connsiteY2" fmla="*/ 2020236 h 2020236"/>
              <a:gd name="connsiteX3" fmla="*/ 2235926 w 2235926"/>
              <a:gd name="connsiteY3" fmla="*/ 1627112 h 2020236"/>
              <a:gd name="connsiteX4" fmla="*/ 2201362 w 2235926"/>
              <a:gd name="connsiteY4" fmla="*/ 1525516 h 2020236"/>
              <a:gd name="connsiteX5" fmla="*/ 704747 w 2235926"/>
              <a:gd name="connsiteY5" fmla="*/ 117718 h 2020236"/>
              <a:gd name="connsiteX6" fmla="*/ 228016 w 2235926"/>
              <a:gd name="connsiteY6" fmla="*/ 14266 h 2020236"/>
              <a:gd name="connsiteX7" fmla="*/ 1 w 2235926"/>
              <a:gd name="connsiteY7" fmla="*/ 0 h 20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926" h="202023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19A931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Tw Cen MT" panose="020B0602020104020603" pitchFamily="34" charset="0"/>
            </a:endParaRPr>
          </a:p>
        </p:txBody>
      </p:sp>
      <p:sp>
        <p:nvSpPr>
          <p:cNvPr id="37" name="Freeform: Shape 40">
            <a:extLst>
              <a:ext uri="{FF2B5EF4-FFF2-40B4-BE49-F238E27FC236}">
                <a16:creationId xmlns:a16="http://schemas.microsoft.com/office/drawing/2014/main" id="{30DE8740-FCF1-4C8B-A185-41A683A8A5F6}"/>
              </a:ext>
            </a:extLst>
          </p:cNvPr>
          <p:cNvSpPr/>
          <p:nvPr/>
        </p:nvSpPr>
        <p:spPr>
          <a:xfrm rot="17280000" flipH="1">
            <a:off x="3883261" y="4061276"/>
            <a:ext cx="2015208" cy="3698937"/>
          </a:xfrm>
          <a:custGeom>
            <a:avLst/>
            <a:gdLst>
              <a:gd name="connsiteX0" fmla="*/ 396052 w 1717976"/>
              <a:gd name="connsiteY0" fmla="*/ 394724 h 2635847"/>
              <a:gd name="connsiteX1" fmla="*/ 0 w 1717976"/>
              <a:gd name="connsiteY1" fmla="*/ 1613649 h 2635847"/>
              <a:gd name="connsiteX2" fmla="*/ 742670 w 1717976"/>
              <a:gd name="connsiteY2" fmla="*/ 2635847 h 2635847"/>
              <a:gd name="connsiteX3" fmla="*/ 792175 w 1717976"/>
              <a:gd name="connsiteY3" fmla="*/ 2600910 h 2635847"/>
              <a:gd name="connsiteX4" fmla="*/ 1599453 w 1717976"/>
              <a:gd name="connsiteY4" fmla="*/ 1447385 h 2635847"/>
              <a:gd name="connsiteX5" fmla="*/ 1624377 w 1717976"/>
              <a:gd name="connsiteY5" fmla="*/ 39656 h 2635847"/>
              <a:gd name="connsiteX6" fmla="*/ 1610886 w 1717976"/>
              <a:gd name="connsiteY6" fmla="*/ 0 h 2635847"/>
              <a:gd name="connsiteX7" fmla="*/ 396052 w 1717976"/>
              <a:gd name="connsiteY7" fmla="*/ 394724 h 263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76" h="2635847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9716A-5828-461D-9061-DE2DB26E8E24}"/>
              </a:ext>
            </a:extLst>
          </p:cNvPr>
          <p:cNvGrpSpPr/>
          <p:nvPr/>
        </p:nvGrpSpPr>
        <p:grpSpPr>
          <a:xfrm>
            <a:off x="3465846" y="2849030"/>
            <a:ext cx="2581656" cy="2026965"/>
            <a:chOff x="5239306" y="2783327"/>
            <a:chExt cx="1839677" cy="17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71298-79EF-4A8D-9E18-C81BA5985CDC}"/>
                </a:ext>
              </a:extLst>
            </p:cNvPr>
            <p:cNvSpPr/>
            <p:nvPr/>
          </p:nvSpPr>
          <p:spPr>
            <a:xfrm>
              <a:off x="5239306" y="2783327"/>
              <a:ext cx="1728000" cy="1728000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05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3A10EA-5DA4-4207-B890-BA9AF77B6590}"/>
                </a:ext>
              </a:extLst>
            </p:cNvPr>
            <p:cNvSpPr/>
            <p:nvPr/>
          </p:nvSpPr>
          <p:spPr>
            <a:xfrm>
              <a:off x="5253614" y="2948374"/>
              <a:ext cx="1825369" cy="1206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bg-BG" b="1" dirty="0">
                  <a:solidFill>
                    <a:schemeClr val="bg2">
                      <a:lumMod val="25000"/>
                    </a:schemeClr>
                  </a:solidFill>
                  <a:latin typeface="Agency FB" panose="020B0503020202020204" pitchFamily="34" charset="0"/>
                </a:rPr>
                <a:t>Министерство на иновациите и растежа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6 956.15 </a:t>
              </a:r>
              <a:r>
                <a:rPr lang="bg-BG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млрд. лева</a:t>
              </a:r>
              <a:endParaRPr lang="en-IN" sz="1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7D39E198-0EDE-4A2D-AE1D-0B0553334A3A}"/>
              </a:ext>
            </a:extLst>
          </p:cNvPr>
          <p:cNvSpPr/>
          <p:nvPr/>
        </p:nvSpPr>
        <p:spPr>
          <a:xfrm rot="17280000" flipH="1">
            <a:off x="5281752" y="3569476"/>
            <a:ext cx="3200306" cy="2089321"/>
          </a:xfrm>
          <a:custGeom>
            <a:avLst/>
            <a:gdLst>
              <a:gd name="connsiteX0" fmla="*/ 0 w 2744813"/>
              <a:gd name="connsiteY0" fmla="*/ 1026149 h 1460372"/>
              <a:gd name="connsiteX1" fmla="*/ 187654 w 2744813"/>
              <a:gd name="connsiteY1" fmla="*/ 1145329 h 1460372"/>
              <a:gd name="connsiteX2" fmla="*/ 634144 w 2744813"/>
              <a:gd name="connsiteY2" fmla="*/ 1341850 h 1460372"/>
              <a:gd name="connsiteX3" fmla="*/ 2672414 w 2744813"/>
              <a:gd name="connsiteY3" fmla="*/ 1082605 h 1460372"/>
              <a:gd name="connsiteX4" fmla="*/ 2744813 w 2744813"/>
              <a:gd name="connsiteY4" fmla="*/ 1031513 h 1460372"/>
              <a:gd name="connsiteX5" fmla="*/ 1995375 w 2744813"/>
              <a:gd name="connsiteY5" fmla="*/ 0 h 1460372"/>
              <a:gd name="connsiteX6" fmla="*/ 744476 w 2744813"/>
              <a:gd name="connsiteY6" fmla="*/ 1466 h 1460372"/>
              <a:gd name="connsiteX7" fmla="*/ 0 w 2744813"/>
              <a:gd name="connsiteY7" fmla="*/ 1026149 h 14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813" h="1460372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553263" y="1309680"/>
            <a:ext cx="24620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„Конкурентоспособност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 иновации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предприятията“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ПКИП 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2 932</a:t>
            </a: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,95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млн.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лв.</a:t>
            </a: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0B6573-2E55-4B9E-A47A-7E680680B0EC}"/>
              </a:ext>
            </a:extLst>
          </p:cNvPr>
          <p:cNvSpPr txBox="1"/>
          <p:nvPr/>
        </p:nvSpPr>
        <p:spPr>
          <a:xfrm>
            <a:off x="5777550" y="3498119"/>
            <a:ext cx="2368759" cy="23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научни изследвания,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иновации и дигитализация за интелигентна трансформация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 г.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ПНИИДИТ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2 138, 59 </a:t>
            </a:r>
            <a:r>
              <a:rPr lang="ru-RU" alt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млн. лв.</a:t>
            </a: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 развитие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 индустриални зони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и паркове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AttractInvestBG,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    </a:t>
            </a:r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212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 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3426912" y="5393234"/>
            <a:ext cx="2631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икономическа трансформация,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1 349, 55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035894" y="1503154"/>
            <a:ext cx="2558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ускоряване на икономическото възстановяване и трансформация чрез наука и иновации, ПВУ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118,56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млн.‬‬ лв.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2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bg-BG" sz="2400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bg-BG" sz="2200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ОБХВАТ </a:t>
            </a:r>
            <a:r>
              <a:rPr lang="bg-BG" sz="2200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 ПОДКРЕПАТА В ИЗПЪЛНЕНИЕ НА ПОДХОДА ВОМР </a:t>
            </a:r>
            <a:endParaRPr lang="bg-BG" sz="2200" dirty="0">
              <a:latin typeface="Trebuchet MS" panose="020B0603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7943" y="1574016"/>
            <a:ext cx="4384607" cy="4020591"/>
          </a:xfrm>
          <a:prstGeom prst="rightArrow">
            <a:avLst>
              <a:gd name="adj1" fmla="val 72048"/>
              <a:gd name="adj2" fmla="val 50000"/>
            </a:avLst>
          </a:prstGeom>
          <a:solidFill>
            <a:srgbClr val="FFFC7C"/>
          </a:solidFill>
          <a:ln w="25400" cap="flat" cmpd="sng" algn="ctr">
            <a:solidFill>
              <a:srgbClr val="0070C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Индикативни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дейности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• Подкрепа за внедряване на иновации в предприятията</a:t>
            </a:r>
            <a:r>
              <a:rPr kumimoji="0" lang="bg-BG" sz="1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в </a:t>
            </a:r>
            <a:r>
              <a:rPr kumimoji="0" lang="bg-BG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тематичните области на ИСИС 21-27: „Информатика и ИКТ“, „</a:t>
            </a:r>
            <a:r>
              <a:rPr kumimoji="0" lang="bg-BG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Мехатроника</a:t>
            </a:r>
            <a:r>
              <a:rPr lang="bg-BG" sz="1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bg-BG" sz="1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микроелектроника</a:t>
            </a:r>
            <a:r>
              <a:rPr kumimoji="0" lang="bg-BG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“, „Индустрия за здравословен живот,</a:t>
            </a:r>
            <a:r>
              <a:rPr kumimoji="0" lang="bg-BG" sz="1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bg-BG" sz="14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биоикономика</a:t>
            </a:r>
            <a:r>
              <a:rPr kumimoji="0" lang="bg-BG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 биотехнологии“, „Нови технологии в креативните и </a:t>
            </a:r>
            <a:r>
              <a:rPr kumimoji="0" lang="bg-BG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рекреативните</a:t>
            </a:r>
            <a:r>
              <a:rPr kumimoji="0" lang="bg-BG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индустрии“;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02261" y="914401"/>
            <a:ext cx="1386003" cy="5339823"/>
          </a:xfrm>
          <a:prstGeom prst="ellipse">
            <a:avLst/>
          </a:prstGeom>
          <a:gradFill rotWithShape="1">
            <a:gsLst>
              <a:gs pos="0">
                <a:srgbClr val="EEECE1">
                  <a:tint val="40000"/>
                  <a:satMod val="350000"/>
                </a:srgbClr>
              </a:gs>
              <a:gs pos="40000">
                <a:srgbClr val="EEECE1">
                  <a:tint val="45000"/>
                  <a:shade val="99000"/>
                  <a:satMod val="350000"/>
                </a:srgbClr>
              </a:gs>
              <a:gs pos="100000">
                <a:srgbClr val="EEECE1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ВОМР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2021-2027</a:t>
            </a:r>
          </a:p>
        </p:txBody>
      </p:sp>
      <p:sp>
        <p:nvSpPr>
          <p:cNvPr id="7" name="Left Arrow 6"/>
          <p:cNvSpPr/>
          <p:nvPr/>
        </p:nvSpPr>
        <p:spPr>
          <a:xfrm>
            <a:off x="4896734" y="2819400"/>
            <a:ext cx="4086528" cy="3926742"/>
          </a:xfrm>
          <a:prstGeom prst="leftArrow">
            <a:avLst>
              <a:gd name="adj1" fmla="val 72103"/>
              <a:gd name="adj2" fmla="val 50000"/>
            </a:avLst>
          </a:prstGeom>
          <a:solidFill>
            <a:srgbClr val="75B79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Индикативни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дейности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•</a:t>
            </a:r>
            <a:r>
              <a:rPr lang="ru-RU" sz="16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Подкрепа</a:t>
            </a:r>
            <a:r>
              <a:rPr lang="ru-RU" sz="1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внедряване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на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иновации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предприятията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съгласно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тематична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област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bg-BG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„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Чисти технологии,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кръгова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и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нисковъглеродна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икономика</a:t>
            </a:r>
            <a:r>
              <a:rPr lang="bg-BG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“</a:t>
            </a:r>
            <a:r>
              <a:rPr lang="ru-RU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на ИСИС 21-27 </a:t>
            </a:r>
            <a:endParaRPr 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95" y="914401"/>
            <a:ext cx="407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Приоритет 1 ,Специфична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цел „Развитие и засилване на капацитета за научни изследвания 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иновации“</a:t>
            </a: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1" y="990600"/>
            <a:ext cx="414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Приоритет 2, Специфична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цел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„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Насърчаване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прехода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към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кръгова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ресурсоефективна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икономика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rPr>
              <a:t>“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05799" cy="228600"/>
          </a:xfrm>
        </p:spPr>
        <p:txBody>
          <a:bodyPr/>
          <a:lstStyle/>
          <a:p>
            <a:pPr marL="0" indent="0" algn="l">
              <a:buNone/>
            </a:pPr>
            <a:r>
              <a:rPr lang="bg-BG" sz="2600" dirty="0" smtClean="0"/>
              <a:t>ПКИП: Интегрирани териториални инвестиции – обхват на подкрепата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8229600" cy="3581400"/>
          </a:xfrm>
        </p:spPr>
        <p:txBody>
          <a:bodyPr>
            <a:normAutofit/>
          </a:bodyPr>
          <a:lstStyle/>
          <a:p>
            <a:r>
              <a:rPr lang="bg-BG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 бюджет за ИТИ по ПКИП: 99 066 000 евро ЕФРР, от които 89 159 400 евро за слаборазвити региони и 9 906 600 евро за региони в преход (ЮЗР);</a:t>
            </a:r>
          </a:p>
          <a:p>
            <a:pPr algn="just"/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реализиране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жизнеспособни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инвестиции,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насочени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конкурентоспособност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МСП,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установени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територията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паркове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близост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около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бъде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реализирана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чрез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дългови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одкрепа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рамките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паркове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посока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насърчаване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производства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чистите технологии,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нисковъглеродната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чрез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безвъзмездни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средства)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0779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1816" cy="980728"/>
          </a:xfrm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</a:t>
            </a:r>
            <a:r>
              <a:rPr lang="bg-BG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Научни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изследвания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дигитализация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altLang="en-US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интелигентна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трансформация “ 2021-2027 </a:t>
            </a:r>
            <a:r>
              <a:rPr lang="en-US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</a:t>
            </a:r>
            <a:r>
              <a:rPr lang="en-US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alt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2068092"/>
              </p:ext>
            </p:extLst>
          </p:nvPr>
        </p:nvGraphicFramePr>
        <p:xfrm>
          <a:off x="1371600" y="19812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676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Финансиране: 2 138 594 711 лева </a:t>
            </a:r>
          </a:p>
          <a:p>
            <a:pPr algn="ctr"/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1 731 907 023 лв. от ЕФРР и 406 687 686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лв. национално съфинансиране </a:t>
            </a:r>
          </a:p>
          <a:p>
            <a:pPr algn="ctr"/>
            <a:endParaRPr lang="bg-BG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838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ОСНОВНИ ОБЛАСТИ НА ПОДКРЕПА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9716A-5828-461D-9061-DE2DB26E8E24}"/>
              </a:ext>
            </a:extLst>
          </p:cNvPr>
          <p:cNvGrpSpPr/>
          <p:nvPr/>
        </p:nvGrpSpPr>
        <p:grpSpPr>
          <a:xfrm>
            <a:off x="3710168" y="2860733"/>
            <a:ext cx="1873704" cy="1741737"/>
            <a:chOff x="5250000" y="2756298"/>
            <a:chExt cx="1728000" cy="17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71298-79EF-4A8D-9E18-C81BA5985CDC}"/>
                </a:ext>
              </a:extLst>
            </p:cNvPr>
            <p:cNvSpPr/>
            <p:nvPr/>
          </p:nvSpPr>
          <p:spPr>
            <a:xfrm>
              <a:off x="5250000" y="2756298"/>
              <a:ext cx="1728000" cy="1728000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05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3A10EA-5DA4-4207-B890-BA9AF77B6590}"/>
                </a:ext>
              </a:extLst>
            </p:cNvPr>
            <p:cNvSpPr/>
            <p:nvPr/>
          </p:nvSpPr>
          <p:spPr>
            <a:xfrm>
              <a:off x="5472705" y="3244484"/>
              <a:ext cx="1284063" cy="885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sz="2000" b="1" dirty="0">
                  <a:solidFill>
                    <a:schemeClr val="bg2">
                      <a:lumMod val="25000"/>
                    </a:schemeClr>
                  </a:solidFill>
                  <a:latin typeface="Agency FB" panose="020B0503020202020204" pitchFamily="34" charset="0"/>
                </a:rPr>
                <a:t>ПНИИДИТ</a:t>
              </a:r>
            </a:p>
            <a:p>
              <a:pPr algn="ctr"/>
              <a:r>
                <a:rPr lang="bg-BG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2.14 млрд. лева</a:t>
              </a:r>
              <a:endParaRPr lang="en-IN" sz="16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779791-3626-4CD8-B200-4D0FF97ECC70}"/>
              </a:ext>
            </a:extLst>
          </p:cNvPr>
          <p:cNvSpPr/>
          <p:nvPr/>
        </p:nvSpPr>
        <p:spPr>
          <a:xfrm rot="17280000" flipH="1">
            <a:off x="2437003" y="1043143"/>
            <a:ext cx="2322352" cy="2185496"/>
          </a:xfrm>
          <a:custGeom>
            <a:avLst/>
            <a:gdLst>
              <a:gd name="connsiteX0" fmla="*/ 0 w 2232962"/>
              <a:gd name="connsiteY0" fmla="*/ 1623435 h 2015547"/>
              <a:gd name="connsiteX1" fmla="*/ 1206797 w 2232962"/>
              <a:gd name="connsiteY1" fmla="*/ 2015547 h 2015547"/>
              <a:gd name="connsiteX2" fmla="*/ 2232962 w 2232962"/>
              <a:gd name="connsiteY2" fmla="*/ 1267026 h 2015547"/>
              <a:gd name="connsiteX3" fmla="*/ 2232962 w 2232962"/>
              <a:gd name="connsiteY3" fmla="*/ 0 h 2015547"/>
              <a:gd name="connsiteX4" fmla="*/ 2069964 w 2232962"/>
              <a:gd name="connsiteY4" fmla="*/ 5984 h 2015547"/>
              <a:gd name="connsiteX5" fmla="*/ 73226 w 2232962"/>
              <a:gd name="connsiteY5" fmla="*/ 1431581 h 2015547"/>
              <a:gd name="connsiteX6" fmla="*/ 0 w 2232962"/>
              <a:gd name="connsiteY6" fmla="*/ 1623435 h 20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62" h="2015547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AD5DBA64-BA38-437D-A9D5-12EED9DB5AD7}"/>
              </a:ext>
            </a:extLst>
          </p:cNvPr>
          <p:cNvSpPr/>
          <p:nvPr/>
        </p:nvSpPr>
        <p:spPr>
          <a:xfrm rot="17280000" flipH="1">
            <a:off x="4923328" y="987997"/>
            <a:ext cx="1716879" cy="2851420"/>
          </a:xfrm>
          <a:custGeom>
            <a:avLst/>
            <a:gdLst>
              <a:gd name="connsiteX0" fmla="*/ 107784 w 1703338"/>
              <a:gd name="connsiteY0" fmla="*/ 0 h 2629686"/>
              <a:gd name="connsiteX1" fmla="*/ 54256 w 1703338"/>
              <a:gd name="connsiteY1" fmla="*/ 198254 h 2629686"/>
              <a:gd name="connsiteX2" fmla="*/ 831706 w 1703338"/>
              <a:gd name="connsiteY2" fmla="*/ 2525240 h 2629686"/>
              <a:gd name="connsiteX3" fmla="*/ 964899 w 1703338"/>
              <a:gd name="connsiteY3" fmla="*/ 2629686 h 2629686"/>
              <a:gd name="connsiteX4" fmla="*/ 1703338 w 1703338"/>
              <a:gd name="connsiteY4" fmla="*/ 1613312 h 2629686"/>
              <a:gd name="connsiteX5" fmla="*/ 1308455 w 1703338"/>
              <a:gd name="connsiteY5" fmla="*/ 390122 h 2629686"/>
              <a:gd name="connsiteX6" fmla="*/ 107784 w 1703338"/>
              <a:gd name="connsiteY6" fmla="*/ 0 h 26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338" h="2629686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FA8F2D87-D48B-492D-9DA3-4952C627628D}"/>
              </a:ext>
            </a:extLst>
          </p:cNvPr>
          <p:cNvSpPr/>
          <p:nvPr/>
        </p:nvSpPr>
        <p:spPr>
          <a:xfrm rot="17280000" flipH="1">
            <a:off x="1674458" y="3296878"/>
            <a:ext cx="2340054" cy="2282338"/>
          </a:xfrm>
          <a:custGeom>
            <a:avLst/>
            <a:gdLst>
              <a:gd name="connsiteX0" fmla="*/ 1 w 2235926"/>
              <a:gd name="connsiteY0" fmla="*/ 0 h 2020236"/>
              <a:gd name="connsiteX1" fmla="*/ 0 w 2235926"/>
              <a:gd name="connsiteY1" fmla="*/ 1272954 h 2020236"/>
              <a:gd name="connsiteX2" fmla="*/ 1026016 w 2235926"/>
              <a:gd name="connsiteY2" fmla="*/ 2020236 h 2020236"/>
              <a:gd name="connsiteX3" fmla="*/ 2235926 w 2235926"/>
              <a:gd name="connsiteY3" fmla="*/ 1627112 h 2020236"/>
              <a:gd name="connsiteX4" fmla="*/ 2201362 w 2235926"/>
              <a:gd name="connsiteY4" fmla="*/ 1525516 h 2020236"/>
              <a:gd name="connsiteX5" fmla="*/ 704747 w 2235926"/>
              <a:gd name="connsiteY5" fmla="*/ 117718 h 2020236"/>
              <a:gd name="connsiteX6" fmla="*/ 228016 w 2235926"/>
              <a:gd name="connsiteY6" fmla="*/ 14266 h 2020236"/>
              <a:gd name="connsiteX7" fmla="*/ 1 w 2235926"/>
              <a:gd name="connsiteY7" fmla="*/ 0 h 20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926" h="202023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Tw Cen MT" panose="020B0602020104020603" pitchFamily="34" charset="0"/>
            </a:endParaRP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7D39E198-0EDE-4A2D-AE1D-0B0553334A3A}"/>
              </a:ext>
            </a:extLst>
          </p:cNvPr>
          <p:cNvSpPr/>
          <p:nvPr/>
        </p:nvSpPr>
        <p:spPr>
          <a:xfrm rot="17280000" flipH="1">
            <a:off x="5002888" y="3503034"/>
            <a:ext cx="2766633" cy="1583510"/>
          </a:xfrm>
          <a:custGeom>
            <a:avLst/>
            <a:gdLst>
              <a:gd name="connsiteX0" fmla="*/ 0 w 2744813"/>
              <a:gd name="connsiteY0" fmla="*/ 1026149 h 1460372"/>
              <a:gd name="connsiteX1" fmla="*/ 187654 w 2744813"/>
              <a:gd name="connsiteY1" fmla="*/ 1145329 h 1460372"/>
              <a:gd name="connsiteX2" fmla="*/ 634144 w 2744813"/>
              <a:gd name="connsiteY2" fmla="*/ 1341850 h 1460372"/>
              <a:gd name="connsiteX3" fmla="*/ 2672414 w 2744813"/>
              <a:gd name="connsiteY3" fmla="*/ 1082605 h 1460372"/>
              <a:gd name="connsiteX4" fmla="*/ 2744813 w 2744813"/>
              <a:gd name="connsiteY4" fmla="*/ 1031513 h 1460372"/>
              <a:gd name="connsiteX5" fmla="*/ 1995375 w 2744813"/>
              <a:gd name="connsiteY5" fmla="*/ 0 h 1460372"/>
              <a:gd name="connsiteX6" fmla="*/ 744476 w 2744813"/>
              <a:gd name="connsiteY6" fmla="*/ 1466 h 1460372"/>
              <a:gd name="connsiteX7" fmla="*/ 0 w 2744813"/>
              <a:gd name="connsiteY7" fmla="*/ 1026149 h 14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813" h="1460372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7" name="Freeform: Shape 40">
            <a:extLst>
              <a:ext uri="{FF2B5EF4-FFF2-40B4-BE49-F238E27FC236}">
                <a16:creationId xmlns:a16="http://schemas.microsoft.com/office/drawing/2014/main" id="{30DE8740-FCF1-4C8B-A185-41A683A8A5F6}"/>
              </a:ext>
            </a:extLst>
          </p:cNvPr>
          <p:cNvSpPr/>
          <p:nvPr/>
        </p:nvSpPr>
        <p:spPr>
          <a:xfrm rot="17280000" flipH="1">
            <a:off x="3969864" y="4037993"/>
            <a:ext cx="1731633" cy="2858100"/>
          </a:xfrm>
          <a:custGeom>
            <a:avLst/>
            <a:gdLst>
              <a:gd name="connsiteX0" fmla="*/ 396052 w 1717976"/>
              <a:gd name="connsiteY0" fmla="*/ 394724 h 2635847"/>
              <a:gd name="connsiteX1" fmla="*/ 0 w 1717976"/>
              <a:gd name="connsiteY1" fmla="*/ 1613649 h 2635847"/>
              <a:gd name="connsiteX2" fmla="*/ 742670 w 1717976"/>
              <a:gd name="connsiteY2" fmla="*/ 2635847 h 2635847"/>
              <a:gd name="connsiteX3" fmla="*/ 792175 w 1717976"/>
              <a:gd name="connsiteY3" fmla="*/ 2600910 h 2635847"/>
              <a:gd name="connsiteX4" fmla="*/ 1599453 w 1717976"/>
              <a:gd name="connsiteY4" fmla="*/ 1447385 h 2635847"/>
              <a:gd name="connsiteX5" fmla="*/ 1624377 w 1717976"/>
              <a:gd name="connsiteY5" fmla="*/ 39656 h 2635847"/>
              <a:gd name="connsiteX6" fmla="*/ 1610886 w 1717976"/>
              <a:gd name="connsiteY6" fmla="*/ 0 h 2635847"/>
              <a:gd name="connsiteX7" fmla="*/ 396052 w 1717976"/>
              <a:gd name="connsiteY7" fmla="*/ 394724 h 263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76" h="2635847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D7EC9D9-C62B-4654-BA57-C5271D8AE162}"/>
              </a:ext>
            </a:extLst>
          </p:cNvPr>
          <p:cNvSpPr/>
          <p:nvPr/>
        </p:nvSpPr>
        <p:spPr>
          <a:xfrm>
            <a:off x="2382287" y="2520061"/>
            <a:ext cx="480260" cy="4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44474C"/>
                </a:solidFill>
                <a:latin typeface="Tw Cen MT" panose="020B0602020104020603" pitchFamily="34" charset="0"/>
              </a:rPr>
              <a:t>5</a:t>
            </a:r>
            <a:endParaRPr lang="en-IN" sz="2100" b="1" dirty="0">
              <a:solidFill>
                <a:srgbClr val="44474C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F14A1E-2BC7-4174-B84E-52945857650D}"/>
              </a:ext>
            </a:extLst>
          </p:cNvPr>
          <p:cNvSpPr/>
          <p:nvPr/>
        </p:nvSpPr>
        <p:spPr>
          <a:xfrm>
            <a:off x="4723957" y="1399941"/>
            <a:ext cx="480260" cy="4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44474C"/>
                </a:solidFill>
                <a:latin typeface="Tw Cen MT" panose="020B0602020104020603" pitchFamily="34" charset="0"/>
              </a:rPr>
              <a:t>1</a:t>
            </a:r>
            <a:endParaRPr lang="en-IN" sz="2100" b="1" dirty="0">
              <a:solidFill>
                <a:srgbClr val="44474C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55276A-0DC3-43DE-8D04-F0D9554286E8}"/>
              </a:ext>
            </a:extLst>
          </p:cNvPr>
          <p:cNvSpPr/>
          <p:nvPr/>
        </p:nvSpPr>
        <p:spPr>
          <a:xfrm>
            <a:off x="6622842" y="3206673"/>
            <a:ext cx="480260" cy="4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44474C"/>
                </a:solidFill>
                <a:latin typeface="Tw Cen MT" panose="020B0602020104020603" pitchFamily="34" charset="0"/>
              </a:rPr>
              <a:t>2</a:t>
            </a:r>
            <a:endParaRPr lang="en-IN" sz="2100" b="1" dirty="0">
              <a:solidFill>
                <a:srgbClr val="44474C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08B4AE-A2B6-464B-A05F-57B8296F9197}"/>
              </a:ext>
            </a:extLst>
          </p:cNvPr>
          <p:cNvSpPr/>
          <p:nvPr/>
        </p:nvSpPr>
        <p:spPr>
          <a:xfrm>
            <a:off x="5479237" y="5457016"/>
            <a:ext cx="480260" cy="4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44474C"/>
                </a:solidFill>
                <a:latin typeface="Tw Cen MT" panose="020B0602020104020603" pitchFamily="34" charset="0"/>
              </a:rPr>
              <a:t>3</a:t>
            </a:r>
            <a:endParaRPr lang="en-IN" sz="2100" b="1" dirty="0">
              <a:solidFill>
                <a:srgbClr val="44474C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096465-EB63-4774-9574-C0180F657D3B}"/>
              </a:ext>
            </a:extLst>
          </p:cNvPr>
          <p:cNvSpPr/>
          <p:nvPr/>
        </p:nvSpPr>
        <p:spPr>
          <a:xfrm>
            <a:off x="2829227" y="4965567"/>
            <a:ext cx="480260" cy="4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44474C"/>
                </a:solidFill>
                <a:latin typeface="Tw Cen MT" panose="020B0602020104020603" pitchFamily="34" charset="0"/>
              </a:rPr>
              <a:t>4</a:t>
            </a:r>
            <a:endParaRPr lang="en-IN" sz="2100" b="1" dirty="0">
              <a:solidFill>
                <a:srgbClr val="44474C"/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652071" y="1676400"/>
            <a:ext cx="190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Капацитет за научни изследвания и иновации</a:t>
            </a:r>
          </a:p>
          <a:p>
            <a:pPr algn="ctr"/>
            <a:r>
              <a:rPr lang="bg-BG" sz="1200" b="1" u="sng" dirty="0">
                <a:solidFill>
                  <a:schemeClr val="bg1"/>
                </a:solidFill>
                <a:latin typeface="+mn-lt"/>
              </a:rPr>
              <a:t>(19.37%)</a:t>
            </a:r>
            <a:endParaRPr lang="en-IN" sz="12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0B6573-2E55-4B9E-A47A-7E680680B0EC}"/>
              </a:ext>
            </a:extLst>
          </p:cNvPr>
          <p:cNvSpPr txBox="1"/>
          <p:nvPr/>
        </p:nvSpPr>
        <p:spPr>
          <a:xfrm>
            <a:off x="5471056" y="3581400"/>
            <a:ext cx="183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Дигитализация в публичния сектор и </a:t>
            </a: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lvl="0"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 полза на обществото</a:t>
            </a:r>
          </a:p>
          <a:p>
            <a:pPr algn="ctr"/>
            <a:r>
              <a:rPr lang="bg-BG" sz="1200" b="1" u="sng" dirty="0">
                <a:solidFill>
                  <a:schemeClr val="bg1"/>
                </a:solidFill>
                <a:latin typeface="+mn-lt"/>
              </a:rPr>
              <a:t>(29.7%)</a:t>
            </a:r>
            <a:endParaRPr lang="en-IN" sz="12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004986" y="3777265"/>
            <a:ext cx="184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Европейска интеграция и интернационализация 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(21.6%)</a:t>
            </a:r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3619138" y="4795654"/>
            <a:ext cx="203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Трансфер на технологии и комерсиализация</a:t>
            </a:r>
          </a:p>
          <a:p>
            <a:pPr algn="ctr"/>
            <a:r>
              <a:rPr lang="bg-BG" sz="1200" b="1" u="sng" dirty="0">
                <a:solidFill>
                  <a:schemeClr val="bg1"/>
                </a:solidFill>
                <a:latin typeface="+mn-lt"/>
              </a:rPr>
              <a:t>(25.09%)</a:t>
            </a:r>
            <a:endParaRPr lang="en-IN" sz="12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784471" y="1676400"/>
            <a:ext cx="172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Повишаване на капацитета в областите на интелигентна специализация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(1.89%)</a:t>
            </a:r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58" y="4501010"/>
            <a:ext cx="1082832" cy="892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87" y="2338477"/>
            <a:ext cx="809602" cy="809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2" y="5491396"/>
            <a:ext cx="748905" cy="651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95554" y="6688723"/>
            <a:ext cx="134844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b="1" dirty="0">
                <a:solidFill>
                  <a:schemeClr val="bg1">
                    <a:lumMod val="50000"/>
                  </a:schemeClr>
                </a:solidFill>
              </a:rPr>
              <a:t>www.free-ppt-templates-download.com</a:t>
            </a:r>
            <a:endParaRPr lang="en-IN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8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4712607" y="1219200"/>
            <a:ext cx="1985282" cy="3856742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6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40"/>
            <a:ext cx="8981004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ПНИИДИТ: Стратегически интервенции 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г.</a:t>
            </a:r>
          </a:p>
        </p:txBody>
      </p:sp>
      <p:sp>
        <p:nvSpPr>
          <p:cNvPr id="23" name="Freeform 22"/>
          <p:cNvSpPr/>
          <p:nvPr/>
        </p:nvSpPr>
        <p:spPr>
          <a:xfrm>
            <a:off x="304800" y="1219200"/>
            <a:ext cx="2077708" cy="3886200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6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5866" y="5203163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01" y="1292170"/>
            <a:ext cx="2284898" cy="239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Допълващо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на избрани от ЕК Европейски </a:t>
            </a: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цифрови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иновационни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хъбове</a:t>
            </a:r>
            <a:endParaRPr lang="ru-RU" sz="15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ru-RU" sz="1200" dirty="0" smtClean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млн. лева</a:t>
            </a:r>
            <a:endParaRPr lang="bg-BG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3546448"/>
            <a:ext cx="203777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1050" b="1" i="1" dirty="0" smtClean="0">
              <a:solidFill>
                <a:srgbClr val="8D5397"/>
              </a:solidFill>
              <a:latin typeface="+mn-lt"/>
            </a:endParaRPr>
          </a:p>
          <a:p>
            <a:pPr algn="ctr"/>
            <a:r>
              <a:rPr lang="bg-BG" sz="1500" b="1" i="1" dirty="0" smtClean="0">
                <a:solidFill>
                  <a:srgbClr val="8D5397"/>
                </a:solidFill>
                <a:latin typeface="+mn-lt"/>
              </a:rPr>
              <a:t>Целева </a:t>
            </a:r>
            <a:r>
              <a:rPr lang="bg-BG" sz="1500" b="1" i="1" dirty="0">
                <a:solidFill>
                  <a:srgbClr val="8D5397"/>
                </a:solidFill>
                <a:latin typeface="+mn-lt"/>
              </a:rPr>
              <a:t>група </a:t>
            </a:r>
            <a:endParaRPr lang="bg-BG" sz="1500" b="1" i="1" dirty="0" smtClean="0">
              <a:solidFill>
                <a:srgbClr val="8D5397"/>
              </a:solidFill>
              <a:latin typeface="+mn-lt"/>
            </a:endParaRPr>
          </a:p>
          <a:p>
            <a:pPr algn="ctr"/>
            <a:r>
              <a:rPr lang="bg-BG" sz="1500" dirty="0" smtClean="0">
                <a:solidFill>
                  <a:srgbClr val="8D5397"/>
                </a:solidFill>
                <a:latin typeface="+mn-lt"/>
              </a:rPr>
              <a:t>ЕЦИХ, определени за допълващо финансиране от ЕК</a:t>
            </a:r>
            <a:endParaRPr lang="bg-BG" sz="1500" dirty="0">
              <a:solidFill>
                <a:srgbClr val="8D5397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708" y="1292170"/>
            <a:ext cx="2123699" cy="231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Устойчиво развитие на </a:t>
            </a:r>
            <a:r>
              <a:rPr lang="ru-RU" sz="15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Центровете</a:t>
            </a:r>
            <a:r>
              <a:rPr lang="ru-RU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5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върхови</a:t>
            </a:r>
            <a:r>
              <a:rPr lang="ru-RU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постижения и </a:t>
            </a:r>
            <a:r>
              <a:rPr lang="ru-RU" sz="15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Центровете</a:t>
            </a:r>
            <a:r>
              <a:rPr lang="ru-RU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5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компетентност</a:t>
            </a:r>
            <a:endParaRPr lang="ru-RU" sz="15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 smtClean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dirty="0" smtClean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336 млн. лева</a:t>
            </a:r>
            <a:endParaRPr lang="bg-BG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0887" y="3465323"/>
            <a:ext cx="198528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bg-BG" sz="1500" b="1" i="1" dirty="0" smtClean="0">
                <a:solidFill>
                  <a:srgbClr val="8D5397"/>
                </a:solidFill>
                <a:latin typeface="+mn-lt"/>
              </a:rPr>
              <a:t>Целева </a:t>
            </a:r>
            <a:r>
              <a:rPr lang="bg-BG" sz="1500" b="1" i="1" dirty="0">
                <a:solidFill>
                  <a:srgbClr val="8D5397"/>
                </a:solidFill>
                <a:latin typeface="+mn-lt"/>
              </a:rPr>
              <a:t>група </a:t>
            </a:r>
            <a:endParaRPr lang="bg-BG" sz="1500" b="1" i="1" dirty="0" smtClean="0">
              <a:solidFill>
                <a:srgbClr val="8D5397"/>
              </a:solidFill>
              <a:latin typeface="+mn-lt"/>
            </a:endParaRPr>
          </a:p>
          <a:p>
            <a:pPr algn="ctr"/>
            <a:r>
              <a:rPr lang="bg-BG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ЦВП</a:t>
            </a:r>
            <a:r>
              <a:rPr lang="bg-BG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ЦК, ключови </a:t>
            </a:r>
            <a:r>
              <a:rPr lang="bg-BG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обекти от </a:t>
            </a:r>
            <a:r>
              <a:rPr lang="bg-BG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НПКНИ, лабораторен комплекс към СТП </a:t>
            </a:r>
            <a:endParaRPr lang="bg-BG" sz="1500" dirty="0">
              <a:solidFill>
                <a:srgbClr val="8D5397"/>
              </a:solidFill>
              <a:latin typeface="+mn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821474" y="5208545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9756" y="5510852"/>
            <a:ext cx="17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Юни </a:t>
            </a:r>
          </a:p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2023</a:t>
            </a:r>
            <a:endParaRPr lang="bg-BG" sz="1600" kern="0" dirty="0">
              <a:solidFill>
                <a:srgbClr val="8D5397"/>
              </a:solidFill>
              <a:latin typeface="Trebuchet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447" y="5557913"/>
            <a:ext cx="17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Април </a:t>
            </a:r>
          </a:p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2023</a:t>
            </a:r>
            <a:endParaRPr lang="bg-BG" sz="1600" kern="0" dirty="0">
              <a:solidFill>
                <a:srgbClr val="8D5397"/>
              </a:solidFill>
              <a:latin typeface="Trebuchet M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873680" y="1219200"/>
            <a:ext cx="2069194" cy="3849869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4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6272" y="1371630"/>
            <a:ext cx="2028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Ваучерна схема за МСП</a:t>
            </a:r>
          </a:p>
          <a:p>
            <a:pPr algn="ctr"/>
            <a:endParaRPr lang="bg-BG" dirty="0" smtClean="0">
              <a:solidFill>
                <a:srgbClr val="8D5397"/>
              </a:solidFill>
              <a:latin typeface="+mn-lt"/>
            </a:endParaRPr>
          </a:p>
          <a:p>
            <a:pPr algn="ctr"/>
            <a:endParaRPr lang="bg-BG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bg-BG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25 млн. лева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1404" y="2908707"/>
            <a:ext cx="20431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500" b="1" i="1" dirty="0" smtClean="0">
                <a:solidFill>
                  <a:srgbClr val="8D5397"/>
                </a:solidFill>
                <a:latin typeface="+mn-lt"/>
              </a:rPr>
              <a:t>Целева </a:t>
            </a:r>
            <a:r>
              <a:rPr lang="bg-BG" sz="1500" b="1" i="1" dirty="0">
                <a:solidFill>
                  <a:srgbClr val="8D5397"/>
                </a:solidFill>
                <a:latin typeface="+mn-lt"/>
              </a:rPr>
              <a:t>група </a:t>
            </a:r>
            <a:r>
              <a:rPr lang="bg-BG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МСП, в сътрудничество с 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ЦВП, ЦК, </a:t>
            </a:r>
            <a:r>
              <a:rPr lang="ru-RU" sz="1500" dirty="0" err="1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ключови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обекти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 НПКНИ, </a:t>
            </a:r>
            <a:r>
              <a:rPr lang="ru-RU" sz="1500" dirty="0" err="1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лабораторен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комплекс към </a:t>
            </a:r>
            <a:r>
              <a:rPr lang="ru-RU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СТП и др. </a:t>
            </a:r>
            <a:r>
              <a:rPr lang="ru-RU" sz="1500" dirty="0" err="1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изследователски</a:t>
            </a:r>
            <a:r>
              <a:rPr lang="ru-RU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и лаборатории </a:t>
            </a:r>
            <a:endParaRPr lang="bg-BG" sz="1500" dirty="0">
              <a:solidFill>
                <a:srgbClr val="8D5397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976232" y="5208545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3188" y="5521582"/>
            <a:ext cx="17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kern="0" dirty="0">
                <a:solidFill>
                  <a:srgbClr val="8D5397"/>
                </a:solidFill>
                <a:latin typeface="Trebuchet MS"/>
              </a:rPr>
              <a:t>Ноември </a:t>
            </a:r>
            <a:endParaRPr lang="bg-BG" sz="1600" kern="0" dirty="0" smtClean="0">
              <a:solidFill>
                <a:srgbClr val="8D5397"/>
              </a:solidFill>
              <a:latin typeface="Trebuchet MS"/>
            </a:endParaRPr>
          </a:p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2023</a:t>
            </a:r>
            <a:endParaRPr lang="bg-BG" sz="1600" kern="0" dirty="0">
              <a:solidFill>
                <a:srgbClr val="8D5397"/>
              </a:solidFill>
              <a:latin typeface="Trebuchet M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520924" y="1219200"/>
            <a:ext cx="2079554" cy="3863419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4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6172" y="1274132"/>
            <a:ext cx="2154305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Финансиране </a:t>
            </a:r>
            <a:r>
              <a:rPr lang="ru-RU" sz="15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проекти, успешно </a:t>
            </a:r>
            <a:r>
              <a:rPr lang="ru-RU" sz="1500" b="1" dirty="0" err="1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преминали</a:t>
            </a:r>
            <a:r>
              <a:rPr lang="ru-RU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процедура по селекция на ЕК </a:t>
            </a:r>
            <a:r>
              <a:rPr lang="bg-BG" sz="1500" b="1" dirty="0" smtClean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получили „Печат за високи постижения“</a:t>
            </a:r>
            <a:endParaRPr lang="bg-BG" sz="15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2191" y="2978906"/>
            <a:ext cx="2201353" cy="210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1600" b="1" i="1" dirty="0" smtClean="0">
              <a:solidFill>
                <a:srgbClr val="8D5397"/>
              </a:solidFill>
              <a:latin typeface="+mn-lt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bg-BG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52 млн. лв.</a:t>
            </a:r>
          </a:p>
          <a:p>
            <a:pPr algn="ctr"/>
            <a:endParaRPr lang="bg-BG" sz="1600" b="1" i="1" dirty="0">
              <a:solidFill>
                <a:srgbClr val="8D5397"/>
              </a:solidFill>
              <a:latin typeface="+mn-lt"/>
            </a:endParaRPr>
          </a:p>
          <a:p>
            <a:pPr algn="ctr"/>
            <a:r>
              <a:rPr lang="bg-BG" sz="1500" b="1" i="1" dirty="0" smtClean="0">
                <a:solidFill>
                  <a:srgbClr val="8D5397"/>
                </a:solidFill>
                <a:latin typeface="+mn-lt"/>
              </a:rPr>
              <a:t>Целева </a:t>
            </a:r>
            <a:r>
              <a:rPr lang="bg-BG" sz="1500" b="1" i="1" dirty="0">
                <a:solidFill>
                  <a:srgbClr val="8D5397"/>
                </a:solidFill>
                <a:latin typeface="+mn-lt"/>
              </a:rPr>
              <a:t>група </a:t>
            </a:r>
            <a:endParaRPr lang="bg-BG" sz="1500" dirty="0" smtClean="0">
              <a:solidFill>
                <a:srgbClr val="8D5397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ЕЦИХ, </a:t>
            </a:r>
            <a:r>
              <a:rPr lang="ru-RU" sz="1500" dirty="0" err="1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отличени</a:t>
            </a:r>
            <a:r>
              <a:rPr lang="ru-RU" sz="1500" dirty="0" smtClean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 ЕК 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„</a:t>
            </a:r>
            <a:r>
              <a:rPr lang="ru-RU" sz="1500" dirty="0" err="1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Печат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500" dirty="0" err="1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високи</a:t>
            </a:r>
            <a:r>
              <a:rPr lang="ru-RU" sz="15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постижения“</a:t>
            </a:r>
          </a:p>
          <a:p>
            <a:pPr algn="ctr"/>
            <a:endParaRPr lang="ru-RU" sz="1500" dirty="0">
              <a:solidFill>
                <a:srgbClr val="8D5397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33836" y="5203163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1322" y="5535132"/>
            <a:ext cx="17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Април </a:t>
            </a:r>
          </a:p>
          <a:p>
            <a:pPr algn="ctr"/>
            <a:r>
              <a:rPr lang="bg-BG" sz="1600" kern="0" dirty="0" smtClean="0">
                <a:solidFill>
                  <a:srgbClr val="8D5397"/>
                </a:solidFill>
                <a:latin typeface="Trebuchet MS"/>
              </a:rPr>
              <a:t>2023</a:t>
            </a:r>
            <a:endParaRPr lang="bg-BG" sz="1600" kern="0" dirty="0">
              <a:solidFill>
                <a:srgbClr val="8D5397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2512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07720"/>
          </a:xfrm>
        </p:spPr>
        <p:txBody>
          <a:bodyPr/>
          <a:lstStyle/>
          <a:p>
            <a:pPr marL="0" indent="0" algn="l">
              <a:buNone/>
            </a:pPr>
            <a:r>
              <a:rPr lang="bg-BG" sz="2600" dirty="0" smtClean="0"/>
              <a:t>ПНИИДИТ: Интегрирани териториални инвестиции – обхват на подкрепата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2362200"/>
            <a:ext cx="8229600" cy="358140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 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 бюджет за ИТИ по ПНИИДИТ: 86 429 000 евро ЕФРР, от които 72 024 169 евро за слаборазвити региони и 14 404 833 евро за региони в преход (ЮЗР);</a:t>
            </a:r>
          </a:p>
          <a:p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 за </a:t>
            </a:r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азвитие на регионални иновационни клъстери с акцент върху съществуващи такива за подкрепа разширяване на техните дейности и обхват;</a:t>
            </a:r>
          </a:p>
          <a:p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допустими дейности по ПНИИДИТ, които възникват в рамките на интегрирани инвестиции/проекти;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115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за вниманието!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на иновациите и растежа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www.mig.gov</a:t>
            </a:r>
            <a:r>
              <a:rPr lang="bg-BG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ernment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.bg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за икономическа трансформация/НПВУ/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 РЕСУРС ОТ ЕС ПО ФОНДОВЕ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64940" y="1295400"/>
            <a:ext cx="5410200" cy="5031048"/>
            <a:chOff x="1864940" y="1295400"/>
            <a:chExt cx="5410200" cy="5031048"/>
          </a:xfrm>
        </p:grpSpPr>
        <p:sp>
          <p:nvSpPr>
            <p:cNvPr id="44" name="Freeform: Shape 26">
              <a:extLst>
                <a:ext uri="{FF2B5EF4-FFF2-40B4-BE49-F238E27FC236}">
                  <a16:creationId xmlns:a16="http://schemas.microsoft.com/office/drawing/2014/main" id="{05712FAF-BAC7-4E18-A545-4ACCD9BE5814}"/>
                </a:ext>
              </a:extLst>
            </p:cNvPr>
            <p:cNvSpPr/>
            <p:nvPr/>
          </p:nvSpPr>
          <p:spPr>
            <a:xfrm>
              <a:off x="1864940" y="1295400"/>
              <a:ext cx="2679896" cy="3745088"/>
            </a:xfrm>
            <a:custGeom>
              <a:avLst/>
              <a:gdLst>
                <a:gd name="connsiteX0" fmla="*/ 2430568 w 2430568"/>
                <a:gd name="connsiteY0" fmla="*/ 0 h 3651780"/>
                <a:gd name="connsiteX1" fmla="*/ 2430568 w 2430568"/>
                <a:gd name="connsiteY1" fmla="*/ 1081444 h 3651780"/>
                <a:gd name="connsiteX2" fmla="*/ 1254630 w 2430568"/>
                <a:gd name="connsiteY2" fmla="*/ 3108925 h 3651780"/>
                <a:gd name="connsiteX3" fmla="*/ 314377 w 2430568"/>
                <a:gd name="connsiteY3" fmla="*/ 3651780 h 3651780"/>
                <a:gd name="connsiteX4" fmla="*/ 296115 w 2430568"/>
                <a:gd name="connsiteY4" fmla="*/ 3621721 h 3651780"/>
                <a:gd name="connsiteX5" fmla="*/ 0 w 2430568"/>
                <a:gd name="connsiteY5" fmla="*/ 2452272 h 3651780"/>
                <a:gd name="connsiteX6" fmla="*/ 2202577 w 2430568"/>
                <a:gd name="connsiteY6" fmla="*/ 11513 h 3651780"/>
                <a:gd name="connsiteX7" fmla="*/ 2430568 w 2430568"/>
                <a:gd name="connsiteY7" fmla="*/ 0 h 36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68" h="3651780">
                  <a:moveTo>
                    <a:pt x="2430568" y="0"/>
                  </a:moveTo>
                  <a:lnTo>
                    <a:pt x="2430568" y="1081444"/>
                  </a:lnTo>
                  <a:lnTo>
                    <a:pt x="1254630" y="3108925"/>
                  </a:lnTo>
                  <a:lnTo>
                    <a:pt x="314377" y="3651780"/>
                  </a:lnTo>
                  <a:lnTo>
                    <a:pt x="296115" y="3621721"/>
                  </a:lnTo>
                  <a:cubicBezTo>
                    <a:pt x="107269" y="3274087"/>
                    <a:pt x="0" y="2875707"/>
                    <a:pt x="0" y="2452272"/>
                  </a:cubicBezTo>
                  <a:cubicBezTo>
                    <a:pt x="0" y="1181969"/>
                    <a:pt x="965423" y="137153"/>
                    <a:pt x="2202577" y="11513"/>
                  </a:cubicBezTo>
                  <a:lnTo>
                    <a:pt x="2430568" y="0"/>
                  </a:lnTo>
                  <a:close/>
                </a:path>
              </a:pathLst>
            </a:custGeom>
            <a:solidFill>
              <a:srgbClr val="FF8205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5" name="Freeform: Shape 27">
              <a:extLst>
                <a:ext uri="{FF2B5EF4-FFF2-40B4-BE49-F238E27FC236}">
                  <a16:creationId xmlns:a16="http://schemas.microsoft.com/office/drawing/2014/main" id="{7277A0BC-81D5-4114-8809-5A0905354582}"/>
                </a:ext>
              </a:extLst>
            </p:cNvPr>
            <p:cNvSpPr/>
            <p:nvPr/>
          </p:nvSpPr>
          <p:spPr>
            <a:xfrm>
              <a:off x="4595246" y="1295401"/>
              <a:ext cx="2679894" cy="3744607"/>
            </a:xfrm>
            <a:custGeom>
              <a:avLst/>
              <a:gdLst>
                <a:gd name="connsiteX0" fmla="*/ 0 w 2430565"/>
                <a:gd name="connsiteY0" fmla="*/ 0 h 3651309"/>
                <a:gd name="connsiteX1" fmla="*/ 227988 w 2430565"/>
                <a:gd name="connsiteY1" fmla="*/ 11513 h 3651309"/>
                <a:gd name="connsiteX2" fmla="*/ 2430565 w 2430565"/>
                <a:gd name="connsiteY2" fmla="*/ 2452272 h 3651309"/>
                <a:gd name="connsiteX3" fmla="*/ 2134450 w 2430565"/>
                <a:gd name="connsiteY3" fmla="*/ 3621721 h 3651309"/>
                <a:gd name="connsiteX4" fmla="*/ 2116475 w 2430565"/>
                <a:gd name="connsiteY4" fmla="*/ 3651309 h 3651309"/>
                <a:gd name="connsiteX5" fmla="*/ 1175380 w 2430565"/>
                <a:gd name="connsiteY5" fmla="*/ 3107967 h 3651309"/>
                <a:gd name="connsiteX6" fmla="*/ 0 w 2430565"/>
                <a:gd name="connsiteY6" fmla="*/ 1081450 h 3651309"/>
                <a:gd name="connsiteX7" fmla="*/ 0 w 2430565"/>
                <a:gd name="connsiteY7" fmla="*/ 0 h 36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65" h="3651309">
                  <a:moveTo>
                    <a:pt x="0" y="0"/>
                  </a:moveTo>
                  <a:lnTo>
                    <a:pt x="227988" y="11513"/>
                  </a:lnTo>
                  <a:cubicBezTo>
                    <a:pt x="1465143" y="137153"/>
                    <a:pt x="2430565" y="1181969"/>
                    <a:pt x="2430565" y="2452272"/>
                  </a:cubicBezTo>
                  <a:cubicBezTo>
                    <a:pt x="2430565" y="2875707"/>
                    <a:pt x="2323296" y="3274087"/>
                    <a:pt x="2134450" y="3621721"/>
                  </a:cubicBezTo>
                  <a:lnTo>
                    <a:pt x="2116475" y="3651309"/>
                  </a:lnTo>
                  <a:lnTo>
                    <a:pt x="1175380" y="3107967"/>
                  </a:lnTo>
                  <a:lnTo>
                    <a:pt x="0" y="108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hangingPunct="1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7" name="Freeform: Shape 28">
              <a:extLst>
                <a:ext uri="{FF2B5EF4-FFF2-40B4-BE49-F238E27FC236}">
                  <a16:creationId xmlns:a16="http://schemas.microsoft.com/office/drawing/2014/main" id="{CAAF7EBA-4567-4684-ABFF-B5CF869B7AA7}"/>
                </a:ext>
              </a:extLst>
            </p:cNvPr>
            <p:cNvSpPr/>
            <p:nvPr/>
          </p:nvSpPr>
          <p:spPr>
            <a:xfrm>
              <a:off x="2237746" y="4533551"/>
              <a:ext cx="4664906" cy="1792897"/>
            </a:xfrm>
            <a:custGeom>
              <a:avLst/>
              <a:gdLst>
                <a:gd name="connsiteX0" fmla="*/ 923861 w 4230899"/>
                <a:gd name="connsiteY0" fmla="*/ 0 h 1748226"/>
                <a:gd name="connsiteX1" fmla="*/ 3307855 w 4230899"/>
                <a:gd name="connsiteY1" fmla="*/ 0 h 1748226"/>
                <a:gd name="connsiteX2" fmla="*/ 4230899 w 4230899"/>
                <a:gd name="connsiteY2" fmla="*/ 532920 h 1748226"/>
                <a:gd name="connsiteX3" fmla="*/ 4149725 w 4230899"/>
                <a:gd name="connsiteY3" fmla="*/ 666534 h 1748226"/>
                <a:gd name="connsiteX4" fmla="*/ 2115306 w 4230899"/>
                <a:gd name="connsiteY4" fmla="*/ 1748226 h 1748226"/>
                <a:gd name="connsiteX5" fmla="*/ 80887 w 4230899"/>
                <a:gd name="connsiteY5" fmla="*/ 666534 h 1748226"/>
                <a:gd name="connsiteX6" fmla="*/ 0 w 4230899"/>
                <a:gd name="connsiteY6" fmla="*/ 533392 h 1748226"/>
                <a:gd name="connsiteX7" fmla="*/ 923861 w 4230899"/>
                <a:gd name="connsiteY7" fmla="*/ 0 h 1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0899" h="1748226">
                  <a:moveTo>
                    <a:pt x="923861" y="0"/>
                  </a:moveTo>
                  <a:lnTo>
                    <a:pt x="3307855" y="0"/>
                  </a:lnTo>
                  <a:lnTo>
                    <a:pt x="4230899" y="532920"/>
                  </a:lnTo>
                  <a:lnTo>
                    <a:pt x="4149725" y="666534"/>
                  </a:lnTo>
                  <a:cubicBezTo>
                    <a:pt x="3708827" y="1319150"/>
                    <a:pt x="2962175" y="1748226"/>
                    <a:pt x="2115306" y="1748226"/>
                  </a:cubicBezTo>
                  <a:cubicBezTo>
                    <a:pt x="1268437" y="1748226"/>
                    <a:pt x="521785" y="1319150"/>
                    <a:pt x="80887" y="666534"/>
                  </a:cubicBezTo>
                  <a:lnTo>
                    <a:pt x="0" y="533392"/>
                  </a:lnTo>
                  <a:lnTo>
                    <a:pt x="923861" y="0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  <a:reflection blurRad="22860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5F77E6-61C9-41B2-8B0A-72D7DC0CB36A}"/>
                </a:ext>
              </a:extLst>
            </p:cNvPr>
            <p:cNvSpPr/>
            <p:nvPr/>
          </p:nvSpPr>
          <p:spPr>
            <a:xfrm>
              <a:off x="4718444" y="1462666"/>
              <a:ext cx="549608" cy="511212"/>
            </a:xfrm>
            <a:prstGeom prst="ellipse">
              <a:avLst/>
            </a:prstGeom>
            <a:solidFill>
              <a:srgbClr val="5B92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hangingPunct="1"/>
              <a:r>
                <a:rPr lang="en-US" sz="2100" b="1" dirty="0">
                  <a:latin typeface="Tw Cen MT" panose="020B0602020104020603" pitchFamily="34" charset="0"/>
                </a:rPr>
                <a:t>1</a:t>
              </a:r>
              <a:endParaRPr lang="en-IN" sz="2100" b="1" dirty="0">
                <a:latin typeface="Tw Cen MT" panose="020B0602020104020603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9E9F41-7E00-429F-8295-FCD5DACC09D3}"/>
                </a:ext>
              </a:extLst>
            </p:cNvPr>
            <p:cNvSpPr/>
            <p:nvPr/>
          </p:nvSpPr>
          <p:spPr>
            <a:xfrm>
              <a:off x="5935193" y="4896967"/>
              <a:ext cx="549608" cy="511212"/>
            </a:xfrm>
            <a:prstGeom prst="ellipse">
              <a:avLst/>
            </a:prstGeom>
            <a:solidFill>
              <a:srgbClr val="4FFF9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chemeClr val="tx1"/>
                  </a:solidFill>
                  <a:latin typeface="Tw Cen MT" panose="020B0602020104020603" pitchFamily="34" charset="0"/>
                </a:rPr>
                <a:t>2</a:t>
              </a:r>
              <a:endParaRPr lang="en-IN" sz="210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82A3B17-D2DF-4A05-BA74-EFB5A20C9E3D}"/>
                </a:ext>
              </a:extLst>
            </p:cNvPr>
            <p:cNvSpPr/>
            <p:nvPr/>
          </p:nvSpPr>
          <p:spPr>
            <a:xfrm>
              <a:off x="2187336" y="4243298"/>
              <a:ext cx="549608" cy="5112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latin typeface="Tw Cen MT" panose="020B0602020104020603" pitchFamily="34" charset="0"/>
                </a:rPr>
                <a:t>3</a:t>
              </a:r>
              <a:endParaRPr lang="en-IN" sz="2100" b="1" dirty="0">
                <a:latin typeface="Tw Cen MT" panose="020B0602020104020603" pitchFamily="34" charset="0"/>
              </a:endParaRPr>
            </a:p>
          </p:txBody>
        </p:sp>
        <p:sp>
          <p:nvSpPr>
            <p:cNvPr id="55" name="TextBox 35">
              <a:extLst>
                <a:ext uri="{FF2B5EF4-FFF2-40B4-BE49-F238E27FC236}">
                  <a16:creationId xmlns:a16="http://schemas.microsoft.com/office/drawing/2014/main" id="{0171CC3F-3470-4CC9-8940-4D4F8B52E6CB}"/>
                </a:ext>
              </a:extLst>
            </p:cNvPr>
            <p:cNvSpPr txBox="1"/>
            <p:nvPr/>
          </p:nvSpPr>
          <p:spPr>
            <a:xfrm>
              <a:off x="2177257" y="2626263"/>
              <a:ext cx="159181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ИНВЕСТИЦИИ В КЛИМАТИЧЕН НЕУТРАЛИТЕТ И ЦИФРОВА ТРАНСФОРМАЦИЯ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4.35%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585AB47D-0C8F-487B-B987-49487E6E9AEE}"/>
                </a:ext>
              </a:extLst>
            </p:cNvPr>
            <p:cNvSpPr txBox="1"/>
            <p:nvPr/>
          </p:nvSpPr>
          <p:spPr>
            <a:xfrm>
              <a:off x="5341637" y="2630582"/>
              <a:ext cx="150578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РАСТЕЖ И ИНОВАЦИИ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54.14%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85B53F7D-5575-4D82-996A-E18543031BA4}"/>
                </a:ext>
              </a:extLst>
            </p:cNvPr>
            <p:cNvSpPr txBox="1"/>
            <p:nvPr/>
          </p:nvSpPr>
          <p:spPr>
            <a:xfrm>
              <a:off x="3835855" y="5078343"/>
              <a:ext cx="1505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ЗЕЛЕН ПРЕХОД И КРЪГОВА ИКОНОМИКА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39.03%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0F666F-6001-4BB1-98CC-236043AC9BB8}"/>
                </a:ext>
              </a:extLst>
            </p:cNvPr>
            <p:cNvSpPr/>
            <p:nvPr/>
          </p:nvSpPr>
          <p:spPr>
            <a:xfrm>
              <a:off x="3862704" y="3048001"/>
              <a:ext cx="1405347" cy="1447216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90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DB84FDA-9A8D-411E-9C3D-ACC08AC1260B}"/>
                </a:ext>
              </a:extLst>
            </p:cNvPr>
            <p:cNvSpPr/>
            <p:nvPr/>
          </p:nvSpPr>
          <p:spPr>
            <a:xfrm>
              <a:off x="3841096" y="3276600"/>
              <a:ext cx="14929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2400" b="1" dirty="0">
                  <a:latin typeface="+mj-lt"/>
                </a:rPr>
                <a:t>ПИТ</a:t>
              </a:r>
            </a:p>
            <a:p>
              <a:pPr algn="ctr"/>
              <a:r>
                <a:rPr lang="bg-BG" sz="1600" b="1" dirty="0">
                  <a:latin typeface="+mj-lt"/>
                </a:rPr>
                <a:t>1 349.55 млрд. лева</a:t>
              </a:r>
              <a:endParaRPr lang="en-IN" sz="1600" b="1" dirty="0"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607" y="3510125"/>
              <a:ext cx="992387" cy="991869"/>
            </a:xfrm>
            <a:prstGeom prst="ellipse">
              <a:avLst/>
            </a:prstGeom>
            <a:ln>
              <a:noFill/>
            </a:ln>
            <a:effectLst>
              <a:glow rad="203200">
                <a:schemeClr val="accent1">
                  <a:alpha val="40000"/>
                </a:schemeClr>
              </a:glow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021" y="4816973"/>
              <a:ext cx="714555" cy="671012"/>
            </a:xfrm>
            <a:prstGeom prst="rect">
              <a:avLst/>
            </a:prstGeom>
            <a:effectLst>
              <a:glow rad="330200">
                <a:srgbClr val="A1F1AE">
                  <a:alpha val="40000"/>
                </a:srgb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035" y="1363987"/>
              <a:ext cx="1175612" cy="783741"/>
            </a:xfrm>
            <a:prstGeom prst="ellipse">
              <a:avLst/>
            </a:prstGeom>
            <a:ln>
              <a:noFill/>
            </a:ln>
            <a:effectLst>
              <a:glow rad="12700">
                <a:schemeClr val="accent1">
                  <a:alpha val="7000"/>
                </a:schemeClr>
              </a:glow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001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115302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bg-B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Актуални възможности чрез БФП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bg-B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Програмата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икономическа трансформация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53000" y="5360801"/>
            <a:ext cx="2590797" cy="1373666"/>
            <a:chOff x="6598436" y="5276905"/>
            <a:chExt cx="2393163" cy="1373666"/>
          </a:xfrm>
        </p:grpSpPr>
        <p:sp>
          <p:nvSpPr>
            <p:cNvPr id="18" name="Freeform 17"/>
            <p:cNvSpPr/>
            <p:nvPr/>
          </p:nvSpPr>
          <p:spPr>
            <a:xfrm>
              <a:off x="6598436" y="5276905"/>
              <a:ext cx="2393163" cy="1373666"/>
            </a:xfrm>
            <a:custGeom>
              <a:avLst/>
              <a:gdLst>
                <a:gd name="connsiteX0" fmla="*/ 0 w 3249810"/>
                <a:gd name="connsiteY0" fmla="*/ 0 h 1299924"/>
                <a:gd name="connsiteX1" fmla="*/ 2599848 w 3249810"/>
                <a:gd name="connsiteY1" fmla="*/ 0 h 1299924"/>
                <a:gd name="connsiteX2" fmla="*/ 3249810 w 3249810"/>
                <a:gd name="connsiteY2" fmla="*/ 649962 h 1299924"/>
                <a:gd name="connsiteX3" fmla="*/ 2599848 w 3249810"/>
                <a:gd name="connsiteY3" fmla="*/ 1299924 h 1299924"/>
                <a:gd name="connsiteX4" fmla="*/ 0 w 3249810"/>
                <a:gd name="connsiteY4" fmla="*/ 1299924 h 1299924"/>
                <a:gd name="connsiteX5" fmla="*/ 649962 w 3249810"/>
                <a:gd name="connsiteY5" fmla="*/ 649962 h 1299924"/>
                <a:gd name="connsiteX6" fmla="*/ 0 w 3249810"/>
                <a:gd name="connsiteY6" fmla="*/ 0 h 12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9810" h="1299924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85371" y="5643512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април 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2023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2085" y="5360801"/>
            <a:ext cx="2910798" cy="1579169"/>
            <a:chOff x="4579488" y="5288982"/>
            <a:chExt cx="2304803" cy="1579169"/>
          </a:xfrm>
        </p:grpSpPr>
        <p:sp>
          <p:nvSpPr>
            <p:cNvPr id="43" name="Freeform 42"/>
            <p:cNvSpPr/>
            <p:nvPr/>
          </p:nvSpPr>
          <p:spPr>
            <a:xfrm>
              <a:off x="4579488" y="5288982"/>
              <a:ext cx="2224780" cy="1373666"/>
            </a:xfrm>
            <a:custGeom>
              <a:avLst/>
              <a:gdLst>
                <a:gd name="connsiteX0" fmla="*/ 0 w 3249810"/>
                <a:gd name="connsiteY0" fmla="*/ 0 h 1299924"/>
                <a:gd name="connsiteX1" fmla="*/ 2599848 w 3249810"/>
                <a:gd name="connsiteY1" fmla="*/ 0 h 1299924"/>
                <a:gd name="connsiteX2" fmla="*/ 3249810 w 3249810"/>
                <a:gd name="connsiteY2" fmla="*/ 649962 h 1299924"/>
                <a:gd name="connsiteX3" fmla="*/ 2599848 w 3249810"/>
                <a:gd name="connsiteY3" fmla="*/ 1299924 h 1299924"/>
                <a:gd name="connsiteX4" fmla="*/ 0 w 3249810"/>
                <a:gd name="connsiteY4" fmla="*/ 1299924 h 1299924"/>
                <a:gd name="connsiteX5" fmla="*/ 649962 w 3249810"/>
                <a:gd name="connsiteY5" fmla="*/ 649962 h 1299924"/>
                <a:gd name="connsiteX6" fmla="*/ 0 w 3249810"/>
                <a:gd name="connsiteY6" fmla="*/ 0 h 12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9810" h="1299924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2500" y="5575489"/>
              <a:ext cx="212179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Краен срок за </a:t>
              </a:r>
            </a:p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кандидатстване </a:t>
              </a:r>
            </a:p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15 май 2023 г.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33993" y="1455120"/>
            <a:ext cx="2573682" cy="3675453"/>
            <a:chOff x="3809999" y="1438045"/>
            <a:chExt cx="1646467" cy="3675453"/>
          </a:xfrm>
          <a:solidFill>
            <a:srgbClr val="007A37"/>
          </a:solidFill>
        </p:grpSpPr>
        <p:sp>
          <p:nvSpPr>
            <p:cNvPr id="15" name="Freeform 14"/>
            <p:cNvSpPr/>
            <p:nvPr/>
          </p:nvSpPr>
          <p:spPr>
            <a:xfrm>
              <a:off x="3809999" y="1438045"/>
              <a:ext cx="1646467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2443" y="1570056"/>
              <a:ext cx="1634023" cy="32932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bg-BG" sz="1600" b="1" kern="0" dirty="0">
                <a:solidFill>
                  <a:prstClr val="white"/>
                </a:solidFill>
                <a:latin typeface="Trebuchet MS"/>
              </a:endParaRPr>
            </a:p>
            <a:p>
              <a:pPr lvl="0" algn="ctr">
                <a:defRPr/>
              </a:pP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Изграждане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на нови ВЕИ за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собствено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потребление </a:t>
              </a:r>
            </a:p>
            <a:p>
              <a:pPr lvl="0" algn="ctr">
                <a:defRPr/>
              </a:pP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в комбинация с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локални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съоръжения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</a:t>
              </a:r>
            </a:p>
            <a:p>
              <a:pPr lvl="0" algn="ctr">
                <a:defRPr/>
              </a:pP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за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съхранение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на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енергия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 в </a:t>
              </a:r>
              <a:r>
                <a:rPr lang="ru-RU" sz="1600" b="1" kern="0" dirty="0" err="1">
                  <a:solidFill>
                    <a:prstClr val="white"/>
                  </a:solidFill>
                  <a:latin typeface="Trebuchet MS"/>
                </a:rPr>
                <a:t>предприятията</a:t>
              </a:r>
              <a:endPara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bg-BG" sz="1600" kern="0" dirty="0">
                <a:solidFill>
                  <a:prstClr val="white"/>
                </a:solidFill>
                <a:latin typeface="Trebuchet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Бюджет: 200 </a:t>
              </a:r>
              <a:r>
                <a:rPr kumimoji="0" lang="bg-BG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млн. лева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41547" y="1452160"/>
            <a:ext cx="3274235" cy="3675453"/>
            <a:chOff x="6463704" y="1470296"/>
            <a:chExt cx="2425901" cy="3675453"/>
          </a:xfrm>
        </p:grpSpPr>
        <p:sp>
          <p:nvSpPr>
            <p:cNvPr id="16" name="Freeform 15"/>
            <p:cNvSpPr/>
            <p:nvPr/>
          </p:nvSpPr>
          <p:spPr>
            <a:xfrm>
              <a:off x="6665221" y="1470296"/>
              <a:ext cx="2022869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63704" y="1722908"/>
              <a:ext cx="242590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Подкрепа за прехода към кръгова икономика в </a:t>
              </a:r>
              <a:r>
                <a:rPr kumimoji="0" lang="bg-BG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предприятията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bg-BG" sz="1600" kern="0" dirty="0">
                <a:solidFill>
                  <a:prstClr val="white"/>
                </a:solidFill>
                <a:latin typeface="Trebuchet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bg-BG" sz="1600" kern="0" dirty="0">
                <a:solidFill>
                  <a:prstClr val="white"/>
                </a:solidFill>
                <a:latin typeface="Trebuchet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Бюджет: 180 </a:t>
              </a:r>
              <a:r>
                <a:rPr kumimoji="0" lang="bg-BG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млн. лева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5614" y="3123290"/>
              <a:ext cx="1926020" cy="704845"/>
            </a:xfrm>
            <a:prstGeom prst="rect">
              <a:avLst/>
            </a:prstGeom>
            <a:solidFill>
              <a:srgbClr val="007A37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" y="564560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4903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9023" y="1171424"/>
            <a:ext cx="8786989" cy="963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Мярка по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Програмата за икономическа трансформация в изпълнение на Националния план за възстановяване 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устойчивост</a:t>
            </a:r>
            <a:endParaRPr kumimoji="0" lang="bg-BG" sz="1600" b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7928" y="2248510"/>
            <a:ext cx="8738420" cy="140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</a:rPr>
              <a:t>Целта на процедурата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</a:rPr>
              <a:t>е </a:t>
            </a:r>
            <a:r>
              <a:rPr lang="bg-BG" sz="1600" dirty="0" smtClean="0">
                <a:solidFill>
                  <a:srgbClr val="B4DCFA">
                    <a:lumMod val="25000"/>
                  </a:srgbClr>
                </a:solidFill>
              </a:rPr>
              <a:t>предоставяне на безвъзмездни средства за </a:t>
            </a:r>
            <a:r>
              <a:rPr lang="bg-BG" sz="1600" b="1" dirty="0" smtClean="0">
                <a:solidFill>
                  <a:srgbClr val="B4DCFA">
                    <a:lumMod val="25000"/>
                  </a:srgbClr>
                </a:solidFill>
              </a:rPr>
              <a:t>изграждане на възобновяеми енергийни източници (ВЕИ) за собствено потребление, комбинирани с локални съоръжения за съхранение на енергия, с което да се насърчи прехода на частния сектор към екосъобразна дейност</a:t>
            </a:r>
            <a:r>
              <a:rPr lang="bg-BG" sz="1600" dirty="0" smtClean="0">
                <a:solidFill>
                  <a:srgbClr val="B4DCFA">
                    <a:lumMod val="25000"/>
                  </a:srgbClr>
                </a:solidFill>
              </a:rPr>
              <a:t>.</a:t>
            </a: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45914" y="1454151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438" y="175224"/>
            <a:ext cx="87095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BG-RRP-3.006 „Изграждане на нови ВЕИ за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собствено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потребление </a:t>
            </a:r>
          </a:p>
          <a:p>
            <a:pPr lvl="0" algn="ctr">
              <a:defRPr/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комбинация с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локални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съоръжения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defRPr/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съхранение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енергия в предприятията”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928" y="3776079"/>
            <a:ext cx="8738420" cy="83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     Процедурата </a:t>
            </a:r>
            <a:r>
              <a:rPr lang="bg-BG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е </a:t>
            </a:r>
            <a:r>
              <a:rPr lang="bg-BG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отворена за кандидатстване на 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14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.02.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2023 </a:t>
            </a:r>
            <a:r>
              <a:rPr lang="bg-BG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г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    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К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раен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срок </a:t>
            </a:r>
            <a:r>
              <a:rPr lang="ru-RU" sz="1600" dirty="0"/>
              <a:t>за </a:t>
            </a:r>
            <a:r>
              <a:rPr lang="ru-RU" sz="1600" dirty="0" err="1"/>
              <a:t>подаване</a:t>
            </a:r>
            <a:r>
              <a:rPr lang="ru-RU" sz="1600" dirty="0"/>
              <a:t> на </a:t>
            </a:r>
            <a:r>
              <a:rPr lang="ru-RU" sz="1600" dirty="0" err="1"/>
              <a:t>проектни</a:t>
            </a:r>
            <a:r>
              <a:rPr lang="ru-RU" sz="1600" dirty="0"/>
              <a:t> предложения </a:t>
            </a:r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16:30 часа на 15.05.2023 г.</a:t>
            </a:r>
            <a:r>
              <a:rPr lang="bg-BG" sz="1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2270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19400" y="5267320"/>
            <a:ext cx="6019800" cy="1187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75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Максимален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1 000 000 лева.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8117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7" y="252299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  <p:sp>
        <p:nvSpPr>
          <p:cNvPr id="13" name="Right Arrow 12"/>
          <p:cNvSpPr/>
          <p:nvPr/>
        </p:nvSpPr>
        <p:spPr>
          <a:xfrm>
            <a:off x="467919" y="2499340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7919" y="3962399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3" y="5441946"/>
            <a:ext cx="4603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8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7274" y="1176586"/>
            <a:ext cx="7033752" cy="24466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Микро, малки и средни предприятия, малки дружества със средна пазарна капитализация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499 служители)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дружества със средна пазарна капитализация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(до </a:t>
            </a:r>
            <a:r>
              <a:rPr lang="ru-RU" sz="1600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3000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служители);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 сектори 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икономиката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вкл. сектор </a:t>
            </a:r>
            <a:r>
              <a:rPr kumimoji="0" lang="ru-RU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Туризъм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изключение на сектор</a:t>
            </a:r>
            <a:r>
              <a:rPr kumimoji="0" lang="bg-BG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А, 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D, </a:t>
            </a:r>
            <a:r>
              <a:rPr kumimoji="0" lang="bg-BG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kumimoji="0" lang="bg-BG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 предприятия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седалище на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територията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селска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община и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изпълняващи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дейност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територията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селска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община и др. под. </a:t>
            </a:r>
            <a:r>
              <a:rPr kumimoji="0" lang="ru-RU" sz="1200" b="1" i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база демаркация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bg-BG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079" y="1818274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474636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81202" y="3766931"/>
            <a:ext cx="7033752" cy="2794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 за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изграждане 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фотоволтаична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MW за </a:t>
            </a:r>
            <a:r>
              <a:rPr kumimoji="0" lang="ru-RU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собствено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потребление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комбинация със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съоръжения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съхранение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произведената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енергия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батерии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които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могат да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включват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придобиване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(ДМА);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придобиване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нематериални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(ДНА);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строително-монтажни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работи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покрив</a:t>
            </a: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/фасада/</a:t>
            </a:r>
            <a:r>
              <a:rPr lang="ru-RU" sz="1600" dirty="0" err="1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прилежащ</a:t>
            </a: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имот</a:t>
            </a:r>
            <a:r>
              <a:rPr lang="en-US" sz="1600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консултантски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инженерно-технически характер.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Всички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посочени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следва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пряко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свързани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изгражданите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фотоволтаични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комбинация с </a:t>
            </a:r>
            <a:r>
              <a:rPr lang="ru-RU" sz="1200" b="1" i="1" u="sng" dirty="0" err="1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батерии</a:t>
            </a:r>
            <a:r>
              <a:rPr lang="ru-RU" sz="1200" b="1" i="1" u="sng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bg-BG" sz="1200" b="1" i="1" u="sng" dirty="0">
              <a:solidFill>
                <a:srgbClr val="00206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8" y="141848"/>
            <a:ext cx="8305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BG-RRP-3.006 „Изграждане на нови ВЕИ за собствено потребление 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комбинация с локални 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съоръжения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съхранение на енергия в предприятията”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93834" y="6565769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4" y="2933319"/>
            <a:ext cx="304804" cy="304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1778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29" y="6096000"/>
            <a:ext cx="304804" cy="304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51056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8211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9023" y="1171424"/>
            <a:ext cx="8786989" cy="963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Мярка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Програмата за икономическа трансформация в изпълнение на Националния план за възстановяване 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устойчивост</a:t>
            </a:r>
            <a:endParaRPr kumimoji="0" lang="bg-BG" sz="1600" b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1387" y="2399757"/>
            <a:ext cx="8738420" cy="140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Целта на процедурата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 да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допринесе за ускоряване на прехода към кръгова икономика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чрез предоставянето на безвъзмездни средства на предприятията от производствения сектор за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въвеждане на кръгови модели за използване на ресурсите и внедряване на неутрални по отношение на климата методи и технологии за производство и потребление на продуктите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от дейността им.</a:t>
            </a: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67919" y="1454151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28" y="155761"/>
            <a:ext cx="87095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BG-RRP-3.008 „Подкрепа за прехода към кръгова икономика в предприятията”</a:t>
            </a:r>
            <a:endParaRPr kumimoji="0" lang="bg-BG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7592" y="4026293"/>
            <a:ext cx="8738420" cy="83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Общественото</a:t>
            </a:r>
            <a:r>
              <a:rPr kumimoji="0" lang="bg-BG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обсъждане 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на документите по п</a:t>
            </a:r>
            <a:r>
              <a:rPr kumimoji="0" lang="bg-BG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роцедурата </a:t>
            </a:r>
            <a:r>
              <a:rPr lang="bg-BG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е приключило на      02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.0</a:t>
            </a:r>
            <a:r>
              <a:rPr lang="bg-BG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r>
              <a:rPr lang="bg-BG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2023 г.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Предстои обявяването ѝ през Април 2023 г. </a:t>
            </a:r>
            <a:endParaRPr lang="bg-BG" sz="1600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2270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19400" y="5267320"/>
            <a:ext cx="6019800" cy="1187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70 000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Максимален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1 000 000 лева.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8117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7" y="252299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  <p:sp>
        <p:nvSpPr>
          <p:cNvPr id="13" name="Right Arrow 12"/>
          <p:cNvSpPr/>
          <p:nvPr/>
        </p:nvSpPr>
        <p:spPr>
          <a:xfrm>
            <a:off x="467919" y="2383141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7919" y="3962399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3" y="5441946"/>
            <a:ext cx="4603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46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29229" y="1087842"/>
            <a:ext cx="7009523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600" b="1" dirty="0" smtClean="0">
                <a:solidFill>
                  <a:prstClr val="white"/>
                </a:solidFill>
                <a:latin typeface="Trebuchet MS"/>
              </a:rPr>
              <a:t>М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икро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малки, средни и големи предприятия от сектор С „Преработваща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промишленост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Могат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 кандидатстват самостоятелно или в партньорство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Регистрирани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не по-късно от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</a:rPr>
              <a:t>31.12.2019 г.</a:t>
            </a:r>
            <a:endParaRPr kumimoji="0" lang="bg-BG" sz="1600" b="1" i="1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21630" y="1036223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21630" y="4612488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05000" y="4270777"/>
            <a:ext cx="7057981" cy="21705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Разходи за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придобиване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машини, съоръжения и оборудване, представляващи дълготрайни материални активи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Разходи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придобиване на специализиран софтуер за производствения процес, представляващ дълготраен нематериален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(ДНА) – </a:t>
            </a:r>
            <a:r>
              <a:rPr kumimoji="0" lang="bg-BG" sz="1800" b="1" i="0" u="sng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50% от </a:t>
            </a:r>
            <a:r>
              <a:rPr kumimoji="0" lang="bg-BG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заявени</a:t>
            </a:r>
            <a:r>
              <a:rPr lang="bg-BG" b="1" u="sng" noProof="0" dirty="0" smtClean="0">
                <a:solidFill>
                  <a:srgbClr val="B4DCFA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размер на БФП</a:t>
            </a:r>
            <a:r>
              <a:rPr kumimoji="0" lang="bg-BG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bg-BG" sz="1800" b="1" i="0" u="sng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kumimoji="0" lang="bg-BG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кандидата</a:t>
            </a:r>
            <a:r>
              <a:rPr kumimoji="0" lang="bg-BG" sz="1800" b="1" i="0" u="sng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партньора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34" y="155761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BG-RRP-3.008 „Подкрепа за прехода към кръгова икономика в предприятията”</a:t>
            </a:r>
            <a:endParaRPr kumimoji="0" lang="bg-BG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97853" y="6461713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Right Arrow 19">
            <a:extLst>
              <a:ext uri="{FF2B5EF4-FFF2-40B4-BE49-F238E27FC236}">
                <a16:creationId xmlns:a16="http://schemas.microsoft.com/office/drawing/2014/main" id="{B7896A2A-320F-B01A-249D-BB9EEA413A15}"/>
              </a:ext>
            </a:extLst>
          </p:cNvPr>
          <p:cNvSpPr/>
          <p:nvPr/>
        </p:nvSpPr>
        <p:spPr>
          <a:xfrm>
            <a:off x="136206" y="2700292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Партньори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3E121BD-9C59-07DF-6595-8F206AB972C1}"/>
              </a:ext>
            </a:extLst>
          </p:cNvPr>
          <p:cNvSpPr/>
          <p:nvPr/>
        </p:nvSpPr>
        <p:spPr>
          <a:xfrm>
            <a:off x="1935637" y="2555088"/>
            <a:ext cx="7033752" cy="15438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Партньорството </a:t>
            </a: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е задължително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Едно предприятие може да </a:t>
            </a:r>
            <a:r>
              <a:rPr kumimoji="0" lang="bg-BG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 </a:t>
            </a: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 по един проект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Трябва </a:t>
            </a: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отговаря на същите условия за допустимост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процедурата, </a:t>
            </a: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както кандидата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 да заяви </a:t>
            </a: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30% от </a:t>
            </a:r>
            <a:r>
              <a:rPr kumimoji="0" lang="bg-BG" sz="1600" b="1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БФП</a:t>
            </a:r>
            <a:r>
              <a:rPr kumimoji="0" lang="bg-BG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bg-BG" sz="1600" b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7" y="252299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5" y="2219039"/>
            <a:ext cx="646271" cy="668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4" y="4029939"/>
            <a:ext cx="646271" cy="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6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ускоряване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икономическото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възстановяване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трансформация чрез наука 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/НПВУ/</a:t>
            </a:r>
          </a:p>
        </p:txBody>
      </p:sp>
      <p:sp>
        <p:nvSpPr>
          <p:cNvPr id="18" name="Freeform 17"/>
          <p:cNvSpPr/>
          <p:nvPr/>
        </p:nvSpPr>
        <p:spPr>
          <a:xfrm>
            <a:off x="2514600" y="5288982"/>
            <a:ext cx="4267200" cy="1035618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1752601"/>
            <a:ext cx="8229600" cy="1066799"/>
            <a:chOff x="326562" y="1446067"/>
            <a:chExt cx="1578438" cy="3675453"/>
          </a:xfrm>
          <a:solidFill>
            <a:srgbClr val="558ED5"/>
          </a:solidFill>
        </p:grpSpPr>
        <p:sp>
          <p:nvSpPr>
            <p:cNvPr id="20" name="Freeform 19"/>
            <p:cNvSpPr/>
            <p:nvPr/>
          </p:nvSpPr>
          <p:spPr>
            <a:xfrm>
              <a:off x="326562" y="1446067"/>
              <a:ext cx="1578438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562" y="1587429"/>
              <a:ext cx="1563858" cy="23117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Процедура за </a:t>
              </a:r>
              <a:r>
                <a:rPr lang="ru-RU" b="1" kern="0" dirty="0" err="1">
                  <a:solidFill>
                    <a:prstClr val="white"/>
                  </a:solidFill>
                  <a:latin typeface="Trebuchet MS"/>
                </a:rPr>
                <a:t>директно</a:t>
              </a: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 </a:t>
              </a:r>
              <a:r>
                <a:rPr lang="ru-RU" b="1" kern="0" dirty="0" err="1">
                  <a:solidFill>
                    <a:prstClr val="white"/>
                  </a:solidFill>
                  <a:latin typeface="Trebuchet MS"/>
                </a:rPr>
                <a:t>предоставяне</a:t>
              </a: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 на средства на </a:t>
              </a:r>
              <a:r>
                <a:rPr lang="ru-RU" b="1" kern="0" dirty="0" err="1">
                  <a:solidFill>
                    <a:prstClr val="white"/>
                  </a:solidFill>
                  <a:latin typeface="Trebuchet MS"/>
                </a:rPr>
                <a:t>иновативни</a:t>
              </a: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 МСП, получили знака за качество „</a:t>
              </a:r>
              <a:r>
                <a:rPr lang="ru-RU" b="1" kern="0" dirty="0" err="1">
                  <a:solidFill>
                    <a:prstClr val="white"/>
                  </a:solidFill>
                  <a:latin typeface="Trebuchet MS"/>
                </a:rPr>
                <a:t>Печат</a:t>
              </a: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 за </a:t>
              </a:r>
              <a:r>
                <a:rPr lang="ru-RU" b="1" kern="0" dirty="0" err="1">
                  <a:solidFill>
                    <a:prstClr val="white"/>
                  </a:solidFill>
                  <a:latin typeface="Trebuchet MS"/>
                </a:rPr>
                <a:t>върхови</a:t>
              </a: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 постижения“</a:t>
              </a:r>
              <a:endParaRPr lang="bg-BG" b="1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43199" y="5474291"/>
            <a:ext cx="3733801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bg-BG" sz="1600" b="1" kern="0" dirty="0" smtClean="0">
                <a:solidFill>
                  <a:prstClr val="white"/>
                </a:solidFill>
                <a:latin typeface="Trebuchet MS"/>
              </a:rPr>
              <a:t>Април </a:t>
            </a:r>
            <a:endParaRPr lang="bg-BG" sz="1600" b="1" kern="0" dirty="0">
              <a:solidFill>
                <a:prstClr val="white"/>
              </a:solidFill>
              <a:latin typeface="Trebuchet MS"/>
            </a:endParaRPr>
          </a:p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2023</a:t>
            </a:r>
            <a:endParaRPr lang="en-US" sz="1600" b="1" kern="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124200"/>
            <a:ext cx="5463904" cy="1875922"/>
            <a:chOff x="326562" y="1446067"/>
            <a:chExt cx="1578438" cy="5250649"/>
          </a:xfrm>
          <a:solidFill>
            <a:srgbClr val="558ED5"/>
          </a:solidFill>
        </p:grpSpPr>
        <p:sp>
          <p:nvSpPr>
            <p:cNvPr id="9" name="Freeform 8"/>
            <p:cNvSpPr/>
            <p:nvPr/>
          </p:nvSpPr>
          <p:spPr>
            <a:xfrm>
              <a:off x="326562" y="1446067"/>
              <a:ext cx="1578438" cy="5250649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562" y="1587429"/>
              <a:ext cx="1563858" cy="4447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b="1" u="sng" kern="0" dirty="0">
                  <a:solidFill>
                    <a:prstClr val="white"/>
                  </a:solidFill>
                  <a:latin typeface="Trebuchet MS"/>
                </a:rPr>
                <a:t>Целева група</a:t>
              </a: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: 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иновативни МСП, получили „Печат за върхови постижения“ от конкурсите по Рамковите програми „Хоризонт 2020“ и „Хоризонт Европа“ на Европейския иновационен съвет</a:t>
              </a:r>
              <a:endParaRPr lang="bg-BG" sz="1600" b="1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5215" y="3324721"/>
            <a:ext cx="2588443" cy="1474880"/>
            <a:chOff x="302934" y="4140978"/>
            <a:chExt cx="1578438" cy="13041883"/>
          </a:xfrm>
          <a:solidFill>
            <a:srgbClr val="558ED5"/>
          </a:solidFill>
        </p:grpSpPr>
        <p:sp>
          <p:nvSpPr>
            <p:cNvPr id="12" name="Freeform 11"/>
            <p:cNvSpPr/>
            <p:nvPr/>
          </p:nvSpPr>
          <p:spPr>
            <a:xfrm>
              <a:off x="302934" y="4140978"/>
              <a:ext cx="1578438" cy="1304188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585" y="5568495"/>
              <a:ext cx="1365136" cy="6948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b="1" u="sng" kern="0" dirty="0">
                  <a:solidFill>
                    <a:prstClr val="white"/>
                  </a:solidFill>
                  <a:latin typeface="Trebuchet MS"/>
                </a:rPr>
                <a:t>Общо финансиране</a:t>
              </a: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118 560 000 лева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8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2246</Words>
  <Application>Microsoft Office PowerPoint</Application>
  <PresentationFormat>On-screen Show (4:3)</PresentationFormat>
  <Paragraphs>362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Agency FB</vt:lpstr>
      <vt:lpstr>Arial</vt:lpstr>
      <vt:lpstr>Calibri</vt:lpstr>
      <vt:lpstr>Georgia</vt:lpstr>
      <vt:lpstr>Palatino Linotype</vt:lpstr>
      <vt:lpstr>Tahoma</vt:lpstr>
      <vt:lpstr>Times New Roman</vt:lpstr>
      <vt:lpstr>Trebuchet MS</vt:lpstr>
      <vt:lpstr>Tw Cen MT</vt:lpstr>
      <vt:lpstr>Wingdings</vt:lpstr>
      <vt:lpstr>2_Office Theme</vt:lpstr>
      <vt:lpstr>11_OPIK-Portrait_Transperant_14</vt:lpstr>
      <vt:lpstr>1_OPIK-Portrait_Transperant_14</vt:lpstr>
      <vt:lpstr>2_OPIK-Portrait_Transperant_14</vt:lpstr>
      <vt:lpstr>PowerPoint Presentation</vt:lpstr>
      <vt:lpstr>Инструменти в подкрепа на иновациите и конкурентоспособността в рамките на МИР</vt:lpstr>
      <vt:lpstr>Програма за икономическа трансформация/НПВУ/ ФИНАНСОВ РЕСУРС ОТ ЕС ПО ФОНДОВЕ</vt:lpstr>
      <vt:lpstr>Актуални възможности чрез БФП по Програмата за икономическа трансформация</vt:lpstr>
      <vt:lpstr>PowerPoint Presentation</vt:lpstr>
      <vt:lpstr>PowerPoint Presentation</vt:lpstr>
      <vt:lpstr>PowerPoint Presentation</vt:lpstr>
      <vt:lpstr>PowerPoint Presentation</vt:lpstr>
      <vt:lpstr>Програма за ускоряване на икономическото възстановяване и трансформация чрез наука и иновации/НПВУ/</vt:lpstr>
      <vt:lpstr>Програма „Конкурентоспособност и иновации в предприятията“ 2021-2027 (ПКИП) </vt:lpstr>
      <vt:lpstr>ПКИП: ОСНОВНИ ОБЛАСТИ НА ПОДКРЕПА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Възможности съгласно ИГРП за 2023 г. процедура „Реализация на мерки за интернационализация на българските МСП чрез подкрепа дейността на ИАНМСП”</vt:lpstr>
      <vt:lpstr> ПРИЛАГАНЕ НА ПОДХОДА ВОМР ПО ПКИП</vt:lpstr>
      <vt:lpstr> ОБХВАТ НА ПОДКРЕПАТА В ИЗПЪЛНЕНИЕ НА ПОДХОДА ВОМР </vt:lpstr>
      <vt:lpstr>ПКИП: Интегрирани териториални инвестиции – обхват на подкрепата</vt:lpstr>
      <vt:lpstr>Програма „Научни изследвания, иновации и дигитализация за интелигентна трансформация “ 2021-2027 (ПНИИДИТ) </vt:lpstr>
      <vt:lpstr>ПНИИДИТ: ОСНОВНИ ОБЛАСТИ НА ПОДКРЕПА </vt:lpstr>
      <vt:lpstr>ПНИИДИТ: Стратегически интервенции за 2023 г.</vt:lpstr>
      <vt:lpstr>ПНИИДИТ: Интегрирани териториални инвестиции – обхват на подкрепата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2015-11-12T16:10:40Z</dcterms:created>
  <dcterms:modified xsi:type="dcterms:W3CDTF">2023-04-07T11:24:27Z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