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920" r:id="rId1"/>
    <p:sldMasterId id="2147483932" r:id="rId2"/>
    <p:sldMasterId id="2147483944" r:id="rId3"/>
    <p:sldMasterId id="2147483958" r:id="rId4"/>
  </p:sldMasterIdLst>
  <p:notesMasterIdLst>
    <p:notesMasterId r:id="rId19"/>
  </p:notesMasterIdLst>
  <p:handoutMasterIdLst>
    <p:handoutMasterId r:id="rId20"/>
  </p:handoutMasterIdLst>
  <p:sldIdLst>
    <p:sldId id="413" r:id="rId5"/>
    <p:sldId id="490" r:id="rId6"/>
    <p:sldId id="437" r:id="rId7"/>
    <p:sldId id="449" r:id="rId8"/>
    <p:sldId id="477" r:id="rId9"/>
    <p:sldId id="481" r:id="rId10"/>
    <p:sldId id="482" r:id="rId11"/>
    <p:sldId id="483" r:id="rId12"/>
    <p:sldId id="484" r:id="rId13"/>
    <p:sldId id="487" r:id="rId14"/>
    <p:sldId id="491" r:id="rId15"/>
    <p:sldId id="492" r:id="rId16"/>
    <p:sldId id="493" r:id="rId17"/>
    <p:sldId id="347" r:id="rId18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2880">
          <p15:clr>
            <a:srgbClr val="A4A3A4"/>
          </p15:clr>
        </p15:guide>
        <p15:guide id="9" pos="503">
          <p15:clr>
            <a:srgbClr val="A4A3A4"/>
          </p15:clr>
        </p15:guide>
        <p15:guide id="10" pos="5257">
          <p15:clr>
            <a:srgbClr val="A4A3A4"/>
          </p15:clr>
        </p15:guide>
        <p15:guide id="11" pos="4608">
          <p15:clr>
            <a:srgbClr val="A4A3A4"/>
          </p15:clr>
        </p15:guide>
        <p15:guide id="12" pos="2448">
          <p15:clr>
            <a:srgbClr val="A4A3A4"/>
          </p15:clr>
        </p15:guide>
        <p15:guide id="13" pos="5545">
          <p15:clr>
            <a:srgbClr val="A4A3A4"/>
          </p15:clr>
        </p15:guide>
        <p15:guide id="14" pos="2772">
          <p15:clr>
            <a:srgbClr val="A4A3A4"/>
          </p15:clr>
        </p15:guide>
        <p15:guide id="15" pos="480">
          <p15:clr>
            <a:srgbClr val="A4A3A4"/>
          </p15:clr>
        </p15:guide>
        <p15:guide id="16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558ED5"/>
    <a:srgbClr val="3C7474"/>
    <a:srgbClr val="007A37"/>
    <a:srgbClr val="A50021"/>
    <a:srgbClr val="2B6DFF"/>
    <a:srgbClr val="8D5397"/>
    <a:srgbClr val="BE95C5"/>
    <a:srgbClr val="DCB7EB"/>
    <a:srgbClr val="AB5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6310" autoAdjust="0"/>
  </p:normalViewPr>
  <p:slideViewPr>
    <p:cSldViewPr>
      <p:cViewPr varScale="1">
        <p:scale>
          <a:sx n="73" d="100"/>
          <a:sy n="73" d="100"/>
        </p:scale>
        <p:origin x="1723" y="5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2880"/>
        <p:guide pos="503"/>
        <p:guide pos="5257"/>
        <p:guide pos="4608"/>
        <p:guide pos="2448"/>
        <p:guide pos="5545"/>
        <p:guide pos="2772"/>
        <p:guide pos="48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127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56694-3725-4C33-883B-3D0898E0ED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E20EA-25E6-4D6F-AD12-3EFCC30F8AE3}">
      <dgm:prSet custT="1"/>
      <dgm:spPr/>
      <dgm:t>
        <a:bodyPr/>
        <a:lstStyle/>
        <a:p>
          <a:pPr algn="ctr"/>
          <a:r>
            <a:rPr lang="bg-BG" sz="32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 иновациите и растежа</a:t>
          </a:r>
          <a:endParaRPr lang="en-US" sz="32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47D978-2A16-4E05-966E-2FDEF08B95C4}" type="parTrans" cxnId="{CFA42ABC-B513-4E7B-8A3A-D403EEA7376B}">
      <dgm:prSet/>
      <dgm:spPr/>
      <dgm:t>
        <a:bodyPr/>
        <a:lstStyle/>
        <a:p>
          <a:endParaRPr lang="en-US"/>
        </a:p>
      </dgm:t>
    </dgm:pt>
    <dgm:pt modelId="{7128C947-5F41-4C3E-8B48-4CC22D63421F}" type="sibTrans" cxnId="{CFA42ABC-B513-4E7B-8A3A-D403EEA7376B}">
      <dgm:prSet/>
      <dgm:spPr/>
      <dgm:t>
        <a:bodyPr/>
        <a:lstStyle/>
        <a:p>
          <a:endParaRPr lang="en-US"/>
        </a:p>
      </dgm:t>
    </dgm:pt>
    <dgm:pt modelId="{5415976C-DAC9-4774-8E1B-16F95DFCBDAD}">
      <dgm:prSet custT="1"/>
      <dgm:spPr/>
      <dgm:t>
        <a:bodyPr/>
        <a:lstStyle/>
        <a:p>
          <a:pPr algn="ctr"/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МЕРКИ ЗА НАСЪРЧАВАНЕ НА ИНОВАЦИИТЕ И РАСТЕЖА НА ПРЕДПРИЯТИЯТА:</a:t>
          </a:r>
        </a:p>
        <a:p>
          <a:pPr algn="ctr"/>
          <a:r>
            <a:rPr lang="ru-RU" sz="2800" b="1" kern="1200" dirty="0" err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възможности</a:t>
          </a:r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за </a:t>
          </a:r>
          <a:r>
            <a:rPr lang="bg-BG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предприятията от областта на спорта</a:t>
          </a:r>
          <a:endParaRPr lang="en-US" sz="28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D662A2-37F5-47C8-8B03-B0E8DAFB4F11}" type="parTrans" cxnId="{62CC79EB-5C08-4801-8957-E882326999C7}">
      <dgm:prSet/>
      <dgm:spPr/>
      <dgm:t>
        <a:bodyPr/>
        <a:lstStyle/>
        <a:p>
          <a:endParaRPr lang="en-US"/>
        </a:p>
      </dgm:t>
    </dgm:pt>
    <dgm:pt modelId="{B78C7D2A-6CBD-485D-ACEC-6B9317902B5F}" type="sibTrans" cxnId="{62CC79EB-5C08-4801-8957-E882326999C7}">
      <dgm:prSet/>
      <dgm:spPr/>
      <dgm:t>
        <a:bodyPr/>
        <a:lstStyle/>
        <a:p>
          <a:endParaRPr lang="en-US"/>
        </a:p>
      </dgm:t>
    </dgm:pt>
    <dgm:pt modelId="{DB852E4D-CDC4-4DD6-9ACF-F8FB9D42FAF7}">
      <dgm:prSet custT="1"/>
      <dgm:spPr/>
      <dgm:t>
        <a:bodyPr/>
        <a:lstStyle/>
        <a:p>
          <a:pPr algn="ctr"/>
          <a:endParaRPr lang="en-US" sz="2800" b="1" i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00C271-8DC9-4695-9A69-1D3FA3848565}" type="parTrans" cxnId="{26B17481-CABE-47A1-82D7-056E4FD0A0A4}">
      <dgm:prSet/>
      <dgm:spPr/>
      <dgm:t>
        <a:bodyPr/>
        <a:lstStyle/>
        <a:p>
          <a:endParaRPr lang="en-US"/>
        </a:p>
      </dgm:t>
    </dgm:pt>
    <dgm:pt modelId="{51285DFB-7E09-4544-B429-109ECEC3F84B}" type="sibTrans" cxnId="{26B17481-CABE-47A1-82D7-056E4FD0A0A4}">
      <dgm:prSet/>
      <dgm:spPr/>
      <dgm:t>
        <a:bodyPr/>
        <a:lstStyle/>
        <a:p>
          <a:endParaRPr lang="en-US"/>
        </a:p>
      </dgm:t>
    </dgm:pt>
    <dgm:pt modelId="{0ABFE0BB-3783-473E-9502-2F5CF567B452}" type="pres">
      <dgm:prSet presAssocID="{82C56694-3725-4C33-883B-3D0898E0ED9F}" presName="vert0" presStyleCnt="0">
        <dgm:presLayoutVars>
          <dgm:dir/>
          <dgm:animOne val="branch"/>
          <dgm:animLvl val="lvl"/>
        </dgm:presLayoutVars>
      </dgm:prSet>
      <dgm:spPr/>
    </dgm:pt>
    <dgm:pt modelId="{71A3B296-A87C-46EC-B8EA-459BF7385355}" type="pres">
      <dgm:prSet presAssocID="{491E20EA-25E6-4D6F-AD12-3EFCC30F8AE3}" presName="thickLine" presStyleLbl="alignNode1" presStyleIdx="0" presStyleCnt="3"/>
      <dgm:spPr/>
    </dgm:pt>
    <dgm:pt modelId="{1FE621A9-0277-4045-B9C8-DEA8821F5D68}" type="pres">
      <dgm:prSet presAssocID="{491E20EA-25E6-4D6F-AD12-3EFCC30F8AE3}" presName="horz1" presStyleCnt="0"/>
      <dgm:spPr/>
    </dgm:pt>
    <dgm:pt modelId="{372B105A-46D1-40D5-86B2-3B1CCE228C41}" type="pres">
      <dgm:prSet presAssocID="{491E20EA-25E6-4D6F-AD12-3EFCC30F8AE3}" presName="tx1" presStyleLbl="revTx" presStyleIdx="0" presStyleCnt="3"/>
      <dgm:spPr/>
    </dgm:pt>
    <dgm:pt modelId="{C759D668-25B3-4A1B-BB12-14AAA60CF1E1}" type="pres">
      <dgm:prSet presAssocID="{491E20EA-25E6-4D6F-AD12-3EFCC30F8AE3}" presName="vert1" presStyleCnt="0"/>
      <dgm:spPr/>
    </dgm:pt>
    <dgm:pt modelId="{3C8C8DBF-CA92-488E-A993-E54274FAD938}" type="pres">
      <dgm:prSet presAssocID="{5415976C-DAC9-4774-8E1B-16F95DFCBDAD}" presName="thickLine" presStyleLbl="alignNode1" presStyleIdx="1" presStyleCnt="3" custLinFactNeighborX="3559" custLinFactNeighborY="-1890"/>
      <dgm:spPr/>
    </dgm:pt>
    <dgm:pt modelId="{B08650AF-9C37-47F5-B195-6C1C58E5D35F}" type="pres">
      <dgm:prSet presAssocID="{5415976C-DAC9-4774-8E1B-16F95DFCBDAD}" presName="horz1" presStyleCnt="0"/>
      <dgm:spPr/>
    </dgm:pt>
    <dgm:pt modelId="{9BE7DDAC-B3D9-49B4-9924-EB5A26D355B5}" type="pres">
      <dgm:prSet presAssocID="{5415976C-DAC9-4774-8E1B-16F95DFCBDAD}" presName="tx1" presStyleLbl="revTx" presStyleIdx="1" presStyleCnt="3"/>
      <dgm:spPr/>
    </dgm:pt>
    <dgm:pt modelId="{A833767A-CE97-4EDF-90AC-FDBFD6C9811B}" type="pres">
      <dgm:prSet presAssocID="{5415976C-DAC9-4774-8E1B-16F95DFCBDAD}" presName="vert1" presStyleCnt="0"/>
      <dgm:spPr/>
    </dgm:pt>
    <dgm:pt modelId="{8BDFC6D2-5197-49A0-9D7F-E90FF097322A}" type="pres">
      <dgm:prSet presAssocID="{DB852E4D-CDC4-4DD6-9ACF-F8FB9D42FAF7}" presName="thickLine" presStyleLbl="alignNode1" presStyleIdx="2" presStyleCnt="3"/>
      <dgm:spPr/>
    </dgm:pt>
    <dgm:pt modelId="{78B02445-BAC5-4F61-9CF6-68801FA7F88A}" type="pres">
      <dgm:prSet presAssocID="{DB852E4D-CDC4-4DD6-9ACF-F8FB9D42FAF7}" presName="horz1" presStyleCnt="0"/>
      <dgm:spPr/>
    </dgm:pt>
    <dgm:pt modelId="{42B2C912-A2F6-4427-981C-CE2457F755D1}" type="pres">
      <dgm:prSet presAssocID="{DB852E4D-CDC4-4DD6-9ACF-F8FB9D42FAF7}" presName="tx1" presStyleLbl="revTx" presStyleIdx="2" presStyleCnt="3"/>
      <dgm:spPr/>
    </dgm:pt>
    <dgm:pt modelId="{106607F2-6894-43F6-BD66-6A76C2B52CAB}" type="pres">
      <dgm:prSet presAssocID="{DB852E4D-CDC4-4DD6-9ACF-F8FB9D42FAF7}" presName="vert1" presStyleCnt="0"/>
      <dgm:spPr/>
    </dgm:pt>
  </dgm:ptLst>
  <dgm:cxnLst>
    <dgm:cxn modelId="{01293B35-4388-4160-A031-9914D9E8D837}" type="presOf" srcId="{491E20EA-25E6-4D6F-AD12-3EFCC30F8AE3}" destId="{372B105A-46D1-40D5-86B2-3B1CCE228C41}" srcOrd="0" destOrd="0" presId="urn:microsoft.com/office/officeart/2008/layout/LinedList"/>
    <dgm:cxn modelId="{61342D55-56A1-4D07-8B64-1A16690E8E2E}" type="presOf" srcId="{82C56694-3725-4C33-883B-3D0898E0ED9F}" destId="{0ABFE0BB-3783-473E-9502-2F5CF567B452}" srcOrd="0" destOrd="0" presId="urn:microsoft.com/office/officeart/2008/layout/LinedList"/>
    <dgm:cxn modelId="{26B17481-CABE-47A1-82D7-056E4FD0A0A4}" srcId="{82C56694-3725-4C33-883B-3D0898E0ED9F}" destId="{DB852E4D-CDC4-4DD6-9ACF-F8FB9D42FAF7}" srcOrd="2" destOrd="0" parTransId="{6100C271-8DC9-4695-9A69-1D3FA3848565}" sibTransId="{51285DFB-7E09-4544-B429-109ECEC3F84B}"/>
    <dgm:cxn modelId="{313482AA-4AEC-4412-BA8D-3115ECA9C37E}" type="presOf" srcId="{DB852E4D-CDC4-4DD6-9ACF-F8FB9D42FAF7}" destId="{42B2C912-A2F6-4427-981C-CE2457F755D1}" srcOrd="0" destOrd="0" presId="urn:microsoft.com/office/officeart/2008/layout/LinedList"/>
    <dgm:cxn modelId="{CFA42ABC-B513-4E7B-8A3A-D403EEA7376B}" srcId="{82C56694-3725-4C33-883B-3D0898E0ED9F}" destId="{491E20EA-25E6-4D6F-AD12-3EFCC30F8AE3}" srcOrd="0" destOrd="0" parTransId="{0F47D978-2A16-4E05-966E-2FDEF08B95C4}" sibTransId="{7128C947-5F41-4C3E-8B48-4CC22D63421F}"/>
    <dgm:cxn modelId="{328FBDDC-5A70-4940-ABE2-D4A9F4D30E00}" type="presOf" srcId="{5415976C-DAC9-4774-8E1B-16F95DFCBDAD}" destId="{9BE7DDAC-B3D9-49B4-9924-EB5A26D355B5}" srcOrd="0" destOrd="0" presId="urn:microsoft.com/office/officeart/2008/layout/LinedList"/>
    <dgm:cxn modelId="{62CC79EB-5C08-4801-8957-E882326999C7}" srcId="{82C56694-3725-4C33-883B-3D0898E0ED9F}" destId="{5415976C-DAC9-4774-8E1B-16F95DFCBDAD}" srcOrd="1" destOrd="0" parTransId="{3DD662A2-37F5-47C8-8B03-B0E8DAFB4F11}" sibTransId="{B78C7D2A-6CBD-485D-ACEC-6B9317902B5F}"/>
    <dgm:cxn modelId="{AFBFE12C-957D-4D77-936B-0140B5F9E093}" type="presParOf" srcId="{0ABFE0BB-3783-473E-9502-2F5CF567B452}" destId="{71A3B296-A87C-46EC-B8EA-459BF7385355}" srcOrd="0" destOrd="0" presId="urn:microsoft.com/office/officeart/2008/layout/LinedList"/>
    <dgm:cxn modelId="{2EFCA36C-9BDB-4AB6-990A-94DB4B111C3C}" type="presParOf" srcId="{0ABFE0BB-3783-473E-9502-2F5CF567B452}" destId="{1FE621A9-0277-4045-B9C8-DEA8821F5D68}" srcOrd="1" destOrd="0" presId="urn:microsoft.com/office/officeart/2008/layout/LinedList"/>
    <dgm:cxn modelId="{1A1260E9-DBA3-4F55-8064-ADDB0A92DD01}" type="presParOf" srcId="{1FE621A9-0277-4045-B9C8-DEA8821F5D68}" destId="{372B105A-46D1-40D5-86B2-3B1CCE228C41}" srcOrd="0" destOrd="0" presId="urn:microsoft.com/office/officeart/2008/layout/LinedList"/>
    <dgm:cxn modelId="{93ABF97B-26FF-4FCE-85F0-BFBCC1AFA205}" type="presParOf" srcId="{1FE621A9-0277-4045-B9C8-DEA8821F5D68}" destId="{C759D668-25B3-4A1B-BB12-14AAA60CF1E1}" srcOrd="1" destOrd="0" presId="urn:microsoft.com/office/officeart/2008/layout/LinedList"/>
    <dgm:cxn modelId="{80C4B451-B124-4A70-A833-142DCF8D951B}" type="presParOf" srcId="{0ABFE0BB-3783-473E-9502-2F5CF567B452}" destId="{3C8C8DBF-CA92-488E-A993-E54274FAD938}" srcOrd="2" destOrd="0" presId="urn:microsoft.com/office/officeart/2008/layout/LinedList"/>
    <dgm:cxn modelId="{8231C95F-DA69-41C7-8FF5-982138C68CA0}" type="presParOf" srcId="{0ABFE0BB-3783-473E-9502-2F5CF567B452}" destId="{B08650AF-9C37-47F5-B195-6C1C58E5D35F}" srcOrd="3" destOrd="0" presId="urn:microsoft.com/office/officeart/2008/layout/LinedList"/>
    <dgm:cxn modelId="{6993EB87-7359-4C4B-B560-78A10DE294DA}" type="presParOf" srcId="{B08650AF-9C37-47F5-B195-6C1C58E5D35F}" destId="{9BE7DDAC-B3D9-49B4-9924-EB5A26D355B5}" srcOrd="0" destOrd="0" presId="urn:microsoft.com/office/officeart/2008/layout/LinedList"/>
    <dgm:cxn modelId="{D6EA8AE2-4F63-4A3B-A888-5B29F071FD3E}" type="presParOf" srcId="{B08650AF-9C37-47F5-B195-6C1C58E5D35F}" destId="{A833767A-CE97-4EDF-90AC-FDBFD6C9811B}" srcOrd="1" destOrd="0" presId="urn:microsoft.com/office/officeart/2008/layout/LinedList"/>
    <dgm:cxn modelId="{6FC9FB16-7C9D-4953-9CF4-EB9AB39623B4}" type="presParOf" srcId="{0ABFE0BB-3783-473E-9502-2F5CF567B452}" destId="{8BDFC6D2-5197-49A0-9D7F-E90FF097322A}" srcOrd="4" destOrd="0" presId="urn:microsoft.com/office/officeart/2008/layout/LinedList"/>
    <dgm:cxn modelId="{85A7B9B2-9602-466E-9892-366F717966D8}" type="presParOf" srcId="{0ABFE0BB-3783-473E-9502-2F5CF567B452}" destId="{78B02445-BAC5-4F61-9CF6-68801FA7F88A}" srcOrd="5" destOrd="0" presId="urn:microsoft.com/office/officeart/2008/layout/LinedList"/>
    <dgm:cxn modelId="{C24A2A6B-0BC5-4E5F-BF3E-A6C6BABD07A0}" type="presParOf" srcId="{78B02445-BAC5-4F61-9CF6-68801FA7F88A}" destId="{42B2C912-A2F6-4427-981C-CE2457F755D1}" srcOrd="0" destOrd="0" presId="urn:microsoft.com/office/officeart/2008/layout/LinedList"/>
    <dgm:cxn modelId="{C2F96A65-6FC8-4A09-A598-339DF701DD08}" type="presParOf" srcId="{78B02445-BAC5-4F61-9CF6-68801FA7F88A}" destId="{106607F2-6894-43F6-BD66-6A76C2B52C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B296-A87C-46EC-B8EA-459BF7385355}">
      <dsp:nvSpPr>
        <dsp:cNvPr id="0" name=""/>
        <dsp:cNvSpPr/>
      </dsp:nvSpPr>
      <dsp:spPr>
        <a:xfrm>
          <a:off x="0" y="3411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B105A-46D1-40D5-86B2-3B1CCE228C41}">
      <dsp:nvSpPr>
        <dsp:cNvPr id="0" name=""/>
        <dsp:cNvSpPr/>
      </dsp:nvSpPr>
      <dsp:spPr>
        <a:xfrm>
          <a:off x="0" y="3411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 иновациите и растежа</a:t>
          </a:r>
          <a:endParaRPr lang="en-US" sz="32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411"/>
        <a:ext cx="8564035" cy="2326568"/>
      </dsp:txXfrm>
    </dsp:sp>
    <dsp:sp modelId="{3C8C8DBF-CA92-488E-A993-E54274FAD938}">
      <dsp:nvSpPr>
        <dsp:cNvPr id="0" name=""/>
        <dsp:cNvSpPr/>
      </dsp:nvSpPr>
      <dsp:spPr>
        <a:xfrm>
          <a:off x="0" y="2286007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7DDAC-B3D9-49B4-9924-EB5A26D355B5}">
      <dsp:nvSpPr>
        <dsp:cNvPr id="0" name=""/>
        <dsp:cNvSpPr/>
      </dsp:nvSpPr>
      <dsp:spPr>
        <a:xfrm>
          <a:off x="0" y="2329979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МЕРКИ ЗА НАСЪРЧАВАНЕ НА ИНОВАЦИИТЕ И РАСТЕЖА НА ПРЕДПРИЯТИЯТА: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възможности</a:t>
          </a:r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за </a:t>
          </a:r>
          <a:r>
            <a:rPr lang="bg-BG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предприятията от областта на спорта</a:t>
          </a:r>
          <a:endParaRPr lang="en-US" sz="28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329979"/>
        <a:ext cx="8564035" cy="2326568"/>
      </dsp:txXfrm>
    </dsp:sp>
    <dsp:sp modelId="{8BDFC6D2-5197-49A0-9D7F-E90FF097322A}">
      <dsp:nvSpPr>
        <dsp:cNvPr id="0" name=""/>
        <dsp:cNvSpPr/>
      </dsp:nvSpPr>
      <dsp:spPr>
        <a:xfrm>
          <a:off x="0" y="4656548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2C912-A2F6-4427-981C-CE2457F755D1}">
      <dsp:nvSpPr>
        <dsp:cNvPr id="0" name=""/>
        <dsp:cNvSpPr/>
      </dsp:nvSpPr>
      <dsp:spPr>
        <a:xfrm>
          <a:off x="0" y="4656548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i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656548"/>
        <a:ext cx="8564035" cy="232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F606E-90DF-4E5E-981B-65D896F86000}" type="datetimeFigureOut">
              <a:rPr lang="en-US"/>
              <a:pPr>
                <a:defRPr/>
              </a:pPr>
              <a:t>4/25/2023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9AD15E-0751-4746-996B-AD8A43771B2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9540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E09B38-711C-4572-8ADD-1783B87B4CD0}" type="datetimeFigureOut">
              <a:rPr lang="en-US"/>
              <a:pPr>
                <a:defRPr/>
              </a:pPr>
              <a:t>4/25/2023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1D231C-F067-4B81-82BF-4D6D280B457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813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1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653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40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6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67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3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Проекти в сферата на спорта:</a:t>
            </a:r>
            <a:r>
              <a:rPr lang="bg-BG" baseline="0" dirty="0"/>
              <a:t> 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КИД 93 - „Спорт и други дейности, свързани с развлечения и отдих“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2134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69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DC3-D1AA-437D-8716-5A1D72083B5E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896F-8AB9-41CB-A37D-45434C64EF80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1D7C-187E-4C08-AAD4-B297997953F6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2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ED7B-D4ED-4A4B-869C-4CA75CEFDF55}" type="datetime1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560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5B986-62FE-4FBD-B7A4-519CEEF2399F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6BB2F-356E-4D4C-A809-B542042A8216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819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BBC60-5CD1-4247-94F5-F4FC48769F57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288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6A5B5-985B-46ED-B789-E0EF0DE6CB41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5738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A30E3-0FDC-4F7D-9D97-0D94D3D4A074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6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8409-7AB8-4B72-8F2B-00AB1D9190D6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689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CED62-ADDD-4450-B26D-1F5FB7A3EAB6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626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13F9-9C7C-4C7B-AB98-0AD97A1B2A68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10DEF-C6AD-4D9C-BBB8-26E9533B1216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831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546C2-D3FA-4605-984B-42F4EB625DF9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97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B7A5D-9691-46FE-9A4E-7D4BA11BA940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557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2DDB1-AC1D-418A-AE72-98C487A6CA2D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940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DD0-667E-4D2F-85F9-FACC40DD16B5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41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3CA7-628D-4E8E-84C2-F64507B2B8C8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99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B2E0-822D-43E4-827A-676C807E592B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83361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AF54-F8FF-49F5-883F-493CB08805F0}" type="datetime1">
              <a:rPr lang="bg-BG" smtClean="0"/>
              <a:t>25.4.2023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3762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D0C6-2F63-4FDF-96F4-28638258FE22}" type="datetime1">
              <a:rPr lang="bg-BG" smtClean="0"/>
              <a:t>25.4.2023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325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6C02-FB96-4ECB-980E-0E59BDFDF180}" type="datetime1">
              <a:rPr lang="bg-BG" smtClean="0"/>
              <a:t>25.4.2023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11821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0274-A1C3-4078-9AFC-A70DAF7A6361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EAFD-1309-470A-99DF-40BD38200E0E}" type="datetime1">
              <a:rPr lang="bg-BG" smtClean="0"/>
              <a:t>25.4.2023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04473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CCF1-FAD2-4762-BBBC-FABAE37DC2FF}" type="datetime1">
              <a:rPr lang="bg-BG" smtClean="0"/>
              <a:t>25.4.2023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59626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0FE7-3CAC-4F45-8856-9985810B2B2A}" type="datetime1">
              <a:rPr lang="bg-BG" smtClean="0"/>
              <a:t>25.4.2023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981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E672-5B01-4498-95D9-CF0F4A39ACB4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209072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7EAD-1A53-4673-85AF-3FDB841CE909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87120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BEC1-6A72-47AE-B68E-28A6367E9B87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1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027-59CA-4619-BDE1-85D4BA2EC8D3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7170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042F-4E2E-4BFB-8B55-D18367CFC8E4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133381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FD93-D3B2-4CC6-BE47-53BD952667B8}" type="datetime1">
              <a:rPr lang="bg-BG" smtClean="0"/>
              <a:t>25.4.2023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7885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5CD1-2AE2-487D-BE69-C7638F703F06}" type="datetime1">
              <a:rPr lang="bg-BG" smtClean="0"/>
              <a:t>25.4.2023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230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FFB-87DC-4BA5-B74B-8A81619342FC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1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44EE-8E1A-433A-9DDE-CACFCA35034B}" type="datetime1">
              <a:rPr lang="bg-BG" smtClean="0"/>
              <a:t>25.4.2023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414435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C229-A31E-4BF6-91E9-DB8811EA02F8}" type="datetime1">
              <a:rPr lang="bg-BG" smtClean="0"/>
              <a:t>25.4.2023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065900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5DC1-69C0-42E2-A673-0D910F7BBDBE}" type="datetime1">
              <a:rPr lang="bg-BG" smtClean="0"/>
              <a:t>25.4.2023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819354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D052-C35D-4BF0-B124-A0DED98629EC}" type="datetime1">
              <a:rPr lang="bg-BG" smtClean="0"/>
              <a:t>25.4.2023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5598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6841-F9A0-4DAC-9FCA-282CEB688D07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966307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5FFA-4957-41B6-A899-772FD0CA2478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753358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63CE-C39B-4A72-9B63-551B9FE4580B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1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FFA1-0919-4FC6-9FB0-67E91DC60DC1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9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62B0-158E-4542-B13A-D271FA752EE3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2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DAE6-C0FD-4F33-A8AC-EB7A3D7A8847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9329-0F77-499A-A402-7AB7FAA63706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98F1-DB76-4D25-BAA2-5FD24CB7C1CD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7138-100B-408B-BD5C-7811423A8FB2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t>25.4.2023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5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E3EC9-4FE0-4226-BEA4-39A8EFAB800F}" type="datetime1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25.4.2023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8F7298-9D47-4F64-9761-4DBF9937EC74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974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0B219D-5176-475B-B9CA-97420A12E019}" type="datetime1">
              <a:rPr lang="bg-BG" smtClean="0"/>
              <a:t>25.4.2023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384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hyperlink" Target="http://www.mig.gov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35D7683-DB43-4D65-B9CA-B99C9C9A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391770"/>
              </p:ext>
            </p:extLst>
          </p:nvPr>
        </p:nvGraphicFramePr>
        <p:xfrm>
          <a:off x="304800" y="990600"/>
          <a:ext cx="8564035" cy="698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72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119"/>
            <a:ext cx="8981004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ПНИИДИТ: Стратегически интервенции </a:t>
            </a:r>
            <a:r>
              <a:rPr lang="bg-B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г.</a:t>
            </a:r>
          </a:p>
        </p:txBody>
      </p:sp>
      <p:sp>
        <p:nvSpPr>
          <p:cNvPr id="23" name="Freeform 22"/>
          <p:cNvSpPr/>
          <p:nvPr/>
        </p:nvSpPr>
        <p:spPr>
          <a:xfrm>
            <a:off x="1245308" y="1253692"/>
            <a:ext cx="2077708" cy="3886200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56374" y="5237655"/>
            <a:ext cx="1966642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109" y="1326662"/>
            <a:ext cx="2284898" cy="23996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Допълващо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 на избрани от ЕК Европейски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цифрови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иновационни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хъбове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15 млн. лева</a:t>
            </a: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307" y="3580940"/>
            <a:ext cx="2037779" cy="1177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050" b="1" i="1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500" b="1" i="1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Целева група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ЕЦИХ, определени за допълващо финансиране от ЕК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71955" y="5592405"/>
            <a:ext cx="173548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Април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2023</a:t>
            </a:r>
          </a:p>
        </p:txBody>
      </p:sp>
      <p:sp>
        <p:nvSpPr>
          <p:cNvPr id="24" name="Freeform 23"/>
          <p:cNvSpPr/>
          <p:nvPr/>
        </p:nvSpPr>
        <p:spPr>
          <a:xfrm>
            <a:off x="5699800" y="1290023"/>
            <a:ext cx="2069194" cy="3849869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4796" y="1357332"/>
            <a:ext cx="2028322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Ваучерна схема за МСП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25 млн. лева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9928" y="2894409"/>
            <a:ext cx="2043190" cy="21698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500" b="1" i="1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Целева група </a:t>
            </a:r>
            <a:r>
              <a:rPr kumimoji="0" lang="bg-BG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МСП, в сътрудничество с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ЦВП, ЦК,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ключови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обекти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от НПКНИ,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лабораторен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комплекс към СТП и др.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изследователски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организации и лаборатории </a:t>
            </a:r>
            <a:endParaRPr kumimoji="0" lang="bg-BG" sz="1500" b="0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820332" y="5247474"/>
            <a:ext cx="1966642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1712" y="5507284"/>
            <a:ext cx="173548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Ноември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2023</a:t>
            </a:r>
          </a:p>
        </p:txBody>
      </p:sp>
      <p:sp>
        <p:nvSpPr>
          <p:cNvPr id="30" name="Freeform 29"/>
          <p:cNvSpPr/>
          <p:nvPr/>
        </p:nvSpPr>
        <p:spPr>
          <a:xfrm>
            <a:off x="3461432" y="1253692"/>
            <a:ext cx="2079554" cy="3863419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6680" y="1308624"/>
            <a:ext cx="2154305" cy="19343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Финансиране на проекти, успешно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преминали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 процедура по селекция на ЕК </a:t>
            </a:r>
            <a:r>
              <a:rPr kumimoji="0" lang="bg-BG" sz="15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и получили „Печат за високи постижения“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92699" y="3013398"/>
            <a:ext cx="2201353" cy="21058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1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191135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52 млн. лв.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1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500" b="1" i="1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Целева група </a:t>
            </a:r>
            <a:endParaRPr kumimoji="0" lang="bg-BG" sz="1500" b="0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ЕЦИХ,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отличени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от ЕК с „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Печат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високи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постижения“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574344" y="5237655"/>
            <a:ext cx="1966642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8D539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1830" y="5569624"/>
            <a:ext cx="173548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kern="0" dirty="0">
                <a:solidFill>
                  <a:srgbClr val="8D5397"/>
                </a:solidFill>
                <a:latin typeface="Trebuchet MS"/>
              </a:rPr>
              <a:t>Май</a:t>
            </a: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8D539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999" y="6492875"/>
            <a:ext cx="1828800" cy="3651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6654DDAA-69BB-4BC9-A64E-D633361939AD}" type="slidenum">
              <a:rPr lang="bg-BG" smtClean="0"/>
              <a:pPr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651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93A10EA-5DA4-4207-B890-BA9AF77B6590}"/>
              </a:ext>
            </a:extLst>
          </p:cNvPr>
          <p:cNvSpPr/>
          <p:nvPr/>
        </p:nvSpPr>
        <p:spPr>
          <a:xfrm>
            <a:off x="3485924" y="3042633"/>
            <a:ext cx="256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9A6ED-98C7-484D-BA09-9B2F82840CAB}"/>
              </a:ext>
            </a:extLst>
          </p:cNvPr>
          <p:cNvSpPr txBox="1"/>
          <p:nvPr/>
        </p:nvSpPr>
        <p:spPr>
          <a:xfrm>
            <a:off x="4553263" y="1309680"/>
            <a:ext cx="246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1253032" y="3862514"/>
            <a:ext cx="223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304800" y="1309680"/>
            <a:ext cx="838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latin typeface="Trebuchet MS" panose="020B0603020202020204" pitchFamily="34" charset="0"/>
              </a:rPr>
              <a:t>През</a:t>
            </a:r>
            <a:r>
              <a:rPr lang="ru-RU" b="1" dirty="0">
                <a:latin typeface="Trebuchet MS" panose="020B0603020202020204" pitchFamily="34" charset="0"/>
              </a:rPr>
              <a:t> </a:t>
            </a:r>
            <a:r>
              <a:rPr lang="ru-RU" b="1" dirty="0" err="1">
                <a:latin typeface="Trebuchet MS" panose="020B0603020202020204" pitchFamily="34" charset="0"/>
              </a:rPr>
              <a:t>програмен</a:t>
            </a:r>
            <a:r>
              <a:rPr lang="ru-RU" b="1" dirty="0">
                <a:latin typeface="Trebuchet MS" panose="020B0603020202020204" pitchFamily="34" charset="0"/>
              </a:rPr>
              <a:t> период 2014-2020 г. в </a:t>
            </a:r>
            <a:r>
              <a:rPr lang="ru-RU" b="1" dirty="0" err="1">
                <a:latin typeface="Trebuchet MS" panose="020B0603020202020204" pitchFamily="34" charset="0"/>
              </a:rPr>
              <a:t>рамките</a:t>
            </a:r>
            <a:r>
              <a:rPr lang="ru-RU" b="1" dirty="0">
                <a:latin typeface="Trebuchet MS" panose="020B0603020202020204" pitchFamily="34" charset="0"/>
              </a:rPr>
              <a:t> на ОПИК </a:t>
            </a:r>
            <a:r>
              <a:rPr lang="ru-RU" b="1" dirty="0" err="1">
                <a:latin typeface="Trebuchet MS" panose="020B0603020202020204" pitchFamily="34" charset="0"/>
              </a:rPr>
              <a:t>са</a:t>
            </a:r>
            <a:r>
              <a:rPr lang="ru-RU" b="1" dirty="0">
                <a:latin typeface="Trebuchet MS" panose="020B0603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подкрепени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проекти от </a:t>
            </a:r>
            <a:r>
              <a:rPr lang="ru-RU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сферата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на спорта за</a:t>
            </a:r>
            <a:r>
              <a:rPr lang="ru-RU" b="1" dirty="0">
                <a:latin typeface="Trebuchet MS" panose="020B0603020202020204" pitchFamily="34" charset="0"/>
              </a:rPr>
              <a:t>: </a:t>
            </a:r>
          </a:p>
          <a:p>
            <a:pPr algn="just"/>
            <a:endParaRPr lang="ru-RU" sz="1000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Преодоляване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икономическите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последствия от пандемията </a:t>
            </a:r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COVID-1</a:t>
            </a: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9</a:t>
            </a:r>
            <a:r>
              <a:rPr lang="bg-BG" b="1" dirty="0">
                <a:latin typeface="Trebuchet MS" panose="020B0603020202020204" pitchFamily="34" charset="0"/>
              </a:rPr>
              <a:t> - 371 проекта, на обща стойност 3 754 489.73 лв. </a:t>
            </a:r>
          </a:p>
          <a:p>
            <a:pPr algn="just"/>
            <a:endParaRPr lang="bg-BG" sz="1000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Подобряване на производствения капацитет в МСП </a:t>
            </a:r>
            <a:r>
              <a:rPr lang="bg-BG" b="1" dirty="0">
                <a:latin typeface="Trebuchet MS" panose="020B0603020202020204" pitchFamily="34" charset="0"/>
              </a:rPr>
              <a:t>– 4 проекта, на обща стойност 3 283 544.98лв. </a:t>
            </a:r>
          </a:p>
          <a:p>
            <a:pPr algn="just"/>
            <a:endParaRPr lang="bg-BG" sz="1000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Внедряване на иновации в предприятията </a:t>
            </a:r>
            <a:r>
              <a:rPr lang="ru-RU" b="1" dirty="0">
                <a:latin typeface="Trebuchet MS" panose="020B0603020202020204" pitchFamily="34" charset="0"/>
              </a:rPr>
              <a:t>- 2 проекта на обща </a:t>
            </a:r>
            <a:r>
              <a:rPr lang="ru-RU" b="1" dirty="0" err="1">
                <a:latin typeface="Trebuchet MS" panose="020B0603020202020204" pitchFamily="34" charset="0"/>
              </a:rPr>
              <a:t>стойност</a:t>
            </a:r>
            <a:r>
              <a:rPr lang="ru-RU" b="1" dirty="0">
                <a:latin typeface="Trebuchet MS" panose="020B0603020202020204" pitchFamily="34" charset="0"/>
              </a:rPr>
              <a:t> 917 925.00 лв.</a:t>
            </a:r>
          </a:p>
          <a:p>
            <a:pPr algn="just"/>
            <a:endParaRPr lang="ru-RU" sz="1000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Разработване на иновации от стартиращи предприятия </a:t>
            </a:r>
            <a:r>
              <a:rPr lang="bg-BG" b="1" dirty="0">
                <a:latin typeface="Trebuchet MS" panose="020B0603020202020204" pitchFamily="34" charset="0"/>
              </a:rPr>
              <a:t>- 2 проекта на обща стойност 868 450.00 лв. </a:t>
            </a:r>
          </a:p>
          <a:p>
            <a:pPr algn="just"/>
            <a:endParaRPr lang="bg-BG" sz="1000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Разработване на продуктови и </a:t>
            </a:r>
            <a:r>
              <a:rPr lang="ru-RU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производствени</a:t>
            </a:r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 иновации</a:t>
            </a:r>
            <a:r>
              <a:rPr lang="ru-RU" b="1" dirty="0">
                <a:latin typeface="Trebuchet MS" panose="020B0603020202020204" pitchFamily="34" charset="0"/>
              </a:rPr>
              <a:t> - 2 проекта на обща </a:t>
            </a:r>
            <a:r>
              <a:rPr lang="ru-RU" b="1" dirty="0" err="1">
                <a:latin typeface="Trebuchet MS" panose="020B0603020202020204" pitchFamily="34" charset="0"/>
              </a:rPr>
              <a:t>стойност</a:t>
            </a:r>
            <a:r>
              <a:rPr lang="ru-RU" b="1" dirty="0">
                <a:latin typeface="Trebuchet MS" panose="020B0603020202020204" pitchFamily="34" charset="0"/>
              </a:rPr>
              <a:t> 475 915.56 лв. </a:t>
            </a:r>
          </a:p>
          <a:p>
            <a:pPr algn="just"/>
            <a:endParaRPr lang="ru-RU" sz="1000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Енергийна ефективност за малките и средни предприятия </a:t>
            </a:r>
            <a:r>
              <a:rPr lang="bg-BG" b="1" dirty="0">
                <a:latin typeface="Trebuchet MS" panose="020B0603020202020204" pitchFamily="34" charset="0"/>
              </a:rPr>
              <a:t>- </a:t>
            </a:r>
            <a:r>
              <a:rPr lang="ru-RU" b="1" dirty="0">
                <a:latin typeface="Trebuchet MS" panose="020B0603020202020204" pitchFamily="34" charset="0"/>
              </a:rPr>
              <a:t>един проект на </a:t>
            </a:r>
            <a:r>
              <a:rPr lang="ru-RU" b="1" dirty="0" err="1">
                <a:latin typeface="Trebuchet MS" panose="020B0603020202020204" pitchFamily="34" charset="0"/>
              </a:rPr>
              <a:t>стойност</a:t>
            </a:r>
            <a:r>
              <a:rPr lang="ru-RU" b="1" dirty="0">
                <a:latin typeface="Trebuchet MS" panose="020B0603020202020204" pitchFamily="34" charset="0"/>
              </a:rPr>
              <a:t> 505 400,12 лв. </a:t>
            </a:r>
          </a:p>
          <a:p>
            <a:pPr algn="just"/>
            <a:endParaRPr lang="ru-RU" b="1" dirty="0">
              <a:latin typeface="Trebuchet MS" panose="020B0603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rebuchet MS" panose="020B0603020202020204" pitchFamily="34" charset="0"/>
              </a:rPr>
              <a:t>Или общо </a:t>
            </a:r>
            <a:r>
              <a:rPr lang="ru-RU" b="1" u="sng" dirty="0">
                <a:solidFill>
                  <a:srgbClr val="002060"/>
                </a:solidFill>
                <a:latin typeface="Trebuchet MS" panose="020B0603020202020204" pitchFamily="34" charset="0"/>
              </a:rPr>
              <a:t>382 проекта на обща стойност 9 805 725.39 лв. 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pPr marL="171450" indent="-171450">
              <a:buFontTx/>
              <a:buChar char="-"/>
            </a:pPr>
            <a:endParaRPr lang="bg-BG" sz="1200" dirty="0"/>
          </a:p>
          <a:p>
            <a:pPr marL="171450" indent="-171450">
              <a:buFontTx/>
              <a:buChar char="-"/>
            </a:pPr>
            <a:endParaRPr lang="bg-BG" sz="1200" dirty="0"/>
          </a:p>
          <a:p>
            <a:pPr marL="171450" indent="-171450">
              <a:buFontTx/>
              <a:buChar char="-"/>
            </a:pPr>
            <a:endParaRPr lang="bg-BG" sz="1200" dirty="0"/>
          </a:p>
          <a:p>
            <a:endParaRPr lang="bg-BG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3581" y="251516"/>
            <a:ext cx="7335505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 в сферата на спорта, изпълнени по ОПИК 2014-2020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4787"/>
            <a:ext cx="1044980" cy="94222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17761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93A10EA-5DA4-4207-B890-BA9AF77B6590}"/>
              </a:ext>
            </a:extLst>
          </p:cNvPr>
          <p:cNvSpPr/>
          <p:nvPr/>
        </p:nvSpPr>
        <p:spPr>
          <a:xfrm>
            <a:off x="3485924" y="3042633"/>
            <a:ext cx="256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1253032" y="3862514"/>
            <a:ext cx="223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248293" y="1311060"/>
            <a:ext cx="8610599" cy="2785378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Наименование</a:t>
            </a:r>
            <a:r>
              <a:rPr lang="ru-RU" sz="1500" u="sng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Подобряване на </a:t>
            </a:r>
            <a:r>
              <a:rPr lang="ru-RU" sz="1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конкурентоспособността</a:t>
            </a:r>
            <a:r>
              <a:rPr lang="ru-RU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на ТИТАН ИНЖЕНЕРИНГ ЕООД и </a:t>
            </a:r>
            <a:r>
              <a:rPr lang="ru-RU" sz="1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повишаване</a:t>
            </a:r>
            <a:r>
              <a:rPr lang="ru-RU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1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експортния</a:t>
            </a:r>
            <a:r>
              <a:rPr lang="ru-RU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потенциал чрез внедряване на нови технологии в </a:t>
            </a:r>
            <a:r>
              <a:rPr lang="ru-RU" sz="1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производствения</a:t>
            </a:r>
            <a:r>
              <a:rPr lang="ru-RU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5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процес</a:t>
            </a:r>
            <a:endParaRPr lang="ru-RU" sz="1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Бюджет: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700 000.00 лв.</a:t>
            </a:r>
            <a:r>
              <a:rPr lang="en-US" sz="1500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ru-RU" sz="1500" b="1" u="sng" dirty="0" err="1">
                <a:solidFill>
                  <a:schemeClr val="bg1"/>
                </a:solidFill>
                <a:latin typeface="Trebuchet MS" panose="020B0603020202020204" pitchFamily="34" charset="0"/>
              </a:rPr>
              <a:t>Място</a:t>
            </a:r>
            <a:r>
              <a:rPr lang="ru-RU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1500" b="1" u="sng" dirty="0" err="1">
                <a:solidFill>
                  <a:schemeClr val="bg1"/>
                </a:solidFill>
                <a:latin typeface="Trebuchet MS" panose="020B0603020202020204" pitchFamily="34" charset="0"/>
              </a:rPr>
              <a:t>изпълнение</a:t>
            </a:r>
            <a:r>
              <a:rPr lang="ru-RU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: гр. Бургас</a:t>
            </a:r>
          </a:p>
          <a:p>
            <a:pPr>
              <a:spcBef>
                <a:spcPts val="600"/>
              </a:spcBef>
            </a:pPr>
            <a:r>
              <a:rPr lang="ru-RU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Кратко описание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Основната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дейност на ТИТАН ИНЖЕНЕРИНГ ООД е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проектиране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, производство, монтаж и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търговия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на фитнес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уреди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, и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спортни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площадки и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съоръжения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открито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Инвестицията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по проекта в ДМА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представлява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цялостно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ново решение,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което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да отговори на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необходимостта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от подобряване на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производствения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процес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и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увеличаване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производителността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предприятието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. С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изпълнението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на проекта е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подобрена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конкурентоспособността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на ТИТАН ИНЖЕНЕРИНГ ООД,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повишен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е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производствения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капацитет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и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експортния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потенциал на </a:t>
            </a:r>
            <a:r>
              <a:rPr lang="ru-RU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дружеството</a:t>
            </a:r>
            <a:r>
              <a:rPr lang="ru-RU" sz="15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3581" y="251516"/>
            <a:ext cx="7335505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Добри практики в сферата на спорта, подкрепени по ОПИК 2014-2020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4787"/>
            <a:ext cx="1044980" cy="94222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236306" y="4408494"/>
            <a:ext cx="8610599" cy="2092881"/>
          </a:xfrm>
          <a:prstGeom prst="rect">
            <a:avLst/>
          </a:prstGeom>
          <a:gradFill>
            <a:gsLst>
              <a:gs pos="0">
                <a:srgbClr val="007A3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1500" b="1" u="sng" dirty="0">
                <a:latin typeface="Trebuchet MS" panose="020B0603020202020204" pitchFamily="34" charset="0"/>
              </a:rPr>
              <a:t>Наименование</a:t>
            </a:r>
            <a:r>
              <a:rPr lang="bg-BG" sz="1500" dirty="0">
                <a:latin typeface="Trebuchet MS" panose="020B0603020202020204" pitchFamily="34" charset="0"/>
              </a:rPr>
              <a:t>: </a:t>
            </a:r>
            <a:r>
              <a:rPr lang="bg-BG" sz="1500" b="1" dirty="0">
                <a:latin typeface="Trebuchet MS" panose="020B0603020202020204" pitchFamily="34" charset="0"/>
              </a:rPr>
              <a:t>Повишаване на енергийната ефективност и организация на производството на БАПА-СПОРТ ЕООД</a:t>
            </a:r>
          </a:p>
          <a:p>
            <a:pPr>
              <a:spcBef>
                <a:spcPts val="600"/>
              </a:spcBef>
            </a:pPr>
            <a:r>
              <a:rPr lang="bg-BG" sz="1500" b="1" u="sng" dirty="0">
                <a:latin typeface="Trebuchet MS" panose="020B0603020202020204" pitchFamily="34" charset="0"/>
              </a:rPr>
              <a:t>Бюджет</a:t>
            </a:r>
            <a:r>
              <a:rPr lang="bg-BG" sz="1500" dirty="0">
                <a:latin typeface="Trebuchet MS" panose="020B0603020202020204" pitchFamily="34" charset="0"/>
              </a:rPr>
              <a:t>: 505 400.12 лв.</a:t>
            </a:r>
            <a:r>
              <a:rPr lang="en-US" sz="1500" dirty="0">
                <a:latin typeface="Trebuchet MS" panose="020B0603020202020204" pitchFamily="34" charset="0"/>
              </a:rPr>
              <a:t>	</a:t>
            </a:r>
            <a:r>
              <a:rPr lang="bg-BG" sz="1500" b="1" u="sng" dirty="0">
                <a:latin typeface="Trebuchet MS" panose="020B0603020202020204" pitchFamily="34" charset="0"/>
              </a:rPr>
              <a:t>Място на изпълнение</a:t>
            </a:r>
            <a:r>
              <a:rPr lang="bg-BG" sz="1500" b="1" dirty="0">
                <a:latin typeface="Trebuchet MS" panose="020B0603020202020204" pitchFamily="34" charset="0"/>
              </a:rPr>
              <a:t>: гр. Рудозем</a:t>
            </a:r>
          </a:p>
          <a:p>
            <a:pPr>
              <a:spcBef>
                <a:spcPts val="600"/>
              </a:spcBef>
            </a:pPr>
            <a:r>
              <a:rPr lang="bg-BG" sz="1500" b="1" u="sng" dirty="0">
                <a:latin typeface="Trebuchet MS" panose="020B0603020202020204" pitchFamily="34" charset="0"/>
              </a:rPr>
              <a:t>Кратко описание</a:t>
            </a:r>
            <a:r>
              <a:rPr lang="bg-BG" sz="1500" dirty="0">
                <a:latin typeface="Trebuchet MS" panose="020B0603020202020204" pitchFamily="34" charset="0"/>
              </a:rPr>
              <a:t>: Основната дейност на БАПА-СПОРТ ЕООД е производство на спортна екипировка. Инвестицията по проекта в ДМА и внедряване и сертифициране на стандарт БДС EN ISO 50001 спомага за повишаване конкурентоспособността на предприятието чрез подобряване на енергийната ефективност, което от своя страна да допринесе за по-устойчив растеж. </a:t>
            </a:r>
          </a:p>
        </p:txBody>
      </p:sp>
    </p:spTree>
    <p:extLst>
      <p:ext uri="{BB962C8B-B14F-4D97-AF65-F5344CB8AC3E}">
        <p14:creationId xmlns:p14="http://schemas.microsoft.com/office/powerpoint/2010/main" val="1177387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93A10EA-5DA4-4207-B890-BA9AF77B6590}"/>
              </a:ext>
            </a:extLst>
          </p:cNvPr>
          <p:cNvSpPr/>
          <p:nvPr/>
        </p:nvSpPr>
        <p:spPr>
          <a:xfrm>
            <a:off x="3485924" y="3042633"/>
            <a:ext cx="256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9A6ED-98C7-484D-BA09-9B2F82840CAB}"/>
              </a:ext>
            </a:extLst>
          </p:cNvPr>
          <p:cNvSpPr txBox="1"/>
          <p:nvPr/>
        </p:nvSpPr>
        <p:spPr>
          <a:xfrm>
            <a:off x="4553263" y="1309680"/>
            <a:ext cx="246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1253032" y="3862514"/>
            <a:ext cx="223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304800" y="1863480"/>
            <a:ext cx="8610599" cy="3600986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Наименование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ФизиоБоди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– физиотерапевтичен костюм за ежедневна употреба</a:t>
            </a:r>
          </a:p>
          <a:p>
            <a:pPr>
              <a:spcBef>
                <a:spcPts val="600"/>
              </a:spcBef>
            </a:pPr>
            <a:r>
              <a:rPr lang="bg-BG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Бюджет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: 434 300,00 лв.</a:t>
            </a:r>
            <a:r>
              <a:rPr lang="en-US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r>
              <a:rPr lang="en-US" sz="1500" dirty="0">
                <a:solidFill>
                  <a:schemeClr val="bg1"/>
                </a:solidFill>
                <a:latin typeface="Trebuchet MS" panose="020B0603020202020204" pitchFamily="34" charset="0"/>
              </a:rPr>
              <a:t>		</a:t>
            </a:r>
            <a:r>
              <a:rPr lang="bg-BG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Предприятие: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Анейт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Технолоджис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ООД </a:t>
            </a:r>
            <a:endParaRPr lang="en-US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bg-BG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Място на изпълнение</a:t>
            </a:r>
            <a:r>
              <a:rPr lang="bg-BG" sz="1500" b="1" dirty="0">
                <a:solidFill>
                  <a:schemeClr val="bg1"/>
                </a:solidFill>
                <a:latin typeface="Trebuchet MS" panose="020B0603020202020204" pitchFamily="34" charset="0"/>
              </a:rPr>
              <a:t>: гр. Мездра </a:t>
            </a:r>
          </a:p>
          <a:p>
            <a:pPr>
              <a:spcBef>
                <a:spcPts val="600"/>
              </a:spcBef>
            </a:pPr>
            <a:r>
              <a:rPr lang="bg-BG" sz="15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Кратко описание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: Разработване на иновация, представляваща физиотерапевтичен костюм за ежедневна употреба -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ФизиоБоди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, който подпомага пациентите с опорно-двигателни проблеми в ежедневните им дейности и същевременно благоприятства процеса на лечение в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извънклинична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среда.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ФизиоБоди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е изграден от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хипоалергенена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, дишаща и еластична материя, която прилепва плътно към човешкото тяло. Иновативният костюм използва система от </a:t>
            </a:r>
            <a:r>
              <a:rPr lang="bg-BG" sz="15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тензометрични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</a:rPr>
              <a:t> датчици, разположени върху ставите на пациента, чрез която събира информация за двигателните проблеми и движенията му. Регистрираната информация се съхранява на контролен модул, който периодично я изпраща до мобилно приложение. Мобилното приложение анализира информацията и прави диаграма за прогреса. Анализираната информация може автоматично да бъде изпращана до лекуващ лекар или терапевт.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3581" y="251516"/>
            <a:ext cx="7335505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Добри практики в сферата на спорта, подкрепени по ОПИК 2014-2020 </a:t>
            </a:r>
            <a:r>
              <a:rPr lang="en-US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4787"/>
            <a:ext cx="1044980" cy="94222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9093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за вниманието!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на иновациите и растежа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www.mig.gov.bg</a:t>
            </a: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3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16"/>
            <a:ext cx="8151887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Целеви групи </a:t>
            </a:r>
            <a:b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Програмен период 2021-2027 г.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3A10EA-5DA4-4207-B890-BA9AF77B6590}"/>
              </a:ext>
            </a:extLst>
          </p:cNvPr>
          <p:cNvSpPr/>
          <p:nvPr/>
        </p:nvSpPr>
        <p:spPr>
          <a:xfrm>
            <a:off x="3485924" y="3042633"/>
            <a:ext cx="256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9A6ED-98C7-484D-BA09-9B2F82840CAB}"/>
              </a:ext>
            </a:extLst>
          </p:cNvPr>
          <p:cNvSpPr txBox="1"/>
          <p:nvPr/>
        </p:nvSpPr>
        <p:spPr>
          <a:xfrm>
            <a:off x="4553263" y="1309680"/>
            <a:ext cx="246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1253032" y="3862514"/>
            <a:ext cx="223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669894" y="1452638"/>
            <a:ext cx="7848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O</a:t>
            </a:r>
            <a:r>
              <a:rPr lang="bg-BG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сновна</a:t>
            </a: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 целева група на подкрепа</a:t>
            </a:r>
            <a:r>
              <a:rPr lang="bg-BG" dirty="0">
                <a:latin typeface="Trebuchet MS" panose="020B0603020202020204" pitchFamily="34" charset="0"/>
              </a:rPr>
              <a:t> по линия на средствата от ЕС, управлявани от МИР, са </a:t>
            </a: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предприятията</a:t>
            </a:r>
            <a:r>
              <a:rPr lang="bg-BG" dirty="0">
                <a:latin typeface="Trebuchet MS" panose="020B0603020202020204" pitchFamily="34" charset="0"/>
              </a:rPr>
              <a:t>.</a:t>
            </a:r>
          </a:p>
          <a:p>
            <a:endParaRPr lang="bg-BG" dirty="0">
              <a:latin typeface="Trebuchet MS" panose="020B0603020202020204" pitchFamily="34" charset="0"/>
            </a:endParaRPr>
          </a:p>
          <a:p>
            <a:r>
              <a:rPr lang="bg-BG" dirty="0">
                <a:latin typeface="Trebuchet MS" panose="020B0603020202020204" pitchFamily="34" charset="0"/>
              </a:rPr>
              <a:t>Спортните федерации, спортните клубове и предприятията, които се занимават с дейности в областта на спорта са допустими за подкрепа </a:t>
            </a: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стига същите да осъществяват </a:t>
            </a:r>
            <a:r>
              <a:rPr lang="bg-BG" b="1" u="sng" dirty="0">
                <a:solidFill>
                  <a:srgbClr val="002060"/>
                </a:solidFill>
                <a:latin typeface="Trebuchet MS" panose="020B0603020202020204" pitchFamily="34" charset="0"/>
              </a:rPr>
              <a:t>и стопанска дейност </a:t>
            </a: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под формата на:</a:t>
            </a:r>
          </a:p>
          <a:p>
            <a:endParaRPr lang="bg-BG" sz="14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сдружения с нестопанска цел</a:t>
            </a:r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които осъществяват и стопанска дейност</a:t>
            </a:r>
            <a:r>
              <a:rPr lang="bg-BG" dirty="0">
                <a:latin typeface="Trebuchet MS" panose="020B0603020202020204" pitchFamily="34" charset="0"/>
              </a:rPr>
              <a:t> и са регистрирани съгласно Закона за юридическите лица с нестопанска цел;</a:t>
            </a:r>
            <a:endParaRPr lang="en-US" dirty="0">
              <a:latin typeface="Trebuchet MS" panose="020B0603020202020204" pitchFamily="34" charset="0"/>
            </a:endParaRPr>
          </a:p>
          <a:p>
            <a:endParaRPr lang="bg-BG" sz="1000" dirty="0">
              <a:latin typeface="Trebuchet MS" panose="020B0603020202020204" pitchFamily="34" charset="0"/>
            </a:endParaRPr>
          </a:p>
          <a:p>
            <a:r>
              <a:rPr lang="bg-BG" dirty="0">
                <a:latin typeface="Trebuchet MS" panose="020B0603020202020204" pitchFamily="34" charset="0"/>
              </a:rPr>
              <a:t>    или</a:t>
            </a:r>
            <a:endParaRPr lang="en-US" dirty="0">
              <a:latin typeface="Trebuchet MS" panose="020B0603020202020204" pitchFamily="34" charset="0"/>
            </a:endParaRPr>
          </a:p>
          <a:p>
            <a:endParaRPr lang="bg-BG" sz="1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юридически лица, регистрирани съгласно </a:t>
            </a:r>
            <a:endParaRPr lang="en-US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rebuchet MS" panose="020B0603020202020204" pitchFamily="34" charset="0"/>
              </a:rPr>
              <a:t>    </a:t>
            </a:r>
            <a:r>
              <a:rPr lang="bg-BG" b="1" dirty="0">
                <a:solidFill>
                  <a:srgbClr val="002060"/>
                </a:solidFill>
                <a:latin typeface="Trebuchet MS" panose="020B0603020202020204" pitchFamily="34" charset="0"/>
              </a:rPr>
              <a:t>Търговския закон</a:t>
            </a:r>
            <a:r>
              <a:rPr lang="bg-BG" dirty="0">
                <a:latin typeface="Trebuchet MS" panose="020B0603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bg-BG" dirty="0"/>
          </a:p>
          <a:p>
            <a:pPr marL="171450" indent="-171450">
              <a:buFontTx/>
              <a:buChar char="-"/>
            </a:pPr>
            <a:endParaRPr lang="bg-BG" sz="1200" dirty="0"/>
          </a:p>
          <a:p>
            <a:pPr marL="171450" indent="-171450">
              <a:buFontTx/>
              <a:buChar char="-"/>
            </a:pPr>
            <a:endParaRPr lang="bg-BG" sz="1200" dirty="0"/>
          </a:p>
          <a:p>
            <a:endParaRPr lang="bg-BG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2035894" y="1503154"/>
            <a:ext cx="255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73318"/>
            <a:ext cx="1872236" cy="1872236"/>
          </a:xfrm>
          <a:prstGeom prst="ellipse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97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56" y="201351"/>
            <a:ext cx="792088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 в подкрепа на иновациите и конкурентоспособността по линия на МИР</a:t>
            </a: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62779791-3626-4CD8-B200-4D0FF97ECC70}"/>
              </a:ext>
            </a:extLst>
          </p:cNvPr>
          <p:cNvSpPr/>
          <p:nvPr/>
        </p:nvSpPr>
        <p:spPr>
          <a:xfrm rot="17280000" flipH="1">
            <a:off x="1887658" y="587089"/>
            <a:ext cx="2702664" cy="2828456"/>
          </a:xfrm>
          <a:custGeom>
            <a:avLst/>
            <a:gdLst>
              <a:gd name="connsiteX0" fmla="*/ 0 w 2232962"/>
              <a:gd name="connsiteY0" fmla="*/ 1623435 h 2015547"/>
              <a:gd name="connsiteX1" fmla="*/ 1206797 w 2232962"/>
              <a:gd name="connsiteY1" fmla="*/ 2015547 h 2015547"/>
              <a:gd name="connsiteX2" fmla="*/ 2232962 w 2232962"/>
              <a:gd name="connsiteY2" fmla="*/ 1267026 h 2015547"/>
              <a:gd name="connsiteX3" fmla="*/ 2232962 w 2232962"/>
              <a:gd name="connsiteY3" fmla="*/ 0 h 2015547"/>
              <a:gd name="connsiteX4" fmla="*/ 2069964 w 2232962"/>
              <a:gd name="connsiteY4" fmla="*/ 5984 h 2015547"/>
              <a:gd name="connsiteX5" fmla="*/ 73226 w 2232962"/>
              <a:gd name="connsiteY5" fmla="*/ 1431581 h 2015547"/>
              <a:gd name="connsiteX6" fmla="*/ 0 w 2232962"/>
              <a:gd name="connsiteY6" fmla="*/ 1623435 h 201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962" h="2015547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AD5DBA64-BA38-437D-A9D5-12EED9DB5AD7}"/>
              </a:ext>
            </a:extLst>
          </p:cNvPr>
          <p:cNvSpPr/>
          <p:nvPr/>
        </p:nvSpPr>
        <p:spPr>
          <a:xfrm rot="17280000" flipH="1">
            <a:off x="5013664" y="529330"/>
            <a:ext cx="2055681" cy="3690291"/>
          </a:xfrm>
          <a:custGeom>
            <a:avLst/>
            <a:gdLst>
              <a:gd name="connsiteX0" fmla="*/ 107784 w 1703338"/>
              <a:gd name="connsiteY0" fmla="*/ 0 h 2629686"/>
              <a:gd name="connsiteX1" fmla="*/ 54256 w 1703338"/>
              <a:gd name="connsiteY1" fmla="*/ 198254 h 2629686"/>
              <a:gd name="connsiteX2" fmla="*/ 831706 w 1703338"/>
              <a:gd name="connsiteY2" fmla="*/ 2525240 h 2629686"/>
              <a:gd name="connsiteX3" fmla="*/ 964899 w 1703338"/>
              <a:gd name="connsiteY3" fmla="*/ 2629686 h 2629686"/>
              <a:gd name="connsiteX4" fmla="*/ 1703338 w 1703338"/>
              <a:gd name="connsiteY4" fmla="*/ 1613312 h 2629686"/>
              <a:gd name="connsiteX5" fmla="*/ 1308455 w 1703338"/>
              <a:gd name="connsiteY5" fmla="*/ 390122 h 2629686"/>
              <a:gd name="connsiteX6" fmla="*/ 107784 w 1703338"/>
              <a:gd name="connsiteY6" fmla="*/ 0 h 26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338" h="2629686">
                <a:moveTo>
                  <a:pt x="107784" y="0"/>
                </a:moveTo>
                <a:lnTo>
                  <a:pt x="54256" y="198254"/>
                </a:lnTo>
                <a:cubicBezTo>
                  <a:pt x="-134931" y="1073192"/>
                  <a:pt x="181691" y="1961650"/>
                  <a:pt x="831706" y="2525240"/>
                </a:cubicBezTo>
                <a:lnTo>
                  <a:pt x="964899" y="2629686"/>
                </a:lnTo>
                <a:lnTo>
                  <a:pt x="1703338" y="1613312"/>
                </a:lnTo>
                <a:lnTo>
                  <a:pt x="1308455" y="390122"/>
                </a:lnTo>
                <a:lnTo>
                  <a:pt x="10778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FA8F2D87-D48B-492D-9DA3-4952C627628D}"/>
              </a:ext>
            </a:extLst>
          </p:cNvPr>
          <p:cNvSpPr/>
          <p:nvPr/>
        </p:nvSpPr>
        <p:spPr>
          <a:xfrm rot="17280000" flipH="1">
            <a:off x="1049583" y="3204800"/>
            <a:ext cx="2622771" cy="2835037"/>
          </a:xfrm>
          <a:custGeom>
            <a:avLst/>
            <a:gdLst>
              <a:gd name="connsiteX0" fmla="*/ 1 w 2235926"/>
              <a:gd name="connsiteY0" fmla="*/ 0 h 2020236"/>
              <a:gd name="connsiteX1" fmla="*/ 0 w 2235926"/>
              <a:gd name="connsiteY1" fmla="*/ 1272954 h 2020236"/>
              <a:gd name="connsiteX2" fmla="*/ 1026016 w 2235926"/>
              <a:gd name="connsiteY2" fmla="*/ 2020236 h 2020236"/>
              <a:gd name="connsiteX3" fmla="*/ 2235926 w 2235926"/>
              <a:gd name="connsiteY3" fmla="*/ 1627112 h 2020236"/>
              <a:gd name="connsiteX4" fmla="*/ 2201362 w 2235926"/>
              <a:gd name="connsiteY4" fmla="*/ 1525516 h 2020236"/>
              <a:gd name="connsiteX5" fmla="*/ 704747 w 2235926"/>
              <a:gd name="connsiteY5" fmla="*/ 117718 h 2020236"/>
              <a:gd name="connsiteX6" fmla="*/ 228016 w 2235926"/>
              <a:gd name="connsiteY6" fmla="*/ 14266 h 2020236"/>
              <a:gd name="connsiteX7" fmla="*/ 1 w 2235926"/>
              <a:gd name="connsiteY7" fmla="*/ 0 h 202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926" h="2020236">
                <a:moveTo>
                  <a:pt x="1" y="0"/>
                </a:moveTo>
                <a:lnTo>
                  <a:pt x="0" y="1272954"/>
                </a:lnTo>
                <a:lnTo>
                  <a:pt x="1026016" y="2020236"/>
                </a:lnTo>
                <a:lnTo>
                  <a:pt x="2235926" y="1627112"/>
                </a:lnTo>
                <a:lnTo>
                  <a:pt x="2201362" y="1525516"/>
                </a:lnTo>
                <a:cubicBezTo>
                  <a:pt x="1946656" y="879962"/>
                  <a:pt x="1416306" y="348917"/>
                  <a:pt x="704747" y="117718"/>
                </a:cubicBezTo>
                <a:cubicBezTo>
                  <a:pt x="546622" y="66340"/>
                  <a:pt x="387034" y="32201"/>
                  <a:pt x="228016" y="14266"/>
                </a:cubicBezTo>
                <a:lnTo>
                  <a:pt x="1" y="0"/>
                </a:lnTo>
                <a:close/>
              </a:path>
            </a:pathLst>
          </a:custGeom>
          <a:solidFill>
            <a:srgbClr val="19A931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Tw Cen MT" panose="020B0602020104020603" pitchFamily="34" charset="0"/>
            </a:endParaRPr>
          </a:p>
        </p:txBody>
      </p:sp>
      <p:sp>
        <p:nvSpPr>
          <p:cNvPr id="37" name="Freeform: Shape 40">
            <a:extLst>
              <a:ext uri="{FF2B5EF4-FFF2-40B4-BE49-F238E27FC236}">
                <a16:creationId xmlns:a16="http://schemas.microsoft.com/office/drawing/2014/main" id="{30DE8740-FCF1-4C8B-A185-41A683A8A5F6}"/>
              </a:ext>
            </a:extLst>
          </p:cNvPr>
          <p:cNvSpPr/>
          <p:nvPr/>
        </p:nvSpPr>
        <p:spPr>
          <a:xfrm rot="17280000" flipH="1">
            <a:off x="3883261" y="4061276"/>
            <a:ext cx="2015208" cy="3698937"/>
          </a:xfrm>
          <a:custGeom>
            <a:avLst/>
            <a:gdLst>
              <a:gd name="connsiteX0" fmla="*/ 396052 w 1717976"/>
              <a:gd name="connsiteY0" fmla="*/ 394724 h 2635847"/>
              <a:gd name="connsiteX1" fmla="*/ 0 w 1717976"/>
              <a:gd name="connsiteY1" fmla="*/ 1613649 h 2635847"/>
              <a:gd name="connsiteX2" fmla="*/ 742670 w 1717976"/>
              <a:gd name="connsiteY2" fmla="*/ 2635847 h 2635847"/>
              <a:gd name="connsiteX3" fmla="*/ 792175 w 1717976"/>
              <a:gd name="connsiteY3" fmla="*/ 2600910 h 2635847"/>
              <a:gd name="connsiteX4" fmla="*/ 1599453 w 1717976"/>
              <a:gd name="connsiteY4" fmla="*/ 1447385 h 2635847"/>
              <a:gd name="connsiteX5" fmla="*/ 1624377 w 1717976"/>
              <a:gd name="connsiteY5" fmla="*/ 39656 h 2635847"/>
              <a:gd name="connsiteX6" fmla="*/ 1610886 w 1717976"/>
              <a:gd name="connsiteY6" fmla="*/ 0 h 2635847"/>
              <a:gd name="connsiteX7" fmla="*/ 396052 w 1717976"/>
              <a:gd name="connsiteY7" fmla="*/ 394724 h 263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76" h="2635847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9716A-5828-461D-9061-DE2DB26E8E24}"/>
              </a:ext>
            </a:extLst>
          </p:cNvPr>
          <p:cNvGrpSpPr/>
          <p:nvPr/>
        </p:nvGrpSpPr>
        <p:grpSpPr>
          <a:xfrm>
            <a:off x="3378996" y="2849030"/>
            <a:ext cx="2561577" cy="2026965"/>
            <a:chOff x="5177418" y="2783327"/>
            <a:chExt cx="1825369" cy="1728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3F71298-79EF-4A8D-9E18-C81BA5985CDC}"/>
                </a:ext>
              </a:extLst>
            </p:cNvPr>
            <p:cNvSpPr/>
            <p:nvPr/>
          </p:nvSpPr>
          <p:spPr>
            <a:xfrm>
              <a:off x="5239306" y="2783327"/>
              <a:ext cx="1728000" cy="1728000"/>
            </a:xfrm>
            <a:prstGeom prst="ellipse">
              <a:avLst/>
            </a:prstGeom>
            <a:gradFill>
              <a:gsLst>
                <a:gs pos="5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05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3A10EA-5DA4-4207-B890-BA9AF77B6590}"/>
                </a:ext>
              </a:extLst>
            </p:cNvPr>
            <p:cNvSpPr/>
            <p:nvPr/>
          </p:nvSpPr>
          <p:spPr>
            <a:xfrm>
              <a:off x="5177418" y="3219154"/>
              <a:ext cx="1825369" cy="760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b="1" dirty="0">
                  <a:solidFill>
                    <a:schemeClr val="bg2">
                      <a:lumMod val="25000"/>
                    </a:schemeClr>
                  </a:solidFill>
                  <a:latin typeface="Agency FB" panose="020B0503020202020204" pitchFamily="34" charset="0"/>
                </a:rPr>
                <a:t>Министерство на иновациите и растежа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6 742.15 </a:t>
              </a:r>
              <a:r>
                <a:rPr lang="bg-BG" sz="1600" b="1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млрд. лева</a:t>
              </a:r>
              <a:endParaRPr lang="en-IN" sz="1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7D39E198-0EDE-4A2D-AE1D-0B0553334A3A}"/>
              </a:ext>
            </a:extLst>
          </p:cNvPr>
          <p:cNvSpPr/>
          <p:nvPr/>
        </p:nvSpPr>
        <p:spPr>
          <a:xfrm rot="17280000" flipH="1">
            <a:off x="5281752" y="3569476"/>
            <a:ext cx="3200306" cy="2089321"/>
          </a:xfrm>
          <a:custGeom>
            <a:avLst/>
            <a:gdLst>
              <a:gd name="connsiteX0" fmla="*/ 0 w 2744813"/>
              <a:gd name="connsiteY0" fmla="*/ 1026149 h 1460372"/>
              <a:gd name="connsiteX1" fmla="*/ 187654 w 2744813"/>
              <a:gd name="connsiteY1" fmla="*/ 1145329 h 1460372"/>
              <a:gd name="connsiteX2" fmla="*/ 634144 w 2744813"/>
              <a:gd name="connsiteY2" fmla="*/ 1341850 h 1460372"/>
              <a:gd name="connsiteX3" fmla="*/ 2672414 w 2744813"/>
              <a:gd name="connsiteY3" fmla="*/ 1082605 h 1460372"/>
              <a:gd name="connsiteX4" fmla="*/ 2744813 w 2744813"/>
              <a:gd name="connsiteY4" fmla="*/ 1031513 h 1460372"/>
              <a:gd name="connsiteX5" fmla="*/ 1995375 w 2744813"/>
              <a:gd name="connsiteY5" fmla="*/ 0 h 1460372"/>
              <a:gd name="connsiteX6" fmla="*/ 744476 w 2744813"/>
              <a:gd name="connsiteY6" fmla="*/ 1466 h 1460372"/>
              <a:gd name="connsiteX7" fmla="*/ 0 w 2744813"/>
              <a:gd name="connsiteY7" fmla="*/ 1026149 h 14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813" h="1460372">
                <a:moveTo>
                  <a:pt x="0" y="1026149"/>
                </a:moveTo>
                <a:lnTo>
                  <a:pt x="187654" y="1145329"/>
                </a:lnTo>
                <a:cubicBezTo>
                  <a:pt x="326844" y="1224287"/>
                  <a:pt x="476020" y="1290472"/>
                  <a:pt x="634144" y="1341850"/>
                </a:cubicBezTo>
                <a:cubicBezTo>
                  <a:pt x="1345704" y="1573049"/>
                  <a:pt x="2086906" y="1455157"/>
                  <a:pt x="2672414" y="1082605"/>
                </a:cubicBezTo>
                <a:lnTo>
                  <a:pt x="2744813" y="1031513"/>
                </a:lnTo>
                <a:lnTo>
                  <a:pt x="1995375" y="0"/>
                </a:lnTo>
                <a:lnTo>
                  <a:pt x="744476" y="1466"/>
                </a:lnTo>
                <a:lnTo>
                  <a:pt x="0" y="1026149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9A6ED-98C7-484D-BA09-9B2F82840CAB}"/>
              </a:ext>
            </a:extLst>
          </p:cNvPr>
          <p:cNvSpPr txBox="1"/>
          <p:nvPr/>
        </p:nvSpPr>
        <p:spPr>
          <a:xfrm>
            <a:off x="4553263" y="1309680"/>
            <a:ext cx="24620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</a:t>
            </a:r>
            <a:endParaRPr lang="en-US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„Конкурентоспособност </a:t>
            </a: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и иновации </a:t>
            </a:r>
            <a:endParaRPr lang="en-US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 предприятията“ </a:t>
            </a: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2021-2027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ПКИП </a:t>
            </a:r>
          </a:p>
          <a:p>
            <a:pPr algn="ctr">
              <a:spcBef>
                <a:spcPts val="0"/>
              </a:spcBef>
            </a:pPr>
            <a:endParaRPr lang="ru-RU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2 932</a:t>
            </a:r>
            <a:r>
              <a:rPr lang="bg-BG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,95</a:t>
            </a: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млн.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лв.</a:t>
            </a:r>
          </a:p>
          <a:p>
            <a:pPr algn="ctr"/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0B6573-2E55-4B9E-A47A-7E680680B0EC}"/>
              </a:ext>
            </a:extLst>
          </p:cNvPr>
          <p:cNvSpPr txBox="1"/>
          <p:nvPr/>
        </p:nvSpPr>
        <p:spPr>
          <a:xfrm>
            <a:off x="5777550" y="3498119"/>
            <a:ext cx="2368759" cy="23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научни изследвания,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иновации и дигитализация за интелигентна трансформация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2021-2027 г.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</a:t>
            </a: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ПНИИДИТ</a:t>
            </a:r>
          </a:p>
          <a:p>
            <a:pPr algn="ctr">
              <a:spcBef>
                <a:spcPts val="0"/>
              </a:spcBef>
            </a:pPr>
            <a:endParaRPr lang="ru-RU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2 138, 59 </a:t>
            </a:r>
            <a:r>
              <a:rPr lang="ru-RU" alt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млн. лв.</a:t>
            </a:r>
          </a:p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1253032" y="3862514"/>
            <a:ext cx="22328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 развитие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на индустриални зони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и паркове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AttractInvestBG, ПВУ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     </a:t>
            </a: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212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,5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 лв. 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3426912" y="5393234"/>
            <a:ext cx="2631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икономическа трансформация, ПВУ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1 349, 55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 лв.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2035894" y="1503154"/>
            <a:ext cx="2558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ускоряване на икономическото възстановяване и трансформация чрез наука и иновации, ПВУ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118,56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млн.‬‬ лв.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845"/>
            <a:ext cx="7920880" cy="72008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  <a:defRPr/>
            </a:pPr>
            <a:r>
              <a:rPr lang="bg-BG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 за икономическа трансформация/НПВУ/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 РЕСУРС ОТ ЕС ПО ФОНДОВЕ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600" y="1295400"/>
            <a:ext cx="5522540" cy="5257800"/>
            <a:chOff x="1864940" y="1295400"/>
            <a:chExt cx="5410200" cy="5031048"/>
          </a:xfrm>
        </p:grpSpPr>
        <p:sp>
          <p:nvSpPr>
            <p:cNvPr id="44" name="Freeform: Shape 26">
              <a:extLst>
                <a:ext uri="{FF2B5EF4-FFF2-40B4-BE49-F238E27FC236}">
                  <a16:creationId xmlns:a16="http://schemas.microsoft.com/office/drawing/2014/main" id="{05712FAF-BAC7-4E18-A545-4ACCD9BE5814}"/>
                </a:ext>
              </a:extLst>
            </p:cNvPr>
            <p:cNvSpPr/>
            <p:nvPr/>
          </p:nvSpPr>
          <p:spPr>
            <a:xfrm>
              <a:off x="1864940" y="1295400"/>
              <a:ext cx="2679896" cy="3745088"/>
            </a:xfrm>
            <a:custGeom>
              <a:avLst/>
              <a:gdLst>
                <a:gd name="connsiteX0" fmla="*/ 2430568 w 2430568"/>
                <a:gd name="connsiteY0" fmla="*/ 0 h 3651780"/>
                <a:gd name="connsiteX1" fmla="*/ 2430568 w 2430568"/>
                <a:gd name="connsiteY1" fmla="*/ 1081444 h 3651780"/>
                <a:gd name="connsiteX2" fmla="*/ 1254630 w 2430568"/>
                <a:gd name="connsiteY2" fmla="*/ 3108925 h 3651780"/>
                <a:gd name="connsiteX3" fmla="*/ 314377 w 2430568"/>
                <a:gd name="connsiteY3" fmla="*/ 3651780 h 3651780"/>
                <a:gd name="connsiteX4" fmla="*/ 296115 w 2430568"/>
                <a:gd name="connsiteY4" fmla="*/ 3621721 h 3651780"/>
                <a:gd name="connsiteX5" fmla="*/ 0 w 2430568"/>
                <a:gd name="connsiteY5" fmla="*/ 2452272 h 3651780"/>
                <a:gd name="connsiteX6" fmla="*/ 2202577 w 2430568"/>
                <a:gd name="connsiteY6" fmla="*/ 11513 h 3651780"/>
                <a:gd name="connsiteX7" fmla="*/ 2430568 w 2430568"/>
                <a:gd name="connsiteY7" fmla="*/ 0 h 365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68" h="3651780">
                  <a:moveTo>
                    <a:pt x="2430568" y="0"/>
                  </a:moveTo>
                  <a:lnTo>
                    <a:pt x="2430568" y="1081444"/>
                  </a:lnTo>
                  <a:lnTo>
                    <a:pt x="1254630" y="3108925"/>
                  </a:lnTo>
                  <a:lnTo>
                    <a:pt x="314377" y="3651780"/>
                  </a:lnTo>
                  <a:lnTo>
                    <a:pt x="296115" y="3621721"/>
                  </a:lnTo>
                  <a:cubicBezTo>
                    <a:pt x="107269" y="3274087"/>
                    <a:pt x="0" y="2875707"/>
                    <a:pt x="0" y="2452272"/>
                  </a:cubicBezTo>
                  <a:cubicBezTo>
                    <a:pt x="0" y="1181969"/>
                    <a:pt x="965423" y="137153"/>
                    <a:pt x="2202577" y="11513"/>
                  </a:cubicBezTo>
                  <a:lnTo>
                    <a:pt x="2430568" y="0"/>
                  </a:lnTo>
                  <a:close/>
                </a:path>
              </a:pathLst>
            </a:custGeom>
            <a:solidFill>
              <a:srgbClr val="FF8205"/>
            </a:solidFill>
            <a:ln>
              <a:noFill/>
            </a:ln>
            <a:effectLst>
              <a:outerShdw blurRad="2413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1350" b="1">
                <a:latin typeface="Tw Cen MT" panose="020B0602020104020603" pitchFamily="34" charset="0"/>
              </a:endParaRPr>
            </a:p>
          </p:txBody>
        </p:sp>
        <p:sp>
          <p:nvSpPr>
            <p:cNvPr id="45" name="Freeform: Shape 27">
              <a:extLst>
                <a:ext uri="{FF2B5EF4-FFF2-40B4-BE49-F238E27FC236}">
                  <a16:creationId xmlns:a16="http://schemas.microsoft.com/office/drawing/2014/main" id="{7277A0BC-81D5-4114-8809-5A0905354582}"/>
                </a:ext>
              </a:extLst>
            </p:cNvPr>
            <p:cNvSpPr/>
            <p:nvPr/>
          </p:nvSpPr>
          <p:spPr>
            <a:xfrm>
              <a:off x="4595246" y="1295401"/>
              <a:ext cx="2679894" cy="3744607"/>
            </a:xfrm>
            <a:custGeom>
              <a:avLst/>
              <a:gdLst>
                <a:gd name="connsiteX0" fmla="*/ 0 w 2430565"/>
                <a:gd name="connsiteY0" fmla="*/ 0 h 3651309"/>
                <a:gd name="connsiteX1" fmla="*/ 227988 w 2430565"/>
                <a:gd name="connsiteY1" fmla="*/ 11513 h 3651309"/>
                <a:gd name="connsiteX2" fmla="*/ 2430565 w 2430565"/>
                <a:gd name="connsiteY2" fmla="*/ 2452272 h 3651309"/>
                <a:gd name="connsiteX3" fmla="*/ 2134450 w 2430565"/>
                <a:gd name="connsiteY3" fmla="*/ 3621721 h 3651309"/>
                <a:gd name="connsiteX4" fmla="*/ 2116475 w 2430565"/>
                <a:gd name="connsiteY4" fmla="*/ 3651309 h 3651309"/>
                <a:gd name="connsiteX5" fmla="*/ 1175380 w 2430565"/>
                <a:gd name="connsiteY5" fmla="*/ 3107967 h 3651309"/>
                <a:gd name="connsiteX6" fmla="*/ 0 w 2430565"/>
                <a:gd name="connsiteY6" fmla="*/ 1081450 h 3651309"/>
                <a:gd name="connsiteX7" fmla="*/ 0 w 2430565"/>
                <a:gd name="connsiteY7" fmla="*/ 0 h 365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65" h="3651309">
                  <a:moveTo>
                    <a:pt x="0" y="0"/>
                  </a:moveTo>
                  <a:lnTo>
                    <a:pt x="227988" y="11513"/>
                  </a:lnTo>
                  <a:cubicBezTo>
                    <a:pt x="1465143" y="137153"/>
                    <a:pt x="2430565" y="1181969"/>
                    <a:pt x="2430565" y="2452272"/>
                  </a:cubicBezTo>
                  <a:cubicBezTo>
                    <a:pt x="2430565" y="2875707"/>
                    <a:pt x="2323296" y="3274087"/>
                    <a:pt x="2134450" y="3621721"/>
                  </a:cubicBezTo>
                  <a:lnTo>
                    <a:pt x="2116475" y="3651309"/>
                  </a:lnTo>
                  <a:lnTo>
                    <a:pt x="1175380" y="3107967"/>
                  </a:lnTo>
                  <a:lnTo>
                    <a:pt x="0" y="108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2413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hangingPunct="1"/>
              <a:endParaRPr lang="en-IN" sz="1350" b="1">
                <a:latin typeface="Tw Cen MT" panose="020B0602020104020603" pitchFamily="34" charset="0"/>
              </a:endParaRPr>
            </a:p>
          </p:txBody>
        </p:sp>
        <p:sp>
          <p:nvSpPr>
            <p:cNvPr id="47" name="Freeform: Shape 28">
              <a:extLst>
                <a:ext uri="{FF2B5EF4-FFF2-40B4-BE49-F238E27FC236}">
                  <a16:creationId xmlns:a16="http://schemas.microsoft.com/office/drawing/2014/main" id="{CAAF7EBA-4567-4684-ABFF-B5CF869B7AA7}"/>
                </a:ext>
              </a:extLst>
            </p:cNvPr>
            <p:cNvSpPr/>
            <p:nvPr/>
          </p:nvSpPr>
          <p:spPr>
            <a:xfrm>
              <a:off x="2237746" y="4533551"/>
              <a:ext cx="4664906" cy="1792897"/>
            </a:xfrm>
            <a:custGeom>
              <a:avLst/>
              <a:gdLst>
                <a:gd name="connsiteX0" fmla="*/ 923861 w 4230899"/>
                <a:gd name="connsiteY0" fmla="*/ 0 h 1748226"/>
                <a:gd name="connsiteX1" fmla="*/ 3307855 w 4230899"/>
                <a:gd name="connsiteY1" fmla="*/ 0 h 1748226"/>
                <a:gd name="connsiteX2" fmla="*/ 4230899 w 4230899"/>
                <a:gd name="connsiteY2" fmla="*/ 532920 h 1748226"/>
                <a:gd name="connsiteX3" fmla="*/ 4149725 w 4230899"/>
                <a:gd name="connsiteY3" fmla="*/ 666534 h 1748226"/>
                <a:gd name="connsiteX4" fmla="*/ 2115306 w 4230899"/>
                <a:gd name="connsiteY4" fmla="*/ 1748226 h 1748226"/>
                <a:gd name="connsiteX5" fmla="*/ 80887 w 4230899"/>
                <a:gd name="connsiteY5" fmla="*/ 666534 h 1748226"/>
                <a:gd name="connsiteX6" fmla="*/ 0 w 4230899"/>
                <a:gd name="connsiteY6" fmla="*/ 533392 h 1748226"/>
                <a:gd name="connsiteX7" fmla="*/ 923861 w 4230899"/>
                <a:gd name="connsiteY7" fmla="*/ 0 h 174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0899" h="1748226">
                  <a:moveTo>
                    <a:pt x="923861" y="0"/>
                  </a:moveTo>
                  <a:lnTo>
                    <a:pt x="3307855" y="0"/>
                  </a:lnTo>
                  <a:lnTo>
                    <a:pt x="4230899" y="532920"/>
                  </a:lnTo>
                  <a:lnTo>
                    <a:pt x="4149725" y="666534"/>
                  </a:lnTo>
                  <a:cubicBezTo>
                    <a:pt x="3708827" y="1319150"/>
                    <a:pt x="2962175" y="1748226"/>
                    <a:pt x="2115306" y="1748226"/>
                  </a:cubicBezTo>
                  <a:cubicBezTo>
                    <a:pt x="1268437" y="1748226"/>
                    <a:pt x="521785" y="1319150"/>
                    <a:pt x="80887" y="666534"/>
                  </a:cubicBezTo>
                  <a:lnTo>
                    <a:pt x="0" y="533392"/>
                  </a:lnTo>
                  <a:lnTo>
                    <a:pt x="923861" y="0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241300" sx="104000" sy="104000" algn="ctr" rotWithShape="0">
                <a:prstClr val="black">
                  <a:alpha val="40000"/>
                </a:prstClr>
              </a:outerShdw>
              <a:reflection blurRad="22860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1350" b="1">
                <a:latin typeface="Tw Cen MT" panose="020B0602020104020603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D5F77E6-61C9-41B2-8B0A-72D7DC0CB36A}"/>
                </a:ext>
              </a:extLst>
            </p:cNvPr>
            <p:cNvSpPr/>
            <p:nvPr/>
          </p:nvSpPr>
          <p:spPr>
            <a:xfrm>
              <a:off x="4718444" y="1462666"/>
              <a:ext cx="549608" cy="511212"/>
            </a:xfrm>
            <a:prstGeom prst="ellipse">
              <a:avLst/>
            </a:prstGeom>
            <a:solidFill>
              <a:srgbClr val="5B92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hangingPunct="1"/>
              <a:r>
                <a:rPr lang="en-US" sz="2100" b="1" dirty="0">
                  <a:latin typeface="Tw Cen MT" panose="020B0602020104020603" pitchFamily="34" charset="0"/>
                </a:rPr>
                <a:t>1</a:t>
              </a:r>
              <a:endParaRPr lang="en-IN" sz="2100" b="1" dirty="0">
                <a:latin typeface="Tw Cen MT" panose="020B0602020104020603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9E9F41-7E00-429F-8295-FCD5DACC09D3}"/>
                </a:ext>
              </a:extLst>
            </p:cNvPr>
            <p:cNvSpPr/>
            <p:nvPr/>
          </p:nvSpPr>
          <p:spPr>
            <a:xfrm>
              <a:off x="5935193" y="4896967"/>
              <a:ext cx="549608" cy="511212"/>
            </a:xfrm>
            <a:prstGeom prst="ellipse">
              <a:avLst/>
            </a:prstGeom>
            <a:solidFill>
              <a:srgbClr val="4FFF9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solidFill>
                    <a:schemeClr val="tx1"/>
                  </a:solidFill>
                  <a:latin typeface="Tw Cen MT" panose="020B0602020104020603" pitchFamily="34" charset="0"/>
                </a:rPr>
                <a:t>2</a:t>
              </a:r>
              <a:endParaRPr lang="en-IN" sz="210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82A3B17-D2DF-4A05-BA74-EFB5A20C9E3D}"/>
                </a:ext>
              </a:extLst>
            </p:cNvPr>
            <p:cNvSpPr/>
            <p:nvPr/>
          </p:nvSpPr>
          <p:spPr>
            <a:xfrm>
              <a:off x="2187336" y="4243298"/>
              <a:ext cx="549608" cy="51121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 dirty="0">
                  <a:latin typeface="Tw Cen MT" panose="020B0602020104020603" pitchFamily="34" charset="0"/>
                </a:rPr>
                <a:t>3</a:t>
              </a:r>
              <a:endParaRPr lang="en-IN" sz="2100" b="1" dirty="0">
                <a:latin typeface="Tw Cen MT" panose="020B0602020104020603" pitchFamily="34" charset="0"/>
              </a:endParaRPr>
            </a:p>
          </p:txBody>
        </p:sp>
        <p:sp>
          <p:nvSpPr>
            <p:cNvPr id="55" name="TextBox 35">
              <a:extLst>
                <a:ext uri="{FF2B5EF4-FFF2-40B4-BE49-F238E27FC236}">
                  <a16:creationId xmlns:a16="http://schemas.microsoft.com/office/drawing/2014/main" id="{0171CC3F-3470-4CC9-8940-4D4F8B52E6CB}"/>
                </a:ext>
              </a:extLst>
            </p:cNvPr>
            <p:cNvSpPr txBox="1"/>
            <p:nvPr/>
          </p:nvSpPr>
          <p:spPr>
            <a:xfrm>
              <a:off x="2177257" y="2626263"/>
              <a:ext cx="159181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ИНВЕСТИЦИИ В КЛИМАТИЧЕН НЕУТРАЛИТЕТ И ЦИФРОВА ТРАНСФОРМАЦИЯ</a:t>
              </a:r>
              <a:endParaRPr lang="en-US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4.35%</a:t>
              </a:r>
              <a:endParaRPr lang="en-IN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id="{585AB47D-0C8F-487B-B987-49487E6E9AEE}"/>
                </a:ext>
              </a:extLst>
            </p:cNvPr>
            <p:cNvSpPr txBox="1"/>
            <p:nvPr/>
          </p:nvSpPr>
          <p:spPr>
            <a:xfrm>
              <a:off x="5341637" y="2630582"/>
              <a:ext cx="150578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РАСТЕЖ И ИНОВАЦИИ</a:t>
              </a:r>
              <a:endParaRPr lang="en-US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54.14%</a:t>
              </a:r>
              <a:endParaRPr lang="en-IN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85B53F7D-5575-4D82-996A-E18543031BA4}"/>
                </a:ext>
              </a:extLst>
            </p:cNvPr>
            <p:cNvSpPr txBox="1"/>
            <p:nvPr/>
          </p:nvSpPr>
          <p:spPr>
            <a:xfrm>
              <a:off x="3835855" y="5078343"/>
              <a:ext cx="1505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ЗЕЛЕН ПРЕХОД И КРЪГОВА ИКОНОМИКА</a:t>
              </a:r>
              <a:endParaRPr lang="en-US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39.03%</a:t>
              </a:r>
              <a:endParaRPr lang="en-IN" sz="135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0F666F-6001-4BB1-98CC-236043AC9BB8}"/>
                </a:ext>
              </a:extLst>
            </p:cNvPr>
            <p:cNvSpPr/>
            <p:nvPr/>
          </p:nvSpPr>
          <p:spPr>
            <a:xfrm>
              <a:off x="3862704" y="3048001"/>
              <a:ext cx="1405347" cy="1447216"/>
            </a:xfrm>
            <a:prstGeom prst="ellipse">
              <a:avLst/>
            </a:prstGeom>
            <a:gradFill>
              <a:gsLst>
                <a:gs pos="5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90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DB84FDA-9A8D-411E-9C3D-ACC08AC1260B}"/>
                </a:ext>
              </a:extLst>
            </p:cNvPr>
            <p:cNvSpPr/>
            <p:nvPr/>
          </p:nvSpPr>
          <p:spPr>
            <a:xfrm>
              <a:off x="3841096" y="3276600"/>
              <a:ext cx="14929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2400" b="1" dirty="0">
                  <a:latin typeface="+mj-lt"/>
                </a:rPr>
                <a:t>ПИТ</a:t>
              </a:r>
            </a:p>
            <a:p>
              <a:pPr algn="ctr"/>
              <a:r>
                <a:rPr lang="bg-BG" sz="1600" b="1" dirty="0">
                  <a:latin typeface="+mj-lt"/>
                </a:rPr>
                <a:t>1 349.55 млрд. лева</a:t>
              </a:r>
              <a:endParaRPr lang="en-IN" sz="1600" b="1" dirty="0">
                <a:latin typeface="+mj-lt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607" y="3510125"/>
              <a:ext cx="992387" cy="991869"/>
            </a:xfrm>
            <a:prstGeom prst="ellipse">
              <a:avLst/>
            </a:prstGeom>
            <a:ln>
              <a:noFill/>
            </a:ln>
            <a:effectLst>
              <a:glow rad="203200">
                <a:schemeClr val="accent1">
                  <a:alpha val="40000"/>
                </a:schemeClr>
              </a:glow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021" y="4816973"/>
              <a:ext cx="714555" cy="671012"/>
            </a:xfrm>
            <a:prstGeom prst="rect">
              <a:avLst/>
            </a:prstGeom>
            <a:effectLst>
              <a:glow rad="330200">
                <a:srgbClr val="A1F1AE">
                  <a:alpha val="40000"/>
                </a:srgbClr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035" y="1363987"/>
              <a:ext cx="1175612" cy="783741"/>
            </a:xfrm>
            <a:prstGeom prst="ellipse">
              <a:avLst/>
            </a:prstGeom>
            <a:ln>
              <a:noFill/>
            </a:ln>
            <a:effectLst>
              <a:glow rad="12700">
                <a:schemeClr val="accent1">
                  <a:alpha val="7000"/>
                </a:schemeClr>
              </a:glow>
              <a:softEdge rad="112500"/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16080" y="6324600"/>
            <a:ext cx="1828800" cy="365125"/>
          </a:xfrm>
        </p:spPr>
        <p:txBody>
          <a:bodyPr/>
          <a:lstStyle/>
          <a:p>
            <a:fld id="{6654DDAA-69BB-4BC9-A64E-D633361939AD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00149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1744" y="1222587"/>
            <a:ext cx="8513508" cy="9636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Мярка по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Програмата за икономическа трансформация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изпълнение на Националния план за възстановяване и устойчивост</a:t>
            </a: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A7EA5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1744" y="2299673"/>
            <a:ext cx="8513508" cy="140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bg-BG" sz="1600" b="1" i="0" u="sng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Целта на процедурата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 предоставяне на безвъзмездни средства за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изграждане на възобновяеми енергийни източници (ВЕИ) за собствено потребление, комбинирани с локални съоръжения за съхранение на енергия, с което да се насърчи прехода на частния сектор към екосъобразна дейност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</a:rPr>
              <a:t>.</a:t>
            </a:r>
            <a:endParaRPr kumimoji="0" lang="bg-BG" sz="1600" b="1" i="1" u="none" strike="noStrike" kern="120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47746" y="1454516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438" y="175224"/>
            <a:ext cx="870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BG-RRP-3.006 „Изграждане на нови ВЕИ за </a:t>
            </a:r>
            <a:r>
              <a:rPr lang="ru-RU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собствено</a:t>
            </a: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потребление </a:t>
            </a:r>
            <a:endParaRPr lang="en-US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комбинация с </a:t>
            </a:r>
            <a:r>
              <a:rPr lang="ru-RU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локални</a:t>
            </a: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съоръжения</a:t>
            </a: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съхранение</a:t>
            </a: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енергия в предприятията”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744" y="3827242"/>
            <a:ext cx="8513508" cy="8302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     Процедурата е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отворена за кандидатстване на 14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.02.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2023 г.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К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раен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срок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подаване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проектни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предложения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16:30 часа на 15.05.2023 г.</a:t>
            </a:r>
            <a:r>
              <a:rPr kumimoji="0" lang="bg-BG" sz="1600" b="1" i="0" u="sng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25692" y="5004404"/>
            <a:ext cx="22270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19400" y="5134578"/>
            <a:ext cx="6019800" cy="11874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75 000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Максимален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1 000 000 лева.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7" y="252299"/>
            <a:ext cx="714555" cy="671012"/>
          </a:xfrm>
          <a:prstGeom prst="rect">
            <a:avLst/>
          </a:prstGeom>
          <a:effectLst>
            <a:glow rad="330200">
              <a:srgbClr val="A1F1AE">
                <a:alpha val="40000"/>
              </a:srgbClr>
            </a:glow>
          </a:effectLst>
        </p:spPr>
      </p:pic>
      <p:sp>
        <p:nvSpPr>
          <p:cNvPr id="13" name="Right Arrow 12"/>
          <p:cNvSpPr/>
          <p:nvPr/>
        </p:nvSpPr>
        <p:spPr>
          <a:xfrm>
            <a:off x="443971" y="2574191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43971" y="4013562"/>
            <a:ext cx="255047" cy="2165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" y="5309204"/>
            <a:ext cx="460355" cy="838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434014"/>
            <a:ext cx="1828800" cy="365125"/>
          </a:xfrm>
        </p:spPr>
        <p:txBody>
          <a:bodyPr/>
          <a:lstStyle/>
          <a:p>
            <a:fld id="{6654DDAA-69BB-4BC9-A64E-D633361939AD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88163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8264" y="1483158"/>
            <a:ext cx="8153400" cy="1181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Цел</a:t>
            </a: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: </a:t>
            </a:r>
            <a:r>
              <a:rPr kumimoji="0" lang="bg-BG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редоставяне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 на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фокусирана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подкрепа на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българските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предприятия за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повишаване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иновационната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дейност чрез разработване на иновации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/>
              </a:rPr>
              <a:t> 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в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тематичните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</a:rPr>
              <a:t> области на ИСИС 2021-2027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3401" y="2819400"/>
            <a:ext cx="8153400" cy="213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600" b="1" u="sng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Обхват на </a:t>
            </a:r>
            <a:r>
              <a:rPr lang="ru-RU" sz="1600" b="1" u="sng" dirty="0" err="1">
                <a:solidFill>
                  <a:srgbClr val="B4DCFA">
                    <a:lumMod val="25000"/>
                  </a:srgbClr>
                </a:solidFill>
                <a:latin typeface="Trebuchet MS"/>
              </a:rPr>
              <a:t>дейностите</a:t>
            </a:r>
            <a:r>
              <a:rPr lang="ru-RU" sz="1600" b="1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: 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Подкрепа за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вътрешна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предприятието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развойна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дейност/иновации в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тематичните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7A3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области на ИСИС 2021-2027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вкл.: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Информатика и ИКТ 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(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ИКТ подходи в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рекреативни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индустрии,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туризъм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); </a:t>
            </a:r>
            <a:endParaRPr lang="bg-BG" sz="1600" dirty="0">
              <a:solidFill>
                <a:srgbClr val="B4DCFA">
                  <a:lumMod val="25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Нови технологии в </a:t>
            </a:r>
            <a:r>
              <a:rPr lang="ru-RU" sz="1600" b="1" dirty="0" err="1">
                <a:solidFill>
                  <a:srgbClr val="B4DCFA">
                    <a:lumMod val="25000"/>
                  </a:srgbClr>
                </a:solidFill>
              </a:rPr>
              <a:t>креативните</a:t>
            </a: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b="1" dirty="0" err="1">
                <a:solidFill>
                  <a:srgbClr val="B4DCFA">
                    <a:lumMod val="25000"/>
                  </a:srgbClr>
                </a:solidFill>
              </a:rPr>
              <a:t>рекреативните</a:t>
            </a: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 индустрии</a:t>
            </a:r>
            <a:r>
              <a:rPr lang="ru-RU" dirty="0"/>
              <a:t> 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(</a:t>
            </a:r>
            <a:r>
              <a:rPr lang="bg-BG" sz="1600" i="1" dirty="0">
                <a:solidFill>
                  <a:srgbClr val="B4DCFA">
                    <a:lumMod val="25000"/>
                  </a:srgbClr>
                </a:solidFill>
              </a:rPr>
              <a:t>п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роизводство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на стоки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съоръжения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с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пряко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приложение в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тези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сфери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, напр.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велосипеди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,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стени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за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катерене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други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стоки и услуги за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алтернативни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екстремни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спортове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туризъм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,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специализирана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екипировка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оборудване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пр.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)</a:t>
            </a:r>
            <a:r>
              <a:rPr lang="ru-RU" sz="1600" dirty="0">
                <a:solidFill>
                  <a:srgbClr val="B4DCFA">
                    <a:lumMod val="25000"/>
                  </a:srgb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2727"/>
            <a:ext cx="8090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 г. по ПКИП за предприятия от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спорта, регистрирани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ЗЮЛНЦ или ТЗ </a:t>
            </a:r>
          </a:p>
          <a:p>
            <a:pPr lvl="0" algn="ctr">
              <a:defRPr/>
            </a:pPr>
            <a:endParaRPr lang="bg-BG" sz="1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bg-BG" sz="2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роцедура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„Разработване на иновации в предприятията”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25692" y="5137147"/>
            <a:ext cx="20365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70268" y="5137148"/>
            <a:ext cx="6116533" cy="13176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50 000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Максимален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500 000 лева.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Общ бюджет на процедурата: 127 млн. лв.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7264" y="6502400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5" y="5441947"/>
            <a:ext cx="460355" cy="838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" y="144839"/>
            <a:ext cx="958802" cy="95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0215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77274" y="1370818"/>
            <a:ext cx="7033752" cy="22524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съществуващи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микро, малки и средни предприятия, малки дружества със средна пазарна капитализация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 499 служители),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със средна пазарна капитализация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(до 3000 служители)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дружества със средна пазарна капитализация (до 3000 служители) 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 могат да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кандидатстват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единствено в </a:t>
            </a:r>
            <a:r>
              <a:rPr kumimoji="0" lang="ru-RU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партньорство</a:t>
            </a: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4079" y="1818274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73603" y="4057470"/>
            <a:ext cx="164567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разходи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003078" y="3827020"/>
            <a:ext cx="6934198" cy="17049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възнаграждения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външни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услуги;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амортизация на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оборудване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сгради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помещения;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консумативи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 за защита на индустриална собственост.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" y="3302769"/>
            <a:ext cx="646271" cy="66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0" y="6052571"/>
            <a:ext cx="291449" cy="29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6140" y="5894126"/>
            <a:ext cx="2644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Индикативна дата на обявяване</a:t>
            </a:r>
          </a:p>
        </p:txBody>
      </p:sp>
      <p:sp>
        <p:nvSpPr>
          <p:cNvPr id="17" name="Freeform 16"/>
          <p:cNvSpPr/>
          <p:nvPr/>
        </p:nvSpPr>
        <p:spPr>
          <a:xfrm>
            <a:off x="5410200" y="5741094"/>
            <a:ext cx="2514600" cy="914401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май 2023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2727"/>
            <a:ext cx="8090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 г. по ПКИП за предприятия от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спорта, регистрирани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ЗЮЛНЦ или ТЗ </a:t>
            </a:r>
          </a:p>
          <a:p>
            <a:pPr lvl="0" algn="ctr">
              <a:defRPr/>
            </a:pPr>
            <a:endParaRPr lang="bg-BG" sz="1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bg-BG" sz="2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роцедура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„Разработване на иновации в предприятията”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" y="239646"/>
            <a:ext cx="958802" cy="95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78" y="2823284"/>
            <a:ext cx="393629" cy="3936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472932"/>
            <a:ext cx="1828800" cy="365125"/>
          </a:xfrm>
        </p:spPr>
        <p:txBody>
          <a:bodyPr/>
          <a:lstStyle/>
          <a:p>
            <a:fld id="{6654DDAA-69BB-4BC9-A64E-D633361939AD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391221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586581"/>
            <a:ext cx="8229600" cy="97973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Цел</a:t>
            </a:r>
            <a:r>
              <a:rPr kumimoji="0" lang="bg-BG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Предоставяне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фокусирана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подкрепа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българските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предприятия за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повишаване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иновационната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дейност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чрез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внедряване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иновации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тематичните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области на ИСИС 2021-2027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200" y="2700401"/>
            <a:ext cx="8269637" cy="21827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ru-RU" sz="1600" b="1" u="sng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Обхват на </a:t>
            </a:r>
            <a:r>
              <a:rPr kumimoji="0" lang="ru-RU" sz="1600" b="1" u="sng" strike="noStrike" kern="120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дейностите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Подкрепа за </a:t>
            </a:r>
            <a:r>
              <a:rPr lang="ru-RU" sz="1600" b="1" dirty="0">
                <a:solidFill>
                  <a:srgbClr val="007A37"/>
                </a:solidFill>
                <a:latin typeface="Trebuchet MS"/>
              </a:rPr>
              <a:t>въвеждане на иновации от страна на МСП (</a:t>
            </a:r>
            <a:r>
              <a:rPr lang="ru-RU" sz="1600" b="1" dirty="0" err="1">
                <a:solidFill>
                  <a:srgbClr val="007A37"/>
                </a:solidFill>
                <a:latin typeface="Trebuchet MS"/>
              </a:rPr>
              <a:t>собствени</a:t>
            </a:r>
            <a:r>
              <a:rPr lang="ru-RU" sz="1600" b="1" dirty="0">
                <a:solidFill>
                  <a:srgbClr val="007A37"/>
                </a:solidFill>
                <a:latin typeface="Trebuchet MS"/>
              </a:rPr>
              <a:t> или </a:t>
            </a:r>
            <a:r>
              <a:rPr lang="ru-RU" sz="1600" b="1" dirty="0" err="1">
                <a:solidFill>
                  <a:srgbClr val="007A37"/>
                </a:solidFill>
                <a:latin typeface="Trebuchet MS"/>
              </a:rPr>
              <a:t>придобити</a:t>
            </a:r>
            <a:r>
              <a:rPr lang="ru-RU" sz="1600" b="1" dirty="0">
                <a:solidFill>
                  <a:srgbClr val="007A37"/>
                </a:solidFill>
                <a:latin typeface="Trebuchet MS"/>
              </a:rPr>
              <a:t> от трети </a:t>
            </a:r>
            <a:r>
              <a:rPr lang="ru-RU" sz="1600" b="1" dirty="0" err="1">
                <a:solidFill>
                  <a:srgbClr val="007A37"/>
                </a:solidFill>
                <a:latin typeface="Trebuchet MS"/>
              </a:rPr>
              <a:t>страни</a:t>
            </a:r>
            <a:r>
              <a:rPr lang="ru-RU" sz="1600" b="1" dirty="0">
                <a:solidFill>
                  <a:srgbClr val="007A37"/>
                </a:solidFill>
                <a:latin typeface="Trebuchet MS"/>
              </a:rPr>
              <a:t>) 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</a:t>
            </a: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тематичните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области на ИСИС 2021-2027, </a:t>
            </a: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вкл.: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Информатика и ИКТ 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(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ИКТ подходи в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рекреативни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индустрии,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туризъм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); </a:t>
            </a:r>
            <a:endParaRPr lang="bg-BG" sz="1600" dirty="0">
              <a:solidFill>
                <a:srgbClr val="B4DCFA">
                  <a:lumMod val="25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Нови технологии в </a:t>
            </a:r>
            <a:r>
              <a:rPr lang="ru-RU" sz="1600" b="1" dirty="0" err="1">
                <a:solidFill>
                  <a:srgbClr val="B4DCFA">
                    <a:lumMod val="25000"/>
                  </a:srgbClr>
                </a:solidFill>
              </a:rPr>
              <a:t>креативните</a:t>
            </a: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b="1" dirty="0" err="1">
                <a:solidFill>
                  <a:srgbClr val="B4DCFA">
                    <a:lumMod val="25000"/>
                  </a:srgbClr>
                </a:solidFill>
              </a:rPr>
              <a:t>рекреативните</a:t>
            </a:r>
            <a:r>
              <a:rPr lang="ru-RU" sz="1600" b="1" dirty="0">
                <a:solidFill>
                  <a:srgbClr val="B4DCFA">
                    <a:lumMod val="25000"/>
                  </a:srgbClr>
                </a:solidFill>
              </a:rPr>
              <a:t> индустрии</a:t>
            </a:r>
            <a:r>
              <a:rPr lang="ru-RU" sz="1600" dirty="0"/>
              <a:t> 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(</a:t>
            </a:r>
            <a:r>
              <a:rPr lang="bg-BG" sz="1600" i="1" dirty="0">
                <a:solidFill>
                  <a:srgbClr val="B4DCFA">
                    <a:lumMod val="25000"/>
                  </a:srgbClr>
                </a:solidFill>
              </a:rPr>
              <a:t>п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роизводство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на стоки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съоръжения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с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пряко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приложение в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тези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сфери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, напр.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велосипеди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,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стени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за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катерене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други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стоки и услуги за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алтернативни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екстремни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спортове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туризъм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,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специализирана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екипировка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</a:t>
            </a:r>
            <a:r>
              <a:rPr lang="ru-RU" sz="1600" i="1" dirty="0" err="1">
                <a:solidFill>
                  <a:srgbClr val="B4DCFA">
                    <a:lumMod val="25000"/>
                  </a:srgbClr>
                </a:solidFill>
              </a:rPr>
              <a:t>оборудване</a:t>
            </a:r>
            <a:r>
              <a:rPr lang="ru-RU" sz="1600" i="1" dirty="0">
                <a:solidFill>
                  <a:srgbClr val="B4DCFA">
                    <a:lumMod val="25000"/>
                  </a:srgbClr>
                </a:solidFill>
              </a:rPr>
              <a:t> и пр.</a:t>
            </a:r>
            <a:r>
              <a:rPr lang="en-US" sz="1600" dirty="0">
                <a:solidFill>
                  <a:srgbClr val="B4DCFA">
                    <a:lumMod val="25000"/>
                  </a:srgbClr>
                </a:solidFill>
              </a:rPr>
              <a:t>)</a:t>
            </a:r>
            <a:r>
              <a:rPr lang="ru-RU" sz="1600" dirty="0">
                <a:solidFill>
                  <a:srgbClr val="B4DCFA">
                    <a:lumMod val="25000"/>
                  </a:srgb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692" y="21331"/>
            <a:ext cx="87095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 г. по ПКИП за предприятия от </a:t>
            </a:r>
          </a:p>
          <a:p>
            <a:pPr lvl="0" algn="ctr">
              <a:defRPr/>
            </a:pP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спорта, регистрирани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ТЗ:</a:t>
            </a:r>
          </a:p>
          <a:p>
            <a:pPr lvl="0" algn="ctr">
              <a:defRPr/>
            </a:pPr>
            <a:endParaRPr lang="ru-RU" sz="1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„Внедряване на иновации в предприятията”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25692" y="5137147"/>
            <a:ext cx="1960308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Размер на помощта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70268" y="5137148"/>
            <a:ext cx="6156569" cy="13176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Минимален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50 000 лева.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 Максимален размер на помощта: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800 000 лева.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Общ бюджет на процедурата: 293,37 млн. лв.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8288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" y="5405061"/>
            <a:ext cx="460355" cy="838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" y="239646"/>
            <a:ext cx="958802" cy="95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4014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54161" y="2153139"/>
            <a:ext cx="6504039" cy="12357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Съществуващи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МСП и малки дружества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със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пазарна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капитализация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4077" y="2153139"/>
            <a:ext cx="166472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73603" y="4220622"/>
            <a:ext cx="1645671" cy="139863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разходи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954161" y="4113073"/>
            <a:ext cx="6504039" cy="13292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(ДМА);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 за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дълготрайни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нематериални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(ДНА);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Разходи за услуги.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51778"/>
            <a:ext cx="646271" cy="668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96" y="6020809"/>
            <a:ext cx="291449" cy="291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7745" y="587414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Индикативна дата на обявяване</a:t>
            </a:r>
          </a:p>
        </p:txBody>
      </p:sp>
      <p:sp>
        <p:nvSpPr>
          <p:cNvPr id="17" name="Freeform 16"/>
          <p:cNvSpPr/>
          <p:nvPr/>
        </p:nvSpPr>
        <p:spPr>
          <a:xfrm>
            <a:off x="4953000" y="5709332"/>
            <a:ext cx="2870557" cy="914401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marL="0" marR="0" lvl="0" indent="0" algn="ctr" defTabSz="248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Май 2023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92" y="21331"/>
            <a:ext cx="87095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Възможности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 г. по ПКИП за предприятия от </a:t>
            </a:r>
          </a:p>
          <a:p>
            <a:pPr lvl="0" algn="ctr">
              <a:defRPr/>
            </a:pP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областта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спорта, регистрирани </a:t>
            </a:r>
            <a:r>
              <a:rPr lang="ru-RU" sz="20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съгласно</a:t>
            </a:r>
            <a:r>
              <a:rPr lang="ru-RU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ТЗ:</a:t>
            </a:r>
          </a:p>
          <a:p>
            <a:pPr lvl="0" algn="ctr">
              <a:defRPr/>
            </a:pPr>
            <a:endParaRPr lang="ru-RU" sz="1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„Внедряване на иновации в предприятията”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" y="239646"/>
            <a:ext cx="958802" cy="95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2400" y="6472778"/>
            <a:ext cx="1828800" cy="365125"/>
          </a:xfrm>
        </p:spPr>
        <p:txBody>
          <a:bodyPr/>
          <a:lstStyle/>
          <a:p>
            <a:fld id="{6654DDAA-69BB-4BC9-A64E-D633361939AD}" type="slidenum">
              <a:rPr lang="bg-BG" smtClean="0"/>
              <a:pPr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16231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1616</Words>
  <Application>Microsoft Office PowerPoint</Application>
  <PresentationFormat>On-screen Show (4:3)</PresentationFormat>
  <Paragraphs>218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Agency FB</vt:lpstr>
      <vt:lpstr>Arial</vt:lpstr>
      <vt:lpstr>Calibri</vt:lpstr>
      <vt:lpstr>Georgia</vt:lpstr>
      <vt:lpstr>Palatino Linotype</vt:lpstr>
      <vt:lpstr>Tahoma</vt:lpstr>
      <vt:lpstr>Trebuchet MS</vt:lpstr>
      <vt:lpstr>Tw Cen MT</vt:lpstr>
      <vt:lpstr>2_Office Theme</vt:lpstr>
      <vt:lpstr>11_OPIK-Portrait_Transperant_14</vt:lpstr>
      <vt:lpstr>1_OPIK-Portrait_Transperant_14</vt:lpstr>
      <vt:lpstr>2_OPIK-Portrait_Transperant_14</vt:lpstr>
      <vt:lpstr>PowerPoint Presentation</vt:lpstr>
      <vt:lpstr>Целеви групи  Програмен период 2021-2027 г.</vt:lpstr>
      <vt:lpstr>Инструменти в подкрепа на иновациите и конкурентоспособността по линия на МИР</vt:lpstr>
      <vt:lpstr>Програма за икономическа трансформация/НПВУ/ ФИНАНСОВ РЕСУРС ОТ ЕС ПО ФОНДОВЕ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ПНИИДИТ: Стратегически интервенции за 2023 г.</vt:lpstr>
      <vt:lpstr>Проекти в сферата на спорта, изпълнени по ОПИК 2014-2020 </vt:lpstr>
      <vt:lpstr>Добри практики в сферата на спорта, подкрепени по ОПИК 2014-2020 </vt:lpstr>
      <vt:lpstr>Добри практики в сферата на спорта, подкрепени по ОПИК 2014-2020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2015-11-12T16:10:40Z</dcterms:created>
  <dcterms:modified xsi:type="dcterms:W3CDTF">2023-04-25T18:25:10Z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