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FBB0F-E9CC-4873-8F94-5A50476C2660}" type="datetimeFigureOut">
              <a:rPr lang="en-US" smtClean="0"/>
              <a:t>3/24/2023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2247B-8097-44FE-AE4E-CE7B0E9BDB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58499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FBB0F-E9CC-4873-8F94-5A50476C2660}" type="datetimeFigureOut">
              <a:rPr lang="en-US" smtClean="0"/>
              <a:t>3/24/2023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2247B-8097-44FE-AE4E-CE7B0E9BDB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78577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FBB0F-E9CC-4873-8F94-5A50476C2660}" type="datetimeFigureOut">
              <a:rPr lang="en-US" smtClean="0"/>
              <a:t>3/24/2023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2247B-8097-44FE-AE4E-CE7B0E9BDB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14958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FBB0F-E9CC-4873-8F94-5A50476C2660}" type="datetimeFigureOut">
              <a:rPr lang="en-US" smtClean="0"/>
              <a:t>3/24/2023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2247B-8097-44FE-AE4E-CE7B0E9BDB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23081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FBB0F-E9CC-4873-8F94-5A50476C2660}" type="datetimeFigureOut">
              <a:rPr lang="en-US" smtClean="0"/>
              <a:t>3/24/2023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2247B-8097-44FE-AE4E-CE7B0E9BDB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46900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FBB0F-E9CC-4873-8F94-5A50476C2660}" type="datetimeFigureOut">
              <a:rPr lang="en-US" smtClean="0"/>
              <a:t>3/24/2023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2247B-8097-44FE-AE4E-CE7B0E9BDB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20235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FBB0F-E9CC-4873-8F94-5A50476C2660}" type="datetimeFigureOut">
              <a:rPr lang="en-US" smtClean="0"/>
              <a:t>3/24/2023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2247B-8097-44FE-AE4E-CE7B0E9BDB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69694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FBB0F-E9CC-4873-8F94-5A50476C2660}" type="datetimeFigureOut">
              <a:rPr lang="en-US" smtClean="0"/>
              <a:t>3/24/2023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2247B-8097-44FE-AE4E-CE7B0E9BDB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88079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FBB0F-E9CC-4873-8F94-5A50476C2660}" type="datetimeFigureOut">
              <a:rPr lang="en-US" smtClean="0"/>
              <a:t>3/24/2023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2247B-8097-44FE-AE4E-CE7B0E9BDB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10114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FBB0F-E9CC-4873-8F94-5A50476C2660}" type="datetimeFigureOut">
              <a:rPr lang="en-US" smtClean="0"/>
              <a:t>3/24/2023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2247B-8097-44FE-AE4E-CE7B0E9BDB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1768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FBB0F-E9CC-4873-8F94-5A50476C2660}" type="datetimeFigureOut">
              <a:rPr lang="en-US" smtClean="0"/>
              <a:t>3/24/2023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2247B-8097-44FE-AE4E-CE7B0E9BDB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4513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6FBB0F-E9CC-4873-8F94-5A50476C2660}" type="datetimeFigureOut">
              <a:rPr lang="en-US" smtClean="0"/>
              <a:t>3/24/2023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62247B-8097-44FE-AE4E-CE7B0E9BDB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61362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754238"/>
              </p:ext>
            </p:extLst>
          </p:nvPr>
        </p:nvGraphicFramePr>
        <p:xfrm>
          <a:off x="952106" y="707020"/>
          <a:ext cx="10699425" cy="6125491"/>
        </p:xfrm>
        <a:graphic>
          <a:graphicData uri="http://schemas.openxmlformats.org/drawingml/2006/table">
            <a:tbl>
              <a:tblPr/>
              <a:tblGrid>
                <a:gridCol w="2139885">
                  <a:extLst>
                    <a:ext uri="{9D8B030D-6E8A-4147-A177-3AD203B41FA5}">
                      <a16:colId xmlns:a16="http://schemas.microsoft.com/office/drawing/2014/main" val="3092574220"/>
                    </a:ext>
                  </a:extLst>
                </a:gridCol>
                <a:gridCol w="2139885">
                  <a:extLst>
                    <a:ext uri="{9D8B030D-6E8A-4147-A177-3AD203B41FA5}">
                      <a16:colId xmlns:a16="http://schemas.microsoft.com/office/drawing/2014/main" val="2299155374"/>
                    </a:ext>
                  </a:extLst>
                </a:gridCol>
                <a:gridCol w="2139885">
                  <a:extLst>
                    <a:ext uri="{9D8B030D-6E8A-4147-A177-3AD203B41FA5}">
                      <a16:colId xmlns:a16="http://schemas.microsoft.com/office/drawing/2014/main" val="3281169982"/>
                    </a:ext>
                  </a:extLst>
                </a:gridCol>
                <a:gridCol w="2139885">
                  <a:extLst>
                    <a:ext uri="{9D8B030D-6E8A-4147-A177-3AD203B41FA5}">
                      <a16:colId xmlns:a16="http://schemas.microsoft.com/office/drawing/2014/main" val="2998151672"/>
                    </a:ext>
                  </a:extLst>
                </a:gridCol>
                <a:gridCol w="2139885">
                  <a:extLst>
                    <a:ext uri="{9D8B030D-6E8A-4147-A177-3AD203B41FA5}">
                      <a16:colId xmlns:a16="http://schemas.microsoft.com/office/drawing/2014/main" val="1627119037"/>
                    </a:ext>
                  </a:extLst>
                </a:gridCol>
              </a:tblGrid>
              <a:tr h="154703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Обобщено</a:t>
                      </a:r>
                    </a:p>
                  </a:txBody>
                  <a:tcPr marL="25446" marR="25446" marT="12723" marB="127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8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8106386"/>
                  </a:ext>
                </a:extLst>
              </a:tr>
              <a:tr h="198271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</a:rPr>
                        <a:t>М-во на иновациите и растежа ( 074******* )</a:t>
                      </a:r>
                    </a:p>
                  </a:txBody>
                  <a:tcPr marL="25446" marR="25446" marT="12723" marB="127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8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24.03.2023 - 24.03.2023</a:t>
                      </a:r>
                    </a:p>
                  </a:txBody>
                  <a:tcPr marL="25446" marR="25446" marT="12723" marB="127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8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81650264"/>
                  </a:ext>
                </a:extLst>
              </a:tr>
              <a:tr h="154703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25446" marR="25446" marT="12723" marB="127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25446" marR="25446" marT="12723" marB="127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25446" marR="25446" marT="12723" marB="127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25446" marR="25446" marT="12723" marB="127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25446" marR="25446" marT="12723" marB="127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8742260"/>
                  </a:ext>
                </a:extLst>
              </a:tr>
              <a:tr h="453190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01 xxxx</a:t>
                      </a:r>
                    </a:p>
                  </a:txBody>
                  <a:tcPr marL="25446" marR="25446" marT="12723" marB="127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25446" marR="25446" marT="12723" marB="127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2</a:t>
                      </a:r>
                    </a:p>
                  </a:txBody>
                  <a:tcPr marL="25446" marR="25446" marT="12723" marB="127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776 291,02 лв.</a:t>
                      </a:r>
                    </a:p>
                  </a:txBody>
                  <a:tcPr marL="25446" marR="25446" marT="12723" marB="127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25446" marR="25446" marT="12723" marB="127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7523679"/>
                  </a:ext>
                </a:extLst>
              </a:tr>
              <a:tr h="154703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25446" marR="25446" marT="12723" marB="127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25446" marR="25446" marT="12723" marB="127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31</a:t>
                      </a:r>
                    </a:p>
                  </a:txBody>
                  <a:tcPr marL="25446" marR="25446" marT="12723" marB="127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23 761,51 лв.</a:t>
                      </a:r>
                    </a:p>
                  </a:txBody>
                  <a:tcPr marL="25446" marR="25446" marT="12723" marB="127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25446" marR="25446" marT="12723" marB="127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9297796"/>
                  </a:ext>
                </a:extLst>
              </a:tr>
              <a:tr h="198271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88 xxxx</a:t>
                      </a:r>
                    </a:p>
                  </a:txBody>
                  <a:tcPr marL="25446" marR="25446" marT="12723" marB="127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Средства на разпореждане</a:t>
                      </a:r>
                    </a:p>
                  </a:txBody>
                  <a:tcPr marL="25446" marR="25446" marT="12723" marB="127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5</a:t>
                      </a:r>
                    </a:p>
                  </a:txBody>
                  <a:tcPr marL="25446" marR="25446" marT="12723" marB="127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12 922,09 лв.</a:t>
                      </a:r>
                    </a:p>
                  </a:txBody>
                  <a:tcPr marL="25446" marR="25446" marT="12723" marB="127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25446" marR="25446" marT="12723" marB="127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9713033"/>
                  </a:ext>
                </a:extLst>
              </a:tr>
              <a:tr h="154703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25446" marR="25446" marT="12723" marB="127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38</a:t>
                      </a:r>
                    </a:p>
                  </a:txBody>
                  <a:tcPr marL="25446" marR="25446" marT="12723" marB="127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812 974,62 лв.</a:t>
                      </a:r>
                    </a:p>
                  </a:txBody>
                  <a:tcPr marL="25446" marR="25446" marT="12723" marB="127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25446" marR="25446" marT="12723" marB="127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4069131"/>
                  </a:ext>
                </a:extLst>
              </a:tr>
              <a:tr h="154703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25446" marR="25446" marT="12723" marB="127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8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06986730"/>
                  </a:ext>
                </a:extLst>
              </a:tr>
              <a:tr h="154703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25446" marR="25446" marT="12723" marB="127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8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85135139"/>
                  </a:ext>
                </a:extLst>
              </a:tr>
              <a:tr h="154703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25446" marR="25446" marT="12723" marB="127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8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22444837"/>
                  </a:ext>
                </a:extLst>
              </a:tr>
              <a:tr h="154703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25446" marR="25446" marT="12723" marB="127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8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91441892"/>
                  </a:ext>
                </a:extLst>
              </a:tr>
              <a:tr h="154703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бюджетни организации</a:t>
                      </a:r>
                    </a:p>
                  </a:txBody>
                  <a:tcPr marL="25446" marR="25446" marT="12723" marB="127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8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21725923"/>
                  </a:ext>
                </a:extLst>
              </a:tr>
              <a:tr h="198271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</a:rPr>
                        <a:t>М-во на </a:t>
                      </a:r>
                      <a:r>
                        <a:rPr lang="ru-RU" sz="900" dirty="0" err="1">
                          <a:effectLst/>
                        </a:rPr>
                        <a:t>иновациите</a:t>
                      </a:r>
                      <a:r>
                        <a:rPr lang="ru-RU" sz="900" dirty="0">
                          <a:effectLst/>
                        </a:rPr>
                        <a:t> и </a:t>
                      </a:r>
                      <a:r>
                        <a:rPr lang="ru-RU" sz="900" dirty="0" err="1">
                          <a:effectLst/>
                        </a:rPr>
                        <a:t>растежа</a:t>
                      </a:r>
                      <a:r>
                        <a:rPr lang="ru-RU" sz="900" dirty="0">
                          <a:effectLst/>
                        </a:rPr>
                        <a:t>-ЦУ ( </a:t>
                      </a:r>
                      <a:r>
                        <a:rPr lang="ru-RU" sz="900" dirty="0" smtClean="0">
                          <a:effectLst/>
                        </a:rPr>
                        <a:t>074 </a:t>
                      </a:r>
                      <a:r>
                        <a:rPr lang="ru-RU" sz="900" dirty="0">
                          <a:effectLst/>
                        </a:rPr>
                        <a:t>)</a:t>
                      </a:r>
                    </a:p>
                  </a:txBody>
                  <a:tcPr marL="25446" marR="25446" marT="12723" marB="127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8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24.03.2023 - 24.03.2023</a:t>
                      </a:r>
                    </a:p>
                  </a:txBody>
                  <a:tcPr marL="25446" marR="25446" marT="12723" marB="127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8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12875163"/>
                  </a:ext>
                </a:extLst>
              </a:tr>
              <a:tr h="154703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25446" marR="25446" marT="12723" marB="127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25446" marR="25446" marT="12723" marB="127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25446" marR="25446" marT="12723" marB="127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25446" marR="25446" marT="12723" marB="127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25446" marR="25446" marT="12723" marB="127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4766265"/>
                  </a:ext>
                </a:extLst>
              </a:tr>
              <a:tr h="453190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01 xxxx</a:t>
                      </a:r>
                    </a:p>
                  </a:txBody>
                  <a:tcPr marL="25446" marR="25446" marT="12723" marB="127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25446" marR="25446" marT="12723" marB="127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2</a:t>
                      </a:r>
                    </a:p>
                  </a:txBody>
                  <a:tcPr marL="25446" marR="25446" marT="12723" marB="127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776 291,02 лв.</a:t>
                      </a:r>
                    </a:p>
                  </a:txBody>
                  <a:tcPr marL="25446" marR="25446" marT="12723" marB="127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5446" marR="25446" marT="12723" marB="127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748959"/>
                  </a:ext>
                </a:extLst>
              </a:tr>
              <a:tr h="154703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25446" marR="25446" marT="12723" marB="127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25446" marR="25446" marT="12723" marB="127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6</a:t>
                      </a:r>
                    </a:p>
                  </a:txBody>
                  <a:tcPr marL="25446" marR="25446" marT="12723" marB="127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1 803,26 лв.</a:t>
                      </a:r>
                    </a:p>
                  </a:txBody>
                  <a:tcPr marL="25446" marR="25446" marT="12723" marB="127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5446" marR="25446" marT="12723" marB="127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387056"/>
                  </a:ext>
                </a:extLst>
              </a:tr>
              <a:tr h="198271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88 xxxx</a:t>
                      </a:r>
                    </a:p>
                  </a:txBody>
                  <a:tcPr marL="25446" marR="25446" marT="12723" marB="127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Средства на разпореждане</a:t>
                      </a:r>
                    </a:p>
                  </a:txBody>
                  <a:tcPr marL="25446" marR="25446" marT="12723" marB="127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2</a:t>
                      </a:r>
                    </a:p>
                  </a:txBody>
                  <a:tcPr marL="25446" marR="25446" marT="12723" marB="127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194,00 лв.</a:t>
                      </a:r>
                    </a:p>
                  </a:txBody>
                  <a:tcPr marL="25446" marR="25446" marT="12723" marB="127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5446" marR="25446" marT="12723" marB="127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2063208"/>
                  </a:ext>
                </a:extLst>
              </a:tr>
              <a:tr h="154703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25446" marR="25446" marT="12723" marB="127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10</a:t>
                      </a:r>
                    </a:p>
                  </a:txBody>
                  <a:tcPr marL="25446" marR="25446" marT="12723" marB="127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778 288,28 лв.</a:t>
                      </a:r>
                    </a:p>
                  </a:txBody>
                  <a:tcPr marL="25446" marR="25446" marT="12723" marB="127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5446" marR="25446" marT="12723" marB="127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5858071"/>
                  </a:ext>
                </a:extLst>
              </a:tr>
              <a:tr h="154703">
                <a:tc gridSpan="5">
                  <a:txBody>
                    <a:bodyPr/>
                    <a:lstStyle/>
                    <a:p>
                      <a:endParaRPr lang="en-US" sz="900" dirty="0"/>
                    </a:p>
                  </a:txBody>
                  <a:tcPr marL="25446" marR="25446" marT="12723" marB="127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8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24168191"/>
                  </a:ext>
                </a:extLst>
              </a:tr>
              <a:tr h="154703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25446" marR="25446" marT="12723" marB="127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8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4549177"/>
                  </a:ext>
                </a:extLst>
              </a:tr>
              <a:tr h="154703">
                <a:tc gridSpan="2"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</a:rPr>
                        <a:t>БАИ ( </a:t>
                      </a:r>
                      <a:r>
                        <a:rPr lang="bg-BG" sz="900" dirty="0" smtClean="0">
                          <a:effectLst/>
                        </a:rPr>
                        <a:t>074 </a:t>
                      </a:r>
                      <a:r>
                        <a:rPr lang="bg-BG" sz="900" dirty="0">
                          <a:effectLst/>
                        </a:rPr>
                        <a:t>)</a:t>
                      </a:r>
                    </a:p>
                  </a:txBody>
                  <a:tcPr marL="25446" marR="25446" marT="12723" marB="127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8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24.03.2023 - 24.03.2023</a:t>
                      </a:r>
                    </a:p>
                  </a:txBody>
                  <a:tcPr marL="25446" marR="25446" marT="12723" marB="127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8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38359874"/>
                  </a:ext>
                </a:extLst>
              </a:tr>
              <a:tr h="154703"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</a:rPr>
                        <a:t>Код</a:t>
                      </a:r>
                    </a:p>
                  </a:txBody>
                  <a:tcPr marL="25446" marR="25446" marT="12723" marB="127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25446" marR="25446" marT="12723" marB="127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25446" marR="25446" marT="12723" marB="127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25446" marR="25446" marT="12723" marB="127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25446" marR="25446" marT="12723" marB="127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7895018"/>
                  </a:ext>
                </a:extLst>
              </a:tr>
              <a:tr h="154703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25446" marR="25446" marT="12723" marB="127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25446" marR="25446" marT="12723" marB="127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23</a:t>
                      </a:r>
                    </a:p>
                  </a:txBody>
                  <a:tcPr marL="25446" marR="25446" marT="12723" marB="127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20 921,45 лв.</a:t>
                      </a:r>
                    </a:p>
                  </a:txBody>
                  <a:tcPr marL="25446" marR="25446" marT="12723" marB="127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5446" marR="25446" marT="12723" marB="127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3626932"/>
                  </a:ext>
                </a:extLst>
              </a:tr>
              <a:tr h="154703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25446" marR="25446" marT="12723" marB="127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23</a:t>
                      </a:r>
                    </a:p>
                  </a:txBody>
                  <a:tcPr marL="25446" marR="25446" marT="12723" marB="127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20 921,45 лв.</a:t>
                      </a:r>
                    </a:p>
                  </a:txBody>
                  <a:tcPr marL="25446" marR="25446" marT="12723" marB="127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5446" marR="25446" marT="12723" marB="127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9741716"/>
                  </a:ext>
                </a:extLst>
              </a:tr>
              <a:tr h="154703">
                <a:tc gridSpan="5">
                  <a:txBody>
                    <a:bodyPr/>
                    <a:lstStyle/>
                    <a:p>
                      <a:endParaRPr lang="en-US" sz="900" dirty="0"/>
                    </a:p>
                  </a:txBody>
                  <a:tcPr marL="25446" marR="25446" marT="12723" marB="127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8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5853147"/>
                  </a:ext>
                </a:extLst>
              </a:tr>
              <a:tr h="154703">
                <a:tc gridSpan="5">
                  <a:txBody>
                    <a:bodyPr/>
                    <a:lstStyle/>
                    <a:p>
                      <a:endParaRPr lang="en-US" sz="900" dirty="0"/>
                    </a:p>
                  </a:txBody>
                  <a:tcPr marL="25446" marR="25446" marT="12723" marB="127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8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04383009"/>
                  </a:ext>
                </a:extLst>
              </a:tr>
              <a:tr h="154703">
                <a:tc gridSpan="2"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</a:rPr>
                        <a:t>ИАНМСП ( </a:t>
                      </a:r>
                      <a:r>
                        <a:rPr lang="bg-BG" sz="900" dirty="0" smtClean="0">
                          <a:effectLst/>
                        </a:rPr>
                        <a:t>074 </a:t>
                      </a:r>
                      <a:r>
                        <a:rPr lang="bg-BG" sz="900" dirty="0">
                          <a:effectLst/>
                        </a:rPr>
                        <a:t>)</a:t>
                      </a:r>
                    </a:p>
                  </a:txBody>
                  <a:tcPr marL="25446" marR="25446" marT="12723" marB="127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8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24.03.2023 - 24.03.2023</a:t>
                      </a:r>
                    </a:p>
                  </a:txBody>
                  <a:tcPr marL="25446" marR="25446" marT="12723" marB="127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8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5052959"/>
                  </a:ext>
                </a:extLst>
              </a:tr>
              <a:tr h="154703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25446" marR="25446" marT="12723" marB="127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25446" marR="25446" marT="12723" marB="127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25446" marR="25446" marT="12723" marB="127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25446" marR="25446" marT="12723" marB="127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</a:endParaRPr>
                    </a:p>
                  </a:txBody>
                  <a:tcPr marL="25446" marR="25446" marT="12723" marB="127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8488285"/>
                  </a:ext>
                </a:extLst>
              </a:tr>
              <a:tr h="154703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25446" marR="25446" marT="12723" marB="127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25446" marR="25446" marT="12723" marB="127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2</a:t>
                      </a:r>
                    </a:p>
                  </a:txBody>
                  <a:tcPr marL="25446" marR="25446" marT="12723" marB="127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1 036,80 лв.</a:t>
                      </a:r>
                    </a:p>
                  </a:txBody>
                  <a:tcPr marL="25446" marR="25446" marT="12723" marB="127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5446" marR="25446" marT="12723" marB="127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5198903"/>
                  </a:ext>
                </a:extLst>
              </a:tr>
              <a:tr h="198271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88 xxxx</a:t>
                      </a:r>
                    </a:p>
                  </a:txBody>
                  <a:tcPr marL="25446" marR="25446" marT="12723" marB="127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Средства на разпореждане</a:t>
                      </a:r>
                    </a:p>
                  </a:txBody>
                  <a:tcPr marL="25446" marR="25446" marT="12723" marB="127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3</a:t>
                      </a:r>
                    </a:p>
                  </a:txBody>
                  <a:tcPr marL="25446" marR="25446" marT="12723" marB="127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12 728,09 лв.</a:t>
                      </a:r>
                    </a:p>
                  </a:txBody>
                  <a:tcPr marL="25446" marR="25446" marT="12723" marB="127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5446" marR="25446" marT="12723" marB="127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2296413"/>
                  </a:ext>
                </a:extLst>
              </a:tr>
              <a:tr h="154703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25446" marR="25446" marT="12723" marB="127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5</a:t>
                      </a:r>
                    </a:p>
                  </a:txBody>
                  <a:tcPr marL="25446" marR="25446" marT="12723" marB="127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13 764,89 лв.</a:t>
                      </a:r>
                    </a:p>
                  </a:txBody>
                  <a:tcPr marL="25446" marR="25446" marT="12723" marB="127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5446" marR="25446" marT="12723" marB="127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6007009"/>
                  </a:ext>
                </a:extLst>
              </a:tr>
              <a:tr h="154703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25446" marR="25446" marT="12723" marB="127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8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36925046"/>
                  </a:ext>
                </a:extLst>
              </a:tr>
              <a:tr h="154703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25446" marR="25446" marT="12723" marB="127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8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961243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233433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194</Words>
  <Application>Microsoft Office PowerPoint</Application>
  <PresentationFormat>Widescreen</PresentationFormat>
  <Paragraphs>81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Diana Dimitrova</dc:creator>
  <cp:lastModifiedBy>Diana Dimitrova</cp:lastModifiedBy>
  <cp:revision>1</cp:revision>
  <dcterms:created xsi:type="dcterms:W3CDTF">2023-03-24T06:31:44Z</dcterms:created>
  <dcterms:modified xsi:type="dcterms:W3CDTF">2023-03-24T06:33:20Z</dcterms:modified>
</cp:coreProperties>
</file>