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854DC-2A0C-4A92-A9AD-2204D5102FAC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7156D-EEFA-4D9D-9E38-A49759F235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401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854DC-2A0C-4A92-A9AD-2204D5102FAC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7156D-EEFA-4D9D-9E38-A49759F235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566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854DC-2A0C-4A92-A9AD-2204D5102FAC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7156D-EEFA-4D9D-9E38-A49759F235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837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854DC-2A0C-4A92-A9AD-2204D5102FAC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7156D-EEFA-4D9D-9E38-A49759F235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304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854DC-2A0C-4A92-A9AD-2204D5102FAC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7156D-EEFA-4D9D-9E38-A49759F235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629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854DC-2A0C-4A92-A9AD-2204D5102FAC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7156D-EEFA-4D9D-9E38-A49759F235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389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854DC-2A0C-4A92-A9AD-2204D5102FAC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7156D-EEFA-4D9D-9E38-A49759F235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2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854DC-2A0C-4A92-A9AD-2204D5102FAC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7156D-EEFA-4D9D-9E38-A49759F235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030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854DC-2A0C-4A92-A9AD-2204D5102FAC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7156D-EEFA-4D9D-9E38-A49759F235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641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854DC-2A0C-4A92-A9AD-2204D5102FAC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7156D-EEFA-4D9D-9E38-A49759F235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4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854DC-2A0C-4A92-A9AD-2204D5102FAC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7156D-EEFA-4D9D-9E38-A49759F235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941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B854DC-2A0C-4A92-A9AD-2204D5102FAC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77156D-EEFA-4D9D-9E38-A49759F235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338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2456949"/>
              </p:ext>
            </p:extLst>
          </p:nvPr>
        </p:nvGraphicFramePr>
        <p:xfrm>
          <a:off x="754145" y="546749"/>
          <a:ext cx="10586300" cy="5630216"/>
        </p:xfrm>
        <a:graphic>
          <a:graphicData uri="http://schemas.openxmlformats.org/drawingml/2006/table">
            <a:tbl>
              <a:tblPr/>
              <a:tblGrid>
                <a:gridCol w="2117260">
                  <a:extLst>
                    <a:ext uri="{9D8B030D-6E8A-4147-A177-3AD203B41FA5}">
                      <a16:colId xmlns:a16="http://schemas.microsoft.com/office/drawing/2014/main" val="4095363947"/>
                    </a:ext>
                  </a:extLst>
                </a:gridCol>
                <a:gridCol w="2117260">
                  <a:extLst>
                    <a:ext uri="{9D8B030D-6E8A-4147-A177-3AD203B41FA5}">
                      <a16:colId xmlns:a16="http://schemas.microsoft.com/office/drawing/2014/main" val="3322830302"/>
                    </a:ext>
                  </a:extLst>
                </a:gridCol>
                <a:gridCol w="2117260">
                  <a:extLst>
                    <a:ext uri="{9D8B030D-6E8A-4147-A177-3AD203B41FA5}">
                      <a16:colId xmlns:a16="http://schemas.microsoft.com/office/drawing/2014/main" val="3067323333"/>
                    </a:ext>
                  </a:extLst>
                </a:gridCol>
                <a:gridCol w="2117260">
                  <a:extLst>
                    <a:ext uri="{9D8B030D-6E8A-4147-A177-3AD203B41FA5}">
                      <a16:colId xmlns:a16="http://schemas.microsoft.com/office/drawing/2014/main" val="24049899"/>
                    </a:ext>
                  </a:extLst>
                </a:gridCol>
                <a:gridCol w="2117260">
                  <a:extLst>
                    <a:ext uri="{9D8B030D-6E8A-4147-A177-3AD203B41FA5}">
                      <a16:colId xmlns:a16="http://schemas.microsoft.com/office/drawing/2014/main" val="60287452"/>
                    </a:ext>
                  </a:extLst>
                </a:gridCol>
              </a:tblGrid>
              <a:tr h="268106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1263587"/>
                  </a:ext>
                </a:extLst>
              </a:tr>
              <a:tr h="469183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15.03.2023 - 15.03.2023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8753326"/>
                  </a:ext>
                </a:extLst>
              </a:tr>
              <a:tr h="268106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5947536"/>
                  </a:ext>
                </a:extLst>
              </a:tr>
              <a:tr h="268106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7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21 951,60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2414856"/>
                  </a:ext>
                </a:extLst>
              </a:tr>
              <a:tr h="469183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10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36 244,26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0899538"/>
                  </a:ext>
                </a:extLst>
              </a:tr>
              <a:tr h="268106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17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58 195,86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7069026"/>
                  </a:ext>
                </a:extLst>
              </a:tr>
              <a:tr h="268106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742838"/>
                  </a:ext>
                </a:extLst>
              </a:tr>
              <a:tr h="268106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6281506"/>
                  </a:ext>
                </a:extLst>
              </a:tr>
              <a:tr h="268106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3640591"/>
                  </a:ext>
                </a:extLst>
              </a:tr>
              <a:tr h="268106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5609101"/>
                  </a:ext>
                </a:extLst>
              </a:tr>
              <a:tr h="268106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3631102"/>
                  </a:ext>
                </a:extLst>
              </a:tr>
              <a:tr h="469183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effectLst/>
                        </a:rPr>
                        <a:t>М-во на </a:t>
                      </a:r>
                      <a:r>
                        <a:rPr lang="ru-RU" sz="1000" dirty="0" err="1">
                          <a:effectLst/>
                        </a:rPr>
                        <a:t>иновациите</a:t>
                      </a:r>
                      <a:r>
                        <a:rPr lang="ru-RU" sz="1000" dirty="0">
                          <a:effectLst/>
                        </a:rPr>
                        <a:t> и </a:t>
                      </a:r>
                      <a:r>
                        <a:rPr lang="ru-RU" sz="1000" dirty="0" err="1">
                          <a:effectLst/>
                        </a:rPr>
                        <a:t>растежа</a:t>
                      </a:r>
                      <a:r>
                        <a:rPr lang="ru-RU" sz="1000">
                          <a:effectLst/>
                        </a:rPr>
                        <a:t>-ЦУ </a:t>
                      </a:r>
                      <a:r>
                        <a:rPr lang="ru-RU" sz="1000">
                          <a:effectLst/>
                        </a:rPr>
                        <a:t>( </a:t>
                      </a:r>
                      <a:r>
                        <a:rPr lang="ru-RU" sz="1000" smtClean="0">
                          <a:effectLst/>
                        </a:rPr>
                        <a:t>074 </a:t>
                      </a:r>
                      <a:r>
                        <a:rPr lang="ru-RU" sz="1000">
                          <a:effectLst/>
                        </a:rPr>
                        <a:t>)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15.03.2023 - 15.03.2023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2701834"/>
                  </a:ext>
                </a:extLst>
              </a:tr>
              <a:tr h="268106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2733614"/>
                  </a:ext>
                </a:extLst>
              </a:tr>
              <a:tr h="268106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7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21 951,60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3056768"/>
                  </a:ext>
                </a:extLst>
              </a:tr>
              <a:tr h="469183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10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36 244,26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5786211"/>
                  </a:ext>
                </a:extLst>
              </a:tr>
              <a:tr h="268106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17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58 195,86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4540219"/>
                  </a:ext>
                </a:extLst>
              </a:tr>
              <a:tr h="268106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5218391"/>
                  </a:ext>
                </a:extLst>
              </a:tr>
              <a:tr h="268106">
                <a:tc gridSpan="5">
                  <a:txBody>
                    <a:bodyPr/>
                    <a:lstStyle/>
                    <a:p>
                      <a:r>
                        <a:rPr lang="en-US" sz="1000" dirty="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47302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48438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89</Words>
  <Application>Microsoft Office PowerPoint</Application>
  <PresentationFormat>Widescreen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2023-03-15T06:30:37Z</dcterms:created>
  <dcterms:modified xsi:type="dcterms:W3CDTF">2023-03-15T06:31:17Z</dcterms:modified>
</cp:coreProperties>
</file>